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1" r:id="rId4"/>
    <p:sldId id="263" r:id="rId5"/>
    <p:sldId id="265" r:id="rId6"/>
    <p:sldId id="274" r:id="rId7"/>
    <p:sldId id="268" r:id="rId8"/>
    <p:sldId id="270" r:id="rId9"/>
    <p:sldId id="266" r:id="rId10"/>
    <p:sldId id="272" r:id="rId11"/>
    <p:sldId id="273" r:id="rId12"/>
    <p:sldId id="276" r:id="rId13"/>
    <p:sldId id="280" r:id="rId14"/>
    <p:sldId id="281" r:id="rId15"/>
    <p:sldId id="283" r:id="rId16"/>
    <p:sldId id="257" r:id="rId17"/>
    <p:sldId id="284" r:id="rId18"/>
    <p:sldId id="286" r:id="rId19"/>
    <p:sldId id="287" r:id="rId20"/>
    <p:sldId id="288" r:id="rId21"/>
    <p:sldId id="290" r:id="rId22"/>
    <p:sldId id="292" r:id="rId23"/>
    <p:sldId id="295" r:id="rId24"/>
    <p:sldId id="294" r:id="rId25"/>
    <p:sldId id="298" r:id="rId26"/>
    <p:sldId id="299" r:id="rId27"/>
    <p:sldId id="301" r:id="rId28"/>
    <p:sldId id="305" r:id="rId29"/>
    <p:sldId id="303" r:id="rId30"/>
    <p:sldId id="306" r:id="rId31"/>
    <p:sldId id="307" r:id="rId32"/>
    <p:sldId id="308" r:id="rId33"/>
    <p:sldId id="309" r:id="rId34"/>
    <p:sldId id="311" r:id="rId35"/>
    <p:sldId id="310" r:id="rId36"/>
    <p:sldId id="313" r:id="rId37"/>
    <p:sldId id="316" r:id="rId38"/>
    <p:sldId id="314" r:id="rId39"/>
    <p:sldId id="317" r:id="rId40"/>
    <p:sldId id="321" r:id="rId41"/>
    <p:sldId id="322" r:id="rId42"/>
    <p:sldId id="324" r:id="rId43"/>
    <p:sldId id="325" r:id="rId44"/>
    <p:sldId id="323" r:id="rId45"/>
    <p:sldId id="326" r:id="rId46"/>
    <p:sldId id="327" r:id="rId47"/>
    <p:sldId id="332" r:id="rId48"/>
    <p:sldId id="338" r:id="rId49"/>
    <p:sldId id="329" r:id="rId50"/>
    <p:sldId id="328" r:id="rId51"/>
    <p:sldId id="340" r:id="rId52"/>
    <p:sldId id="341" r:id="rId53"/>
    <p:sldId id="342" r:id="rId54"/>
    <p:sldId id="344" r:id="rId55"/>
    <p:sldId id="343" r:id="rId56"/>
  </p:sldIdLst>
  <p:sldSz cx="9144000" cy="6858000" type="screen4x3"/>
  <p:notesSz cx="6858000" cy="9144000"/>
  <p:photoAlbum/>
  <p:defaultTextStyle>
    <a:defPPr>
      <a:defRPr lang="he-IL"/>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0" d="100"/>
          <a:sy n="90" d="100"/>
        </p:scale>
        <p:origin x="123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0E6B9E7-8CD8-315A-34F3-0AD978443DC8}"/>
              </a:ext>
            </a:extLst>
          </p:cNvPr>
          <p:cNvSpPr>
            <a:spLocks noGrp="1"/>
          </p:cNvSpPr>
          <p:nvPr>
            <p:ph type="dt" sz="half" idx="10"/>
          </p:nvPr>
        </p:nvSpPr>
        <p:spPr/>
        <p:txBody>
          <a:bodyPr/>
          <a:lstStyle>
            <a:lvl1pPr>
              <a:defRPr/>
            </a:lvl1pPr>
          </a:lstStyle>
          <a:p>
            <a:pPr>
              <a:defRPr/>
            </a:pPr>
            <a:fld id="{F7D0D22D-CC5E-4864-A89F-93CC3A3A6E5D}" type="datetimeFigureOut">
              <a:rPr lang="he-IL"/>
              <a:pPr>
                <a:defRPr/>
              </a:pPr>
              <a:t>כ"א/טבת/תשפ"ו</a:t>
            </a:fld>
            <a:endParaRPr lang="he-IL"/>
          </a:p>
        </p:txBody>
      </p:sp>
      <p:sp>
        <p:nvSpPr>
          <p:cNvPr id="5" name="מציין מיקום של כותרת תחתונה 4">
            <a:extLst>
              <a:ext uri="{FF2B5EF4-FFF2-40B4-BE49-F238E27FC236}">
                <a16:creationId xmlns:a16="http://schemas.microsoft.com/office/drawing/2014/main" id="{E4B40F2C-B3FC-FBBE-0743-9891162E8EB5}"/>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C1419675-FDDE-4A46-7FF9-DCCE98123EDF}"/>
              </a:ext>
            </a:extLst>
          </p:cNvPr>
          <p:cNvSpPr>
            <a:spLocks noGrp="1"/>
          </p:cNvSpPr>
          <p:nvPr>
            <p:ph type="sldNum" sz="quarter" idx="12"/>
          </p:nvPr>
        </p:nvSpPr>
        <p:spPr/>
        <p:txBody>
          <a:bodyPr/>
          <a:lstStyle>
            <a:lvl1pPr>
              <a:defRPr/>
            </a:lvl1pPr>
          </a:lstStyle>
          <a:p>
            <a:fld id="{17F69B19-B67B-4F9A-BE72-9C0930F1500E}" type="slidenum">
              <a:rPr lang="he-IL" altLang="he-IL"/>
              <a:pPr/>
              <a:t>‹#›</a:t>
            </a:fld>
            <a:endParaRPr lang="he-IL" altLang="he-IL"/>
          </a:p>
        </p:txBody>
      </p:sp>
    </p:spTree>
    <p:extLst>
      <p:ext uri="{BB962C8B-B14F-4D97-AF65-F5344CB8AC3E}">
        <p14:creationId xmlns:p14="http://schemas.microsoft.com/office/powerpoint/2010/main" val="122711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913BB2F-75FF-5263-73B2-647966327F24}"/>
              </a:ext>
            </a:extLst>
          </p:cNvPr>
          <p:cNvSpPr>
            <a:spLocks noGrp="1"/>
          </p:cNvSpPr>
          <p:nvPr>
            <p:ph type="dt" sz="half" idx="10"/>
          </p:nvPr>
        </p:nvSpPr>
        <p:spPr/>
        <p:txBody>
          <a:bodyPr/>
          <a:lstStyle>
            <a:lvl1pPr>
              <a:defRPr/>
            </a:lvl1pPr>
          </a:lstStyle>
          <a:p>
            <a:pPr>
              <a:defRPr/>
            </a:pPr>
            <a:fld id="{CEB83CD7-DBD0-4BB3-99E5-F50C0400E7D1}" type="datetimeFigureOut">
              <a:rPr lang="he-IL"/>
              <a:pPr>
                <a:defRPr/>
              </a:pPr>
              <a:t>כ"א/טבת/תשפ"ו</a:t>
            </a:fld>
            <a:endParaRPr lang="he-IL"/>
          </a:p>
        </p:txBody>
      </p:sp>
      <p:sp>
        <p:nvSpPr>
          <p:cNvPr id="5" name="מציין מיקום של כותרת תחתונה 4">
            <a:extLst>
              <a:ext uri="{FF2B5EF4-FFF2-40B4-BE49-F238E27FC236}">
                <a16:creationId xmlns:a16="http://schemas.microsoft.com/office/drawing/2014/main" id="{3AD2F155-36D1-8735-DE40-E0346718C6EA}"/>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766AB491-935E-1D48-A544-32A1914B8E44}"/>
              </a:ext>
            </a:extLst>
          </p:cNvPr>
          <p:cNvSpPr>
            <a:spLocks noGrp="1"/>
          </p:cNvSpPr>
          <p:nvPr>
            <p:ph type="sldNum" sz="quarter" idx="12"/>
          </p:nvPr>
        </p:nvSpPr>
        <p:spPr/>
        <p:txBody>
          <a:bodyPr/>
          <a:lstStyle>
            <a:lvl1pPr>
              <a:defRPr/>
            </a:lvl1pPr>
          </a:lstStyle>
          <a:p>
            <a:fld id="{D9154FA5-6BA4-4793-96B1-89399F77FF6E}" type="slidenum">
              <a:rPr lang="he-IL" altLang="he-IL"/>
              <a:pPr/>
              <a:t>‹#›</a:t>
            </a:fld>
            <a:endParaRPr lang="he-IL" altLang="he-IL"/>
          </a:p>
        </p:txBody>
      </p:sp>
    </p:spTree>
    <p:extLst>
      <p:ext uri="{BB962C8B-B14F-4D97-AF65-F5344CB8AC3E}">
        <p14:creationId xmlns:p14="http://schemas.microsoft.com/office/powerpoint/2010/main" val="178274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CAA1E75-468A-BD4A-BAC7-8B2DB12AFCF9}"/>
              </a:ext>
            </a:extLst>
          </p:cNvPr>
          <p:cNvSpPr>
            <a:spLocks noGrp="1"/>
          </p:cNvSpPr>
          <p:nvPr>
            <p:ph type="dt" sz="half" idx="10"/>
          </p:nvPr>
        </p:nvSpPr>
        <p:spPr/>
        <p:txBody>
          <a:bodyPr/>
          <a:lstStyle>
            <a:lvl1pPr>
              <a:defRPr/>
            </a:lvl1pPr>
          </a:lstStyle>
          <a:p>
            <a:pPr>
              <a:defRPr/>
            </a:pPr>
            <a:fld id="{F8A2C9CC-B411-47CF-B21F-19E194C86DAD}" type="datetimeFigureOut">
              <a:rPr lang="he-IL"/>
              <a:pPr>
                <a:defRPr/>
              </a:pPr>
              <a:t>כ"א/טבת/תשפ"ו</a:t>
            </a:fld>
            <a:endParaRPr lang="he-IL"/>
          </a:p>
        </p:txBody>
      </p:sp>
      <p:sp>
        <p:nvSpPr>
          <p:cNvPr id="5" name="מציין מיקום של כותרת תחתונה 4">
            <a:extLst>
              <a:ext uri="{FF2B5EF4-FFF2-40B4-BE49-F238E27FC236}">
                <a16:creationId xmlns:a16="http://schemas.microsoft.com/office/drawing/2014/main" id="{5D3E34DC-DE95-B3AE-A5BD-15BA6CCB8C18}"/>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F7FF4EAA-9333-77E6-62CC-4CB9A2348B25}"/>
              </a:ext>
            </a:extLst>
          </p:cNvPr>
          <p:cNvSpPr>
            <a:spLocks noGrp="1"/>
          </p:cNvSpPr>
          <p:nvPr>
            <p:ph type="sldNum" sz="quarter" idx="12"/>
          </p:nvPr>
        </p:nvSpPr>
        <p:spPr/>
        <p:txBody>
          <a:bodyPr/>
          <a:lstStyle>
            <a:lvl1pPr>
              <a:defRPr/>
            </a:lvl1pPr>
          </a:lstStyle>
          <a:p>
            <a:fld id="{1CA7B66B-E614-4264-BCD2-9DD410D55072}" type="slidenum">
              <a:rPr lang="he-IL" altLang="he-IL"/>
              <a:pPr/>
              <a:t>‹#›</a:t>
            </a:fld>
            <a:endParaRPr lang="he-IL" altLang="he-IL"/>
          </a:p>
        </p:txBody>
      </p:sp>
    </p:spTree>
    <p:extLst>
      <p:ext uri="{BB962C8B-B14F-4D97-AF65-F5344CB8AC3E}">
        <p14:creationId xmlns:p14="http://schemas.microsoft.com/office/powerpoint/2010/main" val="408682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A69CF45-FE57-0E9E-5BCE-C908871B4A42}"/>
              </a:ext>
            </a:extLst>
          </p:cNvPr>
          <p:cNvSpPr>
            <a:spLocks noGrp="1"/>
          </p:cNvSpPr>
          <p:nvPr>
            <p:ph type="dt" sz="half" idx="10"/>
          </p:nvPr>
        </p:nvSpPr>
        <p:spPr/>
        <p:txBody>
          <a:bodyPr/>
          <a:lstStyle>
            <a:lvl1pPr>
              <a:defRPr/>
            </a:lvl1pPr>
          </a:lstStyle>
          <a:p>
            <a:pPr>
              <a:defRPr/>
            </a:pPr>
            <a:fld id="{DAA81287-A5AB-4D26-AC93-3EE6EA6AC775}" type="datetimeFigureOut">
              <a:rPr lang="he-IL"/>
              <a:pPr>
                <a:defRPr/>
              </a:pPr>
              <a:t>כ"א/טבת/תשפ"ו</a:t>
            </a:fld>
            <a:endParaRPr lang="he-IL"/>
          </a:p>
        </p:txBody>
      </p:sp>
      <p:sp>
        <p:nvSpPr>
          <p:cNvPr id="5" name="מציין מיקום של כותרת תחתונה 4">
            <a:extLst>
              <a:ext uri="{FF2B5EF4-FFF2-40B4-BE49-F238E27FC236}">
                <a16:creationId xmlns:a16="http://schemas.microsoft.com/office/drawing/2014/main" id="{47CAFE66-30C2-4A5E-0628-E54DE1C97180}"/>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B344331F-E094-16ED-9BCE-5E021C0E927A}"/>
              </a:ext>
            </a:extLst>
          </p:cNvPr>
          <p:cNvSpPr>
            <a:spLocks noGrp="1"/>
          </p:cNvSpPr>
          <p:nvPr>
            <p:ph type="sldNum" sz="quarter" idx="12"/>
          </p:nvPr>
        </p:nvSpPr>
        <p:spPr/>
        <p:txBody>
          <a:bodyPr/>
          <a:lstStyle>
            <a:lvl1pPr>
              <a:defRPr/>
            </a:lvl1pPr>
          </a:lstStyle>
          <a:p>
            <a:fld id="{4F42E642-2D81-4ED4-9857-331107270CA8}" type="slidenum">
              <a:rPr lang="he-IL" altLang="he-IL"/>
              <a:pPr/>
              <a:t>‹#›</a:t>
            </a:fld>
            <a:endParaRPr lang="he-IL" altLang="he-IL"/>
          </a:p>
        </p:txBody>
      </p:sp>
    </p:spTree>
    <p:extLst>
      <p:ext uri="{BB962C8B-B14F-4D97-AF65-F5344CB8AC3E}">
        <p14:creationId xmlns:p14="http://schemas.microsoft.com/office/powerpoint/2010/main" val="166061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20AAB71B-A903-FBD8-AE44-D3DDCE706ECB}"/>
              </a:ext>
            </a:extLst>
          </p:cNvPr>
          <p:cNvSpPr>
            <a:spLocks noGrp="1"/>
          </p:cNvSpPr>
          <p:nvPr>
            <p:ph type="dt" sz="half" idx="10"/>
          </p:nvPr>
        </p:nvSpPr>
        <p:spPr/>
        <p:txBody>
          <a:bodyPr/>
          <a:lstStyle>
            <a:lvl1pPr>
              <a:defRPr/>
            </a:lvl1pPr>
          </a:lstStyle>
          <a:p>
            <a:pPr>
              <a:defRPr/>
            </a:pPr>
            <a:fld id="{D320C1D6-349A-4C1A-B9DF-FD213DF9B5D3}" type="datetimeFigureOut">
              <a:rPr lang="he-IL"/>
              <a:pPr>
                <a:defRPr/>
              </a:pPr>
              <a:t>כ"א/טבת/תשפ"ו</a:t>
            </a:fld>
            <a:endParaRPr lang="he-IL"/>
          </a:p>
        </p:txBody>
      </p:sp>
      <p:sp>
        <p:nvSpPr>
          <p:cNvPr id="5" name="מציין מיקום של כותרת תחתונה 4">
            <a:extLst>
              <a:ext uri="{FF2B5EF4-FFF2-40B4-BE49-F238E27FC236}">
                <a16:creationId xmlns:a16="http://schemas.microsoft.com/office/drawing/2014/main" id="{A1D99EE3-C724-1059-E6C8-976454E620F9}"/>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C37C825E-2867-079A-30DE-E4B146141ED9}"/>
              </a:ext>
            </a:extLst>
          </p:cNvPr>
          <p:cNvSpPr>
            <a:spLocks noGrp="1"/>
          </p:cNvSpPr>
          <p:nvPr>
            <p:ph type="sldNum" sz="quarter" idx="12"/>
          </p:nvPr>
        </p:nvSpPr>
        <p:spPr/>
        <p:txBody>
          <a:bodyPr/>
          <a:lstStyle>
            <a:lvl1pPr>
              <a:defRPr/>
            </a:lvl1pPr>
          </a:lstStyle>
          <a:p>
            <a:fld id="{5064B935-D229-43C1-B357-53803301A2CA}" type="slidenum">
              <a:rPr lang="he-IL" altLang="he-IL"/>
              <a:pPr/>
              <a:t>‹#›</a:t>
            </a:fld>
            <a:endParaRPr lang="he-IL" altLang="he-IL"/>
          </a:p>
        </p:txBody>
      </p:sp>
    </p:spTree>
    <p:extLst>
      <p:ext uri="{BB962C8B-B14F-4D97-AF65-F5344CB8AC3E}">
        <p14:creationId xmlns:p14="http://schemas.microsoft.com/office/powerpoint/2010/main" val="240455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a:extLst>
              <a:ext uri="{FF2B5EF4-FFF2-40B4-BE49-F238E27FC236}">
                <a16:creationId xmlns:a16="http://schemas.microsoft.com/office/drawing/2014/main" id="{756C850D-4BF1-C535-5D93-2F3C151BBA6C}"/>
              </a:ext>
            </a:extLst>
          </p:cNvPr>
          <p:cNvSpPr>
            <a:spLocks noGrp="1"/>
          </p:cNvSpPr>
          <p:nvPr>
            <p:ph type="dt" sz="half" idx="10"/>
          </p:nvPr>
        </p:nvSpPr>
        <p:spPr/>
        <p:txBody>
          <a:bodyPr/>
          <a:lstStyle>
            <a:lvl1pPr>
              <a:defRPr/>
            </a:lvl1pPr>
          </a:lstStyle>
          <a:p>
            <a:pPr>
              <a:defRPr/>
            </a:pPr>
            <a:fld id="{368CE525-0B6A-45D5-96F8-4587293C7887}" type="datetimeFigureOut">
              <a:rPr lang="he-IL"/>
              <a:pPr>
                <a:defRPr/>
              </a:pPr>
              <a:t>כ"א/טבת/תשפ"ו</a:t>
            </a:fld>
            <a:endParaRPr lang="he-IL"/>
          </a:p>
        </p:txBody>
      </p:sp>
      <p:sp>
        <p:nvSpPr>
          <p:cNvPr id="6" name="מציין מיקום של כותרת תחתונה 4">
            <a:extLst>
              <a:ext uri="{FF2B5EF4-FFF2-40B4-BE49-F238E27FC236}">
                <a16:creationId xmlns:a16="http://schemas.microsoft.com/office/drawing/2014/main" id="{2085C7BF-FAB1-6B7A-C51E-3790C4BA8E95}"/>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58C48371-EAE8-5840-77DD-C1BDEE07005D}"/>
              </a:ext>
            </a:extLst>
          </p:cNvPr>
          <p:cNvSpPr>
            <a:spLocks noGrp="1"/>
          </p:cNvSpPr>
          <p:nvPr>
            <p:ph type="sldNum" sz="quarter" idx="12"/>
          </p:nvPr>
        </p:nvSpPr>
        <p:spPr/>
        <p:txBody>
          <a:bodyPr/>
          <a:lstStyle>
            <a:lvl1pPr>
              <a:defRPr/>
            </a:lvl1pPr>
          </a:lstStyle>
          <a:p>
            <a:fld id="{EFEE7F33-EF68-4BE3-A981-23821D52F1AB}" type="slidenum">
              <a:rPr lang="he-IL" altLang="he-IL"/>
              <a:pPr/>
              <a:t>‹#›</a:t>
            </a:fld>
            <a:endParaRPr lang="he-IL" altLang="he-IL"/>
          </a:p>
        </p:txBody>
      </p:sp>
    </p:spTree>
    <p:extLst>
      <p:ext uri="{BB962C8B-B14F-4D97-AF65-F5344CB8AC3E}">
        <p14:creationId xmlns:p14="http://schemas.microsoft.com/office/powerpoint/2010/main" val="111827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a:extLst>
              <a:ext uri="{FF2B5EF4-FFF2-40B4-BE49-F238E27FC236}">
                <a16:creationId xmlns:a16="http://schemas.microsoft.com/office/drawing/2014/main" id="{41523005-7F70-8E0D-9FD2-C7E16BE61BA1}"/>
              </a:ext>
            </a:extLst>
          </p:cNvPr>
          <p:cNvSpPr>
            <a:spLocks noGrp="1"/>
          </p:cNvSpPr>
          <p:nvPr>
            <p:ph type="dt" sz="half" idx="10"/>
          </p:nvPr>
        </p:nvSpPr>
        <p:spPr/>
        <p:txBody>
          <a:bodyPr/>
          <a:lstStyle>
            <a:lvl1pPr>
              <a:defRPr/>
            </a:lvl1pPr>
          </a:lstStyle>
          <a:p>
            <a:pPr>
              <a:defRPr/>
            </a:pPr>
            <a:fld id="{49B565C7-266E-4801-B8E7-0B231BA3A261}" type="datetimeFigureOut">
              <a:rPr lang="he-IL"/>
              <a:pPr>
                <a:defRPr/>
              </a:pPr>
              <a:t>כ"א/טבת/תשפ"ו</a:t>
            </a:fld>
            <a:endParaRPr lang="he-IL"/>
          </a:p>
        </p:txBody>
      </p:sp>
      <p:sp>
        <p:nvSpPr>
          <p:cNvPr id="8" name="מציין מיקום של כותרת תחתונה 4">
            <a:extLst>
              <a:ext uri="{FF2B5EF4-FFF2-40B4-BE49-F238E27FC236}">
                <a16:creationId xmlns:a16="http://schemas.microsoft.com/office/drawing/2014/main" id="{635A9720-6016-BB16-0112-A2B6150FBA5B}"/>
              </a:ext>
            </a:extLst>
          </p:cNvPr>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a:extLst>
              <a:ext uri="{FF2B5EF4-FFF2-40B4-BE49-F238E27FC236}">
                <a16:creationId xmlns:a16="http://schemas.microsoft.com/office/drawing/2014/main" id="{BCC3D9DA-46A1-BFC7-22BF-6CC0905C912F}"/>
              </a:ext>
            </a:extLst>
          </p:cNvPr>
          <p:cNvSpPr>
            <a:spLocks noGrp="1"/>
          </p:cNvSpPr>
          <p:nvPr>
            <p:ph type="sldNum" sz="quarter" idx="12"/>
          </p:nvPr>
        </p:nvSpPr>
        <p:spPr/>
        <p:txBody>
          <a:bodyPr/>
          <a:lstStyle>
            <a:lvl1pPr>
              <a:defRPr/>
            </a:lvl1pPr>
          </a:lstStyle>
          <a:p>
            <a:fld id="{A88A5AA5-72E6-41B7-A25E-DBF8EDC07E92}" type="slidenum">
              <a:rPr lang="he-IL" altLang="he-IL"/>
              <a:pPr/>
              <a:t>‹#›</a:t>
            </a:fld>
            <a:endParaRPr lang="he-IL" altLang="he-IL"/>
          </a:p>
        </p:txBody>
      </p:sp>
    </p:spTree>
    <p:extLst>
      <p:ext uri="{BB962C8B-B14F-4D97-AF65-F5344CB8AC3E}">
        <p14:creationId xmlns:p14="http://schemas.microsoft.com/office/powerpoint/2010/main" val="408650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a:extLst>
              <a:ext uri="{FF2B5EF4-FFF2-40B4-BE49-F238E27FC236}">
                <a16:creationId xmlns:a16="http://schemas.microsoft.com/office/drawing/2014/main" id="{AF2F61CC-9D94-4D97-48EC-23C37C515BFC}"/>
              </a:ext>
            </a:extLst>
          </p:cNvPr>
          <p:cNvSpPr>
            <a:spLocks noGrp="1"/>
          </p:cNvSpPr>
          <p:nvPr>
            <p:ph type="dt" sz="half" idx="10"/>
          </p:nvPr>
        </p:nvSpPr>
        <p:spPr/>
        <p:txBody>
          <a:bodyPr/>
          <a:lstStyle>
            <a:lvl1pPr>
              <a:defRPr/>
            </a:lvl1pPr>
          </a:lstStyle>
          <a:p>
            <a:pPr>
              <a:defRPr/>
            </a:pPr>
            <a:fld id="{367EDA39-A743-41FB-B91A-D69E63C577AC}" type="datetimeFigureOut">
              <a:rPr lang="he-IL"/>
              <a:pPr>
                <a:defRPr/>
              </a:pPr>
              <a:t>כ"א/טבת/תשפ"ו</a:t>
            </a:fld>
            <a:endParaRPr lang="he-IL"/>
          </a:p>
        </p:txBody>
      </p:sp>
      <p:sp>
        <p:nvSpPr>
          <p:cNvPr id="4" name="מציין מיקום של כותרת תחתונה 4">
            <a:extLst>
              <a:ext uri="{FF2B5EF4-FFF2-40B4-BE49-F238E27FC236}">
                <a16:creationId xmlns:a16="http://schemas.microsoft.com/office/drawing/2014/main" id="{11BF6672-B685-C3E6-0657-F8B490A5BD5A}"/>
              </a:ext>
            </a:extLst>
          </p:cNvPr>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a:extLst>
              <a:ext uri="{FF2B5EF4-FFF2-40B4-BE49-F238E27FC236}">
                <a16:creationId xmlns:a16="http://schemas.microsoft.com/office/drawing/2014/main" id="{A05965FA-E5FE-A11C-4E95-75370CCBE072}"/>
              </a:ext>
            </a:extLst>
          </p:cNvPr>
          <p:cNvSpPr>
            <a:spLocks noGrp="1"/>
          </p:cNvSpPr>
          <p:nvPr>
            <p:ph type="sldNum" sz="quarter" idx="12"/>
          </p:nvPr>
        </p:nvSpPr>
        <p:spPr/>
        <p:txBody>
          <a:bodyPr/>
          <a:lstStyle>
            <a:lvl1pPr>
              <a:defRPr/>
            </a:lvl1pPr>
          </a:lstStyle>
          <a:p>
            <a:fld id="{2CA3054D-CC9D-4C68-8C2F-15E63BEF9F18}" type="slidenum">
              <a:rPr lang="he-IL" altLang="he-IL"/>
              <a:pPr/>
              <a:t>‹#›</a:t>
            </a:fld>
            <a:endParaRPr lang="he-IL" altLang="he-IL"/>
          </a:p>
        </p:txBody>
      </p:sp>
    </p:spTree>
    <p:extLst>
      <p:ext uri="{BB962C8B-B14F-4D97-AF65-F5344CB8AC3E}">
        <p14:creationId xmlns:p14="http://schemas.microsoft.com/office/powerpoint/2010/main" val="413318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5E2D9249-D42F-02B8-62EB-7101F48BE5BB}"/>
              </a:ext>
            </a:extLst>
          </p:cNvPr>
          <p:cNvSpPr>
            <a:spLocks noGrp="1"/>
          </p:cNvSpPr>
          <p:nvPr>
            <p:ph type="dt" sz="half" idx="10"/>
          </p:nvPr>
        </p:nvSpPr>
        <p:spPr/>
        <p:txBody>
          <a:bodyPr/>
          <a:lstStyle>
            <a:lvl1pPr>
              <a:defRPr/>
            </a:lvl1pPr>
          </a:lstStyle>
          <a:p>
            <a:pPr>
              <a:defRPr/>
            </a:pPr>
            <a:fld id="{B4E6CE84-778F-4B08-B69C-6EA119AFE430}" type="datetimeFigureOut">
              <a:rPr lang="he-IL"/>
              <a:pPr>
                <a:defRPr/>
              </a:pPr>
              <a:t>כ"א/טבת/תשפ"ו</a:t>
            </a:fld>
            <a:endParaRPr lang="he-IL"/>
          </a:p>
        </p:txBody>
      </p:sp>
      <p:sp>
        <p:nvSpPr>
          <p:cNvPr id="3" name="מציין מיקום של כותרת תחתונה 4">
            <a:extLst>
              <a:ext uri="{FF2B5EF4-FFF2-40B4-BE49-F238E27FC236}">
                <a16:creationId xmlns:a16="http://schemas.microsoft.com/office/drawing/2014/main" id="{579FA4FB-F501-0EE1-5A43-5B1BD80FC8DB}"/>
              </a:ext>
            </a:extLst>
          </p:cNvPr>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a:extLst>
              <a:ext uri="{FF2B5EF4-FFF2-40B4-BE49-F238E27FC236}">
                <a16:creationId xmlns:a16="http://schemas.microsoft.com/office/drawing/2014/main" id="{47AF915D-1F0F-E420-574D-AEB3FA1FEFA7}"/>
              </a:ext>
            </a:extLst>
          </p:cNvPr>
          <p:cNvSpPr>
            <a:spLocks noGrp="1"/>
          </p:cNvSpPr>
          <p:nvPr>
            <p:ph type="sldNum" sz="quarter" idx="12"/>
          </p:nvPr>
        </p:nvSpPr>
        <p:spPr/>
        <p:txBody>
          <a:bodyPr/>
          <a:lstStyle>
            <a:lvl1pPr>
              <a:defRPr/>
            </a:lvl1pPr>
          </a:lstStyle>
          <a:p>
            <a:fld id="{F3F256F6-ACB2-4D3C-A69A-202DC92397B2}" type="slidenum">
              <a:rPr lang="he-IL" altLang="he-IL"/>
              <a:pPr/>
              <a:t>‹#›</a:t>
            </a:fld>
            <a:endParaRPr lang="he-IL" altLang="he-IL"/>
          </a:p>
        </p:txBody>
      </p:sp>
    </p:spTree>
    <p:extLst>
      <p:ext uri="{BB962C8B-B14F-4D97-AF65-F5344CB8AC3E}">
        <p14:creationId xmlns:p14="http://schemas.microsoft.com/office/powerpoint/2010/main" val="369262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5D856BCD-D0EF-EB22-C50C-5258ECE86BAB}"/>
              </a:ext>
            </a:extLst>
          </p:cNvPr>
          <p:cNvSpPr>
            <a:spLocks noGrp="1"/>
          </p:cNvSpPr>
          <p:nvPr>
            <p:ph type="dt" sz="half" idx="10"/>
          </p:nvPr>
        </p:nvSpPr>
        <p:spPr/>
        <p:txBody>
          <a:bodyPr/>
          <a:lstStyle>
            <a:lvl1pPr>
              <a:defRPr/>
            </a:lvl1pPr>
          </a:lstStyle>
          <a:p>
            <a:pPr>
              <a:defRPr/>
            </a:pPr>
            <a:fld id="{DDC23037-5733-4385-BCBC-DC22C217587D}" type="datetimeFigureOut">
              <a:rPr lang="he-IL"/>
              <a:pPr>
                <a:defRPr/>
              </a:pPr>
              <a:t>כ"א/טבת/תשפ"ו</a:t>
            </a:fld>
            <a:endParaRPr lang="he-IL"/>
          </a:p>
        </p:txBody>
      </p:sp>
      <p:sp>
        <p:nvSpPr>
          <p:cNvPr id="6" name="מציין מיקום של כותרת תחתונה 4">
            <a:extLst>
              <a:ext uri="{FF2B5EF4-FFF2-40B4-BE49-F238E27FC236}">
                <a16:creationId xmlns:a16="http://schemas.microsoft.com/office/drawing/2014/main" id="{1A2A96EE-3964-3F94-B4D0-07D93900F020}"/>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211C66D7-3C3F-1125-617C-A941993592D7}"/>
              </a:ext>
            </a:extLst>
          </p:cNvPr>
          <p:cNvSpPr>
            <a:spLocks noGrp="1"/>
          </p:cNvSpPr>
          <p:nvPr>
            <p:ph type="sldNum" sz="quarter" idx="12"/>
          </p:nvPr>
        </p:nvSpPr>
        <p:spPr/>
        <p:txBody>
          <a:bodyPr/>
          <a:lstStyle>
            <a:lvl1pPr>
              <a:defRPr/>
            </a:lvl1pPr>
          </a:lstStyle>
          <a:p>
            <a:fld id="{1B5F2FA7-A09C-414D-AB99-6B9990FBE97C}" type="slidenum">
              <a:rPr lang="he-IL" altLang="he-IL"/>
              <a:pPr/>
              <a:t>‹#›</a:t>
            </a:fld>
            <a:endParaRPr lang="he-IL" altLang="he-IL"/>
          </a:p>
        </p:txBody>
      </p:sp>
    </p:spTree>
    <p:extLst>
      <p:ext uri="{BB962C8B-B14F-4D97-AF65-F5344CB8AC3E}">
        <p14:creationId xmlns:p14="http://schemas.microsoft.com/office/powerpoint/2010/main" val="310497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8C16C080-7F6E-16C7-C70A-7E87119A133F}"/>
              </a:ext>
            </a:extLst>
          </p:cNvPr>
          <p:cNvSpPr>
            <a:spLocks noGrp="1"/>
          </p:cNvSpPr>
          <p:nvPr>
            <p:ph type="dt" sz="half" idx="10"/>
          </p:nvPr>
        </p:nvSpPr>
        <p:spPr/>
        <p:txBody>
          <a:bodyPr/>
          <a:lstStyle>
            <a:lvl1pPr>
              <a:defRPr/>
            </a:lvl1pPr>
          </a:lstStyle>
          <a:p>
            <a:pPr>
              <a:defRPr/>
            </a:pPr>
            <a:fld id="{4AC8874A-88B5-466D-B814-5B2029AE5A15}" type="datetimeFigureOut">
              <a:rPr lang="he-IL"/>
              <a:pPr>
                <a:defRPr/>
              </a:pPr>
              <a:t>כ"א/טבת/תשפ"ו</a:t>
            </a:fld>
            <a:endParaRPr lang="he-IL"/>
          </a:p>
        </p:txBody>
      </p:sp>
      <p:sp>
        <p:nvSpPr>
          <p:cNvPr id="6" name="מציין מיקום של כותרת תחתונה 4">
            <a:extLst>
              <a:ext uri="{FF2B5EF4-FFF2-40B4-BE49-F238E27FC236}">
                <a16:creationId xmlns:a16="http://schemas.microsoft.com/office/drawing/2014/main" id="{932A9E97-2050-3B5C-548D-5248C5760425}"/>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95D39FC8-B671-37C7-53FD-F4D49D5229BE}"/>
              </a:ext>
            </a:extLst>
          </p:cNvPr>
          <p:cNvSpPr>
            <a:spLocks noGrp="1"/>
          </p:cNvSpPr>
          <p:nvPr>
            <p:ph type="sldNum" sz="quarter" idx="12"/>
          </p:nvPr>
        </p:nvSpPr>
        <p:spPr/>
        <p:txBody>
          <a:bodyPr/>
          <a:lstStyle>
            <a:lvl1pPr>
              <a:defRPr/>
            </a:lvl1pPr>
          </a:lstStyle>
          <a:p>
            <a:fld id="{C115C2AA-E159-462E-A27A-7A387266348A}" type="slidenum">
              <a:rPr lang="he-IL" altLang="he-IL"/>
              <a:pPr/>
              <a:t>‹#›</a:t>
            </a:fld>
            <a:endParaRPr lang="he-IL" altLang="he-IL"/>
          </a:p>
        </p:txBody>
      </p:sp>
    </p:spTree>
    <p:extLst>
      <p:ext uri="{BB962C8B-B14F-4D97-AF65-F5344CB8AC3E}">
        <p14:creationId xmlns:p14="http://schemas.microsoft.com/office/powerpoint/2010/main" val="393794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a:extLst>
              <a:ext uri="{FF2B5EF4-FFF2-40B4-BE49-F238E27FC236}">
                <a16:creationId xmlns:a16="http://schemas.microsoft.com/office/drawing/2014/main" id="{CAEF674E-04CD-DFA7-2735-E5B38BBFAFE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מציין מיקום טקסט 2">
            <a:extLst>
              <a:ext uri="{FF2B5EF4-FFF2-40B4-BE49-F238E27FC236}">
                <a16:creationId xmlns:a16="http://schemas.microsoft.com/office/drawing/2014/main" id="{57FEB5F2-BB6F-EB1A-883C-E56236F6695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a:extLst>
              <a:ext uri="{FF2B5EF4-FFF2-40B4-BE49-F238E27FC236}">
                <a16:creationId xmlns:a16="http://schemas.microsoft.com/office/drawing/2014/main" id="{2A3AA0A1-4D94-26FE-BC1E-33C1E282E31B}"/>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118877-ECF3-4A66-9AD3-615018393928}" type="datetimeFigureOut">
              <a:rPr lang="he-IL"/>
              <a:pPr>
                <a:defRPr/>
              </a:pPr>
              <a:t>כ"א/טבת/תשפ"ו</a:t>
            </a:fld>
            <a:endParaRPr lang="he-IL"/>
          </a:p>
        </p:txBody>
      </p:sp>
      <p:sp>
        <p:nvSpPr>
          <p:cNvPr id="5" name="מציין מיקום של כותרת תחתונה 4">
            <a:extLst>
              <a:ext uri="{FF2B5EF4-FFF2-40B4-BE49-F238E27FC236}">
                <a16:creationId xmlns:a16="http://schemas.microsoft.com/office/drawing/2014/main" id="{391DB751-E547-ADAD-EEA1-6134AD57379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E2A1FA3E-849D-A6A5-E028-1EE6985C6143}"/>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063BD035-3C7C-453A-B022-AD6D9266D883}"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תמונה 1" descr="מסכת זבחים 009 (Medium).jpg">
            <a:extLst>
              <a:ext uri="{FF2B5EF4-FFF2-40B4-BE49-F238E27FC236}">
                <a16:creationId xmlns:a16="http://schemas.microsoft.com/office/drawing/2014/main" id="{392F23CD-4A6B-C304-43CE-657C908CD00F}"/>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a:extLst>
              <a:ext uri="{FF2B5EF4-FFF2-40B4-BE49-F238E27FC236}">
                <a16:creationId xmlns:a16="http://schemas.microsoft.com/office/drawing/2014/main" id="{26F78285-956D-0F57-4703-8FD85E1D8715}"/>
              </a:ext>
            </a:extLst>
          </p:cNvPr>
          <p:cNvSpPr txBox="1">
            <a:spLocks noChangeArrowheads="1"/>
          </p:cNvSpPr>
          <p:nvPr/>
        </p:nvSpPr>
        <p:spPr bwMode="auto">
          <a:xfrm>
            <a:off x="4643438" y="0"/>
            <a:ext cx="4500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latin typeface="Calibri" panose="020F0502020204030204" pitchFamily="34" charset="0"/>
              </a:rPr>
              <a:t>עש"ק ויקרא תשע"א</a:t>
            </a:r>
          </a:p>
          <a:p>
            <a:pPr eaLnBrk="1" hangingPunct="1"/>
            <a:r>
              <a:rPr lang="he-IL" altLang="he-IL" b="1">
                <a:latin typeface="Calibri" panose="020F0502020204030204" pitchFamily="34" charset="0"/>
              </a:rPr>
              <a:t>לומדי הדף היומי משד"א וט"צ-</a:t>
            </a:r>
          </a:p>
          <a:p>
            <a:pPr eaLnBrk="1" hangingPunct="1"/>
            <a:r>
              <a:rPr lang="he-IL" altLang="he-IL" b="1">
                <a:latin typeface="Calibri" panose="020F0502020204030204" pitchFamily="34" charset="0"/>
              </a:rPr>
              <a:t>סיימנו מסכת זבחים בשילה</a:t>
            </a:r>
          </a:p>
          <a:p>
            <a:pPr eaLnBrk="1" hangingPunct="1"/>
            <a:r>
              <a:rPr lang="he-IL" altLang="he-IL" b="1">
                <a:latin typeface="Calibri" panose="020F0502020204030204" pitchFamily="34" charset="0"/>
              </a:rPr>
              <a:t>לפני כן סיירנו בגבעת הראל שממערב לשילה. </a:t>
            </a:r>
          </a:p>
        </p:txBody>
      </p:sp>
      <p:sp>
        <p:nvSpPr>
          <p:cNvPr id="4" name="TextBox 3">
            <a:extLst>
              <a:ext uri="{FF2B5EF4-FFF2-40B4-BE49-F238E27FC236}">
                <a16:creationId xmlns:a16="http://schemas.microsoft.com/office/drawing/2014/main" id="{DD99D098-C042-E4E2-CAB1-060708470A5D}"/>
              </a:ext>
            </a:extLst>
          </p:cNvPr>
          <p:cNvSpPr txBox="1"/>
          <p:nvPr/>
        </p:nvSpPr>
        <p:spPr>
          <a:xfrm>
            <a:off x="0" y="0"/>
            <a:ext cx="4143375" cy="1600200"/>
          </a:xfrm>
          <a:prstGeom prst="rect">
            <a:avLst/>
          </a:prstGeom>
          <a:solidFill>
            <a:schemeClr val="bg2">
              <a:lumMod val="75000"/>
              <a:alpha val="58000"/>
            </a:schemeClr>
          </a:solidFill>
        </p:spPr>
        <p:txBody>
          <a:bodyPr rtlCol="1">
            <a:spAutoFit/>
          </a:bodyPr>
          <a:lstStyle/>
          <a:p>
            <a:pPr>
              <a:defRPr/>
            </a:pPr>
            <a:r>
              <a:rPr lang="he-IL" dirty="0"/>
              <a:t>זבחים יד - </a:t>
            </a:r>
            <a:r>
              <a:rPr lang="he-IL" sz="1600" dirty="0">
                <a:latin typeface="Guttman-Soncino" pitchFamily="2" charset="-79"/>
                <a:cs typeface="Guttman-Soncino" pitchFamily="2" charset="-79"/>
              </a:rPr>
              <a:t>מַה בֵּי</a:t>
            </a:r>
            <a:r>
              <a:rPr lang="he-IL" sz="1600" dirty="0" err="1">
                <a:latin typeface="Guttman-Soncino" pitchFamily="2" charset="-79"/>
                <a:cs typeface="Guttman-Soncino" pitchFamily="2" charset="-79"/>
              </a:rPr>
              <a:t>ן </a:t>
            </a:r>
            <a:r>
              <a:rPr lang="he-IL" sz="1600" dirty="0">
                <a:latin typeface="Guttman-Soncino" pitchFamily="2" charset="-79"/>
                <a:cs typeface="Guttman-Soncino" pitchFamily="2" charset="-79"/>
              </a:rPr>
              <a:t>בָּמַת יָחִיד לְבָמַת צִבּוּר. סְמִיכָה, וּשְׁחִיטַת </a:t>
            </a:r>
            <a:r>
              <a:rPr lang="he-IL" sz="1600" dirty="0" err="1">
                <a:latin typeface="Guttman-Soncino" pitchFamily="2" charset="-79"/>
                <a:cs typeface="Guttman-Soncino" pitchFamily="2" charset="-79"/>
              </a:rPr>
              <a:t>צָפו</a:t>
            </a:r>
            <a:r>
              <a:rPr lang="he-IL" sz="1600" dirty="0">
                <a:latin typeface="Guttman-Soncino" pitchFamily="2" charset="-79"/>
                <a:cs typeface="Guttman-Soncino" pitchFamily="2" charset="-79"/>
              </a:rPr>
              <a:t>ֹן, וּמַתַּן </a:t>
            </a:r>
            <a:r>
              <a:rPr lang="he-IL" sz="1600" dirty="0" err="1">
                <a:latin typeface="Guttman-Soncino" pitchFamily="2" charset="-79"/>
                <a:cs typeface="Guttman-Soncino" pitchFamily="2" charset="-79"/>
              </a:rPr>
              <a:t>סָבִיב</a:t>
            </a:r>
            <a:r>
              <a:rPr lang="he-IL" sz="1600" dirty="0">
                <a:latin typeface="Guttman-Soncino" pitchFamily="2" charset="-79"/>
                <a:cs typeface="Guttman-Soncino" pitchFamily="2" charset="-79"/>
              </a:rPr>
              <a:t>, וּתְנוּפָה, וְהַגָּשָׁה. רַבּ</a:t>
            </a:r>
            <a:r>
              <a:rPr lang="he-IL" sz="1600" dirty="0" err="1">
                <a:latin typeface="Guttman-Soncino" pitchFamily="2" charset="-79"/>
                <a:cs typeface="Guttman-Soncino" pitchFamily="2" charset="-79"/>
              </a:rPr>
              <a:t>ִי </a:t>
            </a:r>
            <a:r>
              <a:rPr lang="he-IL" sz="1600" dirty="0">
                <a:latin typeface="Guttman-Soncino" pitchFamily="2" charset="-79"/>
                <a:cs typeface="Guttman-Soncino" pitchFamily="2" charset="-79"/>
              </a:rPr>
              <a:t>יְהוּד</a:t>
            </a:r>
            <a:r>
              <a:rPr lang="he-IL" sz="1600" dirty="0" err="1">
                <a:latin typeface="Guttman-Soncino" pitchFamily="2" charset="-79"/>
                <a:cs typeface="Guttman-Soncino" pitchFamily="2" charset="-79"/>
              </a:rPr>
              <a:t>ָה </a:t>
            </a:r>
            <a:r>
              <a:rPr lang="he-IL" sz="1600" dirty="0">
                <a:latin typeface="Guttman-Soncino" pitchFamily="2" charset="-79"/>
                <a:cs typeface="Guttman-Soncino" pitchFamily="2" charset="-79"/>
              </a:rPr>
              <a:t>אוֹמֵר, אֵין מִנְח</a:t>
            </a:r>
            <a:r>
              <a:rPr lang="he-IL" sz="1600" dirty="0" err="1">
                <a:latin typeface="Guttman-Soncino" pitchFamily="2" charset="-79"/>
                <a:cs typeface="Guttman-Soncino" pitchFamily="2" charset="-79"/>
              </a:rPr>
              <a:t>ָה </a:t>
            </a:r>
            <a:r>
              <a:rPr lang="he-IL" sz="1600" dirty="0">
                <a:latin typeface="Guttman-Soncino" pitchFamily="2" charset="-79"/>
                <a:cs typeface="Guttman-Soncino" pitchFamily="2" charset="-79"/>
              </a:rPr>
              <a:t>בַבָּמָה, </a:t>
            </a:r>
          </a:p>
          <a:p>
            <a:pPr>
              <a:defRPr/>
            </a:pPr>
            <a:r>
              <a:rPr lang="he-IL" sz="1600" dirty="0">
                <a:latin typeface="Guttman-Soncino" pitchFamily="2" charset="-79"/>
                <a:cs typeface="Guttman-Soncino" pitchFamily="2" charset="-79"/>
              </a:rPr>
              <a:t>וְכִהוּן, וּבִגְדֵי </a:t>
            </a:r>
            <a:r>
              <a:rPr lang="he-IL" sz="1600" dirty="0" err="1">
                <a:latin typeface="Guttman-Soncino" pitchFamily="2" charset="-79"/>
                <a:cs typeface="Guttman-Soncino" pitchFamily="2" charset="-79"/>
              </a:rPr>
              <a:t>שָׁרֵ</a:t>
            </a:r>
            <a:r>
              <a:rPr lang="he-IL" sz="1600" dirty="0">
                <a:latin typeface="Guttman-Soncino" pitchFamily="2" charset="-79"/>
                <a:cs typeface="Guttman-Soncino" pitchFamily="2" charset="-79"/>
              </a:rPr>
              <a:t>ת, וּכְלֵי </a:t>
            </a:r>
            <a:r>
              <a:rPr lang="he-IL" sz="1600" dirty="0" err="1">
                <a:latin typeface="Guttman-Soncino" pitchFamily="2" charset="-79"/>
                <a:cs typeface="Guttman-Soncino" pitchFamily="2" charset="-79"/>
              </a:rPr>
              <a:t>שָׁרֵ</a:t>
            </a:r>
            <a:r>
              <a:rPr lang="he-IL" sz="1600" dirty="0">
                <a:latin typeface="Guttman-Soncino" pitchFamily="2" charset="-79"/>
                <a:cs typeface="Guttman-Soncino" pitchFamily="2" charset="-79"/>
              </a:rPr>
              <a:t>ת, וְרֵי</a:t>
            </a:r>
            <a:r>
              <a:rPr lang="he-IL" sz="1600" dirty="0" err="1">
                <a:latin typeface="Guttman-Soncino" pitchFamily="2" charset="-79"/>
                <a:cs typeface="Guttman-Soncino" pitchFamily="2" charset="-79"/>
              </a:rPr>
              <a:t>חַ </a:t>
            </a:r>
            <a:r>
              <a:rPr lang="he-IL" sz="1600" dirty="0">
                <a:latin typeface="Guttman-Soncino" pitchFamily="2" charset="-79"/>
                <a:cs typeface="Guttman-Soncino" pitchFamily="2" charset="-79"/>
              </a:rPr>
              <a:t>נִיחוֹחַ, וּמְחִיצָה בַדָּמִ</a:t>
            </a:r>
            <a:r>
              <a:rPr lang="he-IL" sz="1600" dirty="0" err="1">
                <a:latin typeface="Guttman-Soncino" pitchFamily="2" charset="-79"/>
                <a:cs typeface="Guttman-Soncino" pitchFamily="2" charset="-79"/>
              </a:rPr>
              <a:t>ים, </a:t>
            </a:r>
            <a:r>
              <a:rPr lang="he-IL" sz="1600" dirty="0">
                <a:latin typeface="Guttman-Soncino" pitchFamily="2" charset="-79"/>
                <a:cs typeface="Guttman-Soncino" pitchFamily="2" charset="-79"/>
              </a:rPr>
              <a:t>וּרְחוּץ </a:t>
            </a:r>
            <a:r>
              <a:rPr lang="he-IL" sz="1600" dirty="0" err="1">
                <a:latin typeface="Guttman-Soncino" pitchFamily="2" charset="-79"/>
                <a:cs typeface="Guttman-Soncino" pitchFamily="2" charset="-79"/>
              </a:rPr>
              <a:t>יָדַ</a:t>
            </a:r>
            <a:r>
              <a:rPr lang="he-IL" sz="1600" dirty="0">
                <a:latin typeface="Guttman-Soncino" pitchFamily="2" charset="-79"/>
                <a:cs typeface="Guttman-Soncino" pitchFamily="2" charset="-79"/>
              </a:rPr>
              <a:t>יִם וְרַגְלָיִם. </a:t>
            </a:r>
          </a:p>
          <a:p>
            <a:pPr>
              <a:defRPr/>
            </a:pPr>
            <a:r>
              <a:rPr lang="he-IL" sz="1600" dirty="0">
                <a:latin typeface="Guttman-Soncino" pitchFamily="2" charset="-79"/>
                <a:cs typeface="Guttman-Soncino" pitchFamily="2" charset="-79"/>
              </a:rPr>
              <a:t>אֲבָ</a:t>
            </a:r>
            <a:r>
              <a:rPr lang="he-IL" sz="1600" dirty="0" err="1">
                <a:latin typeface="Guttman-Soncino" pitchFamily="2" charset="-79"/>
                <a:cs typeface="Guttman-Soncino" pitchFamily="2" charset="-79"/>
              </a:rPr>
              <a:t>ל </a:t>
            </a:r>
            <a:r>
              <a:rPr lang="he-IL" sz="1600" dirty="0">
                <a:latin typeface="Guttman-Soncino" pitchFamily="2" charset="-79"/>
                <a:cs typeface="Guttman-Soncino" pitchFamily="2" charset="-79"/>
              </a:rPr>
              <a:t>הַזְּמָן, וְהַנּוֹתָר, </a:t>
            </a:r>
            <a:r>
              <a:rPr lang="he-IL" sz="1600" dirty="0" err="1">
                <a:latin typeface="Guttman-Soncino" pitchFamily="2" charset="-79"/>
                <a:cs typeface="Guttman-Soncino" pitchFamily="2" charset="-79"/>
              </a:rPr>
              <a:t>וְהַטָּמֵ</a:t>
            </a:r>
            <a:r>
              <a:rPr lang="he-IL" sz="1600" dirty="0">
                <a:latin typeface="Guttman-Soncino" pitchFamily="2" charset="-79"/>
                <a:cs typeface="Guttman-Soncino" pitchFamily="2" charset="-79"/>
              </a:rPr>
              <a:t>א, </a:t>
            </a:r>
            <a:r>
              <a:rPr lang="he-IL" sz="1600" dirty="0" err="1">
                <a:latin typeface="Guttman-Soncino" pitchFamily="2" charset="-79"/>
                <a:cs typeface="Guttman-Soncino" pitchFamily="2" charset="-79"/>
              </a:rPr>
              <a:t>שָׁו</a:t>
            </a:r>
            <a:r>
              <a:rPr lang="he-IL" sz="1600" dirty="0">
                <a:latin typeface="Guttman-Soncino" pitchFamily="2" charset="-79"/>
                <a:cs typeface="Guttman-Soncino" pitchFamily="2" charset="-79"/>
              </a:rPr>
              <a:t>ִין בָּזֶה וּבָזֶה: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תמונה 1" descr="מסכת זבחים 023 (Medium).jpg">
            <a:extLst>
              <a:ext uri="{FF2B5EF4-FFF2-40B4-BE49-F238E27FC236}">
                <a16:creationId xmlns:a16="http://schemas.microsoft.com/office/drawing/2014/main" id="{8410DDC9-2B37-41B0-E242-58AEC77BCDC9}"/>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תמונה 1" descr="מסכת זבחים 024 (Medium).jpg">
            <a:extLst>
              <a:ext uri="{FF2B5EF4-FFF2-40B4-BE49-F238E27FC236}">
                <a16:creationId xmlns:a16="http://schemas.microsoft.com/office/drawing/2014/main" id="{16F6593F-600C-C2EE-59FD-EE7B6633012B}"/>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a:extLst>
              <a:ext uri="{FF2B5EF4-FFF2-40B4-BE49-F238E27FC236}">
                <a16:creationId xmlns:a16="http://schemas.microsoft.com/office/drawing/2014/main" id="{F5F5E020-F3F3-C5E3-2EA0-DC2B81886A99}"/>
              </a:ext>
            </a:extLst>
          </p:cNvPr>
          <p:cNvSpPr txBox="1">
            <a:spLocks noChangeArrowheads="1"/>
          </p:cNvSpPr>
          <p:nvPr/>
        </p:nvSpPr>
        <p:spPr bwMode="auto">
          <a:xfrm>
            <a:off x="0" y="0"/>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solidFill>
                  <a:schemeClr val="bg1"/>
                </a:solidFill>
                <a:latin typeface="Guttman Yad-Brush" panose="02010401010101010101" pitchFamily="2" charset="-79"/>
                <a:cs typeface="Guttman Yad-Brush" panose="02010401010101010101" pitchFamily="2" charset="-79"/>
              </a:rPr>
              <a:t>"אלפי אנשים סיימו היום מסכת זבחים שדנה בסופה בעניני במה קטנה וגדולה</a:t>
            </a:r>
          </a:p>
          <a:p>
            <a:pPr eaLnBrk="1" hangingPunct="1"/>
            <a:r>
              <a:rPr lang="he-IL" altLang="he-IL">
                <a:solidFill>
                  <a:schemeClr val="bg1"/>
                </a:solidFill>
                <a:latin typeface="Guttman Yad-Brush" panose="02010401010101010101" pitchFamily="2" charset="-79"/>
                <a:cs typeface="Guttman Yad-Brush" panose="02010401010101010101" pitchFamily="2" charset="-79"/>
              </a:rPr>
              <a:t> והקב"ה זיכה אותנו לסיימה ליד מקומן של במה קטנה וגדולה"</a:t>
            </a:r>
            <a:endParaRPr lang="he-IL" altLang="he-IL" sz="16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תמונה 1" descr="מסכת זבחים 028 (Medium).jpg">
            <a:extLst>
              <a:ext uri="{FF2B5EF4-FFF2-40B4-BE49-F238E27FC236}">
                <a16:creationId xmlns:a16="http://schemas.microsoft.com/office/drawing/2014/main" id="{9F486733-058C-8276-AB12-3BCA7D73B874}"/>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A796F1B-C55E-8E79-7A7B-240C288D6B47}"/>
              </a:ext>
            </a:extLst>
          </p:cNvPr>
          <p:cNvSpPr txBox="1"/>
          <p:nvPr/>
        </p:nvSpPr>
        <p:spPr>
          <a:xfrm>
            <a:off x="2928938" y="3357563"/>
            <a:ext cx="1357312" cy="369887"/>
          </a:xfrm>
          <a:prstGeom prst="rect">
            <a:avLst/>
          </a:prstGeom>
          <a:solidFill>
            <a:schemeClr val="bg2">
              <a:lumMod val="90000"/>
            </a:schemeClr>
          </a:solidFill>
        </p:spPr>
        <p:txBody>
          <a:bodyPr rtlCol="1">
            <a:spAutoFit/>
          </a:bodyPr>
          <a:lstStyle/>
          <a:p>
            <a:pPr fontAlgn="auto">
              <a:spcBef>
                <a:spcPts val="0"/>
              </a:spcBef>
              <a:spcAft>
                <a:spcPts val="0"/>
              </a:spcAft>
              <a:defRPr/>
            </a:pPr>
            <a:r>
              <a:rPr lang="he-IL" dirty="0">
                <a:latin typeface="+mn-lt"/>
                <a:cs typeface="+mn-cs"/>
              </a:rPr>
              <a:t>מבט מדרום</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תמונה 1" descr="מסכת זבחים 033 (Medium).jpg">
            <a:extLst>
              <a:ext uri="{FF2B5EF4-FFF2-40B4-BE49-F238E27FC236}">
                <a16:creationId xmlns:a16="http://schemas.microsoft.com/office/drawing/2014/main" id="{303241C4-45E7-F824-A1E8-917151373BF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5F4CDB0-82ED-6491-946D-F591D341C066}"/>
              </a:ext>
            </a:extLst>
          </p:cNvPr>
          <p:cNvSpPr txBox="1"/>
          <p:nvPr/>
        </p:nvSpPr>
        <p:spPr>
          <a:xfrm>
            <a:off x="0" y="5627688"/>
            <a:ext cx="9144000" cy="1230312"/>
          </a:xfrm>
          <a:prstGeom prst="rect">
            <a:avLst/>
          </a:prstGeom>
          <a:solidFill>
            <a:schemeClr val="accent2">
              <a:lumMod val="60000"/>
              <a:lumOff val="40000"/>
            </a:schemeClr>
          </a:solidFill>
        </p:spPr>
        <p:txBody>
          <a:bodyPr rtlCol="1">
            <a:spAutoFit/>
          </a:bodyPr>
          <a:lstStyle/>
          <a:p>
            <a:pPr fontAlgn="auto">
              <a:spcBef>
                <a:spcPts val="0"/>
              </a:spcBef>
              <a:spcAft>
                <a:spcPts val="0"/>
              </a:spcAft>
              <a:defRPr/>
            </a:pPr>
            <a:r>
              <a:rPr lang="he-IL" sz="2000" dirty="0">
                <a:latin typeface="+mn-lt"/>
                <a:cs typeface="+mn-cs"/>
              </a:rPr>
              <a:t>בשלהי מסכת זבחים עסקנו בהלכות הנוגעות לבמת יחיד/במה קטנה. כאן ראינו אותה בעינינו!</a:t>
            </a:r>
          </a:p>
          <a:p>
            <a:pPr fontAlgn="auto">
              <a:spcBef>
                <a:spcPts val="0"/>
              </a:spcBef>
              <a:spcAft>
                <a:spcPts val="0"/>
              </a:spcAft>
              <a:defRPr/>
            </a:pPr>
            <a:r>
              <a:rPr lang="he-IL" dirty="0" err="1">
                <a:latin typeface="Guttman-Soncino" pitchFamily="2" charset="-79"/>
                <a:cs typeface="Guttman-Soncino" pitchFamily="2" charset="-79"/>
              </a:rPr>
              <a:t>דתניא</a:t>
            </a:r>
            <a:r>
              <a:rPr lang="he-IL" dirty="0">
                <a:latin typeface="Guttman-Soncino" pitchFamily="2" charset="-79"/>
                <a:cs typeface="Guttman-Soncino" pitchFamily="2" charset="-79"/>
              </a:rPr>
              <a:t> </a:t>
            </a:r>
            <a:r>
              <a:rPr lang="he-IL" b="1" dirty="0">
                <a:latin typeface="Guttman-Soncino" pitchFamily="2" charset="-79"/>
                <a:cs typeface="Guttman-Soncino" pitchFamily="2" charset="-79"/>
              </a:rPr>
              <a:t>במת יחיד </a:t>
            </a:r>
            <a:r>
              <a:rPr lang="he-IL" dirty="0">
                <a:latin typeface="Guttman-Soncino" pitchFamily="2" charset="-79"/>
                <a:cs typeface="Guttman-Soncino" pitchFamily="2" charset="-79"/>
              </a:rPr>
              <a:t>אינה צריכה נסכים דברי רבי וחכמים אומרים טעונה נסכים </a:t>
            </a:r>
          </a:p>
          <a:p>
            <a:pPr fontAlgn="auto">
              <a:spcBef>
                <a:spcPts val="0"/>
              </a:spcBef>
              <a:spcAft>
                <a:spcPts val="0"/>
              </a:spcAft>
              <a:defRPr/>
            </a:pPr>
            <a:r>
              <a:rPr lang="he-IL" dirty="0" err="1">
                <a:latin typeface="Guttman-Soncino" pitchFamily="2" charset="-79"/>
                <a:cs typeface="Guttman-Soncino" pitchFamily="2" charset="-79"/>
              </a:rPr>
              <a:t>והני</a:t>
            </a:r>
            <a:r>
              <a:rPr lang="he-IL" dirty="0">
                <a:latin typeface="Guttman-Soncino" pitchFamily="2" charset="-79"/>
                <a:cs typeface="Guttman-Soncino" pitchFamily="2" charset="-79"/>
              </a:rPr>
              <a:t> תנאי כהני תנאי </a:t>
            </a:r>
            <a:r>
              <a:rPr lang="he-IL" dirty="0" err="1">
                <a:latin typeface="Guttman-Soncino" pitchFamily="2" charset="-79"/>
                <a:cs typeface="Guttman-Soncino" pitchFamily="2" charset="-79"/>
              </a:rPr>
              <a:t>דתניא</a:t>
            </a:r>
            <a:r>
              <a:rPr lang="he-IL" dirty="0">
                <a:latin typeface="Guttman-Soncino" pitchFamily="2" charset="-79"/>
                <a:cs typeface="Guttman-Soncino" pitchFamily="2" charset="-79"/>
              </a:rPr>
              <a:t> כי </a:t>
            </a:r>
            <a:r>
              <a:rPr lang="he-IL" dirty="0" err="1">
                <a:latin typeface="Guttman-Soncino" pitchFamily="2" charset="-79"/>
                <a:cs typeface="Guttman-Soncino" pitchFamily="2" charset="-79"/>
              </a:rPr>
              <a:t>תבאו</a:t>
            </a:r>
            <a:r>
              <a:rPr lang="he-IL" dirty="0">
                <a:latin typeface="Guttman-Soncino" pitchFamily="2" charset="-79"/>
                <a:cs typeface="Guttman-Soncino" pitchFamily="2" charset="-79"/>
              </a:rPr>
              <a:t> להטעינה נסכים בבמה גדולה הכתוב מדבר </a:t>
            </a:r>
          </a:p>
          <a:p>
            <a:pPr fontAlgn="auto">
              <a:spcBef>
                <a:spcPts val="0"/>
              </a:spcBef>
              <a:spcAft>
                <a:spcPts val="0"/>
              </a:spcAft>
              <a:defRPr/>
            </a:pPr>
            <a:r>
              <a:rPr lang="he-IL" dirty="0">
                <a:latin typeface="Guttman-Soncino" pitchFamily="2" charset="-79"/>
                <a:cs typeface="Guttman-Soncino" pitchFamily="2" charset="-79"/>
              </a:rPr>
              <a:t>אתה אומר בבמה גדולה או אינו אפי' </a:t>
            </a:r>
            <a:r>
              <a:rPr lang="he-IL" b="1" dirty="0">
                <a:latin typeface="Guttman-Soncino" pitchFamily="2" charset="-79"/>
                <a:cs typeface="Guttman-Soncino" pitchFamily="2" charset="-79"/>
              </a:rPr>
              <a:t>בבמה קטנה? </a:t>
            </a:r>
            <a:r>
              <a:rPr lang="he-IL" dirty="0">
                <a:latin typeface="Guttman-Soncino" pitchFamily="2" charset="-79"/>
                <a:cs typeface="Guttman-Soncino" pitchFamily="2" charset="-79"/>
              </a:rPr>
              <a:t>  </a:t>
            </a:r>
            <a:r>
              <a:rPr lang="he-IL" dirty="0" err="1">
                <a:latin typeface="Guttman-Soncino" pitchFamily="2" charset="-79"/>
                <a:cs typeface="Guttman-Soncino" pitchFamily="2" charset="-79"/>
              </a:rPr>
              <a:t>וכו</a:t>
            </a:r>
            <a:r>
              <a:rPr lang="he-IL" dirty="0">
                <a:latin typeface="Guttman-Soncino" pitchFamily="2" charset="-79"/>
                <a:cs typeface="Guttman-Soncino" pitchFamily="2" charset="-79"/>
              </a:rPr>
              <a:t>'..</a:t>
            </a:r>
            <a:r>
              <a:rPr lang="he-IL" sz="1600" b="1" dirty="0">
                <a:latin typeface="Guttman-Soncino" pitchFamily="2" charset="-79"/>
                <a:cs typeface="Guttman-Soncino" pitchFamily="2" charset="-79"/>
              </a:rPr>
              <a:t>דף קיא/א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תמונה 1" descr="מסכת זבחים 034 (Medium).jpg">
            <a:extLst>
              <a:ext uri="{FF2B5EF4-FFF2-40B4-BE49-F238E27FC236}">
                <a16:creationId xmlns:a16="http://schemas.microsoft.com/office/drawing/2014/main" id="{BEB3A749-9669-97C3-32CD-9822C21C4085}"/>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3AEE575-0452-6F8B-A6B2-BF0D7D3339DF}"/>
              </a:ext>
            </a:extLst>
          </p:cNvPr>
          <p:cNvSpPr txBox="1"/>
          <p:nvPr/>
        </p:nvSpPr>
        <p:spPr>
          <a:xfrm>
            <a:off x="0" y="5657850"/>
            <a:ext cx="9144000" cy="1200150"/>
          </a:xfrm>
          <a:prstGeom prst="rect">
            <a:avLst/>
          </a:prstGeom>
          <a:solidFill>
            <a:schemeClr val="tx2">
              <a:lumMod val="20000"/>
              <a:lumOff val="80000"/>
            </a:schemeClr>
          </a:solidFill>
        </p:spPr>
        <p:txBody>
          <a:bodyPr rtlCol="1">
            <a:spAutoFit/>
          </a:bodyPr>
          <a:lstStyle/>
          <a:p>
            <a:pPr fontAlgn="auto">
              <a:spcBef>
                <a:spcPts val="0"/>
              </a:spcBef>
              <a:spcAft>
                <a:spcPts val="0"/>
              </a:spcAft>
              <a:defRPr/>
            </a:pPr>
            <a:r>
              <a:rPr lang="he-IL" b="1" dirty="0">
                <a:solidFill>
                  <a:srgbClr val="FF0000"/>
                </a:solidFill>
                <a:latin typeface="Guttman-Soncino" pitchFamily="2" charset="-79"/>
                <a:cs typeface="+mn-cs"/>
              </a:rPr>
              <a:t>מתי  פעלה הבמה הזאת?</a:t>
            </a:r>
          </a:p>
          <a:p>
            <a:pPr fontAlgn="auto">
              <a:spcBef>
                <a:spcPts val="0"/>
              </a:spcBef>
              <a:spcAft>
                <a:spcPts val="0"/>
              </a:spcAft>
              <a:defRPr/>
            </a:pPr>
            <a:r>
              <a:rPr lang="he-IL" dirty="0">
                <a:latin typeface="Guttman-Soncino" pitchFamily="2" charset="-79"/>
                <a:cs typeface="Guttman-Soncino" pitchFamily="2" charset="-79"/>
              </a:rPr>
              <a:t>זבחים דף </a:t>
            </a:r>
            <a:r>
              <a:rPr lang="he-IL" dirty="0" err="1">
                <a:latin typeface="Guttman-Soncino" pitchFamily="2" charset="-79"/>
                <a:cs typeface="Guttman-Soncino" pitchFamily="2" charset="-79"/>
              </a:rPr>
              <a:t>קיב</a:t>
            </a:r>
            <a:r>
              <a:rPr lang="he-IL" dirty="0">
                <a:latin typeface="Guttman-Soncino" pitchFamily="2" charset="-79"/>
                <a:cs typeface="Guttman-Soncino" pitchFamily="2" charset="-79"/>
              </a:rPr>
              <a:t>/ב </a:t>
            </a:r>
          </a:p>
          <a:p>
            <a:pPr fontAlgn="auto">
              <a:spcBef>
                <a:spcPts val="0"/>
              </a:spcBef>
              <a:spcAft>
                <a:spcPts val="0"/>
              </a:spcAft>
              <a:defRPr/>
            </a:pPr>
            <a:r>
              <a:rPr lang="he-IL" dirty="0">
                <a:latin typeface="Guttman-Soncino" pitchFamily="2" charset="-79"/>
                <a:cs typeface="Guttman-Soncino" pitchFamily="2" charset="-79"/>
              </a:rPr>
              <a:t>באו לגלגל הותרו הבמות ..באו לשילה נאסרו הבמות ...באו לנוב וגבעון הותרו הבמות ..באו לירושלים נאסרו הבמות ולא היה להן היתר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תמונה 1" descr="מסכת זבחים 036 (Medium).jpg">
            <a:extLst>
              <a:ext uri="{FF2B5EF4-FFF2-40B4-BE49-F238E27FC236}">
                <a16:creationId xmlns:a16="http://schemas.microsoft.com/office/drawing/2014/main" id="{F65D7302-5E93-A00F-697B-E6F67CBB1227}"/>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62A0FA2-84B0-09A2-6232-753A498E35EC}"/>
              </a:ext>
            </a:extLst>
          </p:cNvPr>
          <p:cNvSpPr txBox="1"/>
          <p:nvPr/>
        </p:nvSpPr>
        <p:spPr>
          <a:xfrm>
            <a:off x="2857500" y="0"/>
            <a:ext cx="6286500" cy="923925"/>
          </a:xfrm>
          <a:prstGeom prst="rect">
            <a:avLst/>
          </a:prstGeom>
          <a:solidFill>
            <a:schemeClr val="accent2">
              <a:lumMod val="60000"/>
              <a:lumOff val="40000"/>
            </a:schemeClr>
          </a:solidFill>
        </p:spPr>
        <p:txBody>
          <a:bodyPr rtlCol="1">
            <a:spAutoFit/>
          </a:bodyPr>
          <a:lstStyle/>
          <a:p>
            <a:pPr fontAlgn="auto">
              <a:spcBef>
                <a:spcPts val="0"/>
              </a:spcBef>
              <a:spcAft>
                <a:spcPts val="0"/>
              </a:spcAft>
              <a:defRPr/>
            </a:pPr>
            <a:r>
              <a:rPr lang="he-IL" dirty="0">
                <a:latin typeface="+mn-lt"/>
                <a:cs typeface="+mn-cs"/>
              </a:rPr>
              <a:t>זבחים דף </a:t>
            </a:r>
            <a:r>
              <a:rPr lang="he-IL" dirty="0" err="1">
                <a:latin typeface="+mn-lt"/>
                <a:cs typeface="+mn-cs"/>
              </a:rPr>
              <a:t>קיב</a:t>
            </a:r>
            <a:r>
              <a:rPr lang="he-IL" dirty="0">
                <a:latin typeface="+mn-lt"/>
                <a:cs typeface="+mn-cs"/>
              </a:rPr>
              <a:t>/ב </a:t>
            </a:r>
          </a:p>
          <a:p>
            <a:pPr fontAlgn="auto">
              <a:spcBef>
                <a:spcPts val="0"/>
              </a:spcBef>
              <a:spcAft>
                <a:spcPts val="0"/>
              </a:spcAft>
              <a:defRPr/>
            </a:pPr>
            <a:r>
              <a:rPr lang="he-IL" dirty="0">
                <a:latin typeface="+mn-lt"/>
                <a:cs typeface="+mn-cs"/>
              </a:rPr>
              <a:t>באו לשילה נאסרו הבמות ..קדשי קדשים </a:t>
            </a:r>
            <a:r>
              <a:rPr lang="he-IL" dirty="0" err="1">
                <a:latin typeface="+mn-lt"/>
                <a:cs typeface="+mn-cs"/>
              </a:rPr>
              <a:t>נאכלין</a:t>
            </a:r>
            <a:r>
              <a:rPr lang="he-IL" dirty="0">
                <a:latin typeface="+mn-lt"/>
                <a:cs typeface="+mn-cs"/>
              </a:rPr>
              <a:t> לפנים מן הקלעים </a:t>
            </a:r>
          </a:p>
          <a:p>
            <a:pPr fontAlgn="auto">
              <a:spcBef>
                <a:spcPts val="0"/>
              </a:spcBef>
              <a:spcAft>
                <a:spcPts val="0"/>
              </a:spcAft>
              <a:defRPr/>
            </a:pPr>
            <a:r>
              <a:rPr lang="he-IL" dirty="0">
                <a:latin typeface="+mn-lt"/>
                <a:cs typeface="+mn-cs"/>
              </a:rPr>
              <a:t>וקדשים קלים ומעשר שני </a:t>
            </a:r>
            <a:r>
              <a:rPr lang="he-IL" b="1" dirty="0">
                <a:latin typeface="+mn-lt"/>
                <a:cs typeface="+mn-cs"/>
              </a:rPr>
              <a:t>בכל הרואה</a:t>
            </a:r>
          </a:p>
        </p:txBody>
      </p:sp>
      <p:sp>
        <p:nvSpPr>
          <p:cNvPr id="16388" name="TextBox 3">
            <a:extLst>
              <a:ext uri="{FF2B5EF4-FFF2-40B4-BE49-F238E27FC236}">
                <a16:creationId xmlns:a16="http://schemas.microsoft.com/office/drawing/2014/main" id="{4A637AC4-5DA5-F49C-6055-1B624E6EC164}"/>
              </a:ext>
            </a:extLst>
          </p:cNvPr>
          <p:cNvSpPr txBox="1">
            <a:spLocks noChangeArrowheads="1"/>
          </p:cNvSpPr>
          <p:nvPr/>
        </p:nvSpPr>
        <p:spPr bwMode="auto">
          <a:xfrm>
            <a:off x="3643313" y="2643188"/>
            <a:ext cx="1500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גבעת הרואה</a:t>
            </a:r>
          </a:p>
        </p:txBody>
      </p:sp>
      <p:cxnSp>
        <p:nvCxnSpPr>
          <p:cNvPr id="6" name="מחבר חץ ישר 5">
            <a:extLst>
              <a:ext uri="{FF2B5EF4-FFF2-40B4-BE49-F238E27FC236}">
                <a16:creationId xmlns:a16="http://schemas.microsoft.com/office/drawing/2014/main" id="{4BDB6FCD-30D8-7D10-86B8-1B91DC344065}"/>
              </a:ext>
            </a:extLst>
          </p:cNvPr>
          <p:cNvCxnSpPr/>
          <p:nvPr/>
        </p:nvCxnSpPr>
        <p:spPr>
          <a:xfrm rot="5400000">
            <a:off x="4750594" y="1107282"/>
            <a:ext cx="1500187" cy="1428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תמונה 1" descr="מסכת זבחים 005 (Medium).jpg">
            <a:extLst>
              <a:ext uri="{FF2B5EF4-FFF2-40B4-BE49-F238E27FC236}">
                <a16:creationId xmlns:a16="http://schemas.microsoft.com/office/drawing/2014/main" id="{41451548-153A-FFBE-87BE-9024095C303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a:extLst>
              <a:ext uri="{FF2B5EF4-FFF2-40B4-BE49-F238E27FC236}">
                <a16:creationId xmlns:a16="http://schemas.microsoft.com/office/drawing/2014/main" id="{278AFA48-D3CC-BC56-E419-C511EDE92E63}"/>
              </a:ext>
            </a:extLst>
          </p:cNvPr>
          <p:cNvSpPr txBox="1">
            <a:spLocks noChangeArrowheads="1"/>
          </p:cNvSpPr>
          <p:nvPr/>
        </p:nvSpPr>
        <p:spPr bwMode="auto">
          <a:xfrm>
            <a:off x="5000625" y="357188"/>
            <a:ext cx="3571875" cy="369887"/>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לא שכחנו להנות מן הסחלבים היפים</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תמונה 1" descr="מסכת זבחים 038 (Medium).jpg">
            <a:extLst>
              <a:ext uri="{FF2B5EF4-FFF2-40B4-BE49-F238E27FC236}">
                <a16:creationId xmlns:a16="http://schemas.microsoft.com/office/drawing/2014/main" id="{D4FAC2F7-2A19-BBB8-384D-D6613FB0A37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a:extLst>
              <a:ext uri="{FF2B5EF4-FFF2-40B4-BE49-F238E27FC236}">
                <a16:creationId xmlns:a16="http://schemas.microsoft.com/office/drawing/2014/main" id="{5CBC53AE-8E63-7D08-155A-3C987E89F23B}"/>
              </a:ext>
            </a:extLst>
          </p:cNvPr>
          <p:cNvSpPr txBox="1">
            <a:spLocks noChangeArrowheads="1"/>
          </p:cNvSpPr>
          <p:nvPr/>
        </p:nvSpPr>
        <p:spPr bwMode="auto">
          <a:xfrm>
            <a:off x="3286125" y="5929313"/>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t>נסענו לשילה</a:t>
            </a:r>
          </a:p>
        </p:txBody>
      </p:sp>
      <p:sp>
        <p:nvSpPr>
          <p:cNvPr id="18436" name="TextBox 3">
            <a:extLst>
              <a:ext uri="{FF2B5EF4-FFF2-40B4-BE49-F238E27FC236}">
                <a16:creationId xmlns:a16="http://schemas.microsoft.com/office/drawing/2014/main" id="{7ACA44D8-7EDD-3588-DB1A-EC835B7172C0}"/>
              </a:ext>
            </a:extLst>
          </p:cNvPr>
          <p:cNvSpPr txBox="1">
            <a:spLocks noChangeArrowheads="1"/>
          </p:cNvSpPr>
          <p:nvPr/>
        </p:nvSpPr>
        <p:spPr bwMode="auto">
          <a:xfrm>
            <a:off x="5500688" y="278606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600" b="1"/>
              <a:t>שילה</a:t>
            </a:r>
          </a:p>
        </p:txBody>
      </p:sp>
      <p:sp>
        <p:nvSpPr>
          <p:cNvPr id="18437" name="TextBox 4">
            <a:extLst>
              <a:ext uri="{FF2B5EF4-FFF2-40B4-BE49-F238E27FC236}">
                <a16:creationId xmlns:a16="http://schemas.microsoft.com/office/drawing/2014/main" id="{2E13EC3F-F328-356F-535C-A649B8E99782}"/>
              </a:ext>
            </a:extLst>
          </p:cNvPr>
          <p:cNvSpPr txBox="1">
            <a:spLocks noChangeArrowheads="1"/>
          </p:cNvSpPr>
          <p:nvPr/>
        </p:nvSpPr>
        <p:spPr bwMode="auto">
          <a:xfrm>
            <a:off x="3714750" y="36433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solidFill>
                  <a:srgbClr val="FFC000"/>
                </a:solidFill>
              </a:rPr>
              <a:t>תל-שילה</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תמונה 1" descr="מסכת זבחים 041 (Medium).jpg">
            <a:extLst>
              <a:ext uri="{FF2B5EF4-FFF2-40B4-BE49-F238E27FC236}">
                <a16:creationId xmlns:a16="http://schemas.microsoft.com/office/drawing/2014/main" id="{042FF44C-8C5C-D4A0-4802-EDA350E22E10}"/>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a:extLst>
              <a:ext uri="{FF2B5EF4-FFF2-40B4-BE49-F238E27FC236}">
                <a16:creationId xmlns:a16="http://schemas.microsoft.com/office/drawing/2014/main" id="{A7B232AC-E957-39B2-AE3D-8DB2DE26DF63}"/>
              </a:ext>
            </a:extLst>
          </p:cNvPr>
          <p:cNvSpPr txBox="1">
            <a:spLocks noChangeArrowheads="1"/>
          </p:cNvSpPr>
          <p:nvPr/>
        </p:nvSpPr>
        <p:spPr bwMode="auto">
          <a:xfrm>
            <a:off x="2643188" y="0"/>
            <a:ext cx="3571875" cy="646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t>בשילה הדריך אותנו אלקנה חורין </a:t>
            </a:r>
          </a:p>
          <a:p>
            <a:pPr eaLnBrk="1" hangingPunct="1"/>
            <a:r>
              <a:rPr lang="he-IL" altLang="he-IL" b="1"/>
              <a:t>בן ט"צ שמתגורר בעלי</a:t>
            </a:r>
          </a:p>
        </p:txBody>
      </p:sp>
      <p:pic>
        <p:nvPicPr>
          <p:cNvPr id="4" name="תמונה 1" descr="מסכת זבחים 040 (Medium).jpg">
            <a:extLst>
              <a:ext uri="{FF2B5EF4-FFF2-40B4-BE49-F238E27FC236}">
                <a16:creationId xmlns:a16="http://schemas.microsoft.com/office/drawing/2014/main" id="{8217468B-ED26-6357-9CDB-09C5B6FC8352}"/>
              </a:ext>
            </a:extLst>
          </p:cNvPr>
          <p:cNvPicPr>
            <a:picLocks noGrp="1" noChangeAspect="1"/>
          </p:cNvPicPr>
          <p:nvPr isPhoto="1"/>
        </p:nvPicPr>
        <p:blipFill>
          <a:blip r:embed="rId3">
            <a:extLst>
              <a:ext uri="{28A0092B-C50C-407E-A947-70E740481C1C}">
                <a14:useLocalDpi xmlns:a14="http://schemas.microsoft.com/office/drawing/2010/main" val="0"/>
              </a:ext>
            </a:extLst>
          </a:blip>
          <a:srcRect b="9448"/>
          <a:stretch>
            <a:fillRect/>
          </a:stretch>
        </p:blipFill>
        <p:spPr bwMode="auto">
          <a:xfrm>
            <a:off x="0" y="647700"/>
            <a:ext cx="91440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5BA5AF2-A248-BB8A-FEBB-E3B87A10A3B8}"/>
              </a:ext>
            </a:extLst>
          </p:cNvPr>
          <p:cNvSpPr txBox="1">
            <a:spLocks noChangeArrowheads="1"/>
          </p:cNvSpPr>
          <p:nvPr/>
        </p:nvSpPr>
        <p:spPr bwMode="auto">
          <a:xfrm>
            <a:off x="3500438" y="6215063"/>
            <a:ext cx="3286125" cy="646112"/>
          </a:xfrm>
          <a:prstGeom prst="rect">
            <a:avLst/>
          </a:prstGeom>
          <a:solidFill>
            <a:srgbClr val="99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בכניסה לתל-גת המעידה על כך שהאיזור היה משופע בכרמי יין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3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תמונה 1" descr="מסכת זבחים 042 (Medium).jpg">
            <a:extLst>
              <a:ext uri="{FF2B5EF4-FFF2-40B4-BE49-F238E27FC236}">
                <a16:creationId xmlns:a16="http://schemas.microsoft.com/office/drawing/2014/main" id="{755FDF6F-BF21-2387-51F3-96DAD93D306E}"/>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תמונה 1" descr="מסכת זבחים 010 (Medium).jpg">
            <a:extLst>
              <a:ext uri="{FF2B5EF4-FFF2-40B4-BE49-F238E27FC236}">
                <a16:creationId xmlns:a16="http://schemas.microsoft.com/office/drawing/2014/main" id="{A6DA8D36-A3DA-5CCE-F010-51ADFC7B93C8}"/>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67B9530-AF39-30CE-6F35-752560518507}"/>
              </a:ext>
            </a:extLst>
          </p:cNvPr>
          <p:cNvSpPr txBox="1"/>
          <p:nvPr/>
        </p:nvSpPr>
        <p:spPr>
          <a:xfrm>
            <a:off x="4857750" y="5657850"/>
            <a:ext cx="4286250" cy="1200150"/>
          </a:xfrm>
          <a:prstGeom prst="rect">
            <a:avLst/>
          </a:prstGeom>
          <a:solidFill>
            <a:schemeClr val="tx2">
              <a:lumMod val="60000"/>
              <a:lumOff val="40000"/>
            </a:schemeClr>
          </a:solidFill>
        </p:spPr>
        <p:txBody>
          <a:bodyPr rtlCol="1">
            <a:spAutoFit/>
          </a:bodyPr>
          <a:lstStyle/>
          <a:p>
            <a:pPr fontAlgn="auto">
              <a:spcBef>
                <a:spcPts val="0"/>
              </a:spcBef>
              <a:spcAft>
                <a:spcPts val="0"/>
              </a:spcAft>
              <a:defRPr/>
            </a:pPr>
            <a:r>
              <a:rPr lang="he-IL" b="1" dirty="0">
                <a:latin typeface="+mn-lt"/>
                <a:cs typeface="+mn-cs"/>
              </a:rPr>
              <a:t>תחזית:</a:t>
            </a:r>
          </a:p>
          <a:p>
            <a:pPr fontAlgn="auto">
              <a:spcBef>
                <a:spcPts val="0"/>
              </a:spcBef>
              <a:spcAft>
                <a:spcPts val="0"/>
              </a:spcAft>
              <a:defRPr/>
            </a:pPr>
            <a:r>
              <a:rPr lang="he-IL" b="1" dirty="0">
                <a:latin typeface="+mn-lt"/>
                <a:cs typeface="+mn-cs"/>
              </a:rPr>
              <a:t>בשעות הבוקר עדיין צפוי שלג בפסגות הרי הגולן והגליל. גשם ירד מידי פעם בצפון הארץ ובמרכזה,. קר מהרגיל בעונה</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תמונה 1" descr="מסכת זבחים 043 (Medium).jpg">
            <a:extLst>
              <a:ext uri="{FF2B5EF4-FFF2-40B4-BE49-F238E27FC236}">
                <a16:creationId xmlns:a16="http://schemas.microsoft.com/office/drawing/2014/main" id="{05572603-A96C-AF84-832F-D9C088AE7C0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39586C0-83AD-A180-70C7-BEA9366D5E4D}"/>
              </a:ext>
            </a:extLst>
          </p:cNvPr>
          <p:cNvSpPr txBox="1"/>
          <p:nvPr/>
        </p:nvSpPr>
        <p:spPr>
          <a:xfrm>
            <a:off x="5929313" y="214313"/>
            <a:ext cx="3000375" cy="923925"/>
          </a:xfrm>
          <a:prstGeom prst="rect">
            <a:avLst/>
          </a:prstGeom>
          <a:solidFill>
            <a:schemeClr val="accent2">
              <a:lumMod val="60000"/>
              <a:lumOff val="40000"/>
            </a:schemeClr>
          </a:solidFill>
        </p:spPr>
        <p:txBody>
          <a:bodyPr rtlCol="1">
            <a:spAutoFit/>
          </a:bodyPr>
          <a:lstStyle/>
          <a:p>
            <a:pPr>
              <a:defRPr/>
            </a:pPr>
            <a:r>
              <a:rPr lang="he-IL" dirty="0"/>
              <a:t>בפאתי התל-מבנה בסיליקה ששופץ ע"י משלחת דנית שחפרה כאן בשנות </a:t>
            </a:r>
            <a:r>
              <a:rPr lang="he-IL" dirty="0" err="1"/>
              <a:t>השלשים</a:t>
            </a:r>
            <a:endParaRPr lang="he-IL" dirty="0"/>
          </a:p>
        </p:txBody>
      </p:sp>
      <p:pic>
        <p:nvPicPr>
          <p:cNvPr id="4" name="תמונה 1" descr="מסכת זבחים 044 (Medium).jpg">
            <a:extLst>
              <a:ext uri="{FF2B5EF4-FFF2-40B4-BE49-F238E27FC236}">
                <a16:creationId xmlns:a16="http://schemas.microsoft.com/office/drawing/2014/main" id="{F3DE653A-7A65-83BD-1F64-0EC9EAD51DB2}"/>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1660525"/>
            <a:ext cx="692943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תמונה 1" descr="מסכת זבחים 045 (Medium).jpg">
            <a:extLst>
              <a:ext uri="{FF2B5EF4-FFF2-40B4-BE49-F238E27FC236}">
                <a16:creationId xmlns:a16="http://schemas.microsoft.com/office/drawing/2014/main" id="{B38D4FFD-28C8-3B50-24A9-7D2B56A98FB1}"/>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229F6E4F-7D9F-90DC-9DCC-6D9B2731403D}"/>
              </a:ext>
            </a:extLst>
          </p:cNvPr>
          <p:cNvSpPr txBox="1">
            <a:spLocks noChangeArrowheads="1"/>
          </p:cNvSpPr>
          <p:nvPr/>
        </p:nvSpPr>
        <p:spPr bwMode="auto">
          <a:xfrm>
            <a:off x="0" y="6211888"/>
            <a:ext cx="9144000" cy="646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בכניסה לתל שרידי מסגד וכן כנסיה ועוד אתרי פולחן.האם היתה מסורת שכאן היה המשכן?</a:t>
            </a:r>
          </a:p>
          <a:p>
            <a:pPr eaLnBrk="1" hangingPunct="1"/>
            <a:r>
              <a:rPr lang="he-IL" altLang="he-IL"/>
              <a:t>ולכן בנו כאן את המבנים?</a:t>
            </a:r>
          </a:p>
        </p:txBody>
      </p:sp>
      <p:pic>
        <p:nvPicPr>
          <p:cNvPr id="22532" name="תמונה 1" descr="מסכת זבחים 047 (Medium).jpg">
            <a:extLst>
              <a:ext uri="{FF2B5EF4-FFF2-40B4-BE49-F238E27FC236}">
                <a16:creationId xmlns:a16="http://schemas.microsoft.com/office/drawing/2014/main" id="{58357944-F9CB-9783-C61B-2BB10F22F6E0}"/>
              </a:ext>
            </a:extLst>
          </p:cNvPr>
          <p:cNvPicPr>
            <a:picLocks noGrp="1" noChangeAspect="1"/>
          </p:cNvPicPr>
          <p:nvPr isPhoto="1"/>
        </p:nvPicPr>
        <p:blipFill>
          <a:blip r:embed="rId3">
            <a:extLst>
              <a:ext uri="{28A0092B-C50C-407E-A947-70E740481C1C}">
                <a14:useLocalDpi xmlns:a14="http://schemas.microsoft.com/office/drawing/2010/main" val="0"/>
              </a:ext>
            </a:extLst>
          </a:blip>
          <a:srcRect b="11810"/>
          <a:stretch>
            <a:fillRect/>
          </a:stretch>
        </p:blipFill>
        <p:spPr bwMode="auto">
          <a:xfrm>
            <a:off x="0" y="0"/>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תמונה 1" descr="מסכת זבחים 048 (Medium).jpg">
            <a:extLst>
              <a:ext uri="{FF2B5EF4-FFF2-40B4-BE49-F238E27FC236}">
                <a16:creationId xmlns:a16="http://schemas.microsoft.com/office/drawing/2014/main" id="{22F07ED9-7FC7-7588-B6A4-16406B4B78E4}"/>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תמונה 1" descr="מסכת זבחים 052 (Medium).jpg">
            <a:extLst>
              <a:ext uri="{FF2B5EF4-FFF2-40B4-BE49-F238E27FC236}">
                <a16:creationId xmlns:a16="http://schemas.microsoft.com/office/drawing/2014/main" id="{4ECAA5C5-4122-2685-5585-655D9D297A0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תמונה 1" descr="מסכת זבחים 051 (Medium).jpg">
            <a:extLst>
              <a:ext uri="{FF2B5EF4-FFF2-40B4-BE49-F238E27FC236}">
                <a16:creationId xmlns:a16="http://schemas.microsoft.com/office/drawing/2014/main" id="{B426B417-4667-8B60-71AD-02536878DA53}"/>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a:extLst>
              <a:ext uri="{FF2B5EF4-FFF2-40B4-BE49-F238E27FC236}">
                <a16:creationId xmlns:a16="http://schemas.microsoft.com/office/drawing/2014/main" id="{55FBD035-0F69-EF43-A7F0-8995CE952862}"/>
              </a:ext>
            </a:extLst>
          </p:cNvPr>
          <p:cNvSpPr txBox="1">
            <a:spLocks noChangeArrowheads="1"/>
          </p:cNvSpPr>
          <p:nvPr/>
        </p:nvSpPr>
        <p:spPr bwMode="auto">
          <a:xfrm>
            <a:off x="7215188" y="3143250"/>
            <a:ext cx="1571625" cy="3698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t>שרידי חומה</a:t>
            </a:r>
          </a:p>
        </p:txBody>
      </p:sp>
      <p:pic>
        <p:nvPicPr>
          <p:cNvPr id="4" name="תמונה 1" descr="מסכת זבחים 054 (Medium).jpg">
            <a:extLst>
              <a:ext uri="{FF2B5EF4-FFF2-40B4-BE49-F238E27FC236}">
                <a16:creationId xmlns:a16="http://schemas.microsoft.com/office/drawing/2014/main" id="{54F2405E-F276-FAC0-9D53-09DA5E0AD71F}"/>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תמונה 1" descr="מסכת זבחים 055 (Medium).jpg">
            <a:extLst>
              <a:ext uri="{FF2B5EF4-FFF2-40B4-BE49-F238E27FC236}">
                <a16:creationId xmlns:a16="http://schemas.microsoft.com/office/drawing/2014/main" id="{A4E6A201-14E3-C097-C1A4-3CF175D6C079}"/>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a:extLst>
              <a:ext uri="{FF2B5EF4-FFF2-40B4-BE49-F238E27FC236}">
                <a16:creationId xmlns:a16="http://schemas.microsoft.com/office/drawing/2014/main" id="{4CAA4E60-53A4-63E5-5049-4DB127AF6E40}"/>
              </a:ext>
            </a:extLst>
          </p:cNvPr>
          <p:cNvSpPr txBox="1">
            <a:spLocks noChangeArrowheads="1"/>
          </p:cNvSpPr>
          <p:nvPr/>
        </p:nvSpPr>
        <p:spPr bwMode="auto">
          <a:xfrm>
            <a:off x="0" y="5934075"/>
            <a:ext cx="9144000" cy="9239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שופטים פרק כא </a:t>
            </a:r>
          </a:p>
          <a:p>
            <a:pPr eaLnBrk="1" hangingPunct="1"/>
            <a:r>
              <a:rPr lang="he-IL" altLang="he-IL">
                <a:latin typeface="Guttman Stam" panose="02010401010101010101" pitchFamily="2" charset="-79"/>
                <a:cs typeface="Guttman Stam" panose="02010401010101010101" pitchFamily="2" charset="-79"/>
              </a:rPr>
              <a:t>הִנֵּה חַג יְדֹוָד בְּשִׁלוֹ מִיָּמִים יָמִימָה אֲשֶׁר מִצְּפוֹנָה לְבֵית אֵל מִזְרְחָה הַשֶּׁמֶשׁ</a:t>
            </a:r>
          </a:p>
          <a:p>
            <a:pPr eaLnBrk="1" hangingPunct="1"/>
            <a:r>
              <a:rPr lang="he-IL" altLang="he-IL">
                <a:latin typeface="Guttman Stam" panose="02010401010101010101" pitchFamily="2" charset="-79"/>
                <a:cs typeface="Guttman Stam" panose="02010401010101010101" pitchFamily="2" charset="-79"/>
              </a:rPr>
              <a:t> לִמְסִלָּה הָעֹלָה מִבֵּית אֵל שְׁכֶמָה וּמִנֶּגֶב לִלְבוֹנָה</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תמונה 1" descr="מסכת זבחים 056 (Medium).jpg">
            <a:extLst>
              <a:ext uri="{FF2B5EF4-FFF2-40B4-BE49-F238E27FC236}">
                <a16:creationId xmlns:a16="http://schemas.microsoft.com/office/drawing/2014/main" id="{D0CA7ACB-F68E-42E9-79F7-1663CCC29303}"/>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תמונה 1" descr="מסכת זבחים 057 (Medium).jpg">
            <a:extLst>
              <a:ext uri="{FF2B5EF4-FFF2-40B4-BE49-F238E27FC236}">
                <a16:creationId xmlns:a16="http://schemas.microsoft.com/office/drawing/2014/main" id="{20C44176-B3E2-DFC3-9656-A9B25E5CA4DA}"/>
              </a:ext>
            </a:extLst>
          </p:cNvPr>
          <p:cNvPicPr>
            <a:picLocks noGrp="1" noChangeAspect="1"/>
          </p:cNvPicPr>
          <p:nvPr isPhoto="1"/>
        </p:nvPicPr>
        <p:blipFill>
          <a:blip r:embed="rId3">
            <a:extLst>
              <a:ext uri="{28A0092B-C50C-407E-A947-70E740481C1C}">
                <a14:useLocalDpi xmlns:a14="http://schemas.microsoft.com/office/drawing/2010/main" val="0"/>
              </a:ext>
            </a:extLst>
          </a:blip>
          <a:srcRect l="6201" t="10629" r="3543" b="27165"/>
          <a:stretch>
            <a:fillRect/>
          </a:stretch>
        </p:blipFill>
        <p:spPr bwMode="auto">
          <a:xfrm>
            <a:off x="0" y="2592388"/>
            <a:ext cx="8253413"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800" decel="100000"/>
                                        <p:tgtEl>
                                          <p:spTgt spid="27651"/>
                                        </p:tgtEl>
                                      </p:cBhvr>
                                    </p:animEffect>
                                    <p:anim calcmode="lin" valueType="num">
                                      <p:cBhvr>
                                        <p:cTn id="8" dur="800" decel="100000" fill="hold"/>
                                        <p:tgtEl>
                                          <p:spTgt spid="27651"/>
                                        </p:tgtEl>
                                        <p:attrNameLst>
                                          <p:attrName>style.rotation</p:attrName>
                                        </p:attrNameLst>
                                      </p:cBhvr>
                                      <p:tavLst>
                                        <p:tav tm="0">
                                          <p:val>
                                            <p:fltVal val="-90"/>
                                          </p:val>
                                        </p:tav>
                                        <p:tav tm="100000">
                                          <p:val>
                                            <p:fltVal val="0"/>
                                          </p:val>
                                        </p:tav>
                                      </p:tavLst>
                                    </p:anim>
                                    <p:anim calcmode="lin" valueType="num">
                                      <p:cBhvr>
                                        <p:cTn id="9" dur="800" decel="100000" fill="hold"/>
                                        <p:tgtEl>
                                          <p:spTgt spid="27651"/>
                                        </p:tgtEl>
                                        <p:attrNameLst>
                                          <p:attrName>ppt_x</p:attrName>
                                        </p:attrNameLst>
                                      </p:cBhvr>
                                      <p:tavLst>
                                        <p:tav tm="0">
                                          <p:val>
                                            <p:strVal val="#ppt_x+0.4"/>
                                          </p:val>
                                        </p:tav>
                                        <p:tav tm="100000">
                                          <p:val>
                                            <p:strVal val="#ppt_x-0.05"/>
                                          </p:val>
                                        </p:tav>
                                      </p:tavLst>
                                    </p:anim>
                                    <p:anim calcmode="lin" valueType="num">
                                      <p:cBhvr>
                                        <p:cTn id="10" dur="800" decel="100000" fill="hold"/>
                                        <p:tgtEl>
                                          <p:spTgt spid="276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6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6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תמונה 1" descr="מסכת זבחים 058 (Medium).jpg">
            <a:extLst>
              <a:ext uri="{FF2B5EF4-FFF2-40B4-BE49-F238E27FC236}">
                <a16:creationId xmlns:a16="http://schemas.microsoft.com/office/drawing/2014/main" id="{084EEE1C-4E55-4C0A-7CAC-C71431B5E859}"/>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תמונה 1" descr="מסכת זבחים 062 (Medium).jpg">
            <a:extLst>
              <a:ext uri="{FF2B5EF4-FFF2-40B4-BE49-F238E27FC236}">
                <a16:creationId xmlns:a16="http://schemas.microsoft.com/office/drawing/2014/main" id="{D8658DD6-9D2B-736A-242D-4A27C24AC8A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תמונה 1" descr="מסכת זבחים 060 (Medium).jpg">
            <a:extLst>
              <a:ext uri="{FF2B5EF4-FFF2-40B4-BE49-F238E27FC236}">
                <a16:creationId xmlns:a16="http://schemas.microsoft.com/office/drawing/2014/main" id="{602A4390-06ED-D97F-C407-92BE682E612C}"/>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תמונה 1" descr="מסכת זבחים 061 (Medium).jpg">
            <a:extLst>
              <a:ext uri="{FF2B5EF4-FFF2-40B4-BE49-F238E27FC236}">
                <a16:creationId xmlns:a16="http://schemas.microsoft.com/office/drawing/2014/main" id="{B4EE175B-10E7-D892-4FE6-AA8067A797B3}"/>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1554163"/>
            <a:ext cx="7072313"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תמונה 1" descr="מסכת זבחים 012 (Medium).jpg">
            <a:extLst>
              <a:ext uri="{FF2B5EF4-FFF2-40B4-BE49-F238E27FC236}">
                <a16:creationId xmlns:a16="http://schemas.microsoft.com/office/drawing/2014/main" id="{5903B99D-CF54-0312-1C17-3DB4A694E09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a:extLst>
              <a:ext uri="{FF2B5EF4-FFF2-40B4-BE49-F238E27FC236}">
                <a16:creationId xmlns:a16="http://schemas.microsoft.com/office/drawing/2014/main" id="{6D7AD996-FD05-7F18-E419-01B5809C39A8}"/>
              </a:ext>
            </a:extLst>
          </p:cNvPr>
          <p:cNvSpPr txBox="1">
            <a:spLocks noChangeArrowheads="1"/>
          </p:cNvSpPr>
          <p:nvPr/>
        </p:nvSpPr>
        <p:spPr bwMode="auto">
          <a:xfrm>
            <a:off x="1000125" y="357188"/>
            <a:ext cx="3357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latin typeface="Calibri" panose="020F0502020204030204" pitchFamily="34" charset="0"/>
              </a:rPr>
              <a:t>יורדים אל המזבח שנמצא בגבעת הראל על גדת נחל שילה</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תמונה 1" descr="מסכת זבחים 063 (Medium).jpg">
            <a:extLst>
              <a:ext uri="{FF2B5EF4-FFF2-40B4-BE49-F238E27FC236}">
                <a16:creationId xmlns:a16="http://schemas.microsoft.com/office/drawing/2014/main" id="{0726A158-2DEE-1FD7-74A3-98DB2BAF1EC1}"/>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תמונה 1" descr="מסכת זבחים 064 (Medium).jpg">
            <a:extLst>
              <a:ext uri="{FF2B5EF4-FFF2-40B4-BE49-F238E27FC236}">
                <a16:creationId xmlns:a16="http://schemas.microsoft.com/office/drawing/2014/main" id="{2E95B8FE-26DA-F59E-16D3-CBA688B41BF5}"/>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C32B4ACE-7BF6-2413-AFE2-A8CBCB8EA9E7}"/>
              </a:ext>
            </a:extLst>
          </p:cNvPr>
          <p:cNvSpPr txBox="1">
            <a:spLocks noChangeArrowheads="1"/>
          </p:cNvSpPr>
          <p:nvPr/>
        </p:nvSpPr>
        <p:spPr bwMode="auto">
          <a:xfrm>
            <a:off x="4000500" y="714375"/>
            <a:ext cx="2786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מלמעלה צפינו על הסביבה</a:t>
            </a:r>
          </a:p>
          <a:p>
            <a:pPr eaLnBrk="1" hangingPunct="1"/>
            <a:r>
              <a:rPr lang="he-IL" altLang="he-IL"/>
              <a:t>(עקב הקור אין צילומים)</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תמונה 1" descr="מסכת זבחים 065 (Medium).jpg">
            <a:extLst>
              <a:ext uri="{FF2B5EF4-FFF2-40B4-BE49-F238E27FC236}">
                <a16:creationId xmlns:a16="http://schemas.microsoft.com/office/drawing/2014/main" id="{B43CC8F5-FD60-7599-58C9-B8CF4C2E8477}"/>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a:extLst>
              <a:ext uri="{FF2B5EF4-FFF2-40B4-BE49-F238E27FC236}">
                <a16:creationId xmlns:a16="http://schemas.microsoft.com/office/drawing/2014/main" id="{FC734AA1-DCEF-076E-BA1A-2012AF7E42A9}"/>
              </a:ext>
            </a:extLst>
          </p:cNvPr>
          <p:cNvSpPr txBox="1">
            <a:spLocks noChangeArrowheads="1"/>
          </p:cNvSpPr>
          <p:nvPr/>
        </p:nvSpPr>
        <p:spPr bwMode="auto">
          <a:xfrm>
            <a:off x="3714750" y="642938"/>
            <a:ext cx="271462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מקומו המשער של המשכן</a:t>
            </a:r>
          </a:p>
        </p:txBody>
      </p:sp>
      <p:cxnSp>
        <p:nvCxnSpPr>
          <p:cNvPr id="5" name="מחבר חץ ישר 4">
            <a:extLst>
              <a:ext uri="{FF2B5EF4-FFF2-40B4-BE49-F238E27FC236}">
                <a16:creationId xmlns:a16="http://schemas.microsoft.com/office/drawing/2014/main" id="{AEC7C9DB-4CE3-0A49-CABA-F8457C4BC9E4}"/>
              </a:ext>
            </a:extLst>
          </p:cNvPr>
          <p:cNvCxnSpPr/>
          <p:nvPr/>
        </p:nvCxnSpPr>
        <p:spPr>
          <a:xfrm rot="16200000" flipH="1">
            <a:off x="5965032" y="1464469"/>
            <a:ext cx="2500312" cy="171450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a:extLst>
              <a:ext uri="{FF2B5EF4-FFF2-40B4-BE49-F238E27FC236}">
                <a16:creationId xmlns:a16="http://schemas.microsoft.com/office/drawing/2014/main" id="{6CB24386-E78D-E844-9B57-42E30656DF6F}"/>
              </a:ext>
            </a:extLst>
          </p:cNvPr>
          <p:cNvCxnSpPr/>
          <p:nvPr/>
        </p:nvCxnSpPr>
        <p:spPr>
          <a:xfrm rot="5400000">
            <a:off x="1643063" y="1500187"/>
            <a:ext cx="2571750" cy="157162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תמונה 1" descr="מסכת זבחים 066 (Medium).jpg">
            <a:extLst>
              <a:ext uri="{FF2B5EF4-FFF2-40B4-BE49-F238E27FC236}">
                <a16:creationId xmlns:a16="http://schemas.microsoft.com/office/drawing/2014/main" id="{2AE4BAB5-987F-A213-503E-D1F2DA078E0F}"/>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5652A0D-9451-3416-7233-AB924BBCBC81}"/>
              </a:ext>
            </a:extLst>
          </p:cNvPr>
          <p:cNvSpPr txBox="1"/>
          <p:nvPr/>
        </p:nvSpPr>
        <p:spPr>
          <a:xfrm>
            <a:off x="0" y="0"/>
            <a:ext cx="6357938" cy="923925"/>
          </a:xfrm>
          <a:prstGeom prst="rect">
            <a:avLst/>
          </a:prstGeom>
          <a:solidFill>
            <a:schemeClr val="bg2">
              <a:lumMod val="50000"/>
            </a:schemeClr>
          </a:solidFill>
        </p:spPr>
        <p:txBody>
          <a:bodyPr rtlCol="1">
            <a:spAutoFit/>
          </a:bodyPr>
          <a:lstStyle/>
          <a:p>
            <a:pPr>
              <a:defRPr/>
            </a:pPr>
            <a:r>
              <a:rPr lang="he-IL" b="1" dirty="0">
                <a:solidFill>
                  <a:srgbClr val="FFC000"/>
                </a:solidFill>
              </a:rPr>
              <a:t>יתכן שכאן </a:t>
            </a:r>
            <a:r>
              <a:rPr lang="he-IL" b="1" dirty="0" err="1">
                <a:solidFill>
                  <a:srgbClr val="FFC000"/>
                </a:solidFill>
              </a:rPr>
              <a:t>שכאן</a:t>
            </a:r>
            <a:r>
              <a:rPr lang="he-IL" b="1" dirty="0">
                <a:solidFill>
                  <a:srgbClr val="FFC000"/>
                </a:solidFill>
              </a:rPr>
              <a:t> המשכן-המתחם חצוב מסביב,</a:t>
            </a:r>
          </a:p>
          <a:p>
            <a:pPr>
              <a:defRPr/>
            </a:pPr>
            <a:r>
              <a:rPr lang="he-IL" b="1" dirty="0">
                <a:solidFill>
                  <a:srgbClr val="FFC000"/>
                </a:solidFill>
              </a:rPr>
              <a:t>ממדיו תואמים את חצר המשכן. </a:t>
            </a:r>
          </a:p>
          <a:p>
            <a:pPr>
              <a:defRPr/>
            </a:pPr>
            <a:r>
              <a:rPr lang="he-IL" b="1" dirty="0">
                <a:solidFill>
                  <a:srgbClr val="FFC000"/>
                </a:solidFill>
              </a:rPr>
              <a:t>הוא אינו ממוקם בפסגה אלא בדומה למקדש-במקום נמוך יחסית</a:t>
            </a:r>
            <a:r>
              <a:rPr lang="he-IL" dirty="0">
                <a:solidFill>
                  <a:srgbClr val="FFC000"/>
                </a:solidFill>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תמונה 1" descr="מסכת זבחים 068 (Medium).jpg">
            <a:extLst>
              <a:ext uri="{FF2B5EF4-FFF2-40B4-BE49-F238E27FC236}">
                <a16:creationId xmlns:a16="http://schemas.microsoft.com/office/drawing/2014/main" id="{A81AA8CC-BCD6-BED0-F254-31E008943387}"/>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3">
            <a:extLst>
              <a:ext uri="{FF2B5EF4-FFF2-40B4-BE49-F238E27FC236}">
                <a16:creationId xmlns:a16="http://schemas.microsoft.com/office/drawing/2014/main" id="{D1094602-ACCE-967D-00F7-DA22211F1DE4}"/>
              </a:ext>
            </a:extLst>
          </p:cNvPr>
          <p:cNvSpPr txBox="1">
            <a:spLocks noChangeArrowheads="1"/>
          </p:cNvSpPr>
          <p:nvPr/>
        </p:nvSpPr>
        <p:spPr bwMode="auto">
          <a:xfrm>
            <a:off x="0" y="5657850"/>
            <a:ext cx="9144000" cy="1200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שמואל א פרק ד </a:t>
            </a:r>
            <a:r>
              <a:rPr lang="he-IL" altLang="he-IL">
                <a:latin typeface="Guttman Stam" panose="02010401010101010101" pitchFamily="2" charset="-79"/>
                <a:cs typeface="Guttman Stam" panose="02010401010101010101" pitchFamily="2" charset="-79"/>
              </a:rPr>
              <a:t>וַיָּרָץ אִישׁ בִּנְיָמִן מֵהַמַּעֲרָכָה וַיָּבֹא שִׁלֹה בַּיּוֹם הַהוּא וּמַדָּיו קְרֻעִים וַאֲדָמָה עַל רֹאשׁוֹ:(יג) וַיָּבוֹא וְהִנֵּה עֵלִי ישֵׁב עַל הַכִּסֵּא יַד דֶּרֶךְ מְצַפֶּה כִּי הָיָה לִבּוֹ חָרֵד עַל אֲרוֹן הָאֱלֹהִים וְהָאִישׁ בָּא לְהַגִּיד בָּעִיר וַתִּזְעַק כָּל הָעִיר:וַיִּשְׁמַע עֵלִי אֶת קוֹל הַצְּעָקָה וַיֹּאמֶר מֶה קוֹל הֶהָמוֹן הַזֶּה וְהָאִישׁ מִהַר וַיָּבֹא וַיַּגֵּד לְעֵלִי:</a:t>
            </a:r>
          </a:p>
        </p:txBody>
      </p:sp>
      <p:sp>
        <p:nvSpPr>
          <p:cNvPr id="35844" name="TextBox 4">
            <a:extLst>
              <a:ext uri="{FF2B5EF4-FFF2-40B4-BE49-F238E27FC236}">
                <a16:creationId xmlns:a16="http://schemas.microsoft.com/office/drawing/2014/main" id="{D07AC7B8-6297-FC35-B040-7B5B5051D9DA}"/>
              </a:ext>
            </a:extLst>
          </p:cNvPr>
          <p:cNvSpPr txBox="1">
            <a:spLocks noChangeArrowheads="1"/>
          </p:cNvSpPr>
          <p:nvPr/>
        </p:nvSpPr>
        <p:spPr bwMode="auto">
          <a:xfrm>
            <a:off x="6143625" y="0"/>
            <a:ext cx="3000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מתאור ריצתו של איש בנימין נראה  שהוא נכנס קודם לעיר (ממערב? מזרח? </a:t>
            </a:r>
          </a:p>
          <a:p>
            <a:pPr eaLnBrk="1" hangingPunct="1"/>
            <a:r>
              <a:rPr lang="he-IL" altLang="he-IL"/>
              <a:t>ורק אח"כ הגיע למשכן (בצפון?)</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תמונה 1" descr="מסכת זבחים 067 (Medium).jpg">
            <a:extLst>
              <a:ext uri="{FF2B5EF4-FFF2-40B4-BE49-F238E27FC236}">
                <a16:creationId xmlns:a16="http://schemas.microsoft.com/office/drawing/2014/main" id="{071E6BAD-B8FF-5CB2-A145-CEB9DA10310C}"/>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2A7CFBA-2F42-EBD7-FEF9-BA5F3D2FB4A7}"/>
              </a:ext>
            </a:extLst>
          </p:cNvPr>
          <p:cNvSpPr txBox="1"/>
          <p:nvPr/>
        </p:nvSpPr>
        <p:spPr>
          <a:xfrm>
            <a:off x="0" y="0"/>
            <a:ext cx="9144000" cy="1477963"/>
          </a:xfrm>
          <a:prstGeom prst="rect">
            <a:avLst/>
          </a:prstGeom>
          <a:noFill/>
        </p:spPr>
        <p:txBody>
          <a:bodyPr rtlCol="1">
            <a:spAutoFit/>
          </a:bodyPr>
          <a:lstStyle/>
          <a:p>
            <a:pPr>
              <a:defRPr/>
            </a:pPr>
            <a:r>
              <a:rPr lang="he-IL" dirty="0"/>
              <a:t>מסכת זבחים דף </a:t>
            </a:r>
            <a:r>
              <a:rPr lang="he-IL" dirty="0" err="1"/>
              <a:t>קיב</a:t>
            </a:r>
            <a:r>
              <a:rPr lang="he-IL" dirty="0"/>
              <a:t>/ב  </a:t>
            </a:r>
            <a:r>
              <a:rPr lang="he-IL" dirty="0">
                <a:latin typeface="Guttman-Soncino" pitchFamily="2" charset="-79"/>
                <a:cs typeface="Guttman-Soncino" pitchFamily="2" charset="-79"/>
              </a:rPr>
              <a:t>באו לשילה ..ולא היה שם תקרה אלא בית אבנים בלבד </a:t>
            </a:r>
            <a:r>
              <a:rPr lang="he-IL" dirty="0" err="1">
                <a:latin typeface="Guttman-Soncino" pitchFamily="2" charset="-79"/>
                <a:cs typeface="Guttman-Soncino" pitchFamily="2" charset="-79"/>
              </a:rPr>
              <a:t>מלמטן</a:t>
            </a:r>
            <a:r>
              <a:rPr lang="he-IL" dirty="0">
                <a:latin typeface="Guttman-Soncino" pitchFamily="2" charset="-79"/>
                <a:cs typeface="Guttman-Soncino" pitchFamily="2" charset="-79"/>
              </a:rPr>
              <a:t> והיריעות </a:t>
            </a:r>
            <a:r>
              <a:rPr lang="he-IL" dirty="0" err="1">
                <a:latin typeface="Guttman-Soncino" pitchFamily="2" charset="-79"/>
                <a:cs typeface="Guttman-Soncino" pitchFamily="2" charset="-79"/>
              </a:rPr>
              <a:t>מלמעלן</a:t>
            </a:r>
            <a:r>
              <a:rPr lang="he-IL" dirty="0">
                <a:latin typeface="Guttman-Soncino" pitchFamily="2" charset="-79"/>
                <a:cs typeface="Guttman-Soncino" pitchFamily="2" charset="-79"/>
              </a:rPr>
              <a:t> והיא </a:t>
            </a:r>
            <a:r>
              <a:rPr lang="he-IL" dirty="0" err="1">
                <a:latin typeface="Guttman-Soncino" pitchFamily="2" charset="-79"/>
                <a:cs typeface="Guttman-Soncino" pitchFamily="2" charset="-79"/>
              </a:rPr>
              <a:t>היתה</a:t>
            </a:r>
            <a:r>
              <a:rPr lang="he-IL" dirty="0">
                <a:latin typeface="Guttman-Soncino" pitchFamily="2" charset="-79"/>
                <a:cs typeface="Guttman-Soncino" pitchFamily="2" charset="-79"/>
              </a:rPr>
              <a:t> מנוחה קדשי קדשים </a:t>
            </a:r>
            <a:r>
              <a:rPr lang="he-IL" dirty="0" err="1">
                <a:latin typeface="Guttman-Soncino" pitchFamily="2" charset="-79"/>
                <a:cs typeface="Guttman-Soncino" pitchFamily="2" charset="-79"/>
              </a:rPr>
              <a:t>נאכלין</a:t>
            </a:r>
            <a:r>
              <a:rPr lang="he-IL" dirty="0">
                <a:latin typeface="Guttman-Soncino" pitchFamily="2" charset="-79"/>
                <a:cs typeface="Guttman-Soncino" pitchFamily="2" charset="-79"/>
              </a:rPr>
              <a:t> לפנים מן הקלעים וקדשים קלים ומעשר שני</a:t>
            </a:r>
          </a:p>
          <a:p>
            <a:pPr>
              <a:defRPr/>
            </a:pPr>
            <a:r>
              <a:rPr lang="he-IL" dirty="0">
                <a:latin typeface="Guttman-Soncino" pitchFamily="2" charset="-79"/>
                <a:cs typeface="Guttman-Soncino" pitchFamily="2" charset="-79"/>
              </a:rPr>
              <a:t> </a:t>
            </a:r>
            <a:r>
              <a:rPr lang="he-IL" b="1" dirty="0">
                <a:solidFill>
                  <a:srgbClr val="9933FF"/>
                </a:solidFill>
                <a:latin typeface="Guttman-Soncino" pitchFamily="2" charset="-79"/>
                <a:cs typeface="Guttman-Soncino" pitchFamily="2" charset="-79"/>
              </a:rPr>
              <a:t>בכל הרואה</a:t>
            </a:r>
          </a:p>
          <a:p>
            <a:pPr>
              <a:defRPr/>
            </a:pPr>
            <a:r>
              <a:rPr lang="he-IL" b="1" dirty="0">
                <a:solidFill>
                  <a:schemeClr val="accent2">
                    <a:lumMod val="75000"/>
                  </a:schemeClr>
                </a:solidFill>
                <a:latin typeface="Guttman-Soncino" pitchFamily="2" charset="-79"/>
                <a:cs typeface="+mn-cs"/>
              </a:rPr>
              <a:t>ואכן על הגבעות מסביב-בקטעים מהם ניתן לראות את שילה נמצאו צבורים גדולים של שברי כלי חרס ששמשו כנראה לאכילת קדשים קלים</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תמונה 1" descr="מסכת זבחים 070 (Medium).jpg">
            <a:extLst>
              <a:ext uri="{FF2B5EF4-FFF2-40B4-BE49-F238E27FC236}">
                <a16:creationId xmlns:a16="http://schemas.microsoft.com/office/drawing/2014/main" id="{CFAEFFE5-1DF7-BAF4-428E-F090C2E27044}"/>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a:extLst>
              <a:ext uri="{FF2B5EF4-FFF2-40B4-BE49-F238E27FC236}">
                <a16:creationId xmlns:a16="http://schemas.microsoft.com/office/drawing/2014/main" id="{3E903659-F66A-8036-27C9-500BF4486FA8}"/>
              </a:ext>
            </a:extLst>
          </p:cNvPr>
          <p:cNvSpPr txBox="1">
            <a:spLocks noChangeArrowheads="1"/>
          </p:cNvSpPr>
          <p:nvPr/>
        </p:nvSpPr>
        <p:spPr bwMode="auto">
          <a:xfrm>
            <a:off x="857250" y="285750"/>
            <a:ext cx="614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t>ישבנו ולמדנו את הסיום של מסכת זבחים (באתר המשכן?)</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תמונה 1" descr="מסכת זבחים 073 (Medium).jpg">
            <a:extLst>
              <a:ext uri="{FF2B5EF4-FFF2-40B4-BE49-F238E27FC236}">
                <a16:creationId xmlns:a16="http://schemas.microsoft.com/office/drawing/2014/main" id="{99638FE3-548E-F06D-F0B1-3D5237C844A0}"/>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תמונה 1" descr="מסכת זבחים 072 (Medium).jpg">
            <a:extLst>
              <a:ext uri="{FF2B5EF4-FFF2-40B4-BE49-F238E27FC236}">
                <a16:creationId xmlns:a16="http://schemas.microsoft.com/office/drawing/2014/main" id="{6088F76F-90D2-5E50-86A9-CF3D7539183E}"/>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374650"/>
            <a:ext cx="8643938"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תמונה 1" descr="מסכת זבחים 071 (Medium).jpg">
            <a:extLst>
              <a:ext uri="{FF2B5EF4-FFF2-40B4-BE49-F238E27FC236}">
                <a16:creationId xmlns:a16="http://schemas.microsoft.com/office/drawing/2014/main" id="{27581437-A200-F799-F196-05E987397D37}"/>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E0D7007-5F67-3E0D-38D1-5041E8046FC8}"/>
              </a:ext>
            </a:extLst>
          </p:cNvPr>
          <p:cNvSpPr txBox="1">
            <a:spLocks noChangeArrowheads="1"/>
          </p:cNvSpPr>
          <p:nvPr/>
        </p:nvSpPr>
        <p:spPr bwMode="auto">
          <a:xfrm>
            <a:off x="5143500" y="0"/>
            <a:ext cx="4000500" cy="680243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u="sng"/>
              <a:t>זבחים דף קכ/א </a:t>
            </a:r>
          </a:p>
          <a:p>
            <a:pPr eaLnBrk="1" hangingPunct="1"/>
            <a:endParaRPr lang="he-IL" altLang="he-IL" u="sng"/>
          </a:p>
          <a:p>
            <a:pPr eaLnBrk="1" hangingPunct="1"/>
            <a:r>
              <a:rPr lang="he-IL" altLang="he-IL" sz="1600">
                <a:latin typeface="Guttman-Soncino" panose="02010401010101010101" pitchFamily="2" charset="-79"/>
                <a:cs typeface="Guttman-Soncino" panose="02010401010101010101" pitchFamily="2" charset="-79"/>
              </a:rPr>
              <a:t>תנו רבנן</a:t>
            </a:r>
          </a:p>
          <a:p>
            <a:pPr eaLnBrk="1" hangingPunct="1"/>
            <a:r>
              <a:rPr lang="he-IL" altLang="he-IL" sz="1600">
                <a:latin typeface="Guttman-Soncino" panose="02010401010101010101" pitchFamily="2" charset="-79"/>
                <a:cs typeface="Guttman-Soncino" panose="02010401010101010101" pitchFamily="2" charset="-79"/>
              </a:rPr>
              <a:t> מנין לעשות זמן בבמה קטנה כבמה גדולה ... ולאו ק"ו הוא מעופות? </a:t>
            </a: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r>
              <a:rPr lang="he-IL" altLang="he-IL" sz="1600">
                <a:latin typeface="Guttman-Soncino" panose="02010401010101010101" pitchFamily="2" charset="-79"/>
                <a:cs typeface="Guttman-Soncino" panose="02010401010101010101" pitchFamily="2" charset="-79"/>
              </a:rPr>
              <a:t>מה עופות שאין המום פוסל בהן ,זמן פוסל בהן קדשי במה קטנה שהמום פוסל בהן ,אינו דין שזמן פוסל בהן ?</a:t>
            </a: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r>
              <a:rPr lang="he-IL" altLang="he-IL" sz="1600">
                <a:latin typeface="Guttman-Soncino" panose="02010401010101010101" pitchFamily="2" charset="-79"/>
                <a:cs typeface="Guttman-Soncino" panose="02010401010101010101" pitchFamily="2" charset="-79"/>
              </a:rPr>
              <a:t>מה לעופות שכן אין הזר כשר בהן, תאמר בבמה קטנה שהזר כשר בה, לא יהא זמן פסול בה?</a:t>
            </a: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r>
              <a:rPr lang="he-IL" altLang="he-IL" sz="1600">
                <a:latin typeface="Guttman-Soncino" panose="02010401010101010101" pitchFamily="2" charset="-79"/>
                <a:cs typeface="Guttman-Soncino" panose="02010401010101010101" pitchFamily="2" charset="-79"/>
              </a:rPr>
              <a:t> ת"ל וזאת תורת זבח השלמים </a:t>
            </a: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r>
              <a:rPr lang="he-IL" altLang="he-IL" sz="1600">
                <a:latin typeface="Guttman-Soncino" panose="02010401010101010101" pitchFamily="2" charset="-79"/>
                <a:cs typeface="Guttman-Soncino" panose="02010401010101010101" pitchFamily="2" charset="-79"/>
              </a:rPr>
              <a:t>לעשות זמן במה קטנה כזמן במה גדולה!</a:t>
            </a: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r>
              <a:rPr lang="he-IL" altLang="he-IL" sz="1600">
                <a:solidFill>
                  <a:srgbClr val="FF00FF"/>
                </a:solidFill>
                <a:latin typeface="Guttman-Soncino" panose="02010401010101010101" pitchFamily="2" charset="-79"/>
                <a:cs typeface="Guttman-Soncino" panose="02010401010101010101" pitchFamily="2" charset="-79"/>
              </a:rPr>
              <a:t>הדרן עלך פרת חטאת וסליקא מסכת זבחים</a:t>
            </a:r>
            <a:endParaRPr lang="he-IL" altLang="he-IL" sz="1600">
              <a:latin typeface="Guttman-Soncino" panose="02010401010101010101" pitchFamily="2" charset="-79"/>
              <a:cs typeface="Guttman-Soncino" panose="02010401010101010101" pitchFamily="2" charset="-79"/>
            </a:endParaRP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endParaRPr lang="he-IL" altLang="he-IL" sz="1600">
              <a:latin typeface="Guttman-Soncino" panose="02010401010101010101" pitchFamily="2" charset="-79"/>
              <a:cs typeface="Guttman-Soncino" panose="02010401010101010101" pitchFamily="2" charset="-79"/>
            </a:endParaRPr>
          </a:p>
          <a:p>
            <a:pPr eaLnBrk="1" hangingPunct="1"/>
            <a:r>
              <a:rPr lang="he-IL" altLang="he-IL" sz="1600">
                <a:latin typeface="Guttman-Soncino" panose="02010401010101010101" pitchFamily="2" charset="-79"/>
                <a:cs typeface="Guttman-Soncino" panose="02010401010101010101" pitchFamily="2" charset="-79"/>
              </a:rPr>
              <a:t> </a:t>
            </a:r>
            <a:endParaRPr lang="he-IL" altLang="he-IL" sz="1600">
              <a:solidFill>
                <a:srgbClr val="FF00FF"/>
              </a:solidFill>
              <a:latin typeface="Guttman-Soncino" panose="02010401010101010101" pitchFamily="2" charset="-79"/>
              <a:cs typeface="Guttman-Soncino" panose="02010401010101010101" pitchFamily="2" charset="-79"/>
            </a:endParaRPr>
          </a:p>
        </p:txBody>
      </p:sp>
      <p:sp>
        <p:nvSpPr>
          <p:cNvPr id="39940" name="TextBox 3">
            <a:extLst>
              <a:ext uri="{FF2B5EF4-FFF2-40B4-BE49-F238E27FC236}">
                <a16:creationId xmlns:a16="http://schemas.microsoft.com/office/drawing/2014/main" id="{D2006E97-B151-9745-89CF-717F99C1714C}"/>
              </a:ext>
            </a:extLst>
          </p:cNvPr>
          <p:cNvSpPr txBox="1">
            <a:spLocks noChangeArrowheads="1"/>
          </p:cNvSpPr>
          <p:nvPr/>
        </p:nvSpPr>
        <p:spPr bwMode="auto">
          <a:xfrm>
            <a:off x="2786063" y="0"/>
            <a:ext cx="242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t>בימינו אין צורך בגמרא</a:t>
            </a:r>
          </a:p>
          <a:p>
            <a:pPr eaLnBrk="1" hangingPunct="1"/>
            <a:r>
              <a:rPr lang="he-IL" altLang="he-IL" b="1"/>
              <a:t>שמעון גולש בפלפון היישר למסכת זבחים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תמונה 1" descr="מסכת זבחים 074 (Medium).jpg">
            <a:extLst>
              <a:ext uri="{FF2B5EF4-FFF2-40B4-BE49-F238E27FC236}">
                <a16:creationId xmlns:a16="http://schemas.microsoft.com/office/drawing/2014/main" id="{EEB61C6B-2B01-1916-4087-0FBDF3D79A90}"/>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18F6FBC-2F24-22A2-4765-01F4A4B0D5DC}"/>
              </a:ext>
            </a:extLst>
          </p:cNvPr>
          <p:cNvSpPr txBox="1"/>
          <p:nvPr/>
        </p:nvSpPr>
        <p:spPr>
          <a:xfrm>
            <a:off x="0" y="2057400"/>
            <a:ext cx="9144000" cy="4800600"/>
          </a:xfrm>
          <a:prstGeom prst="rect">
            <a:avLst/>
          </a:prstGeom>
          <a:solidFill>
            <a:schemeClr val="accent1">
              <a:lumMod val="20000"/>
              <a:lumOff val="80000"/>
              <a:alpha val="45000"/>
            </a:schemeClr>
          </a:solidFill>
        </p:spPr>
        <p:txBody>
          <a:bodyPr rtlCol="1">
            <a:spAutoFit/>
          </a:bodyPr>
          <a:lstStyle/>
          <a:p>
            <a:pPr>
              <a:defRPr/>
            </a:pPr>
            <a:r>
              <a:rPr lang="he-IL" dirty="0"/>
              <a:t>יְהִ</a:t>
            </a:r>
            <a:r>
              <a:rPr lang="he-IL" dirty="0" err="1"/>
              <a:t>י </a:t>
            </a:r>
            <a:r>
              <a:rPr lang="he-IL" dirty="0"/>
              <a:t>רָצוֹן מִלְּפָ</a:t>
            </a:r>
            <a:r>
              <a:rPr lang="he-IL" dirty="0" err="1"/>
              <a:t>נֶיךָ </a:t>
            </a:r>
            <a:r>
              <a:rPr lang="he-IL" dirty="0"/>
              <a:t>אלוקינו ואלוקי אַבוֹתֵינוּ </a:t>
            </a:r>
            <a:r>
              <a:rPr lang="he-IL" dirty="0" err="1"/>
              <a:t>שֶׁת</a:t>
            </a:r>
            <a:r>
              <a:rPr lang="he-IL" dirty="0"/>
              <a:t>ְהֵא תּוֹרַ</a:t>
            </a:r>
            <a:r>
              <a:rPr lang="he-IL" dirty="0" err="1"/>
              <a:t>תְךָ אוּמוּנִ</a:t>
            </a:r>
            <a:r>
              <a:rPr lang="he-IL" dirty="0"/>
              <a:t>תֵנו</a:t>
            </a:r>
            <a:r>
              <a:rPr lang="he-IL" dirty="0" err="1"/>
              <a:t>ּ </a:t>
            </a:r>
            <a:r>
              <a:rPr lang="he-IL" dirty="0"/>
              <a:t>בָּעוֹלָם </a:t>
            </a:r>
            <a:r>
              <a:rPr lang="he-IL" dirty="0" err="1"/>
              <a:t>הַז</a:t>
            </a:r>
            <a:r>
              <a:rPr lang="he-IL" dirty="0"/>
              <a:t>ֶה ותְהֵ</a:t>
            </a:r>
            <a:r>
              <a:rPr lang="he-IL" dirty="0" err="1"/>
              <a:t>א </a:t>
            </a:r>
            <a:r>
              <a:rPr lang="he-IL" dirty="0"/>
              <a:t>עִמָנוּ לעוֹלָם הַבָּא. חַנִינָא </a:t>
            </a:r>
            <a:r>
              <a:rPr lang="he-IL" dirty="0" err="1"/>
              <a:t>בַ</a:t>
            </a:r>
            <a:r>
              <a:rPr lang="he-IL" dirty="0"/>
              <a:t>ּר </a:t>
            </a:r>
            <a:r>
              <a:rPr lang="he-IL" dirty="0" err="1"/>
              <a:t>פַּ</a:t>
            </a:r>
            <a:r>
              <a:rPr lang="he-IL" dirty="0"/>
              <a:t>פָּא</a:t>
            </a:r>
            <a:r>
              <a:rPr lang="he-IL" dirty="0" err="1"/>
              <a:t>, </a:t>
            </a:r>
            <a:r>
              <a:rPr lang="he-IL" dirty="0"/>
              <a:t>רַמִי </a:t>
            </a:r>
            <a:r>
              <a:rPr lang="he-IL" dirty="0" err="1"/>
              <a:t>בַ</a:t>
            </a:r>
            <a:r>
              <a:rPr lang="he-IL" dirty="0"/>
              <a:t>ּר </a:t>
            </a:r>
            <a:r>
              <a:rPr lang="he-IL" dirty="0" err="1"/>
              <a:t>פַּ</a:t>
            </a:r>
            <a:r>
              <a:rPr lang="he-IL" dirty="0"/>
              <a:t>פָּא, נַחְמָן </a:t>
            </a:r>
            <a:r>
              <a:rPr lang="he-IL" dirty="0" err="1"/>
              <a:t>בַ</a:t>
            </a:r>
            <a:r>
              <a:rPr lang="he-IL" dirty="0"/>
              <a:t>ּר </a:t>
            </a:r>
            <a:r>
              <a:rPr lang="he-IL" dirty="0" err="1"/>
              <a:t>פַּ</a:t>
            </a:r>
            <a:r>
              <a:rPr lang="he-IL" dirty="0"/>
              <a:t>פָּא, </a:t>
            </a:r>
            <a:r>
              <a:rPr lang="he-IL" dirty="0" err="1"/>
              <a:t>אַחַ</a:t>
            </a:r>
            <a:r>
              <a:rPr lang="he-IL" dirty="0"/>
              <a:t>אי בַּ</a:t>
            </a:r>
            <a:r>
              <a:rPr lang="he-IL" dirty="0" err="1"/>
              <a:t>ר פַּ</a:t>
            </a:r>
            <a:r>
              <a:rPr lang="he-IL" dirty="0"/>
              <a:t>פָּא, אַבָּא </a:t>
            </a:r>
            <a:r>
              <a:rPr lang="he-IL" dirty="0" err="1"/>
              <a:t>בַ</a:t>
            </a:r>
            <a:r>
              <a:rPr lang="he-IL" dirty="0"/>
              <a:t>ּר </a:t>
            </a:r>
            <a:r>
              <a:rPr lang="he-IL" dirty="0" err="1"/>
              <a:t>פַּ</a:t>
            </a:r>
            <a:r>
              <a:rPr lang="he-IL" dirty="0"/>
              <a:t>פָּא</a:t>
            </a:r>
            <a:r>
              <a:rPr lang="he-IL" dirty="0" err="1"/>
              <a:t>, רַפֽ</a:t>
            </a:r>
            <a:r>
              <a:rPr lang="he-IL" dirty="0"/>
              <a:t>רַם בַּ</a:t>
            </a:r>
            <a:r>
              <a:rPr lang="he-IL" dirty="0" err="1"/>
              <a:t>ר פַּ</a:t>
            </a:r>
            <a:r>
              <a:rPr lang="he-IL" dirty="0"/>
              <a:t>פָּא</a:t>
            </a:r>
            <a:r>
              <a:rPr lang="he-IL" dirty="0" err="1"/>
              <a:t>, רָכִ</a:t>
            </a:r>
            <a:r>
              <a:rPr lang="he-IL" dirty="0"/>
              <a:t>יש בַּ</a:t>
            </a:r>
            <a:r>
              <a:rPr lang="he-IL" dirty="0" err="1"/>
              <a:t>ר פַּ</a:t>
            </a:r>
            <a:r>
              <a:rPr lang="he-IL" dirty="0"/>
              <a:t>פָּא, </a:t>
            </a:r>
            <a:r>
              <a:rPr lang="he-IL" dirty="0" err="1"/>
              <a:t>סוֹרְ</a:t>
            </a:r>
            <a:r>
              <a:rPr lang="he-IL" dirty="0"/>
              <a:t>חָב בַּ</a:t>
            </a:r>
            <a:r>
              <a:rPr lang="he-IL" dirty="0" err="1"/>
              <a:t>ר פַּ</a:t>
            </a:r>
            <a:r>
              <a:rPr lang="he-IL" dirty="0"/>
              <a:t>פָּא, </a:t>
            </a:r>
            <a:r>
              <a:rPr lang="he-IL" dirty="0" err="1"/>
              <a:t>אַד</a:t>
            </a:r>
            <a:r>
              <a:rPr lang="he-IL" dirty="0"/>
              <a:t>ָא בַּ</a:t>
            </a:r>
            <a:r>
              <a:rPr lang="he-IL" dirty="0" err="1"/>
              <a:t>ר פַּ</a:t>
            </a:r>
            <a:r>
              <a:rPr lang="he-IL" dirty="0"/>
              <a:t>פָּא, דָרוֹ </a:t>
            </a:r>
            <a:r>
              <a:rPr lang="he-IL" dirty="0" err="1"/>
              <a:t>בַ</a:t>
            </a:r>
            <a:r>
              <a:rPr lang="he-IL" dirty="0"/>
              <a:t>ּר </a:t>
            </a:r>
            <a:r>
              <a:rPr lang="he-IL" dirty="0" err="1"/>
              <a:t>פַּ</a:t>
            </a:r>
            <a:r>
              <a:rPr lang="he-IL" dirty="0"/>
              <a:t>פָּא. הַעֲרֵב </a:t>
            </a:r>
            <a:r>
              <a:rPr lang="he-IL" dirty="0" err="1"/>
              <a:t>נָ</a:t>
            </a:r>
            <a:r>
              <a:rPr lang="he-IL" dirty="0"/>
              <a:t>א ה' </a:t>
            </a:r>
            <a:r>
              <a:rPr lang="he-IL" dirty="0" err="1"/>
              <a:t>אֱלֹקי</a:t>
            </a:r>
            <a:r>
              <a:rPr lang="he-IL" dirty="0"/>
              <a:t>נוּ, אֶת דִּבְרֵי תּוֹרָתְךָ </a:t>
            </a:r>
            <a:r>
              <a:rPr lang="he-IL" dirty="0" err="1"/>
              <a:t>בְּפִינו</a:t>
            </a:r>
            <a:r>
              <a:rPr lang="he-IL" dirty="0"/>
              <a:t>ּ וּפִיפִיּוֹת עַמְּךָ </a:t>
            </a:r>
            <a:r>
              <a:rPr lang="he-IL" dirty="0" err="1"/>
              <a:t>בֵּית</a:t>
            </a:r>
            <a:r>
              <a:rPr lang="he-IL" dirty="0"/>
              <a:t> יִשְׂרָאֵל, </a:t>
            </a:r>
            <a:r>
              <a:rPr lang="he-IL" dirty="0" err="1"/>
              <a:t>וְנִה</a:t>
            </a:r>
            <a:r>
              <a:rPr lang="he-IL" dirty="0"/>
              <a:t>ְיֶ</a:t>
            </a:r>
            <a:r>
              <a:rPr lang="he-IL" dirty="0" err="1"/>
              <a:t>ה </a:t>
            </a:r>
            <a:r>
              <a:rPr lang="he-IL" dirty="0"/>
              <a:t>אֲנַחְ</a:t>
            </a:r>
            <a:r>
              <a:rPr lang="he-IL" dirty="0" err="1"/>
              <a:t>נוּ </a:t>
            </a:r>
            <a:r>
              <a:rPr lang="he-IL" dirty="0"/>
              <a:t>כּוּלָ</a:t>
            </a:r>
            <a:r>
              <a:rPr lang="he-IL" dirty="0" err="1"/>
              <a:t>נוּ </a:t>
            </a:r>
            <a:r>
              <a:rPr lang="he-IL" dirty="0"/>
              <a:t>וְצֶאֱצָאֵינוּ </a:t>
            </a:r>
            <a:r>
              <a:rPr lang="he-IL" dirty="0" err="1"/>
              <a:t>וְצֶאֱ</a:t>
            </a:r>
            <a:r>
              <a:rPr lang="he-IL" dirty="0"/>
              <a:t>צָאֵ</a:t>
            </a:r>
            <a:r>
              <a:rPr lang="he-IL" dirty="0" err="1"/>
              <a:t>י </a:t>
            </a:r>
            <a:r>
              <a:rPr lang="he-IL" dirty="0"/>
              <a:t>עַמְּךָ </a:t>
            </a:r>
            <a:r>
              <a:rPr lang="he-IL" dirty="0" err="1"/>
              <a:t>בֵּית</a:t>
            </a:r>
            <a:r>
              <a:rPr lang="he-IL" dirty="0"/>
              <a:t> יִשְׂרָאֵל, </a:t>
            </a:r>
            <a:r>
              <a:rPr lang="he-IL" dirty="0" err="1"/>
              <a:t>כּוּל</a:t>
            </a:r>
            <a:r>
              <a:rPr lang="he-IL" dirty="0"/>
              <a:t>ָנוּ יוֹדְעֵי </a:t>
            </a:r>
            <a:r>
              <a:rPr lang="he-IL" dirty="0" err="1"/>
              <a:t>שְׁ</a:t>
            </a:r>
            <a:r>
              <a:rPr lang="he-IL" dirty="0"/>
              <a:t>מֶך</a:t>
            </a:r>
            <a:r>
              <a:rPr lang="he-IL" dirty="0" err="1"/>
              <a:t>ָ </a:t>
            </a:r>
            <a:r>
              <a:rPr lang="he-IL" dirty="0"/>
              <a:t>וְלוֹמְדֵי תּוֹרָ</a:t>
            </a:r>
            <a:r>
              <a:rPr lang="he-IL" dirty="0" err="1"/>
              <a:t>תְךָ מֵאֹי</a:t>
            </a:r>
            <a:r>
              <a:rPr lang="he-IL" dirty="0"/>
              <a:t>ְבַי</a:t>
            </a:r>
            <a:r>
              <a:rPr lang="he-IL" dirty="0" err="1"/>
              <a:t>, תְּחַכ</a:t>
            </a:r>
            <a:r>
              <a:rPr lang="he-IL" dirty="0"/>
              <a:t>ְּמֵנִי </a:t>
            </a:r>
            <a:r>
              <a:rPr lang="he-IL" dirty="0" err="1"/>
              <a:t>מִצ</a:t>
            </a:r>
            <a:r>
              <a:rPr lang="he-IL" dirty="0"/>
              <a:t>ְו‍ֹתֶךָ: כִּי לְעוֹלָם </a:t>
            </a:r>
            <a:r>
              <a:rPr lang="he-IL" dirty="0" err="1"/>
              <a:t>הִי</a:t>
            </a:r>
            <a:r>
              <a:rPr lang="he-IL" dirty="0"/>
              <a:t>א-לִי. יְהִי-לִבִּי </a:t>
            </a:r>
            <a:r>
              <a:rPr lang="he-IL" dirty="0" err="1"/>
              <a:t>תָמִ</a:t>
            </a:r>
            <a:r>
              <a:rPr lang="he-IL" dirty="0"/>
              <a:t>ים </a:t>
            </a:r>
            <a:r>
              <a:rPr lang="he-IL" dirty="0" err="1"/>
              <a:t>בְּחֻקֶּיך</a:t>
            </a:r>
            <a:r>
              <a:rPr lang="he-IL" dirty="0"/>
              <a:t>ָ-- לְמַעַן, </a:t>
            </a:r>
            <a:r>
              <a:rPr lang="he-IL" dirty="0" err="1"/>
              <a:t>לֹ</a:t>
            </a:r>
            <a:r>
              <a:rPr lang="he-IL" dirty="0"/>
              <a:t>א אֵבוֹשׁ. לְעוֹלָם, </a:t>
            </a:r>
            <a:r>
              <a:rPr lang="he-IL" dirty="0" err="1"/>
              <a:t>לֹ</a:t>
            </a:r>
            <a:r>
              <a:rPr lang="he-IL" dirty="0"/>
              <a:t>א-אֶשְׁכַּח פִּקּוּדֶיךָ: כִּי </a:t>
            </a:r>
            <a:r>
              <a:rPr lang="he-IL" dirty="0" err="1"/>
              <a:t>בָ</a:t>
            </a:r>
            <a:r>
              <a:rPr lang="he-IL" dirty="0"/>
              <a:t>ם, חִיִּיתָנִי. בָּרוּךְ </a:t>
            </a:r>
            <a:r>
              <a:rPr lang="he-IL" dirty="0" err="1"/>
              <a:t>אַת</a:t>
            </a:r>
            <a:r>
              <a:rPr lang="he-IL" dirty="0"/>
              <a:t>ָּ</a:t>
            </a:r>
            <a:r>
              <a:rPr lang="he-IL" dirty="0" err="1"/>
              <a:t>ה</a:t>
            </a:r>
            <a:r>
              <a:rPr lang="he-IL" dirty="0"/>
              <a:t> </a:t>
            </a:r>
            <a:r>
              <a:rPr lang="he-IL" dirty="0" err="1"/>
              <a:t>ה</a:t>
            </a:r>
            <a:r>
              <a:rPr lang="he-IL" dirty="0"/>
              <a:t>' לַמֽדֵ</a:t>
            </a:r>
            <a:r>
              <a:rPr lang="he-IL" dirty="0" err="1"/>
              <a:t>נִי חֻקֶּי</a:t>
            </a:r>
            <a:r>
              <a:rPr lang="he-IL" dirty="0"/>
              <a:t>ךָ. אמן </a:t>
            </a:r>
            <a:r>
              <a:rPr lang="he-IL" dirty="0" err="1"/>
              <a:t>אמן</a:t>
            </a:r>
            <a:r>
              <a:rPr lang="he-IL" dirty="0"/>
              <a:t> סלה ועד.</a:t>
            </a:r>
          </a:p>
          <a:p>
            <a:pPr>
              <a:defRPr/>
            </a:pPr>
            <a:r>
              <a:rPr lang="he-IL" dirty="0"/>
              <a:t>מוֹדִי</a:t>
            </a:r>
            <a:r>
              <a:rPr lang="he-IL" dirty="0" err="1"/>
              <a:t>ם </a:t>
            </a:r>
            <a:r>
              <a:rPr lang="he-IL" dirty="0"/>
              <a:t>אֲנַחְנוּ לְּפָנֶיךָ ה' אלוקינו ואלוקי אֲבוֹתֵינוּ </a:t>
            </a:r>
            <a:r>
              <a:rPr lang="he-IL" dirty="0" err="1"/>
              <a:t>שֶׁש</a:t>
            </a:r>
            <a:r>
              <a:rPr lang="he-IL" dirty="0"/>
              <a:t>ַּׂמְתָּ </a:t>
            </a:r>
            <a:r>
              <a:rPr lang="he-IL" dirty="0" err="1"/>
              <a:t>חֶלְק</a:t>
            </a:r>
            <a:r>
              <a:rPr lang="he-IL" dirty="0"/>
              <a:t>ֵנוּ מִיּוֹשְׁבֵ</a:t>
            </a:r>
            <a:r>
              <a:rPr lang="he-IL" dirty="0" err="1"/>
              <a:t>י </a:t>
            </a:r>
            <a:r>
              <a:rPr lang="he-IL" dirty="0"/>
              <a:t>בֵּי</a:t>
            </a:r>
            <a:r>
              <a:rPr lang="he-IL" dirty="0" err="1"/>
              <a:t>ת </a:t>
            </a:r>
            <a:r>
              <a:rPr lang="he-IL" dirty="0"/>
              <a:t>הַמִּדְרָשׁ</a:t>
            </a:r>
            <a:r>
              <a:rPr lang="he-IL" dirty="0" err="1"/>
              <a:t>, </a:t>
            </a:r>
            <a:r>
              <a:rPr lang="he-IL" dirty="0"/>
              <a:t>וְלֹ</a:t>
            </a:r>
            <a:r>
              <a:rPr lang="he-IL" dirty="0" err="1"/>
              <a:t>א </a:t>
            </a:r>
            <a:r>
              <a:rPr lang="he-IL" dirty="0"/>
              <a:t>שַׂמְתָּ </a:t>
            </a:r>
            <a:r>
              <a:rPr lang="he-IL" dirty="0" err="1"/>
              <a:t>חֶלְק</a:t>
            </a:r>
            <a:r>
              <a:rPr lang="he-IL" dirty="0"/>
              <a:t>ֵנוּ מִיּוֹשְׁבֵי </a:t>
            </a:r>
            <a:r>
              <a:rPr lang="he-IL" dirty="0" err="1"/>
              <a:t>קְרָנוֹ</a:t>
            </a:r>
            <a:r>
              <a:rPr lang="he-IL" dirty="0"/>
              <a:t>ת. שֶׁאָנוּ מַשְׁכִּימִים וְהֵם מַשְׁכִּימִים אָנוּ מַשְׁכִּימִים </a:t>
            </a:r>
            <a:r>
              <a:rPr lang="he-IL" dirty="0" err="1"/>
              <a:t>לְדִבְר</a:t>
            </a:r>
            <a:r>
              <a:rPr lang="he-IL" dirty="0"/>
              <a:t>ֵי תּוֹרָה </a:t>
            </a:r>
            <a:r>
              <a:rPr lang="he-IL" dirty="0" err="1"/>
              <a:t>וְה</a:t>
            </a:r>
            <a:r>
              <a:rPr lang="he-IL" dirty="0"/>
              <a:t>ֵם מַשְׁכִּימִים </a:t>
            </a:r>
            <a:r>
              <a:rPr lang="he-IL" dirty="0" err="1"/>
              <a:t>לִדְבָרִי</a:t>
            </a:r>
            <a:r>
              <a:rPr lang="he-IL" dirty="0"/>
              <a:t>ם בְּטֵלִים. אָנו</a:t>
            </a:r>
            <a:r>
              <a:rPr lang="he-IL" dirty="0" err="1"/>
              <a:t>ּ </a:t>
            </a:r>
            <a:r>
              <a:rPr lang="he-IL" dirty="0"/>
              <a:t>עֲמֵלִים </a:t>
            </a:r>
            <a:r>
              <a:rPr lang="he-IL" dirty="0" err="1"/>
              <a:t>וְה</a:t>
            </a:r>
            <a:r>
              <a:rPr lang="he-IL" dirty="0"/>
              <a:t>ֵם עֲמֵלִים. אָנו עֲמֵלִים וּמְקַבְּלִי</a:t>
            </a:r>
            <a:r>
              <a:rPr lang="he-IL" dirty="0" err="1"/>
              <a:t>ם </a:t>
            </a:r>
            <a:r>
              <a:rPr lang="he-IL" dirty="0"/>
              <a:t>שָׂכָר </a:t>
            </a:r>
            <a:r>
              <a:rPr lang="he-IL" dirty="0" err="1"/>
              <a:t>וְה</a:t>
            </a:r>
            <a:r>
              <a:rPr lang="he-IL" dirty="0"/>
              <a:t>ֵם עֲמֵלִים וְאֵינָם מְקַבְּלִים </a:t>
            </a:r>
            <a:r>
              <a:rPr lang="he-IL" dirty="0" err="1"/>
              <a:t>שָׂ</a:t>
            </a:r>
            <a:r>
              <a:rPr lang="he-IL" dirty="0"/>
              <a:t>כָר. אָנו</a:t>
            </a:r>
            <a:r>
              <a:rPr lang="he-IL" dirty="0" err="1"/>
              <a:t>ּ </a:t>
            </a:r>
            <a:r>
              <a:rPr lang="he-IL" dirty="0"/>
              <a:t>רָצִי</a:t>
            </a:r>
            <a:r>
              <a:rPr lang="he-IL" dirty="0" err="1"/>
              <a:t>ם </a:t>
            </a:r>
            <a:r>
              <a:rPr lang="he-IL" dirty="0"/>
              <a:t>וְהֵ</a:t>
            </a:r>
            <a:r>
              <a:rPr lang="he-IL" dirty="0" err="1"/>
              <a:t>ם </a:t>
            </a:r>
            <a:r>
              <a:rPr lang="he-IL" dirty="0"/>
              <a:t>רָצִים. אָנו</a:t>
            </a:r>
            <a:r>
              <a:rPr lang="he-IL" dirty="0" err="1"/>
              <a:t>ּ </a:t>
            </a:r>
            <a:r>
              <a:rPr lang="he-IL" dirty="0"/>
              <a:t>רָצִים לְחַיֵּי הָעוֹלָם </a:t>
            </a:r>
            <a:r>
              <a:rPr lang="he-IL" dirty="0" err="1"/>
              <a:t>הַב</a:t>
            </a:r>
            <a:r>
              <a:rPr lang="he-IL" dirty="0"/>
              <a:t>ָּא</a:t>
            </a:r>
            <a:r>
              <a:rPr lang="he-IL" dirty="0" err="1"/>
              <a:t>, </a:t>
            </a:r>
            <a:r>
              <a:rPr lang="he-IL" dirty="0"/>
              <a:t>וְהֵ</a:t>
            </a:r>
            <a:r>
              <a:rPr lang="he-IL" dirty="0" err="1"/>
              <a:t>ם </a:t>
            </a:r>
            <a:r>
              <a:rPr lang="he-IL" dirty="0"/>
              <a:t>רָצִים לִבְאֵר </a:t>
            </a:r>
            <a:r>
              <a:rPr lang="he-IL" dirty="0" err="1"/>
              <a:t>שַׁ</a:t>
            </a:r>
            <a:r>
              <a:rPr lang="he-IL" dirty="0"/>
              <a:t>חַת. שֶׁנֱאמַ</a:t>
            </a:r>
            <a:r>
              <a:rPr lang="he-IL" dirty="0" err="1"/>
              <a:t>ר </a:t>
            </a:r>
            <a:r>
              <a:rPr lang="he-IL" dirty="0"/>
              <a:t>- וְאַת</a:t>
            </a:r>
            <a:r>
              <a:rPr lang="he-IL" dirty="0" err="1"/>
              <a:t>ָּה אֱלֹק</a:t>
            </a:r>
            <a:r>
              <a:rPr lang="he-IL" dirty="0"/>
              <a:t>ים, תּוֹרִדֵם </a:t>
            </a:r>
            <a:r>
              <a:rPr lang="he-IL" dirty="0" err="1"/>
              <a:t>לִבְ</a:t>
            </a:r>
            <a:r>
              <a:rPr lang="he-IL" dirty="0"/>
              <a:t>אֵר שַׁחַת--אַנְשֵׁ</a:t>
            </a:r>
            <a:r>
              <a:rPr lang="he-IL" dirty="0" err="1"/>
              <a:t>י </a:t>
            </a:r>
            <a:r>
              <a:rPr lang="he-IL" dirty="0"/>
              <a:t>דָמִי</a:t>
            </a:r>
            <a:r>
              <a:rPr lang="he-IL" dirty="0" err="1"/>
              <a:t>ם </a:t>
            </a:r>
            <a:r>
              <a:rPr lang="he-IL" dirty="0"/>
              <a:t>וּמִרְמָה, לֹא-יֶחֱצוּ יְמֵיהֶ</a:t>
            </a:r>
            <a:r>
              <a:rPr lang="he-IL" dirty="0" err="1"/>
              <a:t>ם; </a:t>
            </a:r>
            <a:r>
              <a:rPr lang="he-IL" dirty="0"/>
              <a:t>וַאֲנִ</a:t>
            </a:r>
            <a:r>
              <a:rPr lang="he-IL" dirty="0" err="1"/>
              <a:t>י, </a:t>
            </a:r>
            <a:r>
              <a:rPr lang="he-IL" dirty="0"/>
              <a:t>אֶבְטַח-בָּךְ.</a:t>
            </a:r>
          </a:p>
          <a:p>
            <a:pPr>
              <a:defRPr/>
            </a:pPr>
            <a:r>
              <a:rPr lang="he-IL" dirty="0"/>
              <a:t>יְהִ</a:t>
            </a:r>
            <a:r>
              <a:rPr lang="he-IL" dirty="0" err="1"/>
              <a:t>י </a:t>
            </a:r>
            <a:r>
              <a:rPr lang="he-IL" dirty="0"/>
              <a:t>רָצוֹן מִלְּפָנֶי</a:t>
            </a:r>
            <a:r>
              <a:rPr lang="he-IL" dirty="0" err="1"/>
              <a:t>ךָ </a:t>
            </a:r>
            <a:r>
              <a:rPr lang="he-IL" dirty="0"/>
              <a:t>ה' </a:t>
            </a:r>
            <a:r>
              <a:rPr lang="he-IL" dirty="0" err="1"/>
              <a:t>אלקי</a:t>
            </a:r>
            <a:r>
              <a:rPr lang="he-IL" dirty="0"/>
              <a:t>, כְּשֵׁם שֶׁעֲזַרֽתַּנִי לְסַיֵ</a:t>
            </a:r>
            <a:r>
              <a:rPr lang="he-IL" dirty="0" err="1"/>
              <a:t>ים </a:t>
            </a:r>
            <a:r>
              <a:rPr lang="he-IL" dirty="0"/>
              <a:t>מַסֶּ</a:t>
            </a:r>
            <a:r>
              <a:rPr lang="he-IL" dirty="0" err="1"/>
              <a:t>כֶת יבימות</a:t>
            </a:r>
            <a:r>
              <a:rPr lang="he-IL" dirty="0"/>
              <a:t> כֵּ</a:t>
            </a:r>
            <a:r>
              <a:rPr lang="he-IL" dirty="0" err="1"/>
              <a:t>ן </a:t>
            </a:r>
            <a:r>
              <a:rPr lang="he-IL" dirty="0"/>
              <a:t>תּֽעַזְרֵנִי </a:t>
            </a:r>
            <a:r>
              <a:rPr lang="he-IL" dirty="0" err="1"/>
              <a:t>לְהַתְ</a:t>
            </a:r>
            <a:r>
              <a:rPr lang="he-IL" dirty="0"/>
              <a:t>חִיל מְסֶכְתוֹת וּסֽפָרִים אַחֵרי</a:t>
            </a:r>
            <a:r>
              <a:rPr lang="he-IL" dirty="0" err="1"/>
              <a:t>ם </a:t>
            </a:r>
            <a:r>
              <a:rPr lang="he-IL" dirty="0"/>
              <a:t>וּלְסַיֵימָם, </a:t>
            </a:r>
            <a:r>
              <a:rPr lang="he-IL" dirty="0" err="1"/>
              <a:t>לִלְ</a:t>
            </a:r>
            <a:r>
              <a:rPr lang="he-IL" dirty="0"/>
              <a:t>מֹד וּלְלַמֵּד </a:t>
            </a:r>
            <a:r>
              <a:rPr lang="he-IL" dirty="0" err="1"/>
              <a:t>לִשְ</a:t>
            </a:r>
            <a:r>
              <a:rPr lang="he-IL" dirty="0"/>
              <a:t>ׁמֹ</a:t>
            </a:r>
            <a:r>
              <a:rPr lang="he-IL" dirty="0" err="1"/>
              <a:t>ר </a:t>
            </a:r>
            <a:r>
              <a:rPr lang="he-IL" dirty="0"/>
              <a:t>וְלַעֲשׂוֹת </a:t>
            </a:r>
            <a:r>
              <a:rPr lang="he-IL" dirty="0" err="1"/>
              <a:t>וּלְק</a:t>
            </a:r>
            <a:r>
              <a:rPr lang="he-IL" dirty="0"/>
              <a:t>ַיֵּם </a:t>
            </a:r>
            <a:r>
              <a:rPr lang="he-IL" dirty="0" err="1"/>
              <a:t>אֶ</a:t>
            </a:r>
            <a:r>
              <a:rPr lang="he-IL" dirty="0"/>
              <a:t>ת כָּל דִּבְרֵי תַלְמוּד תּוֹרָתְךָ </a:t>
            </a:r>
            <a:r>
              <a:rPr lang="he-IL" dirty="0" err="1"/>
              <a:t>בְּאַ</a:t>
            </a:r>
            <a:r>
              <a:rPr lang="he-IL" dirty="0"/>
              <a:t>הֲבָ</a:t>
            </a:r>
            <a:r>
              <a:rPr lang="he-IL" dirty="0" err="1"/>
              <a:t>ה </a:t>
            </a:r>
            <a:r>
              <a:rPr lang="he-IL" dirty="0"/>
              <a:t>וּזְכוּת </a:t>
            </a:r>
            <a:r>
              <a:rPr lang="he-IL" dirty="0" err="1"/>
              <a:t>כֹ</a:t>
            </a:r>
            <a:r>
              <a:rPr lang="he-IL" dirty="0"/>
              <a:t>ֹּ</a:t>
            </a:r>
            <a:r>
              <a:rPr lang="he-IL" dirty="0" err="1"/>
              <a:t>ל </a:t>
            </a:r>
            <a:r>
              <a:rPr lang="he-IL" dirty="0"/>
              <a:t>הַתְנָאִים וְאָמוֹרָאִים וּתַּלְמִידֵי </a:t>
            </a:r>
            <a:r>
              <a:rPr lang="he-IL" dirty="0" err="1"/>
              <a:t>חֲכָמ</a:t>
            </a:r>
            <a:r>
              <a:rPr lang="he-IL" dirty="0"/>
              <a:t>ִים יַעֲמוֹד </a:t>
            </a:r>
            <a:r>
              <a:rPr lang="he-IL" dirty="0" err="1"/>
              <a:t>לִ</a:t>
            </a:r>
            <a:r>
              <a:rPr lang="he-IL" dirty="0"/>
              <a:t>י וּלְזַרְעִי שֶׁלֹא תָּמוּש הַתּוֹרָה </a:t>
            </a:r>
            <a:r>
              <a:rPr lang="he-IL" dirty="0" err="1"/>
              <a:t>מִפ</a:t>
            </a:r>
            <a:r>
              <a:rPr lang="he-IL" dirty="0"/>
              <a:t>ֽי וּמִפִי זַרְעִי </a:t>
            </a:r>
            <a:r>
              <a:rPr lang="he-IL" dirty="0" err="1"/>
              <a:t>עד</a:t>
            </a:r>
            <a:r>
              <a:rPr lang="he-IL" dirty="0"/>
              <a:t> עוֹלָם. וַיִתְקַיֵים בִּי בְּהִתְהַלֶּכְךָ, תַּנְחֶה </a:t>
            </a:r>
            <a:r>
              <a:rPr lang="he-IL" dirty="0" err="1"/>
              <a:t>אֹת</a:t>
            </a:r>
            <a:r>
              <a:rPr lang="he-IL" dirty="0"/>
              <a:t>ָךְ-</a:t>
            </a:r>
            <a:r>
              <a:rPr lang="he-IL" dirty="0" err="1"/>
              <a:t>- </a:t>
            </a:r>
            <a:r>
              <a:rPr lang="he-IL" dirty="0"/>
              <a:t>בְּשָׁכְבְּךָ, תִּשְׁמֹר </a:t>
            </a:r>
            <a:r>
              <a:rPr lang="he-IL" dirty="0" err="1"/>
              <a:t>עָלֶיך</a:t>
            </a:r>
            <a:r>
              <a:rPr lang="he-IL" dirty="0"/>
              <a:t>ָ; וַהֲקִיצוֹתָ, הִיא </a:t>
            </a:r>
            <a:r>
              <a:rPr lang="he-IL" dirty="0" err="1"/>
              <a:t>תְשִׂיחֶ</a:t>
            </a:r>
            <a:r>
              <a:rPr lang="he-IL" dirty="0"/>
              <a:t>ךָ. כי </a:t>
            </a:r>
            <a:r>
              <a:rPr lang="he-IL" dirty="0" err="1"/>
              <a:t>כִ</a:t>
            </a:r>
            <a:r>
              <a:rPr lang="he-IL" dirty="0"/>
              <a:t>ּי-בִי</a:t>
            </a:r>
            <a:r>
              <a:rPr lang="he-IL" dirty="0" err="1"/>
              <a:t>, </a:t>
            </a:r>
            <a:r>
              <a:rPr lang="he-IL" dirty="0"/>
              <a:t>יִרְבּוּ </a:t>
            </a:r>
            <a:r>
              <a:rPr lang="he-IL" dirty="0" err="1"/>
              <a:t>יָמֶיך</a:t>
            </a:r>
            <a:r>
              <a:rPr lang="he-IL" dirty="0"/>
              <a:t>ָ; וְיוֹסִיפוּ </a:t>
            </a:r>
            <a:r>
              <a:rPr lang="he-IL" dirty="0" err="1"/>
              <a:t>לְ</a:t>
            </a:r>
            <a:r>
              <a:rPr lang="he-IL" dirty="0"/>
              <a:t>ּךָ</a:t>
            </a:r>
            <a:r>
              <a:rPr lang="he-IL" dirty="0" err="1"/>
              <a:t>, </a:t>
            </a:r>
            <a:r>
              <a:rPr lang="he-IL" dirty="0"/>
              <a:t>שְׁנוֹת חַיִּים. אֹרֶךְ יָמִים, בִּימִינ</a:t>
            </a:r>
            <a:r>
              <a:rPr lang="he-IL" dirty="0" err="1"/>
              <a:t>ָהּ; בִּשְׂמֹאול</a:t>
            </a:r>
            <a:r>
              <a:rPr lang="he-IL" dirty="0"/>
              <a:t>ָהּ, עֹשֶ</a:t>
            </a:r>
            <a:r>
              <a:rPr lang="he-IL" dirty="0" err="1"/>
              <a:t>ׁר </a:t>
            </a:r>
            <a:r>
              <a:rPr lang="he-IL" dirty="0"/>
              <a:t>וְכָבוֹד. ה'--עֹז, לְעַמ</a:t>
            </a:r>
            <a:r>
              <a:rPr lang="he-IL" dirty="0" err="1"/>
              <a:t>ּוֹ</a:t>
            </a:r>
            <a:r>
              <a:rPr lang="he-IL" dirty="0"/>
              <a:t> </a:t>
            </a:r>
            <a:r>
              <a:rPr lang="he-IL" dirty="0" err="1"/>
              <a:t>יִת</a:t>
            </a:r>
            <a:r>
              <a:rPr lang="he-IL" dirty="0"/>
              <a:t>ֵּן; </a:t>
            </a:r>
            <a:r>
              <a:rPr lang="he-IL" dirty="0" err="1"/>
              <a:t>ה</a:t>
            </a:r>
            <a:r>
              <a:rPr lang="he-IL" dirty="0"/>
              <a:t>', יְבָרֵךְ אֶת-עַמּוֹ בַשָּׁלוֹם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תמונה 1" descr="מסכת זבחים 014 (Medium).jpg">
            <a:extLst>
              <a:ext uri="{FF2B5EF4-FFF2-40B4-BE49-F238E27FC236}">
                <a16:creationId xmlns:a16="http://schemas.microsoft.com/office/drawing/2014/main" id="{79235238-CC6E-B459-E9AE-13E6A4EBB82E}"/>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8CAC05E-35CA-4136-9A5F-C65BEDA76D54}"/>
              </a:ext>
            </a:extLst>
          </p:cNvPr>
          <p:cNvSpPr txBox="1"/>
          <p:nvPr/>
        </p:nvSpPr>
        <p:spPr>
          <a:xfrm>
            <a:off x="4286250" y="4143375"/>
            <a:ext cx="1000125" cy="338138"/>
          </a:xfrm>
          <a:prstGeom prst="rect">
            <a:avLst/>
          </a:prstGeom>
          <a:solidFill>
            <a:schemeClr val="bg2">
              <a:lumMod val="75000"/>
            </a:schemeClr>
          </a:solidFill>
        </p:spPr>
        <p:txBody>
          <a:bodyPr rtlCol="1">
            <a:spAutoFit/>
          </a:bodyPr>
          <a:lstStyle/>
          <a:p>
            <a:pPr fontAlgn="auto">
              <a:spcBef>
                <a:spcPts val="0"/>
              </a:spcBef>
              <a:spcAft>
                <a:spcPts val="0"/>
              </a:spcAft>
              <a:defRPr/>
            </a:pPr>
            <a:r>
              <a:rPr lang="he-IL" sz="1600" b="1" dirty="0">
                <a:latin typeface="+mn-lt"/>
                <a:cs typeface="+mn-cs"/>
              </a:rPr>
              <a:t>המזבח</a:t>
            </a:r>
          </a:p>
        </p:txBody>
      </p:sp>
      <p:sp>
        <p:nvSpPr>
          <p:cNvPr id="4" name="TextBox 3">
            <a:extLst>
              <a:ext uri="{FF2B5EF4-FFF2-40B4-BE49-F238E27FC236}">
                <a16:creationId xmlns:a16="http://schemas.microsoft.com/office/drawing/2014/main" id="{F6437DF4-A36A-CB77-1420-C0B0AAC69C34}"/>
              </a:ext>
            </a:extLst>
          </p:cNvPr>
          <p:cNvSpPr txBox="1"/>
          <p:nvPr/>
        </p:nvSpPr>
        <p:spPr>
          <a:xfrm>
            <a:off x="4500563" y="2000250"/>
            <a:ext cx="1000125" cy="338138"/>
          </a:xfrm>
          <a:prstGeom prst="rect">
            <a:avLst/>
          </a:prstGeom>
          <a:solidFill>
            <a:schemeClr val="bg2">
              <a:lumMod val="75000"/>
            </a:schemeClr>
          </a:solidFill>
        </p:spPr>
        <p:txBody>
          <a:bodyPr rtlCol="1">
            <a:spAutoFit/>
          </a:bodyPr>
          <a:lstStyle/>
          <a:p>
            <a:pPr fontAlgn="auto">
              <a:spcBef>
                <a:spcPts val="0"/>
              </a:spcBef>
              <a:spcAft>
                <a:spcPts val="0"/>
              </a:spcAft>
              <a:defRPr/>
            </a:pPr>
            <a:r>
              <a:rPr lang="he-IL" sz="1600" b="1" dirty="0">
                <a:latin typeface="+mn-lt"/>
                <a:cs typeface="+mn-cs"/>
              </a:rPr>
              <a:t>קרנותיו</a:t>
            </a:r>
          </a:p>
        </p:txBody>
      </p:sp>
      <p:cxnSp>
        <p:nvCxnSpPr>
          <p:cNvPr id="6" name="מחבר חץ ישר 5">
            <a:extLst>
              <a:ext uri="{FF2B5EF4-FFF2-40B4-BE49-F238E27FC236}">
                <a16:creationId xmlns:a16="http://schemas.microsoft.com/office/drawing/2014/main" id="{1296084C-C279-F31E-2353-22BB13637D56}"/>
              </a:ext>
            </a:extLst>
          </p:cNvPr>
          <p:cNvCxnSpPr/>
          <p:nvPr/>
        </p:nvCxnSpPr>
        <p:spPr>
          <a:xfrm>
            <a:off x="5286375" y="2357438"/>
            <a:ext cx="500063"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a:extLst>
              <a:ext uri="{FF2B5EF4-FFF2-40B4-BE49-F238E27FC236}">
                <a16:creationId xmlns:a16="http://schemas.microsoft.com/office/drawing/2014/main" id="{AE8D295F-24D4-BCD7-0AF4-F2CFC4C63C38}"/>
              </a:ext>
            </a:extLst>
          </p:cNvPr>
          <p:cNvCxnSpPr/>
          <p:nvPr/>
        </p:nvCxnSpPr>
        <p:spPr>
          <a:xfrm rot="16200000" flipH="1">
            <a:off x="4429125" y="2786063"/>
            <a:ext cx="1000125"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a:extLst>
              <a:ext uri="{FF2B5EF4-FFF2-40B4-BE49-F238E27FC236}">
                <a16:creationId xmlns:a16="http://schemas.microsoft.com/office/drawing/2014/main" id="{1FC34CBA-DC13-A439-C445-8A5700187AD9}"/>
              </a:ext>
            </a:extLst>
          </p:cNvPr>
          <p:cNvCxnSpPr/>
          <p:nvPr/>
        </p:nvCxnSpPr>
        <p:spPr>
          <a:xfrm rot="5400000">
            <a:off x="4286251" y="2500312"/>
            <a:ext cx="285750" cy="1428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תמונה 1" descr="מסכת זבחים 079 (Medium).jpg">
            <a:extLst>
              <a:ext uri="{FF2B5EF4-FFF2-40B4-BE49-F238E27FC236}">
                <a16:creationId xmlns:a16="http://schemas.microsoft.com/office/drawing/2014/main" id="{99F28E5B-993A-15DB-8F4F-546FF47B58CF}"/>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3">
            <a:extLst>
              <a:ext uri="{FF2B5EF4-FFF2-40B4-BE49-F238E27FC236}">
                <a16:creationId xmlns:a16="http://schemas.microsoft.com/office/drawing/2014/main" id="{E0D01328-7742-789B-05F8-8BB63D0D3F6A}"/>
              </a:ext>
            </a:extLst>
          </p:cNvPr>
          <p:cNvSpPr txBox="1">
            <a:spLocks noChangeArrowheads="1"/>
          </p:cNvSpPr>
          <p:nvPr/>
        </p:nvSpPr>
        <p:spPr bwMode="auto">
          <a:xfrm>
            <a:off x="3643313" y="0"/>
            <a:ext cx="2214562"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2800" b="1"/>
              <a:t>סעודת מצוה</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תמונה 1" descr="מסכת זבחים 080 (Medium).jpg">
            <a:extLst>
              <a:ext uri="{FF2B5EF4-FFF2-40B4-BE49-F238E27FC236}">
                <a16:creationId xmlns:a16="http://schemas.microsoft.com/office/drawing/2014/main" id="{06D9539A-AC14-BB73-AD9B-E290FACF8E19}"/>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2">
            <a:extLst>
              <a:ext uri="{FF2B5EF4-FFF2-40B4-BE49-F238E27FC236}">
                <a16:creationId xmlns:a16="http://schemas.microsoft.com/office/drawing/2014/main" id="{6C21BD9D-7F0D-43E4-B553-8EE0D67F9C95}"/>
              </a:ext>
            </a:extLst>
          </p:cNvPr>
          <p:cNvSpPr txBox="1">
            <a:spLocks noChangeArrowheads="1"/>
          </p:cNvSpPr>
          <p:nvPr/>
        </p:nvSpPr>
        <p:spPr bwMode="auto">
          <a:xfrm>
            <a:off x="6072188" y="0"/>
            <a:ext cx="3071812"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t>נסענו לבית הכנסת של שילה הבנוי באופן שמזכיר את המשכן</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תמונה 1" descr="מסכת זבחים 082 (Medium).jpg">
            <a:extLst>
              <a:ext uri="{FF2B5EF4-FFF2-40B4-BE49-F238E27FC236}">
                <a16:creationId xmlns:a16="http://schemas.microsoft.com/office/drawing/2014/main" id="{15202878-9AD6-82A7-131A-0F5053E1B11A}"/>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2">
            <a:extLst>
              <a:ext uri="{FF2B5EF4-FFF2-40B4-BE49-F238E27FC236}">
                <a16:creationId xmlns:a16="http://schemas.microsoft.com/office/drawing/2014/main" id="{0F7C3488-E6C7-00C1-EE18-934CE04F6427}"/>
              </a:ext>
            </a:extLst>
          </p:cNvPr>
          <p:cNvSpPr txBox="1">
            <a:spLocks noChangeArrowheads="1"/>
          </p:cNvSpPr>
          <p:nvPr/>
        </p:nvSpPr>
        <p:spPr bwMode="auto">
          <a:xfrm>
            <a:off x="4857750" y="6000750"/>
            <a:ext cx="3286125" cy="615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העליה לעזרת נשים-"כבש המזבח"</a:t>
            </a:r>
          </a:p>
          <a:p>
            <a:pPr eaLnBrk="1" hangingPunct="1"/>
            <a:r>
              <a:rPr lang="he-IL" altLang="he-IL" sz="1600"/>
              <a:t>(ולא תעלה במעלות על מזבחי...?")</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תמונה 1" descr="מסכת זבחים 083 (Medium).jpg">
            <a:extLst>
              <a:ext uri="{FF2B5EF4-FFF2-40B4-BE49-F238E27FC236}">
                <a16:creationId xmlns:a16="http://schemas.microsoft.com/office/drawing/2014/main" id="{1284FD7E-F60C-8DAA-DF7D-81C7C4B43A5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תמונה 1" descr="מסכת זבחים 081 (Medium).jpg">
            <a:extLst>
              <a:ext uri="{FF2B5EF4-FFF2-40B4-BE49-F238E27FC236}">
                <a16:creationId xmlns:a16="http://schemas.microsoft.com/office/drawing/2014/main" id="{13C7B19B-AE79-FCA7-9B96-832FE4A663F3}"/>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3">
            <a:extLst>
              <a:ext uri="{FF2B5EF4-FFF2-40B4-BE49-F238E27FC236}">
                <a16:creationId xmlns:a16="http://schemas.microsoft.com/office/drawing/2014/main" id="{EA8D54D0-70EE-A3F9-4098-29177FDC9859}"/>
              </a:ext>
            </a:extLst>
          </p:cNvPr>
          <p:cNvSpPr txBox="1">
            <a:spLocks noChangeArrowheads="1"/>
          </p:cNvSpPr>
          <p:nvPr/>
        </p:nvSpPr>
        <p:spPr bwMode="auto">
          <a:xfrm>
            <a:off x="4500563" y="3857625"/>
            <a:ext cx="1571625"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"מזבח העולה" </a:t>
            </a:r>
          </a:p>
          <a:p>
            <a:pPr eaLnBrk="1" hangingPunct="1"/>
            <a:r>
              <a:rPr lang="he-IL" altLang="he-IL"/>
              <a:t> "קרנות"</a:t>
            </a:r>
          </a:p>
          <a:p>
            <a:pPr eaLnBrk="1" hangingPunct="1"/>
            <a:r>
              <a:rPr lang="he-IL" altLang="he-IL"/>
              <a:t> ו"חוט הסקרא"</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תמונה 1" descr="מסכת זבחים 084 (Medium).jpg">
            <a:extLst>
              <a:ext uri="{FF2B5EF4-FFF2-40B4-BE49-F238E27FC236}">
                <a16:creationId xmlns:a16="http://schemas.microsoft.com/office/drawing/2014/main" id="{E5B8C035-72D0-869B-1CCD-3903F8D29FDA}"/>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2">
            <a:extLst>
              <a:ext uri="{FF2B5EF4-FFF2-40B4-BE49-F238E27FC236}">
                <a16:creationId xmlns:a16="http://schemas.microsoft.com/office/drawing/2014/main" id="{A5B62518-35A2-5F4D-2F8E-7105B2EA045A}"/>
              </a:ext>
            </a:extLst>
          </p:cNvPr>
          <p:cNvSpPr txBox="1">
            <a:spLocks noChangeArrowheads="1"/>
          </p:cNvSpPr>
          <p:nvPr/>
        </p:nvSpPr>
        <p:spPr bwMode="auto">
          <a:xfrm>
            <a:off x="3714750" y="500063"/>
            <a:ext cx="1500188" cy="36988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בכניסה-כיור</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תמונה 1" descr="מסכת זבחים 085 (Medium).jpg">
            <a:extLst>
              <a:ext uri="{FF2B5EF4-FFF2-40B4-BE49-F238E27FC236}">
                <a16:creationId xmlns:a16="http://schemas.microsoft.com/office/drawing/2014/main" id="{52E97C78-45B1-E41A-A73A-F04D7725EE98}"/>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תמונה 1" descr="מסכת זבחים 088 (Medium).jpg">
            <a:extLst>
              <a:ext uri="{FF2B5EF4-FFF2-40B4-BE49-F238E27FC236}">
                <a16:creationId xmlns:a16="http://schemas.microsoft.com/office/drawing/2014/main" id="{EFDF93D5-BE00-3134-0541-DC17DB86E81C}"/>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803275"/>
            <a:ext cx="8072438"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תמונה 1" descr="מסכת זבחים 090 (Medium).jpg">
            <a:extLst>
              <a:ext uri="{FF2B5EF4-FFF2-40B4-BE49-F238E27FC236}">
                <a16:creationId xmlns:a16="http://schemas.microsoft.com/office/drawing/2014/main" id="{69D439F4-F5B0-A1B5-21A8-6B685EB58E80}"/>
              </a:ext>
            </a:extLst>
          </p:cNvPr>
          <p:cNvPicPr>
            <a:picLocks noGrp="1" noChangeAspect="1"/>
          </p:cNvPicPr>
          <p:nvPr isPhoto="1"/>
        </p:nvPicPr>
        <p:blipFill>
          <a:blip r:embed="rId2">
            <a:extLst>
              <a:ext uri="{28A0092B-C50C-407E-A947-70E740481C1C}">
                <a14:useLocalDpi xmlns:a14="http://schemas.microsoft.com/office/drawing/2010/main" val="0"/>
              </a:ext>
            </a:extLst>
          </a:blip>
          <a:srcRect l="30708" r="38976"/>
          <a:stretch>
            <a:fillRect/>
          </a:stretch>
        </p:blipFill>
        <p:spPr bwMode="auto">
          <a:xfrm>
            <a:off x="0" y="0"/>
            <a:ext cx="156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תמונה 1" descr="מסכת זבחים 091 (Medium).jpg">
            <a:extLst>
              <a:ext uri="{FF2B5EF4-FFF2-40B4-BE49-F238E27FC236}">
                <a16:creationId xmlns:a16="http://schemas.microsoft.com/office/drawing/2014/main" id="{EB2FBA15-79EC-6ABF-3F1D-E706BEA9CA05}"/>
              </a:ext>
            </a:extLst>
          </p:cNvPr>
          <p:cNvPicPr>
            <a:picLocks noGrp="1" noChangeAspect="1"/>
          </p:cNvPicPr>
          <p:nvPr isPhoto="1"/>
        </p:nvPicPr>
        <p:blipFill>
          <a:blip r:embed="rId3">
            <a:extLst>
              <a:ext uri="{28A0092B-C50C-407E-A947-70E740481C1C}">
                <a14:useLocalDpi xmlns:a14="http://schemas.microsoft.com/office/drawing/2010/main" val="0"/>
              </a:ext>
            </a:extLst>
          </a:blip>
          <a:srcRect l="34251" r="35432"/>
          <a:stretch>
            <a:fillRect/>
          </a:stretch>
        </p:blipFill>
        <p:spPr bwMode="auto">
          <a:xfrm>
            <a:off x="1500188" y="0"/>
            <a:ext cx="1558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1" descr="מסכת זבחים 093 (Medium).jpg">
            <a:extLst>
              <a:ext uri="{FF2B5EF4-FFF2-40B4-BE49-F238E27FC236}">
                <a16:creationId xmlns:a16="http://schemas.microsoft.com/office/drawing/2014/main" id="{B56735DA-0A29-5C65-D61B-4CBCA1631DDA}"/>
              </a:ext>
            </a:extLst>
          </p:cNvPr>
          <p:cNvPicPr>
            <a:picLocks noGrp="1" noChangeAspect="1"/>
          </p:cNvPicPr>
          <p:nvPr isPhoto="1"/>
        </p:nvPicPr>
        <p:blipFill>
          <a:blip r:embed="rId4">
            <a:extLst>
              <a:ext uri="{28A0092B-C50C-407E-A947-70E740481C1C}">
                <a14:useLocalDpi xmlns:a14="http://schemas.microsoft.com/office/drawing/2010/main" val="0"/>
              </a:ext>
            </a:extLst>
          </a:blip>
          <a:srcRect l="30708" r="38976"/>
          <a:stretch>
            <a:fillRect/>
          </a:stretch>
        </p:blipFill>
        <p:spPr bwMode="auto">
          <a:xfrm>
            <a:off x="4643438" y="0"/>
            <a:ext cx="1558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1" descr="מסכת זבחים 092 (Medium).jpg">
            <a:extLst>
              <a:ext uri="{FF2B5EF4-FFF2-40B4-BE49-F238E27FC236}">
                <a16:creationId xmlns:a16="http://schemas.microsoft.com/office/drawing/2014/main" id="{09FF8871-520D-407F-2C29-D075BCB01637}"/>
              </a:ext>
            </a:extLst>
          </p:cNvPr>
          <p:cNvPicPr>
            <a:picLocks noGrp="1" noChangeAspect="1"/>
          </p:cNvPicPr>
          <p:nvPr isPhoto="1"/>
        </p:nvPicPr>
        <p:blipFill>
          <a:blip r:embed="rId5">
            <a:extLst>
              <a:ext uri="{28A0092B-C50C-407E-A947-70E740481C1C}">
                <a14:useLocalDpi xmlns:a14="http://schemas.microsoft.com/office/drawing/2010/main" val="0"/>
              </a:ext>
            </a:extLst>
          </a:blip>
          <a:srcRect l="37794" r="29527" b="7088"/>
          <a:stretch>
            <a:fillRect/>
          </a:stretch>
        </p:blipFill>
        <p:spPr bwMode="auto">
          <a:xfrm>
            <a:off x="3000375" y="500063"/>
            <a:ext cx="1681163"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1" descr="מסכת זבחים 094 (Medium).jpg">
            <a:extLst>
              <a:ext uri="{FF2B5EF4-FFF2-40B4-BE49-F238E27FC236}">
                <a16:creationId xmlns:a16="http://schemas.microsoft.com/office/drawing/2014/main" id="{DDE9BDD3-03FC-E871-7B83-8BE5DBBFC934}"/>
              </a:ext>
            </a:extLst>
          </p:cNvPr>
          <p:cNvPicPr>
            <a:picLocks noGrp="1" noChangeAspect="1"/>
          </p:cNvPicPr>
          <p:nvPr isPhoto="1"/>
        </p:nvPicPr>
        <p:blipFill>
          <a:blip r:embed="rId6">
            <a:extLst>
              <a:ext uri="{28A0092B-C50C-407E-A947-70E740481C1C}">
                <a14:useLocalDpi xmlns:a14="http://schemas.microsoft.com/office/drawing/2010/main" val="0"/>
              </a:ext>
            </a:extLst>
          </a:blip>
          <a:srcRect l="34251" r="36613" b="3543"/>
          <a:stretch>
            <a:fillRect/>
          </a:stretch>
        </p:blipFill>
        <p:spPr bwMode="auto">
          <a:xfrm>
            <a:off x="6215063" y="214313"/>
            <a:ext cx="1498600" cy="661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תמונה 1" descr="מסכת זבחים 095 (Medium).jpg">
            <a:extLst>
              <a:ext uri="{FF2B5EF4-FFF2-40B4-BE49-F238E27FC236}">
                <a16:creationId xmlns:a16="http://schemas.microsoft.com/office/drawing/2014/main" id="{FFDA85F6-931F-D119-8A74-4943A15E3304}"/>
              </a:ext>
            </a:extLst>
          </p:cNvPr>
          <p:cNvPicPr>
            <a:picLocks noGrp="1" noChangeAspect="1"/>
          </p:cNvPicPr>
          <p:nvPr isPhoto="1"/>
        </p:nvPicPr>
        <p:blipFill>
          <a:blip r:embed="rId7">
            <a:extLst>
              <a:ext uri="{28A0092B-C50C-407E-A947-70E740481C1C}">
                <a14:useLocalDpi xmlns:a14="http://schemas.microsoft.com/office/drawing/2010/main" val="0"/>
              </a:ext>
            </a:extLst>
          </a:blip>
          <a:srcRect l="28346" r="41339" b="3543"/>
          <a:stretch>
            <a:fillRect/>
          </a:stretch>
        </p:blipFill>
        <p:spPr bwMode="auto">
          <a:xfrm>
            <a:off x="7585075" y="214313"/>
            <a:ext cx="1558925" cy="661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ipe(down)">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800" decel="100000"/>
                                        <p:tgtEl>
                                          <p:spTgt spid="7"/>
                                        </p:tgtEl>
                                      </p:cBhvr>
                                    </p:animEffect>
                                    <p:anim calcmode="lin" valueType="num">
                                      <p:cBhvr>
                                        <p:cTn id="21" dur="800" decel="100000" fill="hold"/>
                                        <p:tgtEl>
                                          <p:spTgt spid="7"/>
                                        </p:tgtEl>
                                        <p:attrNameLst>
                                          <p:attrName>style.rotation</p:attrName>
                                        </p:attrNameLst>
                                      </p:cBhvr>
                                      <p:tavLst>
                                        <p:tav tm="0">
                                          <p:val>
                                            <p:fltVal val="-90"/>
                                          </p:val>
                                        </p:tav>
                                        <p:tav tm="100000">
                                          <p:val>
                                            <p:fltVal val="0"/>
                                          </p:val>
                                        </p:tav>
                                      </p:tavLst>
                                    </p:anim>
                                    <p:anim calcmode="lin" valueType="num">
                                      <p:cBhvr>
                                        <p:cTn id="22" dur="800" decel="100000" fill="hold"/>
                                        <p:tgtEl>
                                          <p:spTgt spid="7"/>
                                        </p:tgtEl>
                                        <p:attrNameLst>
                                          <p:attrName>ppt_x</p:attrName>
                                        </p:attrNameLst>
                                      </p:cBhvr>
                                      <p:tavLst>
                                        <p:tav tm="0">
                                          <p:val>
                                            <p:strVal val="#ppt_x+0.4"/>
                                          </p:val>
                                        </p:tav>
                                        <p:tav tm="100000">
                                          <p:val>
                                            <p:strVal val="#ppt_x-0.05"/>
                                          </p:val>
                                        </p:tav>
                                      </p:tavLst>
                                    </p:anim>
                                    <p:anim calcmode="lin" valueType="num">
                                      <p:cBhvr>
                                        <p:cTn id="23" dur="800" decel="100000" fill="hold"/>
                                        <p:tgtEl>
                                          <p:spTgt spid="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6" presetID="29"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2"/>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תמונה 1" descr="מסכת זבחים 096 (Medium).jpg">
            <a:extLst>
              <a:ext uri="{FF2B5EF4-FFF2-40B4-BE49-F238E27FC236}">
                <a16:creationId xmlns:a16="http://schemas.microsoft.com/office/drawing/2014/main" id="{AC46085D-3EC6-E695-71F4-5F90E430F893}"/>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a:extLst>
              <a:ext uri="{FF2B5EF4-FFF2-40B4-BE49-F238E27FC236}">
                <a16:creationId xmlns:a16="http://schemas.microsoft.com/office/drawing/2014/main" id="{0890F681-B9E4-C5E5-0795-8EEEEA86A1D7}"/>
              </a:ext>
            </a:extLst>
          </p:cNvPr>
          <p:cNvSpPr/>
          <p:nvPr/>
        </p:nvSpPr>
        <p:spPr>
          <a:xfrm>
            <a:off x="2786063" y="1500188"/>
            <a:ext cx="3643312" cy="646112"/>
          </a:xfrm>
          <a:prstGeom prst="rect">
            <a:avLst/>
          </a:prstGeom>
          <a:solidFill>
            <a:schemeClr val="bg1">
              <a:lumMod val="95000"/>
            </a:schemeClr>
          </a:solidFill>
        </p:spPr>
        <p:txBody>
          <a:bodyPr>
            <a:spAutoFit/>
          </a:bodyPr>
          <a:lstStyle/>
          <a:p>
            <a:pPr>
              <a:defRPr/>
            </a:pPr>
            <a:r>
              <a:rPr lang="he-IL" dirty="0">
                <a:latin typeface="Guttman Stam" pitchFamily="2" charset="-79"/>
                <a:cs typeface="Guttman Stam" pitchFamily="2" charset="-79"/>
              </a:rPr>
              <a:t>וְאַרְבָּעִים </a:t>
            </a:r>
            <a:r>
              <a:rPr lang="he-IL" dirty="0" err="1">
                <a:latin typeface="Guttman Stam" pitchFamily="2" charset="-79"/>
                <a:cs typeface="Guttman Stam" pitchFamily="2" charset="-79"/>
              </a:rPr>
              <a:t>אַדְנֵיהֶ</a:t>
            </a:r>
            <a:r>
              <a:rPr lang="he-IL" dirty="0">
                <a:latin typeface="Guttman Stam" pitchFamily="2" charset="-79"/>
                <a:cs typeface="Guttman Stam" pitchFamily="2" charset="-79"/>
              </a:rPr>
              <a:t>ם כָּסֶף</a:t>
            </a:r>
          </a:p>
          <a:p>
            <a:pPr>
              <a:defRPr/>
            </a:pPr>
            <a:r>
              <a:rPr lang="he-IL" dirty="0">
                <a:latin typeface="Guttman Stam" pitchFamily="2" charset="-79"/>
                <a:cs typeface="Guttman Stam" pitchFamily="2" charset="-79"/>
              </a:rPr>
              <a:t> שְׁנֵי אֲדָנִים </a:t>
            </a:r>
            <a:r>
              <a:rPr lang="he-IL" dirty="0" err="1">
                <a:latin typeface="Guttman Stam" pitchFamily="2" charset="-79"/>
                <a:cs typeface="Guttman Stam" pitchFamily="2" charset="-79"/>
              </a:rPr>
              <a:t>תַּ</a:t>
            </a:r>
            <a:r>
              <a:rPr lang="he-IL" dirty="0">
                <a:latin typeface="Guttman Stam" pitchFamily="2" charset="-79"/>
                <a:cs typeface="Guttman Stam" pitchFamily="2" charset="-79"/>
              </a:rPr>
              <a:t>חַת הַקֶּרֶשׁ </a:t>
            </a:r>
            <a:r>
              <a:rPr lang="he-IL" dirty="0" err="1">
                <a:latin typeface="Guttman Stam" pitchFamily="2" charset="-79"/>
                <a:cs typeface="Guttman Stam" pitchFamily="2" charset="-79"/>
              </a:rPr>
              <a:t>הָאֶ</a:t>
            </a:r>
            <a:r>
              <a:rPr lang="he-IL" dirty="0">
                <a:latin typeface="Guttman Stam" pitchFamily="2" charset="-79"/>
                <a:cs typeface="Guttman Stam" pitchFamily="2" charset="-79"/>
              </a:rPr>
              <a:t>חָד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תמונה 1" descr="מסכת זבחים 087 (Medium).jpg">
            <a:extLst>
              <a:ext uri="{FF2B5EF4-FFF2-40B4-BE49-F238E27FC236}">
                <a16:creationId xmlns:a16="http://schemas.microsoft.com/office/drawing/2014/main" id="{A9A0037C-F96D-ED5C-3E0D-5AB080C37D07}"/>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2">
            <a:extLst>
              <a:ext uri="{FF2B5EF4-FFF2-40B4-BE49-F238E27FC236}">
                <a16:creationId xmlns:a16="http://schemas.microsoft.com/office/drawing/2014/main" id="{A58B68A4-158A-5FF2-0DD5-1CDC31B41DAD}"/>
              </a:ext>
            </a:extLst>
          </p:cNvPr>
          <p:cNvSpPr txBox="1">
            <a:spLocks noChangeArrowheads="1"/>
          </p:cNvSpPr>
          <p:nvPr/>
        </p:nvSpPr>
        <p:spPr bwMode="auto">
          <a:xfrm>
            <a:off x="1571625" y="3214688"/>
            <a:ext cx="271462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t>התיבה-דגם מזבח הקטורת</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תמונה 1" descr="מסכת זבחים 016 (Medium).jpg">
            <a:extLst>
              <a:ext uri="{FF2B5EF4-FFF2-40B4-BE49-F238E27FC236}">
                <a16:creationId xmlns:a16="http://schemas.microsoft.com/office/drawing/2014/main" id="{F8118F96-D40A-F86B-C2BA-02AD1C00FA7A}"/>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a:extLst>
              <a:ext uri="{FF2B5EF4-FFF2-40B4-BE49-F238E27FC236}">
                <a16:creationId xmlns:a16="http://schemas.microsoft.com/office/drawing/2014/main" id="{1CBD02D4-AB86-4CD1-D423-1A5405871291}"/>
              </a:ext>
            </a:extLst>
          </p:cNvPr>
          <p:cNvSpPr txBox="1">
            <a:spLocks noChangeArrowheads="1"/>
          </p:cNvSpPr>
          <p:nvPr/>
        </p:nvSpPr>
        <p:spPr bwMode="auto">
          <a:xfrm>
            <a:off x="1143000" y="5786438"/>
            <a:ext cx="128587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latin typeface="Calibri" panose="020F0502020204030204" pitchFamily="34" charset="0"/>
              </a:rPr>
              <a:t>נחל שילה</a:t>
            </a:r>
          </a:p>
        </p:txBody>
      </p:sp>
      <p:sp>
        <p:nvSpPr>
          <p:cNvPr id="6148" name="TextBox 3">
            <a:extLst>
              <a:ext uri="{FF2B5EF4-FFF2-40B4-BE49-F238E27FC236}">
                <a16:creationId xmlns:a16="http://schemas.microsoft.com/office/drawing/2014/main" id="{2EE801E7-59C3-78C7-DD4D-B6E12BC19B2B}"/>
              </a:ext>
            </a:extLst>
          </p:cNvPr>
          <p:cNvSpPr txBox="1">
            <a:spLocks noChangeArrowheads="1"/>
          </p:cNvSpPr>
          <p:nvPr/>
        </p:nvSpPr>
        <p:spPr bwMode="auto">
          <a:xfrm>
            <a:off x="0" y="0"/>
            <a:ext cx="914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latin typeface="Calibri" panose="020F0502020204030204" pitchFamily="34" charset="0"/>
              </a:rPr>
              <a:t>מזבח חצוב בסלע בגבעת הראל נמצא כק"מ וחצי מערבית משילה בתחומי גבעת הראל בגובה 740 מטר מעל פני הים מזבח העולה חצוב בסלע, ניצב על גבי טרסה ומעליו ומתחתיו מדרון תלול ומצוקי - כך שהמזבח בולט על פני השטח. המזבח נמצא ברום המדרון המשקיף על נחל שילה בקטע ששימש כציר תחבורה עיקרי בדרך האבות וכנראה שזהו "מעלה לבונה" הקדום. קטע-נחל זה נקרא כיום נחל  עלי. המזבח ניצב במפנה הדרומי של ההר וכנראה נצפה לעוברי-דרכים שעברו בנחל</a:t>
            </a:r>
          </a:p>
        </p:txBody>
      </p:sp>
      <p:sp>
        <p:nvSpPr>
          <p:cNvPr id="6149" name="TextBox 4">
            <a:extLst>
              <a:ext uri="{FF2B5EF4-FFF2-40B4-BE49-F238E27FC236}">
                <a16:creationId xmlns:a16="http://schemas.microsoft.com/office/drawing/2014/main" id="{A1F713D1-36C3-BD3D-9FD0-28A312181E47}"/>
              </a:ext>
            </a:extLst>
          </p:cNvPr>
          <p:cNvSpPr txBox="1">
            <a:spLocks noChangeArrowheads="1"/>
          </p:cNvSpPr>
          <p:nvPr/>
        </p:nvSpPr>
        <p:spPr bwMode="auto">
          <a:xfrm>
            <a:off x="5429250" y="3143250"/>
            <a:ext cx="785813" cy="3381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600" b="1">
                <a:latin typeface="Calibri" panose="020F0502020204030204" pitchFamily="34" charset="0"/>
              </a:rPr>
              <a:t>עין עז</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תמונה 1" descr="מסכת זבחים 086 (Medium).jpg">
            <a:extLst>
              <a:ext uri="{FF2B5EF4-FFF2-40B4-BE49-F238E27FC236}">
                <a16:creationId xmlns:a16="http://schemas.microsoft.com/office/drawing/2014/main" id="{B357354E-F78E-F026-2804-E8DFB91679EB}"/>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3">
            <a:extLst>
              <a:ext uri="{FF2B5EF4-FFF2-40B4-BE49-F238E27FC236}">
                <a16:creationId xmlns:a16="http://schemas.microsoft.com/office/drawing/2014/main" id="{A11B875A-FBE1-061B-547F-7771FA588FDD}"/>
              </a:ext>
            </a:extLst>
          </p:cNvPr>
          <p:cNvSpPr txBox="1">
            <a:spLocks noChangeArrowheads="1"/>
          </p:cNvSpPr>
          <p:nvPr/>
        </p:nvSpPr>
        <p:spPr bwMode="auto">
          <a:xfrm>
            <a:off x="5072063" y="428625"/>
            <a:ext cx="314325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הבימה-מעין המזבח והשולחן</a:t>
            </a:r>
          </a:p>
        </p:txBody>
      </p:sp>
      <p:pic>
        <p:nvPicPr>
          <p:cNvPr id="5" name="תמונה 1" descr="מסכת זבחים 097 (Medium).jpg">
            <a:extLst>
              <a:ext uri="{FF2B5EF4-FFF2-40B4-BE49-F238E27FC236}">
                <a16:creationId xmlns:a16="http://schemas.microsoft.com/office/drawing/2014/main" id="{1F924A71-45BD-F94E-7695-D0E8FFAF8B86}"/>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803275"/>
            <a:ext cx="8072438"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תמונה 1" descr="מסכת זבחים 098 (Medium).jpg">
            <a:extLst>
              <a:ext uri="{FF2B5EF4-FFF2-40B4-BE49-F238E27FC236}">
                <a16:creationId xmlns:a16="http://schemas.microsoft.com/office/drawing/2014/main" id="{01BF64FD-50C6-459C-B1B7-5C3C5EE991E5}"/>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3">
            <a:extLst>
              <a:ext uri="{FF2B5EF4-FFF2-40B4-BE49-F238E27FC236}">
                <a16:creationId xmlns:a16="http://schemas.microsoft.com/office/drawing/2014/main" id="{B16518AC-62F6-6D1C-C701-5F399DBD6E04}"/>
              </a:ext>
            </a:extLst>
          </p:cNvPr>
          <p:cNvSpPr txBox="1">
            <a:spLocks noChangeArrowheads="1"/>
          </p:cNvSpPr>
          <p:nvPr/>
        </p:nvSpPr>
        <p:spPr bwMode="auto">
          <a:xfrm>
            <a:off x="2357438" y="6211888"/>
            <a:ext cx="6072187"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t>זכינו לשמוע שיעור מפיו של המרא דאתרא-הרב אלחנן בן נון</a:t>
            </a:r>
          </a:p>
          <a:p>
            <a:pPr eaLnBrk="1" hangingPunct="1"/>
            <a:r>
              <a:rPr lang="he-IL" altLang="he-IL" b="1"/>
              <a:t>על משמעויות רוחניות של משכן שילה</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תמונה 1" descr="מסכת זבחים 099 (Medium).jpg">
            <a:extLst>
              <a:ext uri="{FF2B5EF4-FFF2-40B4-BE49-F238E27FC236}">
                <a16:creationId xmlns:a16="http://schemas.microsoft.com/office/drawing/2014/main" id="{D077EF3C-CBC4-F4FA-1DED-5B40700CFF7E}"/>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2">
            <a:extLst>
              <a:ext uri="{FF2B5EF4-FFF2-40B4-BE49-F238E27FC236}">
                <a16:creationId xmlns:a16="http://schemas.microsoft.com/office/drawing/2014/main" id="{886F52B7-4E94-370C-1C14-8755B40281AC}"/>
              </a:ext>
            </a:extLst>
          </p:cNvPr>
          <p:cNvSpPr txBox="1">
            <a:spLocks noChangeArrowheads="1"/>
          </p:cNvSpPr>
          <p:nvPr/>
        </p:nvSpPr>
        <p:spPr bwMode="auto">
          <a:xfrm>
            <a:off x="0" y="5657850"/>
            <a:ext cx="9144000"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solidFill>
                  <a:schemeClr val="bg1"/>
                </a:solidFill>
              </a:rPr>
              <a:t>הרב אלחנן הציע-אחרי יצ"מ היתה התכנית המקורית כניסה לארץ מדרום בהנהגת שבט יהודה והמקדש היה נבנה בחברון-תחילת מלכות דוד.</a:t>
            </a:r>
          </a:p>
          <a:p>
            <a:pPr eaLnBrk="1" hangingPunct="1"/>
            <a:r>
              <a:rPr lang="he-IL" altLang="he-IL" b="1">
                <a:solidFill>
                  <a:schemeClr val="bg1"/>
                </a:solidFill>
              </a:rPr>
              <a:t>בשל חטא המרגלים שברר שעמ"י אינו מוכן להנהגה רוחנית המאפינת את שבט יהודה,</a:t>
            </a:r>
          </a:p>
          <a:p>
            <a:pPr eaLnBrk="1" hangingPunct="1"/>
            <a:r>
              <a:rPr lang="he-IL" altLang="he-IL" b="1">
                <a:solidFill>
                  <a:schemeClr val="bg1"/>
                </a:solidFill>
              </a:rPr>
              <a:t>נכנסו לארץ ממזרח,והמשכן הוקם בחלקם של בני רחל המייצגים הנהגה יותר חמרית</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תמונה 1" descr="מסכת זבחים 100 (Medium).jpg">
            <a:extLst>
              <a:ext uri="{FF2B5EF4-FFF2-40B4-BE49-F238E27FC236}">
                <a16:creationId xmlns:a16="http://schemas.microsoft.com/office/drawing/2014/main" id="{C1981F93-57CC-2271-BC9C-C49389380D10}"/>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a:extLst>
              <a:ext uri="{FF2B5EF4-FFF2-40B4-BE49-F238E27FC236}">
                <a16:creationId xmlns:a16="http://schemas.microsoft.com/office/drawing/2014/main" id="{8DAF53E0-E702-EF7E-1B4E-9FFD3DA6F124}"/>
              </a:ext>
            </a:extLst>
          </p:cNvPr>
          <p:cNvSpPr txBox="1">
            <a:spLocks noChangeArrowheads="1"/>
          </p:cNvSpPr>
          <p:nvPr/>
        </p:nvSpPr>
        <p:spPr bwMode="auto">
          <a:xfrm>
            <a:off x="0" y="5657850"/>
            <a:ext cx="9144000"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לאחר התקדמות והתפתחות עבר המקדש לחלקו של יהודה,אך עם קשר לבני רחל </a:t>
            </a:r>
          </a:p>
          <a:p>
            <a:pPr eaLnBrk="1" hangingPunct="1"/>
            <a:r>
              <a:rPr lang="he-IL" altLang="he-IL"/>
              <a:t>כמו שלמדנו במסכת </a:t>
            </a:r>
            <a:r>
              <a:rPr lang="he-IL" altLang="he-IL" u="sng"/>
              <a:t>זבחים דף קיח/ב </a:t>
            </a:r>
          </a:p>
          <a:p>
            <a:pPr eaLnBrk="1" hangingPunct="1"/>
            <a:endParaRPr lang="he-IL" altLang="he-IL" u="sng"/>
          </a:p>
          <a:p>
            <a:pPr eaLnBrk="1" hangingPunct="1"/>
            <a:r>
              <a:rPr lang="he-IL" altLang="he-IL">
                <a:latin typeface="Guttman-Soncino" panose="02010401010101010101" pitchFamily="2" charset="-79"/>
                <a:cs typeface="Guttman-Soncino" panose="02010401010101010101" pitchFamily="2" charset="-79"/>
              </a:rPr>
              <a:t>"רצועה היתה יוצאת מחלקו של יהודה ונכנסת לחלקו של בנימין ובה היה מזבח בנוי </a:t>
            </a:r>
            <a:r>
              <a:rPr lang="he-IL" altLang="he-IL" b="1">
                <a:latin typeface="Guttman-Soncino" panose="02010401010101010101" pitchFamily="2" charset="-79"/>
                <a:cs typeface="Guttman-Soncino" panose="02010401010101010101" pitchFamily="2" charset="-79"/>
              </a:rPr>
              <a:t>"</a:t>
            </a:r>
            <a:endParaRPr lang="he-IL" altLang="he-IL"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תמונה 1" descr="מסכת זבחים 102 (Medium).jpg">
            <a:extLst>
              <a:ext uri="{FF2B5EF4-FFF2-40B4-BE49-F238E27FC236}">
                <a16:creationId xmlns:a16="http://schemas.microsoft.com/office/drawing/2014/main" id="{28A2EC67-E8D2-3819-77F4-8C65C621AA4F}"/>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2">
            <a:extLst>
              <a:ext uri="{FF2B5EF4-FFF2-40B4-BE49-F238E27FC236}">
                <a16:creationId xmlns:a16="http://schemas.microsoft.com/office/drawing/2014/main" id="{2922574D-AE1E-0C0A-17E2-76D0983209DC}"/>
              </a:ext>
            </a:extLst>
          </p:cNvPr>
          <p:cNvSpPr txBox="1">
            <a:spLocks noChangeArrowheads="1"/>
          </p:cNvSpPr>
          <p:nvPr/>
        </p:nvSpPr>
        <p:spPr bwMode="auto">
          <a:xfrm>
            <a:off x="4857750" y="5103813"/>
            <a:ext cx="4286250" cy="17541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solidFill>
                  <a:schemeClr val="bg1"/>
                </a:solidFill>
              </a:rPr>
              <a:t>בתנא דבי אליהו כז –יש רמז לכך שהמשכן ישוב ויבנה בשילה:</a:t>
            </a:r>
          </a:p>
          <a:p>
            <a:pPr eaLnBrk="1" hangingPunct="1"/>
            <a:r>
              <a:rPr lang="he-IL" altLang="he-IL" b="1">
                <a:solidFill>
                  <a:schemeClr val="bg1"/>
                </a:solidFill>
                <a:latin typeface="Guttman-Soncino" panose="02010401010101010101" pitchFamily="2" charset="-79"/>
                <a:cs typeface="Guttman-Soncino" panose="02010401010101010101" pitchFamily="2" charset="-79"/>
              </a:rPr>
              <a:t>ואבא בברית אתך נאם ה' אלהים ותהיו לי זו ישיבה שניה במשכן שילה. </a:t>
            </a:r>
          </a:p>
          <a:p>
            <a:pPr eaLnBrk="1" hangingPunct="1"/>
            <a:r>
              <a:rPr lang="he-IL" altLang="he-IL" b="1">
                <a:solidFill>
                  <a:schemeClr val="bg1"/>
                </a:solidFill>
                <a:latin typeface="Guttman Yad-Brush" panose="02010401010101010101" pitchFamily="2" charset="-79"/>
                <a:cs typeface="Aharoni" panose="02010803020104030203" pitchFamily="2" charset="-79"/>
              </a:rPr>
              <a:t>הרב אלחנן לא מתנגד שזה יקרה בפועל אך מן הסתם יש כאן רמז לתקומת ישראל בימינו</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תמונה 1" descr="מסכת זבחים 101 (Medium).jpg">
            <a:extLst>
              <a:ext uri="{FF2B5EF4-FFF2-40B4-BE49-F238E27FC236}">
                <a16:creationId xmlns:a16="http://schemas.microsoft.com/office/drawing/2014/main" id="{0CC3D609-9A07-3E17-8202-511ADD16B4F4}"/>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a:extLst>
              <a:ext uri="{FF2B5EF4-FFF2-40B4-BE49-F238E27FC236}">
                <a16:creationId xmlns:a16="http://schemas.microsoft.com/office/drawing/2014/main" id="{82B9992E-8B14-C3C9-7506-03EFA6ED2305}"/>
              </a:ext>
            </a:extLst>
          </p:cNvPr>
          <p:cNvSpPr txBox="1">
            <a:spLocks noChangeArrowheads="1"/>
          </p:cNvSpPr>
          <p:nvPr/>
        </p:nvSpPr>
        <p:spPr bwMode="auto">
          <a:xfrm>
            <a:off x="0" y="5657850"/>
            <a:ext cx="9144000"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t>.</a:t>
            </a:r>
            <a:r>
              <a:rPr lang="he-IL" altLang="he-IL">
                <a:solidFill>
                  <a:schemeClr val="bg1"/>
                </a:solidFill>
              </a:rPr>
              <a:t> "והנה, בתור עקבא דמשיח בית יוסף, נתגלה חזיון הציונות בדורנו, הנוטה לצד הכללי ביותר, ומצד חסרון הכשרתו אין הכוחות מתאחדים, ...ראוי לנו לשים אל לב להשתדל לנטית ההתאחדות של עץ יוסף ועץ יהודה, לשמח בהתנערות חפץ החיים הבריאים החומריים המפעם בכלל באומה, ולדעת שהתכונה הזאת אינה תכליתם של ישראל, כי אם הכשר הגון ..."("המספד בירושלים" הראי"ה)</a:t>
            </a:r>
          </a:p>
        </p:txBody>
      </p:sp>
      <p:sp>
        <p:nvSpPr>
          <p:cNvPr id="4" name="TextBox 3">
            <a:extLst>
              <a:ext uri="{FF2B5EF4-FFF2-40B4-BE49-F238E27FC236}">
                <a16:creationId xmlns:a16="http://schemas.microsoft.com/office/drawing/2014/main" id="{E5E77E93-DD24-BB2E-2C0F-2CF294527B25}"/>
              </a:ext>
            </a:extLst>
          </p:cNvPr>
          <p:cNvSpPr txBox="1">
            <a:spLocks noChangeArrowheads="1"/>
          </p:cNvSpPr>
          <p:nvPr/>
        </p:nvSpPr>
        <p:spPr bwMode="auto">
          <a:xfrm>
            <a:off x="3357563" y="0"/>
            <a:ext cx="5786437"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t>ויהי רצון שיבנה בהמ"ק במהרה בימינו ונאכל שם מן הזבחים </a:t>
            </a:r>
            <a:r>
              <a:rPr lang="he-IL" altLang="he-IL"/>
              <a:t>(כמו שלמדנו במסכת)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תמונה 1" descr="מסכת זבחים 025 (Medium).jpg">
            <a:extLst>
              <a:ext uri="{FF2B5EF4-FFF2-40B4-BE49-F238E27FC236}">
                <a16:creationId xmlns:a16="http://schemas.microsoft.com/office/drawing/2014/main" id="{E5D95C30-3833-72DC-102B-B9624C3FD5F7}"/>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a:extLst>
              <a:ext uri="{FF2B5EF4-FFF2-40B4-BE49-F238E27FC236}">
                <a16:creationId xmlns:a16="http://schemas.microsoft.com/office/drawing/2014/main" id="{D7169007-FA61-4235-772B-5625020F8F32}"/>
              </a:ext>
            </a:extLst>
          </p:cNvPr>
          <p:cNvSpPr txBox="1">
            <a:spLocks noChangeArrowheads="1"/>
          </p:cNvSpPr>
          <p:nvPr/>
        </p:nvSpPr>
        <p:spPr bwMode="auto">
          <a:xfrm>
            <a:off x="0" y="0"/>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latin typeface="Calibri" panose="020F0502020204030204" pitchFamily="34" charset="0"/>
              </a:rPr>
              <a:t>מאמץ רב הושקע בסיתותו של המזבח. </a:t>
            </a:r>
          </a:p>
          <a:p>
            <a:pPr eaLnBrk="1" hangingPunct="1"/>
            <a:r>
              <a:rPr lang="he-IL" altLang="he-IL" b="1">
                <a:latin typeface="Calibri" panose="020F0502020204030204" pitchFamily="34" charset="0"/>
              </a:rPr>
              <a:t>הקדמונים אף טרחו לעצב בראשו ארבע קרנות, מתוך הסלע הטבעי. המזבח שייך בוודאי לפולחן עממי, שהתקיים מחוץ לעיר המיושבת ולא קשור למקדש כל שהוא, שהרי שרידים ליישוב לא נמצאו בסביבה</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תמונה 1" descr="מסכת זבחים 019 (Medium).jpg">
            <a:extLst>
              <a:ext uri="{FF2B5EF4-FFF2-40B4-BE49-F238E27FC236}">
                <a16:creationId xmlns:a16="http://schemas.microsoft.com/office/drawing/2014/main" id="{0928184C-DD8D-C54F-3130-4AF6B0EB4A77}"/>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תמונה 1" descr="מסכת זבחים 021 (Medium).jpg">
            <a:extLst>
              <a:ext uri="{FF2B5EF4-FFF2-40B4-BE49-F238E27FC236}">
                <a16:creationId xmlns:a16="http://schemas.microsoft.com/office/drawing/2014/main" id="{624D4ACD-89C4-31A0-5F00-15EBBE8CA20F}"/>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F18C8BC-BCE6-D523-8C82-9F5BDCD5C101}"/>
              </a:ext>
            </a:extLst>
          </p:cNvPr>
          <p:cNvSpPr txBox="1"/>
          <p:nvPr/>
        </p:nvSpPr>
        <p:spPr>
          <a:xfrm>
            <a:off x="0" y="5380038"/>
            <a:ext cx="9144000" cy="1477962"/>
          </a:xfrm>
          <a:prstGeom prst="rect">
            <a:avLst/>
          </a:prstGeom>
          <a:solidFill>
            <a:schemeClr val="bg2">
              <a:lumMod val="90000"/>
              <a:alpha val="74000"/>
            </a:schemeClr>
          </a:solidFill>
        </p:spPr>
        <p:txBody>
          <a:bodyPr rtlCol="1">
            <a:spAutoFit/>
          </a:bodyPr>
          <a:lstStyle/>
          <a:p>
            <a:pPr fontAlgn="auto">
              <a:spcBef>
                <a:spcPts val="0"/>
              </a:spcBef>
              <a:spcAft>
                <a:spcPts val="0"/>
              </a:spcAft>
              <a:defRPr/>
            </a:pPr>
            <a:r>
              <a:rPr lang="he-IL" dirty="0">
                <a:latin typeface="+mn-lt"/>
                <a:cs typeface="+mn-cs"/>
              </a:rPr>
              <a:t>בראש המזבח ניכרות ארבע קרנות ובמישור העליון - סימני יישור מלאכותי, היוצרים </a:t>
            </a:r>
            <a:r>
              <a:rPr lang="he-IL" dirty="0" err="1">
                <a:latin typeface="+mn-lt"/>
                <a:cs typeface="+mn-cs"/>
              </a:rPr>
              <a:t>זוית</a:t>
            </a:r>
            <a:r>
              <a:rPr lang="he-IL" dirty="0">
                <a:latin typeface="+mn-lt"/>
                <a:cs typeface="+mn-cs"/>
              </a:rPr>
              <a:t> ישרה בין הקרנות ובין מקום מערכת האש שעל גג המזבח בצד החיצוני של המזבח ניכרת בלייה והוא אינו מיושר. גג המזבח אינו ריבוע מלא, ייתכן כי לא הספיקן לעשות כן. (תופעה דומה התגלתה גם במזבח מנוח בצרעה.המזבח ממוקם במדרון ההר. לכן הצד הנמוך שלו, בדרום, נמוך מהצד הגבוה - בצפון. יש פגימות במבנה בשני מקומות: האחת, קיום בליטה מעוגלת והשנייה, פגימה ברוחב מטר.</a:t>
            </a:r>
          </a:p>
        </p:txBody>
      </p:sp>
      <p:sp>
        <p:nvSpPr>
          <p:cNvPr id="4" name="TextBox 3">
            <a:extLst>
              <a:ext uri="{FF2B5EF4-FFF2-40B4-BE49-F238E27FC236}">
                <a16:creationId xmlns:a16="http://schemas.microsoft.com/office/drawing/2014/main" id="{58B455F2-0FD6-FE53-AD87-AF6A56038D8B}"/>
              </a:ext>
            </a:extLst>
          </p:cNvPr>
          <p:cNvSpPr txBox="1"/>
          <p:nvPr/>
        </p:nvSpPr>
        <p:spPr>
          <a:xfrm>
            <a:off x="5357813" y="2500313"/>
            <a:ext cx="1643062" cy="369887"/>
          </a:xfrm>
          <a:prstGeom prst="rect">
            <a:avLst/>
          </a:prstGeom>
          <a:solidFill>
            <a:schemeClr val="bg2">
              <a:lumMod val="90000"/>
            </a:schemeClr>
          </a:solidFill>
        </p:spPr>
        <p:txBody>
          <a:bodyPr rtlCol="1">
            <a:spAutoFit/>
          </a:bodyPr>
          <a:lstStyle/>
          <a:p>
            <a:pPr fontAlgn="auto">
              <a:spcBef>
                <a:spcPts val="0"/>
              </a:spcBef>
              <a:spcAft>
                <a:spcPts val="0"/>
              </a:spcAft>
              <a:defRPr/>
            </a:pPr>
            <a:r>
              <a:rPr lang="he-IL" b="1" dirty="0">
                <a:latin typeface="+mn-lt"/>
                <a:cs typeface="+mn-cs"/>
              </a:rPr>
              <a:t>ראש המזבח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תמונה 1" descr="מסכת זבחים 017 (Medium).jpg">
            <a:extLst>
              <a:ext uri="{FF2B5EF4-FFF2-40B4-BE49-F238E27FC236}">
                <a16:creationId xmlns:a16="http://schemas.microsoft.com/office/drawing/2014/main" id="{C6C8E06C-816B-8961-7A4F-F49D2F21434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FF6C4F9-4E7B-01D7-A058-934D627EE344}"/>
              </a:ext>
            </a:extLst>
          </p:cNvPr>
          <p:cNvSpPr txBox="1"/>
          <p:nvPr/>
        </p:nvSpPr>
        <p:spPr>
          <a:xfrm>
            <a:off x="0" y="3163888"/>
            <a:ext cx="9144000" cy="3694112"/>
          </a:xfrm>
          <a:prstGeom prst="rect">
            <a:avLst/>
          </a:prstGeom>
          <a:solidFill>
            <a:schemeClr val="bg2">
              <a:lumMod val="90000"/>
              <a:alpha val="59000"/>
            </a:schemeClr>
          </a:solidFill>
        </p:spPr>
        <p:txBody>
          <a:bodyPr rtlCol="1">
            <a:spAutoFit/>
          </a:bodyPr>
          <a:lstStyle/>
          <a:p>
            <a:pPr fontAlgn="auto">
              <a:spcBef>
                <a:spcPts val="0"/>
              </a:spcBef>
              <a:spcAft>
                <a:spcPts val="0"/>
              </a:spcAft>
              <a:defRPr/>
            </a:pPr>
            <a:r>
              <a:rPr lang="he-IL" dirty="0">
                <a:latin typeface="+mn-lt"/>
                <a:cs typeface="+mn-cs"/>
              </a:rPr>
              <a:t>החוקרים מסכמים לגבי המזבח את ההיבטים הבאים:</a:t>
            </a:r>
          </a:p>
          <a:p>
            <a:pPr fontAlgn="auto">
              <a:spcBef>
                <a:spcPts val="0"/>
              </a:spcBef>
              <a:spcAft>
                <a:spcPts val="0"/>
              </a:spcAft>
              <a:defRPr/>
            </a:pPr>
            <a:r>
              <a:rPr lang="he-IL" b="1" dirty="0">
                <a:latin typeface="+mn-lt"/>
                <a:cs typeface="+mn-cs"/>
              </a:rPr>
              <a:t>עיצובו ומידותיו של המזבח</a:t>
            </a:r>
            <a:r>
              <a:rPr lang="he-IL" dirty="0">
                <a:latin typeface="+mn-lt"/>
                <a:cs typeface="+mn-cs"/>
              </a:rPr>
              <a:t> - תואמים את אלה של "מזבח העולה", </a:t>
            </a:r>
          </a:p>
          <a:p>
            <a:pPr fontAlgn="auto">
              <a:spcBef>
                <a:spcPts val="0"/>
              </a:spcBef>
              <a:spcAft>
                <a:spcPts val="0"/>
              </a:spcAft>
              <a:defRPr/>
            </a:pPr>
            <a:r>
              <a:rPr lang="he-IL" dirty="0">
                <a:latin typeface="+mn-lt"/>
                <a:cs typeface="+mn-cs"/>
              </a:rPr>
              <a:t>: "וְעָשִׂית</a:t>
            </a:r>
            <a:r>
              <a:rPr lang="he-IL" dirty="0" err="1">
                <a:latin typeface="+mn-lt"/>
                <a:cs typeface="+mn-cs"/>
              </a:rPr>
              <a:t>ָ </a:t>
            </a:r>
            <a:r>
              <a:rPr lang="he-IL" dirty="0">
                <a:latin typeface="+mn-lt"/>
                <a:cs typeface="+mn-cs"/>
              </a:rPr>
              <a:t>אֶת-הַמִּזְבֵּחַ, עֲצֵי שִׁטִּים: </a:t>
            </a:r>
            <a:r>
              <a:rPr lang="he-IL" dirty="0" err="1">
                <a:latin typeface="+mn-lt"/>
                <a:cs typeface="+mn-cs"/>
              </a:rPr>
              <a:t>חָמ</a:t>
            </a:r>
            <a:r>
              <a:rPr lang="he-IL" dirty="0">
                <a:latin typeface="+mn-lt"/>
                <a:cs typeface="+mn-cs"/>
              </a:rPr>
              <a:t>ֵש</a:t>
            </a:r>
            <a:r>
              <a:rPr lang="he-IL" dirty="0" err="1">
                <a:latin typeface="+mn-lt"/>
                <a:cs typeface="+mn-cs"/>
              </a:rPr>
              <a:t>ׁ </a:t>
            </a:r>
            <a:r>
              <a:rPr lang="he-IL" dirty="0">
                <a:latin typeface="+mn-lt"/>
                <a:cs typeface="+mn-cs"/>
              </a:rPr>
              <a:t>אַמּוֹת </a:t>
            </a:r>
            <a:r>
              <a:rPr lang="he-IL" dirty="0" err="1">
                <a:latin typeface="+mn-lt"/>
                <a:cs typeface="+mn-cs"/>
              </a:rPr>
              <a:t>אֹר</a:t>
            </a:r>
            <a:r>
              <a:rPr lang="he-IL" dirty="0">
                <a:latin typeface="+mn-lt"/>
                <a:cs typeface="+mn-cs"/>
              </a:rPr>
              <a:t>ֶך</a:t>
            </a:r>
            <a:r>
              <a:rPr lang="he-IL" dirty="0" err="1">
                <a:latin typeface="+mn-lt"/>
                <a:cs typeface="+mn-cs"/>
              </a:rPr>
              <a:t>ְ </a:t>
            </a:r>
            <a:r>
              <a:rPr lang="he-IL" dirty="0">
                <a:latin typeface="+mn-lt"/>
                <a:cs typeface="+mn-cs"/>
              </a:rPr>
              <a:t>וְחָמֵשׁ </a:t>
            </a:r>
            <a:r>
              <a:rPr lang="he-IL" dirty="0" err="1">
                <a:latin typeface="+mn-lt"/>
                <a:cs typeface="+mn-cs"/>
              </a:rPr>
              <a:t>אַמּוֹ</a:t>
            </a:r>
            <a:r>
              <a:rPr lang="he-IL" dirty="0">
                <a:latin typeface="+mn-lt"/>
                <a:cs typeface="+mn-cs"/>
              </a:rPr>
              <a:t>ת רֹחַב, רָבוּעַ יִהְי</a:t>
            </a:r>
            <a:r>
              <a:rPr lang="he-IL" dirty="0" err="1">
                <a:latin typeface="+mn-lt"/>
                <a:cs typeface="+mn-cs"/>
              </a:rPr>
              <a:t>ֶה </a:t>
            </a:r>
            <a:r>
              <a:rPr lang="he-IL" dirty="0">
                <a:latin typeface="+mn-lt"/>
                <a:cs typeface="+mn-cs"/>
              </a:rPr>
              <a:t>הַמִּזְבֵּחַ</a:t>
            </a:r>
            <a:r>
              <a:rPr lang="he-IL" dirty="0" err="1">
                <a:latin typeface="+mn-lt"/>
                <a:cs typeface="+mn-cs"/>
              </a:rPr>
              <a:t>, </a:t>
            </a:r>
            <a:r>
              <a:rPr lang="he-IL" dirty="0">
                <a:latin typeface="+mn-lt"/>
                <a:cs typeface="+mn-cs"/>
              </a:rPr>
              <a:t>וְשָׁלֹשׁ </a:t>
            </a:r>
            <a:r>
              <a:rPr lang="he-IL" dirty="0" err="1">
                <a:latin typeface="+mn-lt"/>
                <a:cs typeface="+mn-cs"/>
              </a:rPr>
              <a:t>אַמּוֹ</a:t>
            </a:r>
            <a:r>
              <a:rPr lang="he-IL" dirty="0">
                <a:latin typeface="+mn-lt"/>
                <a:cs typeface="+mn-cs"/>
              </a:rPr>
              <a:t>ת, </a:t>
            </a:r>
            <a:r>
              <a:rPr lang="he-IL" dirty="0" err="1">
                <a:latin typeface="+mn-lt"/>
                <a:cs typeface="+mn-cs"/>
              </a:rPr>
              <a:t>קֹמָ</a:t>
            </a:r>
            <a:r>
              <a:rPr lang="he-IL" dirty="0">
                <a:latin typeface="+mn-lt"/>
                <a:cs typeface="+mn-cs"/>
              </a:rPr>
              <a:t>תוֹ. וְעָשִׂיתָ </a:t>
            </a:r>
            <a:r>
              <a:rPr lang="he-IL" dirty="0" err="1">
                <a:latin typeface="+mn-lt"/>
                <a:cs typeface="+mn-cs"/>
              </a:rPr>
              <a:t>קַרְנֹ</a:t>
            </a:r>
            <a:r>
              <a:rPr lang="he-IL" dirty="0">
                <a:latin typeface="+mn-lt"/>
                <a:cs typeface="+mn-cs"/>
              </a:rPr>
              <a:t>תָיו, עַל אַרְב</a:t>
            </a:r>
            <a:r>
              <a:rPr lang="he-IL" dirty="0" err="1">
                <a:latin typeface="+mn-lt"/>
                <a:cs typeface="+mn-cs"/>
              </a:rPr>
              <a:t>ַּע פִּנֹ</a:t>
            </a:r>
            <a:r>
              <a:rPr lang="he-IL" dirty="0">
                <a:latin typeface="+mn-lt"/>
                <a:cs typeface="+mn-cs"/>
              </a:rPr>
              <a:t>ּתָיו--מִמֶ</a:t>
            </a:r>
            <a:r>
              <a:rPr lang="he-IL" dirty="0" err="1">
                <a:latin typeface="+mn-lt"/>
                <a:cs typeface="+mn-cs"/>
              </a:rPr>
              <a:t>ּנּוּ</a:t>
            </a:r>
            <a:r>
              <a:rPr lang="he-IL" dirty="0">
                <a:latin typeface="+mn-lt"/>
                <a:cs typeface="+mn-cs"/>
              </a:rPr>
              <a:t>, </a:t>
            </a:r>
            <a:r>
              <a:rPr lang="he-IL" dirty="0" err="1">
                <a:latin typeface="+mn-lt"/>
                <a:cs typeface="+mn-cs"/>
              </a:rPr>
              <a:t>תִּהְ</a:t>
            </a:r>
            <a:r>
              <a:rPr lang="he-IL" dirty="0">
                <a:latin typeface="+mn-lt"/>
                <a:cs typeface="+mn-cs"/>
              </a:rPr>
              <a:t>יֶיןָ </a:t>
            </a:r>
            <a:r>
              <a:rPr lang="he-IL" dirty="0" err="1">
                <a:latin typeface="+mn-lt"/>
                <a:cs typeface="+mn-cs"/>
              </a:rPr>
              <a:t>קַרְנֹ</a:t>
            </a:r>
            <a:r>
              <a:rPr lang="he-IL" dirty="0">
                <a:latin typeface="+mn-lt"/>
                <a:cs typeface="+mn-cs"/>
              </a:rPr>
              <a:t>תָיו; וְצִפִּיתָ </a:t>
            </a:r>
            <a:r>
              <a:rPr lang="he-IL" dirty="0" err="1">
                <a:latin typeface="+mn-lt"/>
                <a:cs typeface="+mn-cs"/>
              </a:rPr>
              <a:t>אֹת</a:t>
            </a:r>
            <a:r>
              <a:rPr lang="he-IL" dirty="0">
                <a:latin typeface="+mn-lt"/>
                <a:cs typeface="+mn-cs"/>
              </a:rPr>
              <a:t>וֹ, </a:t>
            </a:r>
            <a:r>
              <a:rPr lang="he-IL" dirty="0" err="1">
                <a:latin typeface="+mn-lt"/>
                <a:cs typeface="+mn-cs"/>
              </a:rPr>
              <a:t>נְחֹ</a:t>
            </a:r>
            <a:r>
              <a:rPr lang="he-IL" dirty="0">
                <a:latin typeface="+mn-lt"/>
                <a:cs typeface="+mn-cs"/>
              </a:rPr>
              <a:t>שֶׁת</a:t>
            </a:r>
          </a:p>
          <a:p>
            <a:pPr fontAlgn="auto">
              <a:spcBef>
                <a:spcPts val="0"/>
              </a:spcBef>
              <a:spcAft>
                <a:spcPts val="0"/>
              </a:spcAft>
              <a:defRPr/>
            </a:pPr>
            <a:r>
              <a:rPr lang="he-IL" dirty="0">
                <a:latin typeface="+mn-lt"/>
                <a:cs typeface="+mn-cs"/>
              </a:rPr>
              <a:t> שני מזבחות אחרים: בתל ערד ובצרעה - אף הן בעלות מבנה דומה. </a:t>
            </a:r>
          </a:p>
          <a:p>
            <a:pPr fontAlgn="auto">
              <a:spcBef>
                <a:spcPts val="0"/>
              </a:spcBef>
              <a:spcAft>
                <a:spcPts val="0"/>
              </a:spcAft>
              <a:defRPr/>
            </a:pPr>
            <a:r>
              <a:rPr lang="he-IL" b="1" dirty="0">
                <a:latin typeface="+mn-lt"/>
                <a:cs typeface="+mn-cs"/>
              </a:rPr>
              <a:t>המיקום הטופוגרפי של המבנה</a:t>
            </a:r>
            <a:r>
              <a:rPr lang="he-IL" dirty="0">
                <a:latin typeface="+mn-lt"/>
                <a:cs typeface="+mn-cs"/>
              </a:rPr>
              <a:t> - באמצע מדרון ולא </a:t>
            </a:r>
            <a:r>
              <a:rPr lang="he-IL" dirty="0" err="1">
                <a:latin typeface="+mn-lt"/>
                <a:cs typeface="+mn-cs"/>
              </a:rPr>
              <a:t>בפיסגה</a:t>
            </a:r>
            <a:r>
              <a:rPr lang="he-IL" dirty="0">
                <a:latin typeface="+mn-lt"/>
                <a:cs typeface="+mn-cs"/>
              </a:rPr>
              <a:t> אינם תואמים את </a:t>
            </a:r>
            <a:r>
              <a:rPr lang="he-IL" dirty="0" err="1">
                <a:latin typeface="+mn-lt"/>
                <a:cs typeface="+mn-cs"/>
              </a:rPr>
              <a:t>התאור</a:t>
            </a:r>
            <a:r>
              <a:rPr lang="he-IL" dirty="0">
                <a:latin typeface="+mn-lt"/>
                <a:cs typeface="+mn-cs"/>
              </a:rPr>
              <a:t> המקראי של הפולחן האלילי ושל יורשו הישראלי: " וַיִּבְנו</a:t>
            </a:r>
            <a:r>
              <a:rPr lang="he-IL" dirty="0" err="1">
                <a:latin typeface="+mn-lt"/>
                <a:cs typeface="+mn-cs"/>
              </a:rPr>
              <a:t>ּ </a:t>
            </a:r>
            <a:r>
              <a:rPr lang="he-IL" dirty="0">
                <a:latin typeface="+mn-lt"/>
                <a:cs typeface="+mn-cs"/>
              </a:rPr>
              <a:t>גַם-הֵמָּה </a:t>
            </a:r>
            <a:r>
              <a:rPr lang="he-IL" dirty="0" err="1">
                <a:latin typeface="+mn-lt"/>
                <a:cs typeface="+mn-cs"/>
              </a:rPr>
              <a:t>לָה</a:t>
            </a:r>
            <a:r>
              <a:rPr lang="he-IL" dirty="0">
                <a:latin typeface="+mn-lt"/>
                <a:cs typeface="+mn-cs"/>
              </a:rPr>
              <a:t>ֶם בָּמו</a:t>
            </a:r>
            <a:r>
              <a:rPr lang="he-IL" dirty="0" err="1">
                <a:latin typeface="+mn-lt"/>
                <a:cs typeface="+mn-cs"/>
              </a:rPr>
              <a:t>ֹת </a:t>
            </a:r>
            <a:r>
              <a:rPr lang="he-IL" dirty="0">
                <a:latin typeface="+mn-lt"/>
                <a:cs typeface="+mn-cs"/>
              </a:rPr>
              <a:t>וּמַצֵּבוֹת, </a:t>
            </a:r>
            <a:r>
              <a:rPr lang="he-IL" dirty="0" err="1">
                <a:latin typeface="+mn-lt"/>
                <a:cs typeface="+mn-cs"/>
              </a:rPr>
              <a:t>וַאֲשֵׁרִ</a:t>
            </a:r>
            <a:r>
              <a:rPr lang="he-IL" dirty="0">
                <a:latin typeface="+mn-lt"/>
                <a:cs typeface="+mn-cs"/>
              </a:rPr>
              <a:t>ים, עַל כָּל-גִּבְעָה </a:t>
            </a:r>
            <a:r>
              <a:rPr lang="he-IL" dirty="0" err="1">
                <a:latin typeface="+mn-lt"/>
                <a:cs typeface="+mn-cs"/>
              </a:rPr>
              <a:t>גְבֹ</a:t>
            </a:r>
            <a:r>
              <a:rPr lang="he-IL" dirty="0">
                <a:latin typeface="+mn-lt"/>
                <a:cs typeface="+mn-cs"/>
              </a:rPr>
              <a:t>הָה, וְתַחַת </a:t>
            </a:r>
            <a:r>
              <a:rPr lang="he-IL" dirty="0" err="1">
                <a:latin typeface="+mn-lt"/>
                <a:cs typeface="+mn-cs"/>
              </a:rPr>
              <a:t>כָ</a:t>
            </a:r>
            <a:r>
              <a:rPr lang="he-IL" dirty="0">
                <a:latin typeface="+mn-lt"/>
                <a:cs typeface="+mn-cs"/>
              </a:rPr>
              <a:t>ּל-עֵץ רַעֲנָן </a:t>
            </a:r>
          </a:p>
          <a:p>
            <a:pPr fontAlgn="auto">
              <a:spcBef>
                <a:spcPts val="0"/>
              </a:spcBef>
              <a:spcAft>
                <a:spcPts val="0"/>
              </a:spcAft>
              <a:defRPr/>
            </a:pPr>
            <a:r>
              <a:rPr lang="he-IL" dirty="0">
                <a:latin typeface="+mn-lt"/>
                <a:cs typeface="+mn-cs"/>
              </a:rPr>
              <a:t>גם הר הבית ,משכן שילה והמזבח בהר </a:t>
            </a:r>
            <a:r>
              <a:rPr lang="he-IL" dirty="0" err="1">
                <a:latin typeface="+mn-lt"/>
                <a:cs typeface="+mn-cs"/>
              </a:rPr>
              <a:t>עיבל</a:t>
            </a:r>
            <a:r>
              <a:rPr lang="he-IL" dirty="0">
                <a:latin typeface="+mn-lt"/>
                <a:cs typeface="+mn-cs"/>
              </a:rPr>
              <a:t> אינם על פסגת ההר. </a:t>
            </a:r>
          </a:p>
          <a:p>
            <a:pPr fontAlgn="auto">
              <a:spcBef>
                <a:spcPts val="0"/>
              </a:spcBef>
              <a:spcAft>
                <a:spcPts val="0"/>
              </a:spcAft>
              <a:defRPr/>
            </a:pPr>
            <a:r>
              <a:rPr lang="he-IL" b="1" dirty="0">
                <a:latin typeface="+mn-lt"/>
                <a:cs typeface="+mn-cs"/>
              </a:rPr>
              <a:t>כיוון צלעות המזבח לכיווני אמצע רוחות השמים</a:t>
            </a:r>
            <a:r>
              <a:rPr lang="he-IL" dirty="0">
                <a:latin typeface="+mn-lt"/>
                <a:cs typeface="+mn-cs"/>
              </a:rPr>
              <a:t> - צפון-מזרח, צפון-מערב, דרום-מערב, ודרום-מזרח, בדומה ל"מזבח מנוח" בצרעה והמזבח בהר </a:t>
            </a:r>
            <a:r>
              <a:rPr lang="he-IL" dirty="0" err="1">
                <a:latin typeface="+mn-lt"/>
                <a:cs typeface="+mn-cs"/>
              </a:rPr>
              <a:t>עיבל</a:t>
            </a:r>
            <a:r>
              <a:rPr lang="he-IL" dirty="0">
                <a:latin typeface="+mn-lt"/>
                <a:cs typeface="+mn-cs"/>
              </a:rPr>
              <a:t>, אך בניגוד למיקום בהר הבית. הטענה היא כי המיקום בהר הבית נוצר בשל ההתאמה שנדרשה לשאר המבנים ואילו כאן אין מבנים והצדדים </a:t>
            </a:r>
            <a:r>
              <a:rPr lang="he-IL" dirty="0" err="1">
                <a:latin typeface="+mn-lt"/>
                <a:cs typeface="+mn-cs"/>
              </a:rPr>
              <a:t>נבחורו</a:t>
            </a:r>
            <a:r>
              <a:rPr lang="he-IL" dirty="0">
                <a:latin typeface="+mn-lt"/>
                <a:cs typeface="+mn-cs"/>
              </a:rPr>
              <a:t> באופן בלתי-תלוי.ההצעה של החוקרים היא לתארך את המזבח לראשית התקופה הישראלית</a:t>
            </a:r>
          </a:p>
        </p:txBody>
      </p:sp>
      <p:sp>
        <p:nvSpPr>
          <p:cNvPr id="10244" name="TextBox 3">
            <a:extLst>
              <a:ext uri="{FF2B5EF4-FFF2-40B4-BE49-F238E27FC236}">
                <a16:creationId xmlns:a16="http://schemas.microsoft.com/office/drawing/2014/main" id="{DC44681C-AAEA-57B7-6639-2060E641720B}"/>
              </a:ext>
            </a:extLst>
          </p:cNvPr>
          <p:cNvSpPr txBox="1">
            <a:spLocks noChangeArrowheads="1"/>
          </p:cNvSpPr>
          <p:nvPr/>
        </p:nvSpPr>
        <p:spPr bwMode="auto">
          <a:xfrm>
            <a:off x="2428875" y="21431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latin typeface="Calibri" panose="020F0502020204030204" pitchFamily="34" charset="0"/>
              </a:rPr>
              <a:t>מבט מקרוב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1635</Words>
  <Application>Microsoft Office PowerPoint</Application>
  <PresentationFormat>‫הצגה על המסך (4:3)</PresentationFormat>
  <Paragraphs>121</Paragraphs>
  <Slides>55</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55</vt:i4>
      </vt:variant>
    </vt:vector>
  </HeadingPairs>
  <TitlesOfParts>
    <vt:vector size="63" baseType="lpstr">
      <vt:lpstr>Arial</vt:lpstr>
      <vt:lpstr>Calibri</vt:lpstr>
      <vt:lpstr>Times New Roman</vt:lpstr>
      <vt:lpstr>Guttman-Soncino</vt:lpstr>
      <vt:lpstr>Guttman Yad-Brush</vt:lpstr>
      <vt:lpstr>Guttman Stam</vt:lpstr>
      <vt:lpstr>Aharoni</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שדה אליהו</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חנוך</dc:creator>
  <cp:lastModifiedBy>הראל שפירא</cp:lastModifiedBy>
  <cp:revision>195</cp:revision>
  <dcterms:created xsi:type="dcterms:W3CDTF">2011-03-11T12:36:14Z</dcterms:created>
  <dcterms:modified xsi:type="dcterms:W3CDTF">2026-01-10T21:03:52Z</dcterms:modified>
</cp:coreProperties>
</file>