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76" r:id="rId2"/>
    <p:sldId id="459" r:id="rId3"/>
    <p:sldId id="501" r:id="rId4"/>
    <p:sldId id="505" r:id="rId5"/>
    <p:sldId id="502" r:id="rId6"/>
    <p:sldId id="494" r:id="rId7"/>
    <p:sldId id="497" r:id="rId8"/>
    <p:sldId id="503" r:id="rId9"/>
    <p:sldId id="504" r:id="rId10"/>
    <p:sldId id="429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סגנון כהה 2 - הדגשה 3/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5268" autoAdjust="0"/>
  </p:normalViewPr>
  <p:slideViewPr>
    <p:cSldViewPr>
      <p:cViewPr varScale="1">
        <p:scale>
          <a:sx n="82" d="100"/>
          <a:sy n="82" d="100"/>
        </p:scale>
        <p:origin x="15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י"ח/שבט/תשע"ט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5494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3051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8436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4990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8675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4863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7255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7001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י"ח/שבט/תשע"ט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י"ח/שבט/תשע"ט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י"ח/שבט/תשע"ט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י"ח/שבט/תשע"ט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י"ח/שבט/תשע"ט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י"ח/שבט/תשע"ט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י"ח/שבט/תשע"ט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af-yomi.com/Media.aspx?massechet=313&amp;meDaf=59&amp;adDaf=59#massechet=283&amp;medaf=12&amp;addaf=12&amp;safa=&amp;maggid=101&amp;chofshi=%D7%98%D7%A7%D7%A1%D7%98+%D7%97%D7%95%D7%A4%D7%A9%D7%99&amp;sort=massechet&amp;dir=1&amp;page=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4000" b="1" dirty="0" err="1">
                <a:solidFill>
                  <a:srgbClr val="C0504D">
                    <a:lumMod val="75000"/>
                  </a:srgbClr>
                </a:solidFill>
              </a:rPr>
              <a:t>יב</a:t>
            </a:r>
            <a:endParaRPr lang="he-IL" sz="4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יב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7)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יב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(משנה)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יב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7) – דף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יב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(משנה)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</a:t>
            </a:r>
            <a:r>
              <a:rPr lang="he-IL" sz="2400" b="1" dirty="0" err="1">
                <a:solidFill>
                  <a:srgbClr val="00B050"/>
                </a:solidFill>
              </a:rPr>
              <a:t>יג</a:t>
            </a:r>
            <a:endParaRPr lang="he-IL" sz="2400" b="1" dirty="0">
              <a:solidFill>
                <a:srgbClr val="00B050"/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7380312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0852" y="1630219"/>
            <a:ext cx="8270257" cy="48127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וקורין עשרת הדברות שמע והיה אם שמוע ויאמר אמת ויציב ועבודה וברכת </a:t>
            </a:r>
            <a:r>
              <a:rPr lang="he-IL" sz="1500" dirty="0" err="1"/>
              <a:t>כהנים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א"ר</a:t>
            </a:r>
            <a:r>
              <a:rPr lang="he-IL" sz="1500" dirty="0"/>
              <a:t> יהודה אמר שמואל: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אף </a:t>
            </a:r>
            <a:r>
              <a:rPr lang="he-IL" sz="1500" dirty="0" err="1"/>
              <a:t>בגבולין</a:t>
            </a:r>
            <a:r>
              <a:rPr lang="he-IL" sz="1500" dirty="0"/>
              <a:t> בקשו לקרות כן, אלא שכבר בטלום מפני תרעומת </a:t>
            </a:r>
            <a:r>
              <a:rPr lang="he-IL" sz="1500" dirty="0" err="1"/>
              <a:t>המינין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500" dirty="0"/>
              <a:t>תניא </a:t>
            </a:r>
            <a:r>
              <a:rPr lang="he-IL" sz="1500" dirty="0" err="1"/>
              <a:t>נמי</a:t>
            </a:r>
            <a:r>
              <a:rPr lang="he-IL" sz="1500" dirty="0"/>
              <a:t> הכי: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ר' נתן אומר: 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בגבולין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בקשו לקרות כן, אלא שכבר בטלום מפני תרעומת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המינין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500" dirty="0"/>
              <a:t>רבה בב"ח סבר </a:t>
            </a:r>
            <a:r>
              <a:rPr lang="he-IL" sz="1500" dirty="0" err="1"/>
              <a:t>למקבעינהו</a:t>
            </a:r>
            <a:r>
              <a:rPr lang="he-IL" sz="1500" dirty="0"/>
              <a:t> </a:t>
            </a:r>
            <a:r>
              <a:rPr lang="he-IL" sz="1500" dirty="0" err="1"/>
              <a:t>בסורא</a:t>
            </a:r>
            <a:r>
              <a:rPr lang="he-IL" sz="15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א"ל רב </a:t>
            </a:r>
            <a:r>
              <a:rPr lang="he-IL" sz="1500" dirty="0" err="1"/>
              <a:t>חסדא</a:t>
            </a:r>
            <a:r>
              <a:rPr lang="he-IL" sz="1500" dirty="0"/>
              <a:t>: כבר בטלום מפני תרעומת </a:t>
            </a:r>
            <a:r>
              <a:rPr lang="he-IL" sz="1500" dirty="0" err="1"/>
              <a:t>המינין</a:t>
            </a:r>
            <a:r>
              <a:rPr lang="he-IL" sz="1500" dirty="0"/>
              <a:t>.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אמימר</a:t>
            </a:r>
            <a:r>
              <a:rPr lang="he-IL" sz="1500" dirty="0"/>
              <a:t> סבר </a:t>
            </a:r>
            <a:r>
              <a:rPr lang="he-IL" sz="1500" dirty="0" err="1"/>
              <a:t>למקבעינהו</a:t>
            </a:r>
            <a:r>
              <a:rPr lang="he-IL" sz="1500" dirty="0"/>
              <a:t> </a:t>
            </a:r>
            <a:r>
              <a:rPr lang="he-IL" sz="1500" dirty="0" err="1"/>
              <a:t>בנהרדעא</a:t>
            </a:r>
            <a:r>
              <a:rPr lang="he-IL" sz="15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א"ל רב אשי: כבר בטלום מפני תרעומת </a:t>
            </a:r>
            <a:r>
              <a:rPr lang="he-IL" sz="1500" dirty="0" err="1"/>
              <a:t>המינין</a:t>
            </a:r>
            <a:r>
              <a:rPr lang="he-IL" sz="1500" dirty="0"/>
              <a:t>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500" dirty="0"/>
              <a:t>ובשבת </a:t>
            </a:r>
            <a:r>
              <a:rPr lang="he-IL" sz="1500" dirty="0" err="1"/>
              <a:t>מוסיפין</a:t>
            </a:r>
            <a:r>
              <a:rPr lang="he-IL" sz="1500" dirty="0"/>
              <a:t> ברכה אחת למשמר היוצא.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500" dirty="0"/>
              <a:t>מאי ברכה אחת?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א"ר</a:t>
            </a:r>
            <a:r>
              <a:rPr lang="he-IL" sz="1500" dirty="0"/>
              <a:t> חלבו: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משמר היוצא אומר למשמר הנכנס: מי ששכן את שמו בבית הזה הוא ישכין ביניכם אהבה </a:t>
            </a:r>
            <a:r>
              <a:rPr lang="he-IL" sz="1500" dirty="0" err="1"/>
              <a:t>ואחוה</a:t>
            </a:r>
            <a:r>
              <a:rPr lang="he-IL" sz="1500" dirty="0"/>
              <a:t> ושלום </a:t>
            </a:r>
            <a:r>
              <a:rPr lang="he-IL" sz="1500" dirty="0" err="1"/>
              <a:t>וריעות</a:t>
            </a:r>
            <a:r>
              <a:rPr lang="he-IL" sz="15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889FA3EC-449A-4645-B73B-801B318A9EF0}"/>
              </a:ext>
            </a:extLst>
          </p:cNvPr>
          <p:cNvSpPr/>
          <p:nvPr/>
        </p:nvSpPr>
        <p:spPr>
          <a:xfrm>
            <a:off x="2005065" y="144625"/>
            <a:ext cx="6696745" cy="1368152"/>
          </a:xfrm>
          <a:prstGeom prst="wedgeRoundRectCallout">
            <a:avLst>
              <a:gd name="adj1" fmla="val 54749"/>
              <a:gd name="adj2" fmla="val -4287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tx1"/>
                </a:solidFill>
              </a:rPr>
              <a:t>דף יא עמוד ב: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tx1"/>
                </a:solidFill>
              </a:rPr>
              <a:t>תנן התם:</a:t>
            </a:r>
            <a:r>
              <a:rPr lang="he-IL" sz="1300" dirty="0"/>
              <a:t> 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אמר להם הממונה: ברכו ברכה אחת, 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והם ברכו וקראו עשרת הדברות שמע והיה אם שמוע ויאמר,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וברכו את העם ג' ברכות: אמת ויציב ועבודה וברכת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כהנים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, ובשבת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מוסיפין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ברכה אחת למשמר היוצא.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73DA00-DFC5-4734-BCB6-21CCB89AD279}"/>
              </a:ext>
            </a:extLst>
          </p:cNvPr>
          <p:cNvSpPr txBox="1"/>
          <p:nvPr/>
        </p:nvSpPr>
        <p:spPr>
          <a:xfrm>
            <a:off x="8651000" y="1640989"/>
            <a:ext cx="298695" cy="40626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●</a:t>
            </a:r>
          </a:p>
          <a:p>
            <a:endParaRPr lang="he-IL" sz="2000" dirty="0"/>
          </a:p>
          <a:p>
            <a:endParaRPr lang="he-IL" sz="1600" dirty="0"/>
          </a:p>
          <a:p>
            <a:endParaRPr lang="he-IL" dirty="0"/>
          </a:p>
          <a:p>
            <a:endParaRPr lang="he-IL" sz="1600" dirty="0"/>
          </a:p>
          <a:p>
            <a:endParaRPr lang="he-IL" sz="1600" dirty="0"/>
          </a:p>
          <a:p>
            <a:endParaRPr lang="he-IL" sz="10800" dirty="0"/>
          </a:p>
          <a:p>
            <a:endParaRPr lang="he-IL" sz="1600" dirty="0"/>
          </a:p>
          <a:p>
            <a:r>
              <a:rPr lang="he-IL" sz="1600" dirty="0"/>
              <a:t>●</a:t>
            </a:r>
          </a:p>
          <a:p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1769938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6204" y="1039735"/>
            <a:ext cx="8270257" cy="59577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מקום שאמרו להאריך: 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500" dirty="0"/>
              <a:t>פשיטא </a:t>
            </a:r>
            <a:r>
              <a:rPr lang="he-IL" sz="1500" dirty="0" err="1"/>
              <a:t>היכא</a:t>
            </a:r>
            <a:r>
              <a:rPr lang="he-IL" sz="1500" dirty="0"/>
              <a:t> </a:t>
            </a:r>
            <a:r>
              <a:rPr lang="he-IL" sz="1500" dirty="0" err="1"/>
              <a:t>דקא</a:t>
            </a:r>
            <a:r>
              <a:rPr lang="he-IL" sz="1500" dirty="0"/>
              <a:t> </a:t>
            </a:r>
            <a:r>
              <a:rPr lang="he-IL" sz="1500" dirty="0" err="1"/>
              <a:t>נקיט</a:t>
            </a:r>
            <a:r>
              <a:rPr lang="he-IL" sz="1500" dirty="0"/>
              <a:t> </a:t>
            </a:r>
            <a:r>
              <a:rPr lang="he-IL" sz="1500" dirty="0" err="1"/>
              <a:t>כסא</a:t>
            </a:r>
            <a:r>
              <a:rPr lang="he-IL" sz="1500" dirty="0"/>
              <a:t> </a:t>
            </a:r>
            <a:r>
              <a:rPr lang="he-IL" sz="1500" dirty="0" err="1"/>
              <a:t>דחמרא</a:t>
            </a:r>
            <a:r>
              <a:rPr lang="he-IL" sz="1500" dirty="0"/>
              <a:t> בידיה </a:t>
            </a:r>
            <a:r>
              <a:rPr lang="he-IL" sz="1500" dirty="0" err="1"/>
              <a:t>וקסבר</a:t>
            </a:r>
            <a:r>
              <a:rPr lang="he-IL" sz="1500" dirty="0"/>
              <a:t> </a:t>
            </a:r>
            <a:r>
              <a:rPr lang="he-IL" sz="1500" dirty="0" err="1"/>
              <a:t>דשכרא</a:t>
            </a:r>
            <a:r>
              <a:rPr lang="he-IL" sz="1500" dirty="0"/>
              <a:t> הוא,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ופתח ומברך </a:t>
            </a:r>
            <a:r>
              <a:rPr lang="he-IL" sz="1500" dirty="0" err="1"/>
              <a:t>אדעתא</a:t>
            </a:r>
            <a:r>
              <a:rPr lang="he-IL" sz="1500" dirty="0"/>
              <a:t> </a:t>
            </a:r>
            <a:r>
              <a:rPr lang="he-IL" sz="1500" dirty="0" err="1"/>
              <a:t>דשכרא</a:t>
            </a:r>
            <a:r>
              <a:rPr lang="he-IL" sz="1500" dirty="0"/>
              <a:t> וסיים </a:t>
            </a:r>
            <a:r>
              <a:rPr lang="he-IL" sz="1500" dirty="0" err="1"/>
              <a:t>בדחמרא</a:t>
            </a:r>
            <a:r>
              <a:rPr lang="he-IL" sz="1500" dirty="0"/>
              <a:t> - יצא,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דאי </a:t>
            </a:r>
            <a:r>
              <a:rPr lang="he-IL" sz="1500" dirty="0" err="1"/>
              <a:t>נמי</a:t>
            </a:r>
            <a:r>
              <a:rPr lang="he-IL" sz="1500" dirty="0"/>
              <a:t> אם אמר </a:t>
            </a:r>
            <a:r>
              <a:rPr lang="he-IL" sz="1500" dirty="0" err="1"/>
              <a:t>שהכל</a:t>
            </a:r>
            <a:r>
              <a:rPr lang="he-IL" sz="1500" dirty="0"/>
              <a:t> נהיה בדברו יצא, </a:t>
            </a:r>
            <a:r>
              <a:rPr lang="he-IL" sz="1500" dirty="0" err="1"/>
              <a:t>דהא</a:t>
            </a:r>
            <a:r>
              <a:rPr lang="he-IL" sz="1500" dirty="0"/>
              <a:t> תנן: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על כולם אם אמר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שהכל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נהיה בדברו - יצא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500" dirty="0"/>
              <a:t>אלא </a:t>
            </a:r>
            <a:r>
              <a:rPr lang="he-IL" sz="1500" dirty="0" err="1"/>
              <a:t>היכא</a:t>
            </a:r>
            <a:r>
              <a:rPr lang="he-IL" sz="1500" dirty="0"/>
              <a:t> </a:t>
            </a:r>
            <a:r>
              <a:rPr lang="he-IL" sz="1500" dirty="0" err="1"/>
              <a:t>דקא</a:t>
            </a:r>
            <a:r>
              <a:rPr lang="he-IL" sz="1500" dirty="0"/>
              <a:t> </a:t>
            </a:r>
            <a:r>
              <a:rPr lang="he-IL" sz="1500" dirty="0" err="1"/>
              <a:t>נקיט</a:t>
            </a:r>
            <a:r>
              <a:rPr lang="he-IL" sz="1500" dirty="0"/>
              <a:t> </a:t>
            </a:r>
            <a:r>
              <a:rPr lang="he-IL" sz="1500" dirty="0" err="1"/>
              <a:t>כסא</a:t>
            </a:r>
            <a:r>
              <a:rPr lang="he-IL" sz="1500" dirty="0"/>
              <a:t> </a:t>
            </a:r>
            <a:r>
              <a:rPr lang="he-IL" sz="1500" dirty="0" err="1"/>
              <a:t>דשכרא</a:t>
            </a:r>
            <a:r>
              <a:rPr lang="he-IL" sz="1500" dirty="0"/>
              <a:t> בידיה </a:t>
            </a:r>
            <a:r>
              <a:rPr lang="he-IL" sz="1500" dirty="0" err="1"/>
              <a:t>וקסבר</a:t>
            </a:r>
            <a:r>
              <a:rPr lang="he-IL" sz="1500" dirty="0"/>
              <a:t> </a:t>
            </a:r>
            <a:r>
              <a:rPr lang="he-IL" sz="1500" dirty="0" err="1"/>
              <a:t>דחמרא</a:t>
            </a:r>
            <a:r>
              <a:rPr lang="he-IL" sz="1500" dirty="0"/>
              <a:t> הוא,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פתח </a:t>
            </a:r>
            <a:r>
              <a:rPr lang="he-IL" sz="1500" dirty="0" err="1"/>
              <a:t>ובריך</a:t>
            </a:r>
            <a:r>
              <a:rPr lang="he-IL" sz="1500" dirty="0"/>
              <a:t> </a:t>
            </a:r>
            <a:r>
              <a:rPr lang="he-IL" sz="1500" dirty="0" err="1"/>
              <a:t>אדעתא</a:t>
            </a:r>
            <a:r>
              <a:rPr lang="he-IL" sz="1500" dirty="0"/>
              <a:t> </a:t>
            </a:r>
            <a:r>
              <a:rPr lang="he-IL" sz="1500" dirty="0" err="1"/>
              <a:t>דחמרא</a:t>
            </a:r>
            <a:r>
              <a:rPr lang="he-IL" sz="1500" dirty="0"/>
              <a:t> וסיים </a:t>
            </a:r>
            <a:r>
              <a:rPr lang="he-IL" sz="1500" dirty="0" err="1"/>
              <a:t>בדשכרא</a:t>
            </a:r>
            <a:r>
              <a:rPr lang="he-IL" sz="1500" dirty="0"/>
              <a:t> - מאי? בתר עיקר ברכה </a:t>
            </a:r>
            <a:r>
              <a:rPr lang="he-IL" sz="1500" dirty="0" err="1"/>
              <a:t>אזלינן</a:t>
            </a:r>
            <a:r>
              <a:rPr lang="he-IL" sz="1500" dirty="0"/>
              <a:t> או בתר חתימה </a:t>
            </a:r>
            <a:r>
              <a:rPr lang="he-IL" sz="1500" dirty="0" err="1"/>
              <a:t>אזלינן</a:t>
            </a:r>
            <a:r>
              <a:rPr lang="he-IL" sz="1500" dirty="0"/>
              <a:t>?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ת''ש</a:t>
            </a:r>
            <a:r>
              <a:rPr lang="he-IL" sz="15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שחרית: פתח ביוצר אור וסיים במעריב ערבים - לא יצא,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     פתח במעריב ערבים וסיים ביוצר אור - יצא.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ערבית: פתח במעריב ערבים וסיים ביוצר אור - לא יצא,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    פתח ביוצר אור וסיים במעריב ערבים - יצא.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כללו של דבר: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הכל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הולך אחר החתום. 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500" dirty="0"/>
              <a:t>שאני התם </a:t>
            </a:r>
            <a:r>
              <a:rPr lang="he-IL" sz="1500" dirty="0" err="1"/>
              <a:t>דקאמר</a:t>
            </a:r>
            <a:r>
              <a:rPr lang="he-IL" sz="1500" dirty="0"/>
              <a:t> ברוך יוצר המאורות.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/>
              <a:t>       </a:t>
            </a:r>
            <a:r>
              <a:rPr lang="he-IL" sz="1500" dirty="0" err="1"/>
              <a:t>הניחא</a:t>
            </a:r>
            <a:r>
              <a:rPr lang="he-IL" sz="1500" dirty="0"/>
              <a:t> לרב </a:t>
            </a:r>
            <a:r>
              <a:rPr lang="he-IL" sz="1500" dirty="0" err="1"/>
              <a:t>דאמר</a:t>
            </a:r>
            <a:r>
              <a:rPr lang="he-IL" sz="1500" dirty="0"/>
              <a:t> כל ברכה שאין בה הזכרת השם אינה ברכה - שפיר,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אלא </a:t>
            </a:r>
            <a:r>
              <a:rPr lang="he-IL" sz="1500" dirty="0" err="1"/>
              <a:t>לר</a:t>
            </a:r>
            <a:r>
              <a:rPr lang="he-IL" sz="1500" dirty="0"/>
              <a:t>' יוחנן </a:t>
            </a:r>
            <a:r>
              <a:rPr lang="he-IL" sz="1500" dirty="0" err="1"/>
              <a:t>דאמר</a:t>
            </a:r>
            <a:r>
              <a:rPr lang="he-IL" sz="1500" dirty="0"/>
              <a:t> כל ברכה שאין בה מלכות אינה ברכה - מאי איכא </a:t>
            </a:r>
            <a:r>
              <a:rPr lang="he-IL" sz="1500" dirty="0" err="1"/>
              <a:t>למימר</a:t>
            </a:r>
            <a:r>
              <a:rPr lang="he-IL" sz="1500" dirty="0"/>
              <a:t>?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/>
              <a:t>אלא כיון </a:t>
            </a:r>
            <a:r>
              <a:rPr lang="he-IL" sz="1500" dirty="0" err="1"/>
              <a:t>דאמר</a:t>
            </a:r>
            <a:r>
              <a:rPr lang="he-IL" sz="1500" dirty="0"/>
              <a:t> רבה בר </a:t>
            </a:r>
            <a:r>
              <a:rPr lang="he-IL" sz="1500" dirty="0" err="1"/>
              <a:t>עולא</a:t>
            </a:r>
            <a:r>
              <a:rPr lang="he-IL" sz="1500" dirty="0"/>
              <a:t>: כדי להזכיר מדת יום בלילה ומדת לילה ביום -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כי </a:t>
            </a:r>
            <a:r>
              <a:rPr lang="he-IL" sz="1500" dirty="0" err="1"/>
              <a:t>קאמר</a:t>
            </a:r>
            <a:r>
              <a:rPr lang="he-IL" sz="1500" dirty="0"/>
              <a:t> ברכה ומלכות מעיקרא </a:t>
            </a:r>
            <a:r>
              <a:rPr lang="he-IL" sz="1500" dirty="0" err="1"/>
              <a:t>אתרוייהו</a:t>
            </a:r>
            <a:r>
              <a:rPr lang="he-IL" sz="1500" dirty="0"/>
              <a:t> </a:t>
            </a:r>
            <a:r>
              <a:rPr lang="he-IL" sz="1500" dirty="0" err="1"/>
              <a:t>קאמר</a:t>
            </a:r>
            <a:r>
              <a:rPr lang="he-IL" sz="15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889FA3EC-449A-4645-B73B-801B318A9EF0}"/>
              </a:ext>
            </a:extLst>
          </p:cNvPr>
          <p:cNvSpPr/>
          <p:nvPr/>
        </p:nvSpPr>
        <p:spPr>
          <a:xfrm>
            <a:off x="3777272" y="144625"/>
            <a:ext cx="4849890" cy="836103"/>
          </a:xfrm>
          <a:prstGeom prst="wedgeRoundRectCallout">
            <a:avLst>
              <a:gd name="adj1" fmla="val 54749"/>
              <a:gd name="adj2" fmla="val -4287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tx1"/>
                </a:solidFill>
              </a:rPr>
              <a:t>משנה - דף יא עמוד א: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מקום שאמרו להאריך - אינו רשאי לקצר, לקצר - אינו רשאי להאריך,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לחתום - אינו רשאי שלא לחתום, שלא לחתום - אינו רשאי לחתום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C345A-1CE0-4B75-BAAD-22D9DA3B4247}"/>
              </a:ext>
            </a:extLst>
          </p:cNvPr>
          <p:cNvSpPr txBox="1"/>
          <p:nvPr/>
        </p:nvSpPr>
        <p:spPr>
          <a:xfrm>
            <a:off x="8645823" y="3193343"/>
            <a:ext cx="28803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❶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265C77-FB9F-423D-AEB6-BA3BFDB72E13}"/>
              </a:ext>
            </a:extLst>
          </p:cNvPr>
          <p:cNvSpPr txBox="1"/>
          <p:nvPr/>
        </p:nvSpPr>
        <p:spPr>
          <a:xfrm>
            <a:off x="8584454" y="5049679"/>
            <a:ext cx="298695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①</a:t>
            </a:r>
          </a:p>
          <a:p>
            <a:endParaRPr lang="he-IL" sz="1900" dirty="0"/>
          </a:p>
          <a:p>
            <a:endParaRPr lang="he-IL" sz="1200" dirty="0"/>
          </a:p>
          <a:p>
            <a:endParaRPr lang="he-IL" sz="1300" dirty="0"/>
          </a:p>
          <a:p>
            <a:endParaRPr lang="he-IL" sz="1300" dirty="0"/>
          </a:p>
          <a:p>
            <a:r>
              <a:rPr lang="he-IL" sz="1300" dirty="0"/>
              <a:t>②</a:t>
            </a:r>
          </a:p>
        </p:txBody>
      </p:sp>
      <p:sp>
        <p:nvSpPr>
          <p:cNvPr id="10" name="חץ: שמאלה 9">
            <a:extLst>
              <a:ext uri="{FF2B5EF4-FFF2-40B4-BE49-F238E27FC236}">
                <a16:creationId xmlns:a16="http://schemas.microsoft.com/office/drawing/2014/main" id="{646ED126-13A6-404C-86D1-A60DD49D9DEA}"/>
              </a:ext>
            </a:extLst>
          </p:cNvPr>
          <p:cNvSpPr/>
          <p:nvPr/>
        </p:nvSpPr>
        <p:spPr>
          <a:xfrm>
            <a:off x="611560" y="6395142"/>
            <a:ext cx="792088" cy="3182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600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6204" y="1039735"/>
            <a:ext cx="8270257" cy="59577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מקום שאמרו להאריך: 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500" dirty="0"/>
              <a:t>פשיטא </a:t>
            </a:r>
            <a:r>
              <a:rPr lang="he-IL" sz="1500" dirty="0" err="1"/>
              <a:t>היכא</a:t>
            </a:r>
            <a:r>
              <a:rPr lang="he-IL" sz="1500" dirty="0"/>
              <a:t> </a:t>
            </a:r>
            <a:r>
              <a:rPr lang="he-IL" sz="1500" dirty="0" err="1"/>
              <a:t>דקא</a:t>
            </a:r>
            <a:r>
              <a:rPr lang="he-IL" sz="1500" dirty="0"/>
              <a:t> </a:t>
            </a:r>
            <a:r>
              <a:rPr lang="he-IL" sz="1500" dirty="0" err="1"/>
              <a:t>נקיט</a:t>
            </a:r>
            <a:r>
              <a:rPr lang="he-IL" sz="1500" dirty="0"/>
              <a:t> </a:t>
            </a:r>
            <a:r>
              <a:rPr lang="he-IL" sz="1500" dirty="0" err="1"/>
              <a:t>כסא</a:t>
            </a:r>
            <a:r>
              <a:rPr lang="he-IL" sz="1500" dirty="0"/>
              <a:t> </a:t>
            </a:r>
            <a:r>
              <a:rPr lang="he-IL" sz="1500" dirty="0" err="1"/>
              <a:t>דחמרא</a:t>
            </a:r>
            <a:r>
              <a:rPr lang="he-IL" sz="1500" dirty="0"/>
              <a:t> בידיה </a:t>
            </a:r>
            <a:r>
              <a:rPr lang="he-IL" sz="1500" dirty="0" err="1"/>
              <a:t>וקסבר</a:t>
            </a:r>
            <a:r>
              <a:rPr lang="he-IL" sz="1500" dirty="0"/>
              <a:t> </a:t>
            </a:r>
            <a:r>
              <a:rPr lang="he-IL" sz="1500" dirty="0" err="1"/>
              <a:t>דשכרא</a:t>
            </a:r>
            <a:r>
              <a:rPr lang="he-IL" sz="1500" dirty="0"/>
              <a:t> הוא,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ופתח ומברך </a:t>
            </a:r>
            <a:r>
              <a:rPr lang="he-IL" sz="1500" dirty="0" err="1"/>
              <a:t>אדעתא</a:t>
            </a:r>
            <a:r>
              <a:rPr lang="he-IL" sz="1500" dirty="0"/>
              <a:t> </a:t>
            </a:r>
            <a:r>
              <a:rPr lang="he-IL" sz="1500" dirty="0" err="1"/>
              <a:t>דשכרא</a:t>
            </a:r>
            <a:r>
              <a:rPr lang="he-IL" sz="1500" dirty="0"/>
              <a:t> וסיים </a:t>
            </a:r>
            <a:r>
              <a:rPr lang="he-IL" sz="1500" dirty="0" err="1"/>
              <a:t>בדחמרא</a:t>
            </a:r>
            <a:r>
              <a:rPr lang="he-IL" sz="1500" dirty="0"/>
              <a:t> - יצא,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דאי </a:t>
            </a:r>
            <a:r>
              <a:rPr lang="he-IL" sz="1500" dirty="0" err="1"/>
              <a:t>נמי</a:t>
            </a:r>
            <a:r>
              <a:rPr lang="he-IL" sz="1500" dirty="0"/>
              <a:t> אם אמר </a:t>
            </a:r>
            <a:r>
              <a:rPr lang="he-IL" sz="1500" dirty="0" err="1"/>
              <a:t>שהכל</a:t>
            </a:r>
            <a:r>
              <a:rPr lang="he-IL" sz="1500" dirty="0"/>
              <a:t> נהיה בדברו יצא, </a:t>
            </a:r>
            <a:r>
              <a:rPr lang="he-IL" sz="1500" dirty="0" err="1"/>
              <a:t>דהא</a:t>
            </a:r>
            <a:r>
              <a:rPr lang="he-IL" sz="1500" dirty="0"/>
              <a:t> תנן: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על כולם אם אמר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שהכל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נהיה בדברו - יצא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500" dirty="0"/>
              <a:t>אלא </a:t>
            </a:r>
            <a:r>
              <a:rPr lang="he-IL" sz="1500" dirty="0" err="1"/>
              <a:t>היכא</a:t>
            </a:r>
            <a:r>
              <a:rPr lang="he-IL" sz="1500" dirty="0"/>
              <a:t> </a:t>
            </a:r>
            <a:r>
              <a:rPr lang="he-IL" sz="1500" dirty="0" err="1"/>
              <a:t>דקא</a:t>
            </a:r>
            <a:r>
              <a:rPr lang="he-IL" sz="1500" dirty="0"/>
              <a:t> </a:t>
            </a:r>
            <a:r>
              <a:rPr lang="he-IL" sz="1500" dirty="0" err="1"/>
              <a:t>נקיט</a:t>
            </a:r>
            <a:r>
              <a:rPr lang="he-IL" sz="1500" dirty="0"/>
              <a:t> </a:t>
            </a:r>
            <a:r>
              <a:rPr lang="he-IL" sz="1500" dirty="0" err="1"/>
              <a:t>כסא</a:t>
            </a:r>
            <a:r>
              <a:rPr lang="he-IL" sz="1500" dirty="0"/>
              <a:t> </a:t>
            </a:r>
            <a:r>
              <a:rPr lang="he-IL" sz="1500" dirty="0" err="1">
                <a:solidFill>
                  <a:srgbClr val="FF0000"/>
                </a:solidFill>
              </a:rPr>
              <a:t>דשכרא</a:t>
            </a:r>
            <a:r>
              <a:rPr lang="he-IL" sz="1500" dirty="0"/>
              <a:t> בידיה </a:t>
            </a:r>
            <a:r>
              <a:rPr lang="he-IL" sz="1500" dirty="0" err="1"/>
              <a:t>וקסבר</a:t>
            </a:r>
            <a:r>
              <a:rPr lang="he-IL" sz="1500" dirty="0"/>
              <a:t> </a:t>
            </a:r>
            <a:r>
              <a:rPr lang="he-IL" sz="1500" dirty="0" err="1">
                <a:solidFill>
                  <a:srgbClr val="0070C0"/>
                </a:solidFill>
              </a:rPr>
              <a:t>דחמרא</a:t>
            </a:r>
            <a:r>
              <a:rPr lang="he-IL" sz="1500" dirty="0"/>
              <a:t> הוא,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פתח </a:t>
            </a:r>
            <a:r>
              <a:rPr lang="he-IL" sz="1500" dirty="0" err="1"/>
              <a:t>ובריך</a:t>
            </a:r>
            <a:r>
              <a:rPr lang="he-IL" sz="1500" dirty="0"/>
              <a:t> </a:t>
            </a:r>
            <a:r>
              <a:rPr lang="he-IL" sz="1500" dirty="0" err="1"/>
              <a:t>אדעתא</a:t>
            </a:r>
            <a:r>
              <a:rPr lang="he-IL" sz="1500" dirty="0"/>
              <a:t> </a:t>
            </a:r>
            <a:r>
              <a:rPr lang="he-IL" sz="1500" dirty="0" err="1">
                <a:solidFill>
                  <a:srgbClr val="0070C0"/>
                </a:solidFill>
              </a:rPr>
              <a:t>דחמרא</a:t>
            </a:r>
            <a:r>
              <a:rPr lang="he-IL" sz="1500" dirty="0"/>
              <a:t> וסיים </a:t>
            </a:r>
            <a:r>
              <a:rPr lang="he-IL" sz="1500" dirty="0" err="1">
                <a:solidFill>
                  <a:srgbClr val="FF0000"/>
                </a:solidFill>
              </a:rPr>
              <a:t>בדשכרא</a:t>
            </a:r>
            <a:r>
              <a:rPr lang="he-IL" sz="1500" dirty="0"/>
              <a:t> - מאי? בתר עיקר ברכה </a:t>
            </a:r>
            <a:r>
              <a:rPr lang="he-IL" sz="1500" dirty="0" err="1"/>
              <a:t>אזלינן</a:t>
            </a:r>
            <a:r>
              <a:rPr lang="he-IL" sz="1500" dirty="0"/>
              <a:t> או בתר חתימה </a:t>
            </a:r>
            <a:r>
              <a:rPr lang="he-IL" sz="1500" dirty="0" err="1"/>
              <a:t>אזלינן</a:t>
            </a:r>
            <a:r>
              <a:rPr lang="he-IL" sz="1500" dirty="0"/>
              <a:t>?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ת''ש</a:t>
            </a:r>
            <a:r>
              <a:rPr lang="he-IL" sz="15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F0000"/>
                </a:solidFill>
              </a:rPr>
              <a:t>שחרית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: פתח ביוצר אור וסיים במעריב ערבים - לא יצא,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     פתח </a:t>
            </a:r>
            <a:r>
              <a:rPr lang="he-IL" sz="1500" dirty="0">
                <a:solidFill>
                  <a:srgbClr val="0070C0"/>
                </a:solidFill>
              </a:rPr>
              <a:t>במעריב ערבים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וסיים </a:t>
            </a:r>
            <a:r>
              <a:rPr lang="he-IL" sz="1500" dirty="0">
                <a:solidFill>
                  <a:srgbClr val="FF0000"/>
                </a:solidFill>
              </a:rPr>
              <a:t>ביוצר אור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- יצא.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ערבית: פתח במעריב ערבים וסיים ביוצר אור - לא יצא,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    פתח ביוצר אור וסיים במעריב ערבים - יצא.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כללו של דבר: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הכל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הולך אחר החתום. 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500" dirty="0"/>
              <a:t>שאני התם </a:t>
            </a:r>
            <a:r>
              <a:rPr lang="he-IL" sz="1500" dirty="0" err="1"/>
              <a:t>דקאמר</a:t>
            </a:r>
            <a:r>
              <a:rPr lang="he-IL" sz="1500" dirty="0"/>
              <a:t> ברוך יוצר המאורות.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/>
              <a:t>       </a:t>
            </a:r>
            <a:r>
              <a:rPr lang="he-IL" sz="1500" dirty="0" err="1"/>
              <a:t>הניחא</a:t>
            </a:r>
            <a:r>
              <a:rPr lang="he-IL" sz="1500" dirty="0"/>
              <a:t> לרב </a:t>
            </a:r>
            <a:r>
              <a:rPr lang="he-IL" sz="1500" dirty="0" err="1"/>
              <a:t>דאמר</a:t>
            </a:r>
            <a:r>
              <a:rPr lang="he-IL" sz="1500" dirty="0"/>
              <a:t> כל ברכה שאין בה הזכרת השם אינה ברכה - שפיר,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אלא </a:t>
            </a:r>
            <a:r>
              <a:rPr lang="he-IL" sz="1500" dirty="0" err="1"/>
              <a:t>לר</a:t>
            </a:r>
            <a:r>
              <a:rPr lang="he-IL" sz="1500" dirty="0"/>
              <a:t>' יוחנן </a:t>
            </a:r>
            <a:r>
              <a:rPr lang="he-IL" sz="1500" dirty="0" err="1"/>
              <a:t>דאמר</a:t>
            </a:r>
            <a:r>
              <a:rPr lang="he-IL" sz="1500" dirty="0"/>
              <a:t> כל ברכה שאין בה מלכות אינה ברכה - מאי איכא </a:t>
            </a:r>
            <a:r>
              <a:rPr lang="he-IL" sz="1500" dirty="0" err="1"/>
              <a:t>למימר</a:t>
            </a:r>
            <a:r>
              <a:rPr lang="he-IL" sz="1500" dirty="0"/>
              <a:t>?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/>
              <a:t>אלא כיון </a:t>
            </a:r>
            <a:r>
              <a:rPr lang="he-IL" sz="1500" dirty="0" err="1"/>
              <a:t>דאמר</a:t>
            </a:r>
            <a:r>
              <a:rPr lang="he-IL" sz="1500" dirty="0"/>
              <a:t> רבה בר </a:t>
            </a:r>
            <a:r>
              <a:rPr lang="he-IL" sz="1500" dirty="0" err="1"/>
              <a:t>עולא</a:t>
            </a:r>
            <a:r>
              <a:rPr lang="he-IL" sz="1500" dirty="0"/>
              <a:t>: כדי להזכיר מדת יום בלילה ומדת לילה ביום -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כי </a:t>
            </a:r>
            <a:r>
              <a:rPr lang="he-IL" sz="1500" dirty="0" err="1"/>
              <a:t>קאמר</a:t>
            </a:r>
            <a:r>
              <a:rPr lang="he-IL" sz="1500" dirty="0"/>
              <a:t> ברכה ומלכות מעיקרא </a:t>
            </a:r>
            <a:r>
              <a:rPr lang="he-IL" sz="1500" dirty="0" err="1"/>
              <a:t>אתרוייהו</a:t>
            </a:r>
            <a:r>
              <a:rPr lang="he-IL" sz="1500" dirty="0"/>
              <a:t> </a:t>
            </a:r>
            <a:r>
              <a:rPr lang="he-IL" sz="1500" dirty="0" err="1"/>
              <a:t>קאמר</a:t>
            </a:r>
            <a:r>
              <a:rPr lang="he-IL" sz="15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889FA3EC-449A-4645-B73B-801B318A9EF0}"/>
              </a:ext>
            </a:extLst>
          </p:cNvPr>
          <p:cNvSpPr/>
          <p:nvPr/>
        </p:nvSpPr>
        <p:spPr>
          <a:xfrm>
            <a:off x="3777272" y="144625"/>
            <a:ext cx="4849890" cy="836103"/>
          </a:xfrm>
          <a:prstGeom prst="wedgeRoundRectCallout">
            <a:avLst>
              <a:gd name="adj1" fmla="val 54749"/>
              <a:gd name="adj2" fmla="val -4287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tx1"/>
                </a:solidFill>
              </a:rPr>
              <a:t>משנה - דף יא עמוד א: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מקום שאמרו להאריך - אינו רשאי לקצר, לקצר - אינו רשאי להאריך,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לחתום - אינו רשאי שלא לחתום, שלא לחתום - אינו רשאי לחתום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C345A-1CE0-4B75-BAAD-22D9DA3B4247}"/>
              </a:ext>
            </a:extLst>
          </p:cNvPr>
          <p:cNvSpPr txBox="1"/>
          <p:nvPr/>
        </p:nvSpPr>
        <p:spPr>
          <a:xfrm>
            <a:off x="8645823" y="3193343"/>
            <a:ext cx="28803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❶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265C77-FB9F-423D-AEB6-BA3BFDB72E13}"/>
              </a:ext>
            </a:extLst>
          </p:cNvPr>
          <p:cNvSpPr txBox="1"/>
          <p:nvPr/>
        </p:nvSpPr>
        <p:spPr>
          <a:xfrm>
            <a:off x="8584454" y="5049679"/>
            <a:ext cx="298695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①</a:t>
            </a:r>
          </a:p>
          <a:p>
            <a:endParaRPr lang="he-IL" sz="1900" dirty="0"/>
          </a:p>
          <a:p>
            <a:endParaRPr lang="he-IL" sz="1200" dirty="0"/>
          </a:p>
          <a:p>
            <a:endParaRPr lang="he-IL" sz="1300" dirty="0"/>
          </a:p>
          <a:p>
            <a:endParaRPr lang="he-IL" sz="1300" dirty="0"/>
          </a:p>
          <a:p>
            <a:r>
              <a:rPr lang="he-IL" sz="1300" dirty="0"/>
              <a:t>②</a:t>
            </a:r>
          </a:p>
        </p:txBody>
      </p:sp>
      <p:sp>
        <p:nvSpPr>
          <p:cNvPr id="10" name="חץ: שמאלה 9">
            <a:extLst>
              <a:ext uri="{FF2B5EF4-FFF2-40B4-BE49-F238E27FC236}">
                <a16:creationId xmlns:a16="http://schemas.microsoft.com/office/drawing/2014/main" id="{646ED126-13A6-404C-86D1-A60DD49D9DEA}"/>
              </a:ext>
            </a:extLst>
          </p:cNvPr>
          <p:cNvSpPr/>
          <p:nvPr/>
        </p:nvSpPr>
        <p:spPr>
          <a:xfrm>
            <a:off x="611560" y="6395142"/>
            <a:ext cx="792088" cy="3182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540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87823" y="2117578"/>
            <a:ext cx="5596630" cy="43477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 err="1"/>
              <a:t>ת''ש</a:t>
            </a:r>
            <a:r>
              <a:rPr lang="he-IL" sz="1700" dirty="0"/>
              <a:t> מסיפא: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כללו של דבר: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הכל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הולך אחר החתום.</a:t>
            </a: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/>
              <a:t>"כללו של דבר" </a:t>
            </a:r>
            <a:r>
              <a:rPr lang="he-IL" sz="1700" dirty="0" err="1"/>
              <a:t>לאתויי</a:t>
            </a:r>
            <a:r>
              <a:rPr lang="he-IL" sz="1700" dirty="0"/>
              <a:t> מאי, לאו </a:t>
            </a:r>
            <a:r>
              <a:rPr lang="he-IL" sz="1700" dirty="0" err="1"/>
              <a:t>לאתויי</a:t>
            </a:r>
            <a:r>
              <a:rPr lang="he-IL" sz="1700" dirty="0"/>
              <a:t> הא </a:t>
            </a:r>
            <a:r>
              <a:rPr lang="he-IL" sz="1700" dirty="0" err="1"/>
              <a:t>דאמרן</a:t>
            </a:r>
            <a:r>
              <a:rPr lang="he-IL" sz="1700" dirty="0"/>
              <a:t>?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700" dirty="0"/>
              <a:t>לא, </a:t>
            </a:r>
            <a:r>
              <a:rPr lang="he-IL" sz="1700" dirty="0" err="1"/>
              <a:t>לאתויי</a:t>
            </a:r>
            <a:r>
              <a:rPr lang="he-IL" sz="1700" dirty="0"/>
              <a:t> </a:t>
            </a:r>
            <a:r>
              <a:rPr lang="he-IL" sz="1700" dirty="0" err="1"/>
              <a:t>נהמא</a:t>
            </a:r>
            <a:r>
              <a:rPr lang="he-IL" sz="1700" dirty="0"/>
              <a:t> ותמרי. 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700" dirty="0"/>
              <a:t>         </a:t>
            </a:r>
            <a:r>
              <a:rPr lang="he-IL" sz="1700" dirty="0" err="1"/>
              <a:t>ה"ד</a:t>
            </a:r>
            <a:r>
              <a:rPr lang="he-IL" sz="1700" dirty="0"/>
              <a:t>?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700" dirty="0"/>
              <a:t>         </a:t>
            </a:r>
            <a:r>
              <a:rPr lang="he-IL" sz="1700" dirty="0" err="1"/>
              <a:t>אילימא</a:t>
            </a:r>
            <a:r>
              <a:rPr lang="he-IL" sz="1700" dirty="0"/>
              <a:t> </a:t>
            </a:r>
            <a:r>
              <a:rPr lang="he-IL" sz="1700" dirty="0" err="1"/>
              <a:t>דאכל</a:t>
            </a:r>
            <a:r>
              <a:rPr lang="he-IL" sz="1700" dirty="0"/>
              <a:t> </a:t>
            </a:r>
            <a:r>
              <a:rPr lang="he-IL" sz="1700" dirty="0" err="1">
                <a:solidFill>
                  <a:srgbClr val="FF0000"/>
                </a:solidFill>
              </a:rPr>
              <a:t>נהמא</a:t>
            </a:r>
            <a:r>
              <a:rPr lang="he-IL" sz="1700" dirty="0"/>
              <a:t> </a:t>
            </a:r>
            <a:r>
              <a:rPr lang="he-IL" sz="1700" dirty="0" err="1"/>
              <a:t>וקסבר</a:t>
            </a:r>
            <a:r>
              <a:rPr lang="he-IL" sz="1700" dirty="0"/>
              <a:t> </a:t>
            </a:r>
            <a:r>
              <a:rPr lang="he-IL" sz="1700" dirty="0" err="1">
                <a:solidFill>
                  <a:srgbClr val="0070C0"/>
                </a:solidFill>
              </a:rPr>
              <a:t>דתמרי</a:t>
            </a:r>
            <a:r>
              <a:rPr lang="he-IL" sz="1700" dirty="0"/>
              <a:t> אכל,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        ופתח </a:t>
            </a:r>
            <a:r>
              <a:rPr lang="he-IL" sz="1700" dirty="0" err="1"/>
              <a:t>אדעתא</a:t>
            </a:r>
            <a:r>
              <a:rPr lang="he-IL" sz="1700" dirty="0"/>
              <a:t> </a:t>
            </a:r>
            <a:r>
              <a:rPr lang="he-IL" sz="1700" dirty="0" err="1">
                <a:solidFill>
                  <a:srgbClr val="0070C0"/>
                </a:solidFill>
              </a:rPr>
              <a:t>דתמרי</a:t>
            </a:r>
            <a:r>
              <a:rPr lang="he-IL" sz="1700" dirty="0"/>
              <a:t> וסיים </a:t>
            </a:r>
            <a:r>
              <a:rPr lang="he-IL" sz="1700" dirty="0" err="1">
                <a:solidFill>
                  <a:srgbClr val="FF0000"/>
                </a:solidFill>
              </a:rPr>
              <a:t>בדנהמא</a:t>
            </a:r>
            <a:r>
              <a:rPr lang="he-IL" sz="1700" dirty="0"/>
              <a:t> - היינו בעיין!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700" dirty="0"/>
              <a:t>         לא </a:t>
            </a:r>
            <a:r>
              <a:rPr lang="he-IL" sz="1700" dirty="0" err="1"/>
              <a:t>צריכא</a:t>
            </a:r>
            <a:r>
              <a:rPr lang="he-IL" sz="1700" dirty="0"/>
              <a:t> כגון </a:t>
            </a:r>
            <a:r>
              <a:rPr lang="he-IL" sz="1700" dirty="0" err="1"/>
              <a:t>דאכל</a:t>
            </a:r>
            <a:r>
              <a:rPr lang="he-IL" sz="1700" dirty="0"/>
              <a:t> </a:t>
            </a:r>
            <a:r>
              <a:rPr lang="he-IL" sz="1700" dirty="0">
                <a:solidFill>
                  <a:srgbClr val="0070C0"/>
                </a:solidFill>
              </a:rPr>
              <a:t>תמרי</a:t>
            </a:r>
            <a:r>
              <a:rPr lang="he-IL" sz="1700" dirty="0"/>
              <a:t> </a:t>
            </a:r>
            <a:r>
              <a:rPr lang="he-IL" sz="1700" dirty="0" err="1"/>
              <a:t>וקסבר</a:t>
            </a:r>
            <a:r>
              <a:rPr lang="he-IL" sz="1700" dirty="0"/>
              <a:t> </a:t>
            </a:r>
            <a:r>
              <a:rPr lang="he-IL" sz="1700" dirty="0" err="1">
                <a:solidFill>
                  <a:srgbClr val="FF0000"/>
                </a:solidFill>
              </a:rPr>
              <a:t>נהמא</a:t>
            </a:r>
            <a:r>
              <a:rPr lang="he-IL" sz="1700" dirty="0"/>
              <a:t> אכל,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        ופתח </a:t>
            </a:r>
            <a:r>
              <a:rPr lang="he-IL" sz="1700" dirty="0" err="1">
                <a:solidFill>
                  <a:srgbClr val="FF0000"/>
                </a:solidFill>
              </a:rPr>
              <a:t>בדנהמא</a:t>
            </a:r>
            <a:r>
              <a:rPr lang="he-IL" sz="1700" dirty="0"/>
              <a:t> וסיים </a:t>
            </a:r>
            <a:r>
              <a:rPr lang="he-IL" sz="1700" dirty="0" err="1">
                <a:solidFill>
                  <a:srgbClr val="0070C0"/>
                </a:solidFill>
              </a:rPr>
              <a:t>בדתמרי</a:t>
            </a:r>
            <a:r>
              <a:rPr lang="he-IL" sz="1700" dirty="0"/>
              <a:t> - [יצא],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        </a:t>
            </a:r>
            <a:r>
              <a:rPr lang="he-IL" sz="1700" dirty="0" err="1"/>
              <a:t>דאפילו</a:t>
            </a:r>
            <a:r>
              <a:rPr lang="he-IL" sz="1700" dirty="0"/>
              <a:t> סיים </a:t>
            </a:r>
            <a:r>
              <a:rPr lang="he-IL" sz="1700" dirty="0" err="1"/>
              <a:t>בדנהמא</a:t>
            </a:r>
            <a:r>
              <a:rPr lang="he-IL" sz="1700" dirty="0"/>
              <a:t> </a:t>
            </a:r>
            <a:r>
              <a:rPr lang="he-IL" sz="1700" dirty="0" err="1"/>
              <a:t>נמי</a:t>
            </a:r>
            <a:r>
              <a:rPr lang="he-IL" sz="1700" dirty="0"/>
              <a:t> יצא,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        מאי טעמא? </a:t>
            </a:r>
            <a:r>
              <a:rPr lang="he-IL" sz="1700" dirty="0" err="1"/>
              <a:t>דתמרי</a:t>
            </a:r>
            <a:r>
              <a:rPr lang="he-IL" sz="1700" dirty="0"/>
              <a:t> </a:t>
            </a:r>
            <a:r>
              <a:rPr lang="he-IL" sz="1700" dirty="0" err="1"/>
              <a:t>נמי</a:t>
            </a:r>
            <a:r>
              <a:rPr lang="he-IL" sz="1700" dirty="0"/>
              <a:t> </a:t>
            </a:r>
            <a:r>
              <a:rPr lang="he-IL" sz="1700" dirty="0" err="1"/>
              <a:t>מיזן</a:t>
            </a:r>
            <a:r>
              <a:rPr lang="he-IL" sz="1700" dirty="0"/>
              <a:t> זייני.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889FA3EC-449A-4645-B73B-801B318A9EF0}"/>
              </a:ext>
            </a:extLst>
          </p:cNvPr>
          <p:cNvSpPr/>
          <p:nvPr/>
        </p:nvSpPr>
        <p:spPr>
          <a:xfrm>
            <a:off x="1593010" y="260648"/>
            <a:ext cx="6964783" cy="1628191"/>
          </a:xfrm>
          <a:prstGeom prst="wedgeRoundRectCallout">
            <a:avLst>
              <a:gd name="adj1" fmla="val 54749"/>
              <a:gd name="adj2" fmla="val -4287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פשיטא </a:t>
            </a:r>
            <a:r>
              <a:rPr lang="he-IL" sz="1400" dirty="0" err="1">
                <a:solidFill>
                  <a:schemeClr val="tx1"/>
                </a:solidFill>
              </a:rPr>
              <a:t>היכא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err="1">
                <a:solidFill>
                  <a:schemeClr val="tx1"/>
                </a:solidFill>
              </a:rPr>
              <a:t>דקא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err="1">
                <a:solidFill>
                  <a:schemeClr val="tx1"/>
                </a:solidFill>
              </a:rPr>
              <a:t>נקיט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err="1">
                <a:solidFill>
                  <a:schemeClr val="tx1"/>
                </a:solidFill>
              </a:rPr>
              <a:t>כסא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err="1">
                <a:solidFill>
                  <a:srgbClr val="0070C0"/>
                </a:solidFill>
              </a:rPr>
              <a:t>דחמרא</a:t>
            </a:r>
            <a:r>
              <a:rPr lang="he-IL" sz="1400" dirty="0">
                <a:solidFill>
                  <a:schemeClr val="tx1"/>
                </a:solidFill>
              </a:rPr>
              <a:t> בידיה </a:t>
            </a:r>
            <a:r>
              <a:rPr lang="he-IL" sz="1400" dirty="0" err="1">
                <a:solidFill>
                  <a:schemeClr val="tx1"/>
                </a:solidFill>
              </a:rPr>
              <a:t>וקסבר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err="1">
                <a:solidFill>
                  <a:srgbClr val="FF0000"/>
                </a:solidFill>
              </a:rPr>
              <a:t>דשכרא</a:t>
            </a:r>
            <a:r>
              <a:rPr lang="he-IL" sz="1400" dirty="0">
                <a:solidFill>
                  <a:schemeClr val="tx1"/>
                </a:solidFill>
              </a:rPr>
              <a:t> הוא,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ופתח ומברך </a:t>
            </a:r>
            <a:r>
              <a:rPr lang="he-IL" sz="1400" dirty="0" err="1">
                <a:solidFill>
                  <a:schemeClr val="tx1"/>
                </a:solidFill>
              </a:rPr>
              <a:t>אדעתא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err="1">
                <a:solidFill>
                  <a:srgbClr val="FF0000"/>
                </a:solidFill>
              </a:rPr>
              <a:t>דשכרא</a:t>
            </a:r>
            <a:r>
              <a:rPr lang="he-IL" sz="1400" dirty="0">
                <a:solidFill>
                  <a:schemeClr val="tx1"/>
                </a:solidFill>
              </a:rPr>
              <a:t> וסיים </a:t>
            </a:r>
            <a:r>
              <a:rPr lang="he-IL" sz="1400" dirty="0" err="1">
                <a:solidFill>
                  <a:srgbClr val="0070C0"/>
                </a:solidFill>
              </a:rPr>
              <a:t>בדחמרא</a:t>
            </a:r>
            <a:r>
              <a:rPr lang="he-IL" sz="1400" dirty="0">
                <a:solidFill>
                  <a:schemeClr val="tx1"/>
                </a:solidFill>
              </a:rPr>
              <a:t> - יצא,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דאי </a:t>
            </a:r>
            <a:r>
              <a:rPr lang="he-IL" sz="1400" dirty="0" err="1">
                <a:solidFill>
                  <a:schemeClr val="tx1"/>
                </a:solidFill>
              </a:rPr>
              <a:t>נמי</a:t>
            </a:r>
            <a:r>
              <a:rPr lang="he-IL" sz="1400" dirty="0">
                <a:solidFill>
                  <a:schemeClr val="tx1"/>
                </a:solidFill>
              </a:rPr>
              <a:t> אם אמר </a:t>
            </a:r>
            <a:r>
              <a:rPr lang="he-IL" sz="1400" dirty="0" err="1">
                <a:solidFill>
                  <a:schemeClr val="tx1"/>
                </a:solidFill>
              </a:rPr>
              <a:t>שהכל</a:t>
            </a:r>
            <a:r>
              <a:rPr lang="he-IL" sz="1400" dirty="0">
                <a:solidFill>
                  <a:schemeClr val="tx1"/>
                </a:solidFill>
              </a:rPr>
              <a:t> נהיה בדברו יצא, </a:t>
            </a:r>
            <a:r>
              <a:rPr lang="he-IL" sz="1400" dirty="0" err="1">
                <a:solidFill>
                  <a:schemeClr val="tx1"/>
                </a:solidFill>
              </a:rPr>
              <a:t>דהא</a:t>
            </a:r>
            <a:r>
              <a:rPr lang="he-IL" sz="1400" dirty="0">
                <a:solidFill>
                  <a:schemeClr val="tx1"/>
                </a:solidFill>
              </a:rPr>
              <a:t> תנן: על כולם אם אמר </a:t>
            </a:r>
            <a:r>
              <a:rPr lang="he-IL" sz="1400" dirty="0" err="1">
                <a:solidFill>
                  <a:schemeClr val="tx1"/>
                </a:solidFill>
              </a:rPr>
              <a:t>שהכל</a:t>
            </a:r>
            <a:r>
              <a:rPr lang="he-IL" sz="1400" dirty="0">
                <a:solidFill>
                  <a:schemeClr val="tx1"/>
                </a:solidFill>
              </a:rPr>
              <a:t> נהיה בדברו - יצא.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אלא </a:t>
            </a:r>
            <a:r>
              <a:rPr lang="he-IL" sz="1400" dirty="0" err="1">
                <a:solidFill>
                  <a:schemeClr val="tx1"/>
                </a:solidFill>
              </a:rPr>
              <a:t>היכא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err="1">
                <a:solidFill>
                  <a:schemeClr val="tx1"/>
                </a:solidFill>
              </a:rPr>
              <a:t>דקא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err="1">
                <a:solidFill>
                  <a:schemeClr val="tx1"/>
                </a:solidFill>
              </a:rPr>
              <a:t>נקיט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err="1">
                <a:solidFill>
                  <a:schemeClr val="tx1"/>
                </a:solidFill>
              </a:rPr>
              <a:t>כסא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err="1">
                <a:solidFill>
                  <a:srgbClr val="FF0000"/>
                </a:solidFill>
              </a:rPr>
              <a:t>דשכרא</a:t>
            </a:r>
            <a:r>
              <a:rPr lang="he-IL" sz="1400" dirty="0">
                <a:solidFill>
                  <a:schemeClr val="tx1"/>
                </a:solidFill>
              </a:rPr>
              <a:t> בידיה </a:t>
            </a:r>
            <a:r>
              <a:rPr lang="he-IL" sz="1400" dirty="0" err="1">
                <a:solidFill>
                  <a:schemeClr val="tx1"/>
                </a:solidFill>
              </a:rPr>
              <a:t>וקסבר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err="1">
                <a:solidFill>
                  <a:srgbClr val="0070C0"/>
                </a:solidFill>
              </a:rPr>
              <a:t>דחמרא</a:t>
            </a:r>
            <a:r>
              <a:rPr lang="he-IL" sz="1400" dirty="0">
                <a:solidFill>
                  <a:schemeClr val="tx1"/>
                </a:solidFill>
              </a:rPr>
              <a:t> הוא,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פתח </a:t>
            </a:r>
            <a:r>
              <a:rPr lang="he-IL" sz="1400" dirty="0" err="1">
                <a:solidFill>
                  <a:schemeClr val="tx1"/>
                </a:solidFill>
              </a:rPr>
              <a:t>ובריך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err="1">
                <a:solidFill>
                  <a:schemeClr val="tx1"/>
                </a:solidFill>
              </a:rPr>
              <a:t>אדעתא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err="1">
                <a:solidFill>
                  <a:srgbClr val="0070C0"/>
                </a:solidFill>
              </a:rPr>
              <a:t>דחמרא</a:t>
            </a:r>
            <a:r>
              <a:rPr lang="he-IL" sz="1400" dirty="0">
                <a:solidFill>
                  <a:schemeClr val="tx1"/>
                </a:solidFill>
              </a:rPr>
              <a:t> וסיים </a:t>
            </a:r>
            <a:r>
              <a:rPr lang="he-IL" sz="1400" dirty="0" err="1">
                <a:solidFill>
                  <a:srgbClr val="FF0000"/>
                </a:solidFill>
              </a:rPr>
              <a:t>בדשכרא</a:t>
            </a:r>
            <a:r>
              <a:rPr lang="he-IL" sz="1400" dirty="0">
                <a:solidFill>
                  <a:schemeClr val="tx1"/>
                </a:solidFill>
              </a:rPr>
              <a:t> - מאי? בתר עיקר ברכה </a:t>
            </a:r>
            <a:r>
              <a:rPr lang="he-IL" sz="1400" dirty="0" err="1">
                <a:solidFill>
                  <a:schemeClr val="tx1"/>
                </a:solidFill>
              </a:rPr>
              <a:t>אזלינן</a:t>
            </a:r>
            <a:r>
              <a:rPr lang="he-IL" sz="1400" dirty="0">
                <a:solidFill>
                  <a:schemeClr val="tx1"/>
                </a:solidFill>
              </a:rPr>
              <a:t> או בתר חתימה </a:t>
            </a:r>
            <a:r>
              <a:rPr lang="he-IL" sz="1400" dirty="0" err="1">
                <a:solidFill>
                  <a:schemeClr val="tx1"/>
                </a:solidFill>
              </a:rPr>
              <a:t>אזלינן</a:t>
            </a:r>
            <a:r>
              <a:rPr lang="he-IL" sz="1400" dirty="0">
                <a:solidFill>
                  <a:schemeClr val="tx1"/>
                </a:solidFill>
              </a:rPr>
              <a:t>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DFA34A-2FAF-4D1C-B472-90CB8ADCE602}"/>
              </a:ext>
            </a:extLst>
          </p:cNvPr>
          <p:cNvSpPr txBox="1"/>
          <p:nvPr/>
        </p:nvSpPr>
        <p:spPr>
          <a:xfrm>
            <a:off x="8573815" y="2155377"/>
            <a:ext cx="28803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❷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22867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9511" y="1202677"/>
            <a:ext cx="8270257" cy="55866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אמר רבה בר </a:t>
            </a:r>
            <a:r>
              <a:rPr lang="he-IL" sz="1600" dirty="0" err="1"/>
              <a:t>חיננא</a:t>
            </a:r>
            <a:r>
              <a:rPr lang="he-IL" sz="1600" dirty="0"/>
              <a:t> סבא משמיה </a:t>
            </a:r>
            <a:r>
              <a:rPr lang="he-IL" sz="1600" dirty="0" err="1"/>
              <a:t>דרב</a:t>
            </a:r>
            <a:r>
              <a:rPr lang="he-IL" sz="1600" dirty="0"/>
              <a:t>: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כל שלא אמר 'אמת ויציב' שחרית ו'אמת ואמונה' ערבית - לא יצא ידי חובתו,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שנאמר: "</a:t>
            </a:r>
            <a:r>
              <a:rPr lang="he-IL" sz="1600" dirty="0">
                <a:solidFill>
                  <a:srgbClr val="002060"/>
                </a:solidFill>
              </a:rPr>
              <a:t>לְהַגִּיד בַּבֹּקֶר חַסְדֶּךָ וֶאֱמוּנָתְךָ בַּלֵּילוֹת</a:t>
            </a:r>
            <a:r>
              <a:rPr lang="he-IL" sz="1600" dirty="0"/>
              <a:t>".</a:t>
            </a:r>
          </a:p>
          <a:p>
            <a:pPr>
              <a:lnSpc>
                <a:spcPct val="120000"/>
              </a:lnSpc>
            </a:pPr>
            <a:endParaRPr lang="he-IL" sz="3200" dirty="0"/>
          </a:p>
          <a:p>
            <a:pPr>
              <a:lnSpc>
                <a:spcPct val="120000"/>
              </a:lnSpc>
            </a:pPr>
            <a:r>
              <a:rPr lang="he-IL" sz="1600" dirty="0"/>
              <a:t>ואמר רבה בר </a:t>
            </a:r>
            <a:r>
              <a:rPr lang="he-IL" sz="1600" dirty="0" err="1"/>
              <a:t>חיננא</a:t>
            </a:r>
            <a:r>
              <a:rPr lang="he-IL" sz="1600" dirty="0"/>
              <a:t> [סבא] משמיה </a:t>
            </a:r>
            <a:r>
              <a:rPr lang="he-IL" sz="1600" dirty="0" err="1"/>
              <a:t>דרב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המתפלל - כשהוא כורע </a:t>
            </a:r>
            <a:r>
              <a:rPr lang="he-IL" sz="1600" dirty="0" err="1"/>
              <a:t>כורע</a:t>
            </a:r>
            <a:r>
              <a:rPr lang="he-IL" sz="1600" dirty="0"/>
              <a:t> בברוך, וכשהוא זוקף </a:t>
            </a:r>
            <a:r>
              <a:rPr lang="he-IL" sz="1600" dirty="0" err="1"/>
              <a:t>זוקף</a:t>
            </a:r>
            <a:r>
              <a:rPr lang="he-IL" sz="1600" dirty="0"/>
              <a:t> בשם.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אמר שמואל: מאי טעמא </a:t>
            </a:r>
            <a:r>
              <a:rPr lang="he-IL" sz="1600" dirty="0" err="1"/>
              <a:t>דרב</a:t>
            </a:r>
            <a:r>
              <a:rPr lang="he-IL" sz="1600" dirty="0"/>
              <a:t>? - </a:t>
            </a:r>
            <a:r>
              <a:rPr lang="he-IL" sz="1600" dirty="0" err="1"/>
              <a:t>דכתיב</a:t>
            </a:r>
            <a:r>
              <a:rPr lang="he-IL" sz="1600" dirty="0"/>
              <a:t> "</a:t>
            </a:r>
            <a:r>
              <a:rPr lang="he-IL" sz="1600" dirty="0">
                <a:solidFill>
                  <a:srgbClr val="002060"/>
                </a:solidFill>
              </a:rPr>
              <a:t>ה' זוֹקֵף כְּפוּפִים</a:t>
            </a:r>
            <a:r>
              <a:rPr lang="he-IL" sz="1600" dirty="0"/>
              <a:t>".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600" dirty="0"/>
              <a:t>מיתיבי: "</a:t>
            </a:r>
            <a:r>
              <a:rPr lang="he-IL" sz="1600" dirty="0">
                <a:solidFill>
                  <a:srgbClr val="002060"/>
                </a:solidFill>
              </a:rPr>
              <a:t>מִפְּנֵי שְׁמִי נִחַת הוּא</a:t>
            </a:r>
            <a:r>
              <a:rPr lang="he-IL" sz="1600" dirty="0"/>
              <a:t>"! 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600" dirty="0"/>
              <a:t>מי כתיב "בשמי"? – "מפני שמי" כתיב! 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00" dirty="0"/>
              <a:t>אמר ליה שמואל </a:t>
            </a:r>
            <a:r>
              <a:rPr lang="he-IL" sz="1600" dirty="0" err="1"/>
              <a:t>לחייא</a:t>
            </a:r>
            <a:r>
              <a:rPr lang="he-IL" sz="1600" dirty="0"/>
              <a:t> בר רב: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בר אוריאן, תא ואימא לך </a:t>
            </a:r>
            <a:r>
              <a:rPr lang="he-IL" sz="1600" dirty="0" err="1"/>
              <a:t>מלתא</a:t>
            </a:r>
            <a:r>
              <a:rPr lang="he-IL" sz="1600" dirty="0"/>
              <a:t> </a:t>
            </a:r>
            <a:r>
              <a:rPr lang="he-IL" sz="1600" dirty="0" err="1"/>
              <a:t>מעלייתא</a:t>
            </a:r>
            <a:r>
              <a:rPr lang="he-IL" sz="1600" dirty="0"/>
              <a:t> </a:t>
            </a:r>
            <a:r>
              <a:rPr lang="he-IL" sz="1600" dirty="0" err="1"/>
              <a:t>דאמר</a:t>
            </a:r>
            <a:r>
              <a:rPr lang="he-IL" sz="1600" dirty="0"/>
              <a:t> אבוך -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הכי אמר אבוך: כשהוא כורע </a:t>
            </a:r>
            <a:r>
              <a:rPr lang="he-IL" sz="1600" dirty="0" err="1"/>
              <a:t>כורע</a:t>
            </a:r>
            <a:r>
              <a:rPr lang="he-IL" sz="1600" dirty="0"/>
              <a:t> בברוך, כשהוא זוקף </a:t>
            </a:r>
            <a:r>
              <a:rPr lang="he-IL" sz="1600" dirty="0" err="1"/>
              <a:t>זוקף</a:t>
            </a:r>
            <a:r>
              <a:rPr lang="he-IL" sz="1600" dirty="0"/>
              <a:t> בשם. 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00" dirty="0"/>
              <a:t>רב ששת –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כי כרע - כרע </a:t>
            </a:r>
            <a:r>
              <a:rPr lang="he-IL" sz="1600" dirty="0" err="1"/>
              <a:t>כחיזרא</a:t>
            </a:r>
            <a:r>
              <a:rPr lang="he-IL" sz="16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כי </a:t>
            </a:r>
            <a:r>
              <a:rPr lang="he-IL" sz="1600" dirty="0" err="1"/>
              <a:t>קא</a:t>
            </a:r>
            <a:r>
              <a:rPr lang="he-IL" sz="1600" dirty="0"/>
              <a:t> זקיף - זקיף </a:t>
            </a:r>
            <a:r>
              <a:rPr lang="he-IL" sz="1600" dirty="0" err="1"/>
              <a:t>כחיויא</a:t>
            </a:r>
            <a:r>
              <a:rPr lang="he-IL" sz="16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6552" y="35330"/>
            <a:ext cx="32123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365E19-0CD6-4BC6-8DD9-888D0F742FE3}"/>
              </a:ext>
            </a:extLst>
          </p:cNvPr>
          <p:cNvSpPr txBox="1"/>
          <p:nvPr/>
        </p:nvSpPr>
        <p:spPr>
          <a:xfrm>
            <a:off x="8675124" y="1242858"/>
            <a:ext cx="298695" cy="18312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❶</a:t>
            </a:r>
          </a:p>
          <a:p>
            <a:endParaRPr lang="he-IL" sz="1600" dirty="0"/>
          </a:p>
          <a:p>
            <a:endParaRPr lang="he-IL" sz="600" dirty="0"/>
          </a:p>
          <a:p>
            <a:endParaRPr lang="he-IL" sz="2000" dirty="0"/>
          </a:p>
          <a:p>
            <a:endParaRPr lang="he-IL" sz="2000" dirty="0"/>
          </a:p>
          <a:p>
            <a:endParaRPr lang="he-IL" sz="1600" dirty="0"/>
          </a:p>
          <a:p>
            <a:r>
              <a:rPr lang="he-IL" sz="1600" dirty="0"/>
              <a:t>❷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3BDC41-ED02-4F05-95B7-D49451E8D8C6}"/>
              </a:ext>
            </a:extLst>
          </p:cNvPr>
          <p:cNvSpPr txBox="1"/>
          <p:nvPr/>
        </p:nvSpPr>
        <p:spPr>
          <a:xfrm>
            <a:off x="8285783" y="2690557"/>
            <a:ext cx="298695" cy="36779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20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23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  <a:p>
            <a:endParaRPr lang="he-IL" sz="1000" dirty="0"/>
          </a:p>
          <a:p>
            <a:endParaRPr lang="he-IL" sz="900" dirty="0"/>
          </a:p>
          <a:p>
            <a:endParaRPr lang="he-IL" sz="1400" dirty="0"/>
          </a:p>
          <a:p>
            <a:endParaRPr lang="he-IL" sz="1400" dirty="0"/>
          </a:p>
          <a:p>
            <a:r>
              <a:rPr lang="he-IL" sz="1400" dirty="0"/>
              <a:t>●</a:t>
            </a:r>
          </a:p>
          <a:p>
            <a:endParaRPr lang="he-IL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40802E-E082-4185-B74D-4599E63405DE}"/>
              </a:ext>
            </a:extLst>
          </p:cNvPr>
          <p:cNvSpPr txBox="1"/>
          <p:nvPr/>
        </p:nvSpPr>
        <p:spPr>
          <a:xfrm>
            <a:off x="8429809" y="5849279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  <p:sp>
        <p:nvSpPr>
          <p:cNvPr id="10" name="הסבר מלבני מעוגל 6">
            <a:extLst>
              <a:ext uri="{FF2B5EF4-FFF2-40B4-BE49-F238E27FC236}">
                <a16:creationId xmlns:a16="http://schemas.microsoft.com/office/drawing/2014/main" id="{3A815E1C-F382-46B8-A91B-EA836F6F41C6}"/>
              </a:ext>
            </a:extLst>
          </p:cNvPr>
          <p:cNvSpPr/>
          <p:nvPr/>
        </p:nvSpPr>
        <p:spPr>
          <a:xfrm>
            <a:off x="5273624" y="188640"/>
            <a:ext cx="3114800" cy="836103"/>
          </a:xfrm>
          <a:prstGeom prst="wedgeRoundRectCallout">
            <a:avLst>
              <a:gd name="adj1" fmla="val 54749"/>
              <a:gd name="adj2" fmla="val -42875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tx1"/>
                </a:solidFill>
              </a:rPr>
              <a:t>משנה - דף יא עמוד א: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בשחר מברך שתים לפניה ואחת לאחריה,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ובערב מברך שתים לפניה ושתים לאחריה.  </a:t>
            </a:r>
          </a:p>
        </p:txBody>
      </p:sp>
    </p:spTree>
    <p:extLst>
      <p:ext uri="{BB962C8B-B14F-4D97-AF65-F5344CB8AC3E}">
        <p14:creationId xmlns:p14="http://schemas.microsoft.com/office/powerpoint/2010/main" val="2184257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2858" y="130014"/>
            <a:ext cx="8270257" cy="64629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60" dirty="0"/>
              <a:t>ואמר רבה בר </a:t>
            </a:r>
            <a:r>
              <a:rPr lang="he-IL" sz="1560" dirty="0" err="1"/>
              <a:t>חיננא</a:t>
            </a:r>
            <a:r>
              <a:rPr lang="he-IL" sz="1560" dirty="0"/>
              <a:t> סבא משמיה </a:t>
            </a:r>
            <a:r>
              <a:rPr lang="he-IL" sz="1560" dirty="0" err="1"/>
              <a:t>דרב</a:t>
            </a:r>
            <a:r>
              <a:rPr lang="he-IL" sz="1560" dirty="0"/>
              <a:t>:</a:t>
            </a:r>
          </a:p>
          <a:p>
            <a:pPr>
              <a:lnSpc>
                <a:spcPct val="120000"/>
              </a:lnSpc>
            </a:pPr>
            <a:r>
              <a:rPr lang="he-IL" sz="1560" dirty="0"/>
              <a:t>כל השנה כולה - אדם מתפלל "האל הקדוש" "מלך אוהב צדקה ומשפט", </a:t>
            </a:r>
          </a:p>
          <a:p>
            <a:pPr>
              <a:lnSpc>
                <a:spcPct val="120000"/>
              </a:lnSpc>
            </a:pPr>
            <a:r>
              <a:rPr lang="he-IL" sz="1560" dirty="0"/>
              <a:t>חוץ מעשרה ימים שבין ראש השנה ויום הכפורים - שמתפלל "המלך הקדוש" ו"המלך המשפט". </a:t>
            </a:r>
            <a:r>
              <a:rPr lang="he-IL" sz="200" dirty="0"/>
              <a:t>     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560" dirty="0"/>
              <a:t>ורבי אלעזר אמר: </a:t>
            </a:r>
          </a:p>
          <a:p>
            <a:pPr>
              <a:lnSpc>
                <a:spcPct val="120000"/>
              </a:lnSpc>
            </a:pPr>
            <a:r>
              <a:rPr lang="he-IL" sz="1560" dirty="0"/>
              <a:t>אפילו אמר "האל הקדוש" יצא, </a:t>
            </a:r>
          </a:p>
          <a:p>
            <a:pPr>
              <a:lnSpc>
                <a:spcPct val="120000"/>
              </a:lnSpc>
            </a:pPr>
            <a:r>
              <a:rPr lang="he-IL" sz="1560" dirty="0"/>
              <a:t>שנאמר: "</a:t>
            </a:r>
            <a:r>
              <a:rPr lang="he-IL" sz="1560" dirty="0">
                <a:solidFill>
                  <a:srgbClr val="002060"/>
                </a:solidFill>
              </a:rPr>
              <a:t>וַיִּגְבַּה ה' צְבָאוֹת בַּמִּשְׁפָּט וְהָאֵל הַקָּדוֹשׁ נִקְדָּשׁ בִּצְדָקָה</a:t>
            </a:r>
            <a:r>
              <a:rPr lang="he-IL" sz="1560" dirty="0"/>
              <a:t>" -</a:t>
            </a:r>
          </a:p>
          <a:p>
            <a:pPr>
              <a:lnSpc>
                <a:spcPct val="120000"/>
              </a:lnSpc>
            </a:pPr>
            <a:r>
              <a:rPr lang="he-IL" sz="1560" dirty="0"/>
              <a:t>אימתי "ויגבה ה' צבאות במשפט"? - אלו עשרה ימים </a:t>
            </a:r>
            <a:r>
              <a:rPr lang="he-IL" sz="1560" dirty="0" err="1"/>
              <a:t>שמר"ה</a:t>
            </a:r>
            <a:r>
              <a:rPr lang="he-IL" sz="1560" dirty="0"/>
              <a:t> ועד יוה"כ, </a:t>
            </a:r>
            <a:r>
              <a:rPr lang="he-IL" sz="1560" dirty="0" err="1"/>
              <a:t>וקאמר</a:t>
            </a:r>
            <a:r>
              <a:rPr lang="he-IL" sz="1560" dirty="0"/>
              <a:t> "האל הקדוש".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560" dirty="0"/>
              <a:t>מאי </a:t>
            </a:r>
            <a:r>
              <a:rPr lang="he-IL" sz="1560" dirty="0" err="1"/>
              <a:t>הוה</a:t>
            </a:r>
            <a:r>
              <a:rPr lang="he-IL" sz="1560" dirty="0"/>
              <a:t> עלה? </a:t>
            </a:r>
          </a:p>
          <a:p>
            <a:pPr>
              <a:lnSpc>
                <a:spcPct val="120000"/>
              </a:lnSpc>
            </a:pPr>
            <a:r>
              <a:rPr lang="he-IL" sz="1560" dirty="0"/>
              <a:t>אמר רב יוסף: "האל הקדוש" ו"מלך אוהב צדקה ומשפט".</a:t>
            </a:r>
          </a:p>
          <a:p>
            <a:pPr>
              <a:lnSpc>
                <a:spcPct val="120000"/>
              </a:lnSpc>
            </a:pPr>
            <a:r>
              <a:rPr lang="he-IL" sz="1560" dirty="0"/>
              <a:t>רבה אמר: "המלך הקדוש" ו"המלך המשפט".</a:t>
            </a:r>
          </a:p>
          <a:p>
            <a:pPr>
              <a:lnSpc>
                <a:spcPct val="120000"/>
              </a:lnSpc>
            </a:pPr>
            <a:r>
              <a:rPr lang="he-IL" sz="1560" dirty="0"/>
              <a:t>והלכתא כרבה.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560" dirty="0"/>
              <a:t>ואמר רבה בר </a:t>
            </a:r>
            <a:r>
              <a:rPr lang="he-IL" sz="1560" dirty="0" err="1"/>
              <a:t>חיננא</a:t>
            </a:r>
            <a:r>
              <a:rPr lang="he-IL" sz="1560" dirty="0"/>
              <a:t> סבא משמיה </a:t>
            </a:r>
            <a:r>
              <a:rPr lang="he-IL" sz="1560" dirty="0" err="1"/>
              <a:t>דרב</a:t>
            </a:r>
            <a:r>
              <a:rPr lang="he-IL" sz="1560" dirty="0"/>
              <a:t>:</a:t>
            </a:r>
          </a:p>
          <a:p>
            <a:pPr>
              <a:lnSpc>
                <a:spcPct val="120000"/>
              </a:lnSpc>
            </a:pPr>
            <a:r>
              <a:rPr lang="he-IL" sz="1560" dirty="0"/>
              <a:t>כל שאפשר לו לבקש רחמים על </a:t>
            </a:r>
            <a:r>
              <a:rPr lang="he-IL" sz="1560" dirty="0" err="1"/>
              <a:t>חבירו</a:t>
            </a:r>
            <a:r>
              <a:rPr lang="he-IL" sz="1560" dirty="0"/>
              <a:t> ואינו מבקש - נקרא חוטא,</a:t>
            </a:r>
          </a:p>
          <a:p>
            <a:pPr>
              <a:lnSpc>
                <a:spcPct val="120000"/>
              </a:lnSpc>
            </a:pPr>
            <a:r>
              <a:rPr lang="he-IL" sz="1560" dirty="0"/>
              <a:t>שנאמר: "</a:t>
            </a:r>
            <a:r>
              <a:rPr lang="he-IL" sz="1560" dirty="0">
                <a:solidFill>
                  <a:srgbClr val="002060"/>
                </a:solidFill>
              </a:rPr>
              <a:t>גַּם אָנֹכִי חָלִילָה לִּי מֵחֲטֹא לַה' מֵחֲדֹל לְהִתְפַּלֵּל בַּעַדְכֶם</a:t>
            </a:r>
            <a:r>
              <a:rPr lang="he-IL" sz="1560" dirty="0"/>
              <a:t>".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560" dirty="0"/>
              <a:t>אמר רבא: </a:t>
            </a:r>
          </a:p>
          <a:p>
            <a:pPr>
              <a:lnSpc>
                <a:spcPct val="120000"/>
              </a:lnSpc>
            </a:pPr>
            <a:r>
              <a:rPr lang="he-IL" sz="1560" dirty="0"/>
              <a:t>אם ת"ח הוא - צריך שיחלה עצמו עליו. </a:t>
            </a:r>
          </a:p>
          <a:p>
            <a:pPr>
              <a:lnSpc>
                <a:spcPct val="120000"/>
              </a:lnSpc>
            </a:pPr>
            <a:r>
              <a:rPr lang="he-IL" sz="1560" dirty="0"/>
              <a:t>     מ"ט? </a:t>
            </a:r>
          </a:p>
          <a:p>
            <a:pPr>
              <a:lnSpc>
                <a:spcPct val="120000"/>
              </a:lnSpc>
            </a:pPr>
            <a:r>
              <a:rPr lang="he-IL" sz="1560" dirty="0"/>
              <a:t>     </a:t>
            </a:r>
            <a:r>
              <a:rPr lang="he-IL" sz="1560" dirty="0" err="1"/>
              <a:t>אילימא</a:t>
            </a:r>
            <a:r>
              <a:rPr lang="he-IL" sz="1560" dirty="0"/>
              <a:t> משום </a:t>
            </a:r>
            <a:r>
              <a:rPr lang="he-IL" sz="1560" dirty="0" err="1"/>
              <a:t>דכתיב</a:t>
            </a:r>
            <a:r>
              <a:rPr lang="he-IL" sz="1560" dirty="0"/>
              <a:t> "</a:t>
            </a:r>
            <a:r>
              <a:rPr lang="he-IL" sz="1560" dirty="0">
                <a:solidFill>
                  <a:srgbClr val="002060"/>
                </a:solidFill>
              </a:rPr>
              <a:t>וְאֵין חֹלֶה מִכֶּם עָלַי (ואין) [וְ]גֹלֶה אֶת אָזְנִי</a:t>
            </a:r>
            <a:r>
              <a:rPr lang="he-IL" sz="1560" dirty="0"/>
              <a:t>" - דילמא מלך שאני! </a:t>
            </a:r>
          </a:p>
          <a:p>
            <a:pPr>
              <a:lnSpc>
                <a:spcPct val="120000"/>
              </a:lnSpc>
            </a:pPr>
            <a:r>
              <a:rPr lang="he-IL" sz="1560" dirty="0"/>
              <a:t>     אלא מהכא: "</a:t>
            </a:r>
            <a:r>
              <a:rPr lang="he-IL" sz="1560" dirty="0">
                <a:solidFill>
                  <a:srgbClr val="002060"/>
                </a:solidFill>
              </a:rPr>
              <a:t>וַאֲנִי בַּחֲלוֹתָם לְבוּשִׁי</a:t>
            </a:r>
            <a:r>
              <a:rPr lang="he-IL" sz="1560" dirty="0"/>
              <a:t>" וגו'.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79BA43-D754-4F7B-9ADF-3178D2DA3A0A}"/>
              </a:ext>
            </a:extLst>
          </p:cNvPr>
          <p:cNvSpPr txBox="1"/>
          <p:nvPr/>
        </p:nvSpPr>
        <p:spPr>
          <a:xfrm>
            <a:off x="8591066" y="181273"/>
            <a:ext cx="345429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❸</a:t>
            </a:r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2200" dirty="0"/>
          </a:p>
          <a:p>
            <a:endParaRPr lang="he-IL" sz="1600" dirty="0"/>
          </a:p>
          <a:p>
            <a:endParaRPr lang="he-IL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1600" dirty="0"/>
          </a:p>
          <a:p>
            <a:endParaRPr lang="he-IL" sz="600" dirty="0"/>
          </a:p>
          <a:p>
            <a:endParaRPr lang="he-IL" sz="1600" dirty="0"/>
          </a:p>
          <a:p>
            <a:endParaRPr lang="he-IL" sz="1600" dirty="0"/>
          </a:p>
          <a:p>
            <a:r>
              <a:rPr lang="he-IL" sz="1600" dirty="0"/>
              <a:t>❹</a:t>
            </a:r>
          </a:p>
        </p:txBody>
      </p:sp>
      <p:graphicFrame>
        <p:nvGraphicFramePr>
          <p:cNvPr id="6" name="טבלה 5">
            <a:extLst>
              <a:ext uri="{FF2B5EF4-FFF2-40B4-BE49-F238E27FC236}">
                <a16:creationId xmlns:a16="http://schemas.microsoft.com/office/drawing/2014/main" id="{B8CF5CC4-0A73-415E-B84A-8E55BCF13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102376"/>
              </p:ext>
            </p:extLst>
          </p:nvPr>
        </p:nvGraphicFramePr>
        <p:xfrm>
          <a:off x="467544" y="2620890"/>
          <a:ext cx="2770911" cy="109305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11560">
                  <a:extLst>
                    <a:ext uri="{9D8B030D-6E8A-4147-A177-3AD203B41FA5}">
                      <a16:colId xmlns:a16="http://schemas.microsoft.com/office/drawing/2014/main" val="645224488"/>
                    </a:ext>
                  </a:extLst>
                </a:gridCol>
                <a:gridCol w="948680">
                  <a:extLst>
                    <a:ext uri="{9D8B030D-6E8A-4147-A177-3AD203B41FA5}">
                      <a16:colId xmlns:a16="http://schemas.microsoft.com/office/drawing/2014/main" val="1953563857"/>
                    </a:ext>
                  </a:extLst>
                </a:gridCol>
                <a:gridCol w="1010671">
                  <a:extLst>
                    <a:ext uri="{9D8B030D-6E8A-4147-A177-3AD203B41FA5}">
                      <a16:colId xmlns:a16="http://schemas.microsoft.com/office/drawing/2014/main" val="3950314375"/>
                    </a:ext>
                  </a:extLst>
                </a:gridCol>
              </a:tblGrid>
              <a:tr h="277991">
                <a:tc>
                  <a:txBody>
                    <a:bodyPr/>
                    <a:lstStyle/>
                    <a:p>
                      <a:pPr rtl="1"/>
                      <a:r>
                        <a:rPr lang="he-IL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המלך הקדוש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המלך המשפט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0902860"/>
                  </a:ext>
                </a:extLst>
              </a:tr>
              <a:tr h="217340">
                <a:tc>
                  <a:txBody>
                    <a:bodyPr/>
                    <a:lstStyle/>
                    <a:p>
                      <a:pPr rtl="1"/>
                      <a:r>
                        <a:rPr lang="he-IL" sz="1100" b="1" dirty="0"/>
                        <a:t>רבי אלעזר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האל הקדוש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4465404"/>
                  </a:ext>
                </a:extLst>
              </a:tr>
              <a:tr h="277991">
                <a:tc>
                  <a:txBody>
                    <a:bodyPr/>
                    <a:lstStyle/>
                    <a:p>
                      <a:pPr rtl="1"/>
                      <a:r>
                        <a:rPr lang="he-IL" sz="1100" b="1" dirty="0"/>
                        <a:t>רב יוסף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האל הקדוש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dirty="0"/>
                        <a:t>מלך אוהב...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190821"/>
                  </a:ext>
                </a:extLst>
              </a:tr>
              <a:tr h="277991">
                <a:tc>
                  <a:txBody>
                    <a:bodyPr/>
                    <a:lstStyle/>
                    <a:p>
                      <a:pPr rtl="1"/>
                      <a:r>
                        <a:rPr lang="he-IL" sz="1100" b="1" dirty="0"/>
                        <a:t>רבה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המלך הקדוש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המלך המשפט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0054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7467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850" y="338037"/>
            <a:ext cx="8503115" cy="39070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dirty="0"/>
              <a:t>ואמר רבה בר </a:t>
            </a:r>
            <a:r>
              <a:rPr lang="he-IL" sz="1550" dirty="0" err="1"/>
              <a:t>חיננא</a:t>
            </a:r>
            <a:r>
              <a:rPr lang="he-IL" sz="1550" dirty="0"/>
              <a:t> סבא משמיה </a:t>
            </a:r>
            <a:r>
              <a:rPr lang="he-IL" sz="1550" dirty="0" err="1"/>
              <a:t>דרב</a:t>
            </a:r>
            <a:r>
              <a:rPr lang="he-IL" sz="1550" dirty="0"/>
              <a:t>: 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550" dirty="0"/>
              <a:t>כל העושה דבר עבירה ומתבייש בו - </a:t>
            </a:r>
            <a:r>
              <a:rPr lang="he-IL" sz="1550" dirty="0" err="1"/>
              <a:t>מוחלין</a:t>
            </a:r>
            <a:r>
              <a:rPr lang="he-IL" sz="1550" dirty="0"/>
              <a:t> לו על כל עונותיו, 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550" dirty="0"/>
              <a:t>שנאמר: "</a:t>
            </a:r>
            <a:r>
              <a:rPr lang="he-IL" sz="1550" dirty="0">
                <a:solidFill>
                  <a:srgbClr val="002060"/>
                </a:solidFill>
              </a:rPr>
              <a:t>לְמַעַן תִּזְכְּרִי וָבֹשְׁתְּ וְלֹא יִהְיֶה לָּךְ עוֹד פִּתְחוֹן פֶּה מִפְּנֵי </a:t>
            </a:r>
            <a:r>
              <a:rPr lang="he-IL" sz="1550" dirty="0" err="1">
                <a:solidFill>
                  <a:srgbClr val="002060"/>
                </a:solidFill>
              </a:rPr>
              <a:t>כְּלִמָּתֵך</a:t>
            </a:r>
            <a:r>
              <a:rPr lang="he-IL" sz="1550" dirty="0">
                <a:solidFill>
                  <a:srgbClr val="002060"/>
                </a:solidFill>
              </a:rPr>
              <a:t>ְ בְּכַפְּרִי לָךְ לְכָל אֲשֶׁר עָשִׂית נְאֻם ה' </a:t>
            </a:r>
            <a:r>
              <a:rPr lang="he-IL" sz="1550" dirty="0" err="1">
                <a:solidFill>
                  <a:srgbClr val="002060"/>
                </a:solidFill>
              </a:rPr>
              <a:t>אלהים</a:t>
            </a:r>
            <a:r>
              <a:rPr lang="he-IL" sz="1550" dirty="0"/>
              <a:t>". 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550" dirty="0"/>
              <a:t>דילמא צבור שאני! 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550" dirty="0"/>
              <a:t>אלא מהכא: "</a:t>
            </a:r>
            <a:r>
              <a:rPr lang="he-IL" sz="1550" dirty="0">
                <a:solidFill>
                  <a:srgbClr val="002060"/>
                </a:solidFill>
              </a:rPr>
              <a:t>וַיֹּאמֶר שְׁמוּאֵל אֶל שָׁאוּל לָמָּה הִרְגַּזְתַּנִי לְהַעֲלוֹת אֹתִי וַיֹּאמֶר שָׁאוּל צַר לִי מְאֹד </a:t>
            </a:r>
            <a:r>
              <a:rPr lang="he-IL" sz="1550" dirty="0" err="1">
                <a:solidFill>
                  <a:srgbClr val="002060"/>
                </a:solidFill>
              </a:rPr>
              <a:t>וּפְלִשְׁתִּים</a:t>
            </a:r>
            <a:r>
              <a:rPr lang="he-IL" sz="1550" dirty="0">
                <a:solidFill>
                  <a:srgbClr val="002060"/>
                </a:solidFill>
              </a:rPr>
              <a:t> נִלְחָמִים בִּי </a:t>
            </a:r>
            <a:r>
              <a:rPr lang="he-IL" sz="1550" dirty="0" err="1">
                <a:solidFill>
                  <a:srgbClr val="002060"/>
                </a:solidFill>
              </a:rPr>
              <a:t>וֵאלֹהִים</a:t>
            </a:r>
            <a:r>
              <a:rPr lang="he-IL" sz="1550" dirty="0">
                <a:solidFill>
                  <a:srgbClr val="002060"/>
                </a:solidFill>
              </a:rPr>
              <a:t> סָר מֵעָלַי וְלֹא עָנָנִי עוֹד גַּם בְּיַד </a:t>
            </a:r>
            <a:r>
              <a:rPr lang="he-IL" sz="1550" dirty="0" err="1">
                <a:solidFill>
                  <a:srgbClr val="002060"/>
                </a:solidFill>
              </a:rPr>
              <a:t>הַנְּבִיאִם</a:t>
            </a:r>
            <a:r>
              <a:rPr lang="he-IL" sz="1550" dirty="0">
                <a:solidFill>
                  <a:srgbClr val="002060"/>
                </a:solidFill>
              </a:rPr>
              <a:t> גַּם </a:t>
            </a:r>
            <a:r>
              <a:rPr lang="he-IL" sz="1550" dirty="0" err="1">
                <a:solidFill>
                  <a:srgbClr val="002060"/>
                </a:solidFill>
              </a:rPr>
              <a:t>בַּחֲלֹמוֹת</a:t>
            </a:r>
            <a:r>
              <a:rPr lang="he-IL" sz="1550" dirty="0">
                <a:solidFill>
                  <a:srgbClr val="002060"/>
                </a:solidFill>
              </a:rPr>
              <a:t> וָאֶקְרָאֶה לְךָ לְהוֹדִיעֵנִי מָה אֶעֱשֶׂה</a:t>
            </a:r>
            <a:r>
              <a:rPr lang="he-IL" sz="1550" dirty="0"/>
              <a:t>",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ואילו אורים ותומים לא </a:t>
            </a:r>
            <a:r>
              <a:rPr lang="he-IL" sz="1550" dirty="0" err="1"/>
              <a:t>קאמר</a:t>
            </a:r>
            <a:r>
              <a:rPr lang="he-IL" sz="1550" dirty="0"/>
              <a:t> משום </a:t>
            </a:r>
            <a:r>
              <a:rPr lang="he-IL" sz="1550" dirty="0" err="1"/>
              <a:t>דקטליה</a:t>
            </a:r>
            <a:r>
              <a:rPr lang="he-IL" sz="1550" dirty="0"/>
              <a:t> לנוב עיר </a:t>
            </a:r>
            <a:r>
              <a:rPr lang="he-IL" sz="1550" dirty="0" err="1"/>
              <a:t>הכהנים</a:t>
            </a:r>
            <a:r>
              <a:rPr lang="he-IL" sz="1550" dirty="0"/>
              <a:t>. 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550" dirty="0"/>
              <a:t>       ומנין </a:t>
            </a:r>
            <a:r>
              <a:rPr lang="he-IL" sz="1550" dirty="0" err="1"/>
              <a:t>דאחילו</a:t>
            </a:r>
            <a:r>
              <a:rPr lang="he-IL" sz="1550" dirty="0"/>
              <a:t> ליה מן שמיא? </a:t>
            </a: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550" dirty="0"/>
              <a:t>       שנא': "</a:t>
            </a:r>
            <a:r>
              <a:rPr lang="he-IL" sz="1550" dirty="0">
                <a:solidFill>
                  <a:srgbClr val="002060"/>
                </a:solidFill>
              </a:rPr>
              <a:t>(ויאמר שמואל אל שאול) [וּ]מָחָר אַתָּה וּבָנֶיךָ עִמִּי</a:t>
            </a:r>
            <a:r>
              <a:rPr lang="he-IL" sz="1550" dirty="0"/>
              <a:t>", </a:t>
            </a:r>
            <a:r>
              <a:rPr lang="he-IL" sz="1550" dirty="0" err="1"/>
              <a:t>וא"ר</a:t>
            </a:r>
            <a:r>
              <a:rPr lang="he-IL" sz="1550" dirty="0"/>
              <a:t> יוחנן: עמי במחיצתי. </a:t>
            </a: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550" dirty="0"/>
              <a:t>       ורבנן אמרי מהכא: "</a:t>
            </a:r>
            <a:r>
              <a:rPr lang="he-IL" sz="1550" dirty="0">
                <a:solidFill>
                  <a:srgbClr val="002060"/>
                </a:solidFill>
              </a:rPr>
              <a:t>וְהוֹקַעֲנוּם לַה' בְּגִבְעַת שָׁאוּל בְּחִיר ה'</a:t>
            </a:r>
            <a:r>
              <a:rPr lang="he-IL" sz="1550" dirty="0"/>
              <a:t>" - </a:t>
            </a:r>
            <a:r>
              <a:rPr lang="he-IL" sz="1550" dirty="0" err="1"/>
              <a:t>יצתה</a:t>
            </a:r>
            <a:r>
              <a:rPr lang="he-IL" sz="1550" dirty="0"/>
              <a:t> בת קול ואמרה "בחיר ה'".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79BA43-D754-4F7B-9ADF-3178D2DA3A0A}"/>
              </a:ext>
            </a:extLst>
          </p:cNvPr>
          <p:cNvSpPr txBox="1"/>
          <p:nvPr/>
        </p:nvSpPr>
        <p:spPr>
          <a:xfrm>
            <a:off x="8688427" y="363473"/>
            <a:ext cx="34542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❺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FBEB71-1C7E-47D5-946B-BA667A0A91CD}"/>
              </a:ext>
            </a:extLst>
          </p:cNvPr>
          <p:cNvSpPr txBox="1"/>
          <p:nvPr/>
        </p:nvSpPr>
        <p:spPr>
          <a:xfrm>
            <a:off x="8707089" y="1338128"/>
            <a:ext cx="216024" cy="12311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①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900" dirty="0"/>
          </a:p>
          <a:p>
            <a:endParaRPr lang="he-IL" sz="1300" dirty="0"/>
          </a:p>
          <a:p>
            <a:r>
              <a:rPr lang="he-IL" sz="1300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7966340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65" y="116632"/>
            <a:ext cx="8772485" cy="68625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אמר ר' </a:t>
            </a:r>
            <a:r>
              <a:rPr lang="he-IL" sz="1500" dirty="0" err="1"/>
              <a:t>אבהו</a:t>
            </a:r>
            <a:r>
              <a:rPr lang="he-IL" sz="1500" dirty="0"/>
              <a:t> בן </a:t>
            </a:r>
            <a:r>
              <a:rPr lang="he-IL" sz="1500" dirty="0" err="1"/>
              <a:t>זוטרתי</a:t>
            </a:r>
            <a:r>
              <a:rPr lang="he-IL" sz="1500" dirty="0"/>
              <a:t> אמר רב יהודה בר </a:t>
            </a:r>
            <a:r>
              <a:rPr lang="he-IL" sz="1500" dirty="0" err="1"/>
              <a:t>זבידא</a:t>
            </a:r>
            <a:r>
              <a:rPr lang="he-IL" sz="15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בקשו לקבוע פרשת בלק בקריאת שמע,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ומפני מה לא קבעוה? - משום טורח צבור.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/>
              <a:t>מ"ט? </a:t>
            </a: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אילימא</a:t>
            </a:r>
            <a:r>
              <a:rPr lang="he-IL" sz="1500" dirty="0"/>
              <a:t> משום </a:t>
            </a:r>
            <a:r>
              <a:rPr lang="he-IL" sz="1500" dirty="0" err="1"/>
              <a:t>דכתיב</a:t>
            </a:r>
            <a:r>
              <a:rPr lang="he-IL" sz="1500" dirty="0"/>
              <a:t> בה: "</a:t>
            </a:r>
            <a:r>
              <a:rPr lang="he-IL" sz="1500" dirty="0">
                <a:solidFill>
                  <a:srgbClr val="002060"/>
                </a:solidFill>
              </a:rPr>
              <a:t>אֵל מוֹצִיאָם מִמִּצְרָיִם</a:t>
            </a:r>
            <a:r>
              <a:rPr lang="he-IL" sz="1500" dirty="0"/>
              <a:t>" - </a:t>
            </a:r>
            <a:r>
              <a:rPr lang="he-IL" sz="1500" dirty="0" err="1"/>
              <a:t>לימא</a:t>
            </a:r>
            <a:r>
              <a:rPr lang="he-IL" sz="1500" dirty="0"/>
              <a:t> פרשת </a:t>
            </a:r>
            <a:r>
              <a:rPr lang="he-IL" sz="1500" dirty="0" err="1"/>
              <a:t>רבית</a:t>
            </a:r>
            <a:r>
              <a:rPr lang="he-IL" sz="1500" dirty="0"/>
              <a:t> ופרשת משקלות </a:t>
            </a:r>
            <a:r>
              <a:rPr lang="he-IL" sz="1500" dirty="0" err="1"/>
              <a:t>דכתיב</a:t>
            </a:r>
            <a:r>
              <a:rPr lang="he-IL" sz="1500" dirty="0"/>
              <a:t> בהן יציאת מצרים! </a:t>
            </a:r>
          </a:p>
          <a:p>
            <a:pPr>
              <a:lnSpc>
                <a:spcPct val="120000"/>
              </a:lnSpc>
            </a:pP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500" dirty="0"/>
              <a:t>אלא אמר ר' יוסי בר אבין: משום </a:t>
            </a:r>
            <a:r>
              <a:rPr lang="he-IL" sz="1500" dirty="0" err="1"/>
              <a:t>דכתיב</a:t>
            </a:r>
            <a:r>
              <a:rPr lang="he-IL" sz="1500" dirty="0"/>
              <a:t> בה האי קרא: "</a:t>
            </a:r>
            <a:r>
              <a:rPr lang="he-IL" sz="1500" dirty="0">
                <a:solidFill>
                  <a:srgbClr val="002060"/>
                </a:solidFill>
              </a:rPr>
              <a:t>כָּרַע שָׁכַב כַּאֲרִי וּכְלָבִיא מִי יְקִימֶנּוּ</a:t>
            </a:r>
            <a:r>
              <a:rPr lang="he-IL" sz="1500" dirty="0"/>
              <a:t>".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</a:t>
            </a:r>
            <a:r>
              <a:rPr lang="he-IL" sz="1500" dirty="0" err="1"/>
              <a:t>ולימא</a:t>
            </a:r>
            <a:r>
              <a:rPr lang="he-IL" sz="1500" dirty="0"/>
              <a:t> האי </a:t>
            </a:r>
            <a:r>
              <a:rPr lang="he-IL" sz="1500" dirty="0" err="1"/>
              <a:t>פסוקא</a:t>
            </a:r>
            <a:r>
              <a:rPr lang="he-IL" sz="1500" dirty="0"/>
              <a:t> ותו לא!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</a:t>
            </a:r>
            <a:r>
              <a:rPr lang="he-IL" sz="1500" dirty="0" err="1"/>
              <a:t>גמירי</a:t>
            </a:r>
            <a:r>
              <a:rPr lang="he-IL" sz="1500" dirty="0"/>
              <a:t>: כל פרשה </a:t>
            </a:r>
            <a:r>
              <a:rPr lang="he-IL" sz="1500" dirty="0" err="1"/>
              <a:t>דפסקה</a:t>
            </a:r>
            <a:r>
              <a:rPr lang="he-IL" sz="1500" dirty="0"/>
              <a:t> משה רבינו - </a:t>
            </a:r>
            <a:r>
              <a:rPr lang="he-IL" sz="1500" dirty="0" err="1"/>
              <a:t>פסקינן</a:t>
            </a:r>
            <a:r>
              <a:rPr lang="he-IL" sz="1500" dirty="0"/>
              <a:t>, דלא פסקה משה רבינו - לא </a:t>
            </a:r>
            <a:r>
              <a:rPr lang="he-IL" sz="1500" dirty="0" err="1"/>
              <a:t>פסקינן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endParaRPr lang="he-IL" sz="3200" dirty="0"/>
          </a:p>
          <a:p>
            <a:pPr>
              <a:lnSpc>
                <a:spcPct val="120000"/>
              </a:lnSpc>
            </a:pPr>
            <a:r>
              <a:rPr lang="he-IL" sz="1500" dirty="0"/>
              <a:t>פרשת ציצית מפני מה קבעוה?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א"ר</a:t>
            </a:r>
            <a:r>
              <a:rPr lang="he-IL" sz="1500" dirty="0"/>
              <a:t> יהודה בר </a:t>
            </a:r>
            <a:r>
              <a:rPr lang="he-IL" sz="1500" dirty="0" err="1"/>
              <a:t>חביבא</a:t>
            </a:r>
            <a:r>
              <a:rPr lang="he-IL" sz="15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מפני שיש בה חמשה </a:t>
            </a:r>
            <a:r>
              <a:rPr lang="he-IL" sz="1200" dirty="0"/>
              <a:t>(ס"א: ששה)</a:t>
            </a:r>
            <a:r>
              <a:rPr lang="he-IL" sz="1500" dirty="0"/>
              <a:t> דברים: מצות ציצית, יציאת מצרים, עול מצות, ודעת מינים, הרהור עבירה, והרהור ע"ז.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בשלמא</a:t>
            </a:r>
            <a:r>
              <a:rPr lang="he-IL" sz="1500" dirty="0"/>
              <a:t> הני תלת מפרשן -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עול מצות - </a:t>
            </a:r>
            <a:r>
              <a:rPr lang="he-IL" sz="1500" dirty="0" err="1"/>
              <a:t>דכתיב</a:t>
            </a:r>
            <a:r>
              <a:rPr lang="he-IL" sz="1500" dirty="0"/>
              <a:t>: "</a:t>
            </a:r>
            <a:r>
              <a:rPr lang="he-IL" sz="1500" dirty="0">
                <a:solidFill>
                  <a:srgbClr val="002060"/>
                </a:solidFill>
              </a:rPr>
              <a:t>וּרְאִיתֶם אֹתוֹ וּזְכַרְתֶּם אֶת כָּל </a:t>
            </a:r>
            <a:r>
              <a:rPr lang="he-IL" sz="1500" dirty="0" err="1">
                <a:solidFill>
                  <a:srgbClr val="002060"/>
                </a:solidFill>
              </a:rPr>
              <a:t>מִצְו‍ֹת</a:t>
            </a:r>
            <a:r>
              <a:rPr lang="he-IL" sz="1500" dirty="0">
                <a:solidFill>
                  <a:srgbClr val="002060"/>
                </a:solidFill>
              </a:rPr>
              <a:t> ה'</a:t>
            </a:r>
            <a:r>
              <a:rPr lang="he-IL" sz="1500" dirty="0"/>
              <a:t>",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ציצית - </a:t>
            </a:r>
            <a:r>
              <a:rPr lang="he-IL" sz="1500" dirty="0" err="1"/>
              <a:t>דכתיב</a:t>
            </a:r>
            <a:r>
              <a:rPr lang="he-IL" sz="1500" dirty="0"/>
              <a:t>: "</a:t>
            </a:r>
            <a:r>
              <a:rPr lang="he-IL" sz="1500" dirty="0">
                <a:solidFill>
                  <a:srgbClr val="002060"/>
                </a:solidFill>
              </a:rPr>
              <a:t>וְעָשׂוּ לָהֶם צִיצִית</a:t>
            </a:r>
            <a:r>
              <a:rPr lang="he-IL" sz="1500" dirty="0"/>
              <a:t>" וגו',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יציאת מצרים - </a:t>
            </a:r>
            <a:r>
              <a:rPr lang="he-IL" sz="1500" dirty="0" err="1"/>
              <a:t>דכתיב</a:t>
            </a:r>
            <a:r>
              <a:rPr lang="he-IL" sz="1500" dirty="0"/>
              <a:t>: "</a:t>
            </a:r>
            <a:r>
              <a:rPr lang="he-IL" sz="1500" dirty="0">
                <a:solidFill>
                  <a:srgbClr val="002060"/>
                </a:solidFill>
              </a:rPr>
              <a:t>אֲשֶׁר הוֹצֵאתִי</a:t>
            </a:r>
            <a:r>
              <a:rPr lang="he-IL" sz="1500" dirty="0"/>
              <a:t>" וגו',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אלא דעת מינים הרהור עבירה והרהור ע"ז </a:t>
            </a:r>
            <a:r>
              <a:rPr lang="he-IL" sz="1500" dirty="0" err="1"/>
              <a:t>מנלן</a:t>
            </a:r>
            <a:r>
              <a:rPr lang="he-IL" sz="1500" dirty="0"/>
              <a:t>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</a:t>
            </a:r>
            <a:r>
              <a:rPr lang="he-IL" sz="1500" dirty="0" err="1"/>
              <a:t>דתניא</a:t>
            </a:r>
            <a:r>
              <a:rPr lang="he-IL" sz="15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"אַחֲרֵי לְבַבְכֶם" - זו מינות, וכן הוא אומר: "אָמַר נָבָל בְּלִבּוֹ אֵין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אֱלֹהִים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".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"אַחֲרֵי עֵינֵיכֶם" - זה הרהור עבירה, שנאמר: "וַיֹּאמֶר שִׁמְשׁוֹן אֶל אָבִיו אוֹתָהּ קַח לִי כִּי הִיא יָשְׁרָה בְעֵינָי".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      "אַתֶּם זוֹנִים" - זה הרהור ע"ז, וכן הוא אומר: "וַיִּזְנוּ אַחֲרֵי הַבְּעָלִים".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96551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יב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0318D1-313E-41B8-8306-49C968DE0730}"/>
              </a:ext>
            </a:extLst>
          </p:cNvPr>
          <p:cNvSpPr txBox="1"/>
          <p:nvPr/>
        </p:nvSpPr>
        <p:spPr>
          <a:xfrm>
            <a:off x="8791147" y="116632"/>
            <a:ext cx="298695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●</a:t>
            </a:r>
          </a:p>
          <a:p>
            <a:endParaRPr lang="he-IL" sz="2000" dirty="0"/>
          </a:p>
          <a:p>
            <a:endParaRPr lang="he-IL" sz="1600" dirty="0"/>
          </a:p>
          <a:p>
            <a:endParaRPr lang="he-IL" dirty="0"/>
          </a:p>
          <a:p>
            <a:endParaRPr lang="he-IL" sz="1600" dirty="0"/>
          </a:p>
          <a:p>
            <a:endParaRPr lang="he-IL" sz="1600" dirty="0"/>
          </a:p>
          <a:p>
            <a:endParaRPr lang="he-IL" sz="8100" dirty="0"/>
          </a:p>
          <a:p>
            <a:endParaRPr lang="he-IL" sz="1600" dirty="0"/>
          </a:p>
          <a:p>
            <a:r>
              <a:rPr lang="he-IL" sz="1600" dirty="0"/>
              <a:t>●</a:t>
            </a:r>
          </a:p>
          <a:p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736910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29593</TotalTime>
  <Words>1734</Words>
  <Application>Microsoft Office PowerPoint</Application>
  <PresentationFormat>‫הצגה על המסך (4:3)</PresentationFormat>
  <Paragraphs>322</Paragraphs>
  <Slides>10</Slides>
  <Notes>8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3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הראל שפירא</cp:lastModifiedBy>
  <cp:revision>2347</cp:revision>
  <dcterms:created xsi:type="dcterms:W3CDTF">2015-01-28T10:22:53Z</dcterms:created>
  <dcterms:modified xsi:type="dcterms:W3CDTF">2019-01-25T08:48:06Z</dcterms:modified>
</cp:coreProperties>
</file>