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76" r:id="rId2"/>
    <p:sldId id="459" r:id="rId3"/>
    <p:sldId id="507" r:id="rId4"/>
    <p:sldId id="508" r:id="rId5"/>
    <p:sldId id="509" r:id="rId6"/>
    <p:sldId id="510" r:id="rId7"/>
    <p:sldId id="511" r:id="rId8"/>
    <p:sldId id="512" r:id="rId9"/>
    <p:sldId id="513" r:id="rId10"/>
    <p:sldId id="514" r:id="rId11"/>
    <p:sldId id="429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סגנון כהה 2 - הדגשה 3/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0785" autoAdjust="0"/>
  </p:normalViewPr>
  <p:slideViewPr>
    <p:cSldViewPr>
      <p:cViewPr varScale="1">
        <p:scale>
          <a:sx n="78" d="100"/>
          <a:sy n="78" d="100"/>
        </p:scale>
        <p:origin x="162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ג'/אדר א/תשע"ט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5494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"אל תזכרו ראשונות" - זה שעבוד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מלכיות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– כתב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המהרש"א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שמשמעות שעבוד מלכויות האמור כאן שונה מהנזכר לעיל, שכאן הכוונה למלכויות הקודמות דהיינו בבל מדי ויון ולעיל הכוונה לשעבוד מלכות האחרונה שהיא אדום וגוג ומגוג שהרעו לנו ביותר.</a:t>
            </a: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1610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8934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9488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8339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6377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2821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1243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9021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ג'/אדר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ג'/אדר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ג'/אדר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ג'/אדר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ג'/אדר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ג'/אדר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ג'/אדר א/תשע"ט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ג'/אדר א/תשע"ט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ג'/אדר א/תשע"ט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ג'/אדר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ג'/אדר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ג'/אדר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af-yomi.com/Media.aspx?massechet=313&amp;meDaf=71&amp;adDaf=71#massechet=283&amp;medaf=13&amp;addaf=13&amp;safa=&amp;maggid=101&amp;chofshi=%D7%98%D7%A7%D7%A1%D7%98+%D7%97%D7%95%D7%A4%D7%A9%D7%99&amp;sort=massechet&amp;dir=1&amp;page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4000" b="1" dirty="0" err="1">
                <a:solidFill>
                  <a:srgbClr val="C0504D">
                    <a:lumMod val="75000"/>
                  </a:srgbClr>
                </a:solidFill>
              </a:rPr>
              <a:t>יג</a:t>
            </a:r>
            <a:endParaRPr lang="he-IL" sz="4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יב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(משנה)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יג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(7 שורות מלמטה)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252536" y="116632"/>
            <a:ext cx="8928992" cy="68256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ת"ר: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"שמע ישראל ה'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אלהינו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ה' אחד" - זו ק"ש של ר' יהודה הנשיא.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500" dirty="0"/>
              <a:t>א"ל רב </a:t>
            </a:r>
            <a:r>
              <a:rPr lang="he-IL" sz="1500" dirty="0" err="1"/>
              <a:t>לר</a:t>
            </a:r>
            <a:r>
              <a:rPr lang="he-IL" sz="1500" dirty="0"/>
              <a:t>' </a:t>
            </a:r>
            <a:r>
              <a:rPr lang="he-IL" sz="1500" dirty="0" err="1"/>
              <a:t>חייא</a:t>
            </a:r>
            <a:r>
              <a:rPr lang="he-IL" sz="1500" dirty="0"/>
              <a:t>: לא </a:t>
            </a:r>
            <a:r>
              <a:rPr lang="he-IL" sz="1500" dirty="0" err="1"/>
              <a:t>חזינא</a:t>
            </a:r>
            <a:r>
              <a:rPr lang="he-IL" sz="1500" dirty="0"/>
              <a:t> ליה לרבי </a:t>
            </a:r>
            <a:r>
              <a:rPr lang="he-IL" sz="1500" dirty="0" err="1"/>
              <a:t>דמקבל</a:t>
            </a:r>
            <a:r>
              <a:rPr lang="he-IL" sz="1500" dirty="0"/>
              <a:t> עליה מלכות שמים!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אמר ליה: בר פחתי, בשעה שמעביר ידיו על פניו מקבל עליו עול מלכות שמים. 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500" dirty="0"/>
              <a:t>חוזר וגומרה או אינו חוזר וגומרה?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בר </a:t>
            </a:r>
            <a:r>
              <a:rPr lang="he-IL" sz="1500" dirty="0" err="1"/>
              <a:t>קפרא</a:t>
            </a:r>
            <a:r>
              <a:rPr lang="he-IL" sz="1500" dirty="0"/>
              <a:t> אומר: אינו חוזר וגומרה.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רבי שמעון ברבי אומר: חוזר וגומרה. 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500" dirty="0"/>
              <a:t>א"ל בר </a:t>
            </a:r>
            <a:r>
              <a:rPr lang="he-IL" sz="1500" dirty="0" err="1"/>
              <a:t>קפרא</a:t>
            </a:r>
            <a:r>
              <a:rPr lang="he-IL" sz="1500" dirty="0"/>
              <a:t> </a:t>
            </a:r>
            <a:r>
              <a:rPr lang="he-IL" sz="1500" dirty="0" err="1"/>
              <a:t>לר"ש</a:t>
            </a:r>
            <a:r>
              <a:rPr lang="he-IL" sz="1500" dirty="0"/>
              <a:t> ברבי: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בשלמא</a:t>
            </a:r>
            <a:r>
              <a:rPr lang="he-IL" sz="1500" dirty="0"/>
              <a:t> לדידי </a:t>
            </a:r>
            <a:r>
              <a:rPr lang="he-IL" sz="1500" dirty="0" err="1"/>
              <a:t>דאמינא</a:t>
            </a:r>
            <a:r>
              <a:rPr lang="he-IL" sz="1500" dirty="0"/>
              <a:t> אינו חוזר וגומרה - היינו </a:t>
            </a:r>
            <a:r>
              <a:rPr lang="he-IL" sz="1500" dirty="0" err="1"/>
              <a:t>דמהדר</a:t>
            </a:r>
            <a:r>
              <a:rPr lang="he-IL" sz="1500" dirty="0"/>
              <a:t> רבי </a:t>
            </a:r>
            <a:r>
              <a:rPr lang="he-IL" sz="1500" dirty="0" err="1"/>
              <a:t>אשמעתא</a:t>
            </a:r>
            <a:r>
              <a:rPr lang="he-IL" sz="1500" dirty="0"/>
              <a:t> דאית בה יציאת מצרים,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אלא לדידך </a:t>
            </a:r>
            <a:r>
              <a:rPr lang="he-IL" sz="1500" dirty="0" err="1"/>
              <a:t>דאמרת</a:t>
            </a:r>
            <a:r>
              <a:rPr lang="he-IL" sz="1500" dirty="0"/>
              <a:t> חוזר וגומרה, למה ליה </a:t>
            </a:r>
            <a:r>
              <a:rPr lang="he-IL" sz="1500" dirty="0" err="1"/>
              <a:t>לאהדורי</a:t>
            </a:r>
            <a:r>
              <a:rPr lang="he-IL" sz="1500" dirty="0"/>
              <a:t>? - כדי להזכיר יציאת מצרים בזמנה.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500" dirty="0"/>
              <a:t>אמר ר' </a:t>
            </a:r>
            <a:r>
              <a:rPr lang="he-IL" sz="1500" dirty="0" err="1"/>
              <a:t>אילא</a:t>
            </a:r>
            <a:r>
              <a:rPr lang="he-IL" sz="1500" dirty="0"/>
              <a:t> בריה </a:t>
            </a:r>
            <a:r>
              <a:rPr lang="he-IL" sz="1500" dirty="0" err="1"/>
              <a:t>דרב</a:t>
            </a:r>
            <a:r>
              <a:rPr lang="he-IL" sz="1500" dirty="0"/>
              <a:t> שמואל בר </a:t>
            </a:r>
            <a:r>
              <a:rPr lang="he-IL" sz="1500" dirty="0" err="1"/>
              <a:t>מרתא</a:t>
            </a:r>
            <a:r>
              <a:rPr lang="he-IL" sz="1500" dirty="0"/>
              <a:t> משמיה </a:t>
            </a:r>
            <a:r>
              <a:rPr lang="he-IL" sz="1500" dirty="0" err="1"/>
              <a:t>דרב</a:t>
            </a:r>
            <a:r>
              <a:rPr lang="he-IL" sz="1500" dirty="0"/>
              <a:t>: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אמר "</a:t>
            </a:r>
            <a:r>
              <a:rPr lang="he-IL" sz="1500" dirty="0">
                <a:solidFill>
                  <a:srgbClr val="002060"/>
                </a:solidFill>
              </a:rPr>
              <a:t>שמע ישראל ה' </a:t>
            </a:r>
            <a:r>
              <a:rPr lang="he-IL" sz="1500" dirty="0" err="1">
                <a:solidFill>
                  <a:srgbClr val="002060"/>
                </a:solidFill>
              </a:rPr>
              <a:t>אלהינו</a:t>
            </a:r>
            <a:r>
              <a:rPr lang="he-IL" sz="1500" dirty="0">
                <a:solidFill>
                  <a:srgbClr val="002060"/>
                </a:solidFill>
              </a:rPr>
              <a:t> ה' אחד</a:t>
            </a:r>
            <a:r>
              <a:rPr lang="he-IL" sz="1500" dirty="0"/>
              <a:t>" ונאנס בשינה - יצא. 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500" dirty="0"/>
              <a:t>אמר ליה רב נחמן לדרו עבדיה: </a:t>
            </a:r>
            <a:r>
              <a:rPr lang="he-IL" sz="1500" dirty="0" err="1"/>
              <a:t>בפסוקא</a:t>
            </a:r>
            <a:r>
              <a:rPr lang="he-IL" sz="1500" dirty="0"/>
              <a:t> קמא צערן, טפי לא </a:t>
            </a:r>
            <a:r>
              <a:rPr lang="he-IL" sz="1500" dirty="0" err="1"/>
              <a:t>תצערן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אמר ליה רב יוסף לרב יוסף בריה </a:t>
            </a:r>
            <a:r>
              <a:rPr lang="he-IL" sz="1500" dirty="0" err="1"/>
              <a:t>דרבה</a:t>
            </a:r>
            <a:r>
              <a:rPr lang="he-IL" sz="1500" dirty="0"/>
              <a:t>: אבוך </a:t>
            </a:r>
            <a:r>
              <a:rPr lang="he-IL" sz="1500" dirty="0" err="1"/>
              <a:t>היכי</a:t>
            </a:r>
            <a:r>
              <a:rPr lang="he-IL" sz="1500" dirty="0"/>
              <a:t> </a:t>
            </a:r>
            <a:r>
              <a:rPr lang="he-IL" sz="1500" dirty="0" err="1"/>
              <a:t>הוה</a:t>
            </a:r>
            <a:r>
              <a:rPr lang="he-IL" sz="1500" dirty="0"/>
              <a:t> עביד?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אמר ליה: </a:t>
            </a:r>
            <a:r>
              <a:rPr lang="he-IL" sz="1500" dirty="0" err="1"/>
              <a:t>בפסוקא</a:t>
            </a:r>
            <a:r>
              <a:rPr lang="he-IL" sz="1500" dirty="0"/>
              <a:t> קמא </a:t>
            </a:r>
            <a:r>
              <a:rPr lang="he-IL" sz="1500" dirty="0" err="1"/>
              <a:t>הוה</a:t>
            </a:r>
            <a:r>
              <a:rPr lang="he-IL" sz="1500" dirty="0"/>
              <a:t> </a:t>
            </a:r>
            <a:r>
              <a:rPr lang="he-IL" sz="1500" dirty="0" err="1"/>
              <a:t>קא</a:t>
            </a:r>
            <a:r>
              <a:rPr lang="he-IL" sz="1500" dirty="0"/>
              <a:t> מצער </a:t>
            </a:r>
            <a:r>
              <a:rPr lang="he-IL" sz="1500" dirty="0" err="1"/>
              <a:t>נפשיה</a:t>
            </a:r>
            <a:r>
              <a:rPr lang="he-IL" sz="1500" dirty="0"/>
              <a:t>, טפי לא </a:t>
            </a:r>
            <a:r>
              <a:rPr lang="he-IL" sz="1500" dirty="0" err="1"/>
              <a:t>הוה</a:t>
            </a:r>
            <a:r>
              <a:rPr lang="he-IL" sz="1500" dirty="0"/>
              <a:t> מצער </a:t>
            </a:r>
            <a:r>
              <a:rPr lang="he-IL" sz="1500" dirty="0" err="1"/>
              <a:t>נפשיה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500" dirty="0"/>
              <a:t>אמר רב יוסף: פרקדן לא יקרא קריאת שמע.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מקרא הוא דלא ליקרי, הא </a:t>
            </a:r>
            <a:r>
              <a:rPr lang="he-IL" sz="1500" dirty="0" err="1"/>
              <a:t>מיגנא</a:t>
            </a:r>
            <a:r>
              <a:rPr lang="he-IL" sz="1500" dirty="0"/>
              <a:t> שפיר דמי? והא רבי יהושע בן לוי לייט אמאן דגני </a:t>
            </a:r>
            <a:r>
              <a:rPr lang="he-IL" sz="1500" dirty="0" err="1"/>
              <a:t>אפרקיד</a:t>
            </a:r>
            <a:r>
              <a:rPr lang="he-IL" sz="1500" dirty="0"/>
              <a:t>!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אמרי: </a:t>
            </a:r>
            <a:r>
              <a:rPr lang="he-IL" sz="1500" dirty="0" err="1"/>
              <a:t>מיגנא</a:t>
            </a:r>
            <a:r>
              <a:rPr lang="he-IL" sz="1500" dirty="0"/>
              <a:t> כי מצלי שפיר דמי, מקרא אע"ג </a:t>
            </a:r>
            <a:r>
              <a:rPr lang="he-IL" sz="1500" dirty="0" err="1"/>
              <a:t>דמצלי</a:t>
            </a:r>
            <a:r>
              <a:rPr lang="he-IL" sz="1500" dirty="0"/>
              <a:t> </a:t>
            </a:r>
            <a:r>
              <a:rPr lang="he-IL" sz="1500" dirty="0" err="1"/>
              <a:t>נמי</a:t>
            </a:r>
            <a:r>
              <a:rPr lang="he-IL" sz="1500" dirty="0"/>
              <a:t> אסור.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והא ר' יוחנן מצלי וקרי!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שאני ר' יוחנן </a:t>
            </a:r>
            <a:r>
              <a:rPr lang="he-IL" sz="1500" dirty="0" err="1"/>
              <a:t>דבעל</a:t>
            </a:r>
            <a:r>
              <a:rPr lang="he-IL" sz="1500" dirty="0"/>
              <a:t> בשר </a:t>
            </a:r>
            <a:r>
              <a:rPr lang="he-IL" sz="1500" dirty="0" err="1"/>
              <a:t>הוה</a:t>
            </a:r>
            <a:r>
              <a:rPr lang="he-IL" sz="15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0A2A5B-5592-4151-B170-F6A348766A8D}"/>
              </a:ext>
            </a:extLst>
          </p:cNvPr>
          <p:cNvSpPr txBox="1"/>
          <p:nvPr/>
        </p:nvSpPr>
        <p:spPr>
          <a:xfrm>
            <a:off x="8649771" y="132654"/>
            <a:ext cx="298695" cy="59400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7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dirty="0"/>
          </a:p>
          <a:p>
            <a:endParaRPr lang="he-IL" sz="20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000" dirty="0"/>
          </a:p>
          <a:p>
            <a:endParaRPr lang="he-IL" sz="9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22792767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יב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(משנה)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יג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(7 שורות מלמטה)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יד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7776395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79712" y="645675"/>
            <a:ext cx="6555368" cy="38491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/>
              <a:t>משנה</a:t>
            </a:r>
            <a:endParaRPr lang="he-IL" sz="1600" b="1" dirty="0"/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מזכירין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יציאת מצרים בלילות. 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א"ר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אלעזר בן עזריה: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הרי אני כבן שבעים שנה ולא זכיתי שתאמר יציאת מצרים בלילות,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עד שדרשה בן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זומא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שנא': "למען תזכור את יום צאתך מארץ מצרים כל ימי חייך" -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"ימי חייך" - הימים, "כל ימי חייך" - הלילות. 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וחכ"א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"ימי חייך" - העוה"ז, "כל" - להביא לימות המשיח.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3" name="חץ: שמאלה 2">
            <a:extLst>
              <a:ext uri="{FF2B5EF4-FFF2-40B4-BE49-F238E27FC236}">
                <a16:creationId xmlns:a16="http://schemas.microsoft.com/office/drawing/2014/main" id="{0B2B5FAE-50B1-4D72-B07A-313DB2F8B0BA}"/>
              </a:ext>
            </a:extLst>
          </p:cNvPr>
          <p:cNvSpPr/>
          <p:nvPr/>
        </p:nvSpPr>
        <p:spPr>
          <a:xfrm>
            <a:off x="323528" y="5445224"/>
            <a:ext cx="936104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993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5531" y="-27384"/>
            <a:ext cx="8235573" cy="69733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1" dirty="0"/>
              <a:t>גמרא</a:t>
            </a:r>
            <a:endParaRPr lang="he-IL" sz="1500" b="1" dirty="0"/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500" dirty="0"/>
              <a:t>תניא: 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אמר להם בן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זומא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לחכמים: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וכי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מזכירין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יציאת מצרים לימות המשיח? והלא כבר נאמר: "הִנֵּה יָמִים בָּאִים נְאֻם ה' </a:t>
            </a:r>
            <a:r>
              <a:rPr lang="he-IL" sz="1500" b="1" dirty="0">
                <a:solidFill>
                  <a:srgbClr val="F79646">
                    <a:lumMod val="50000"/>
                  </a:srgbClr>
                </a:solidFill>
              </a:rPr>
              <a:t>וְלֹא יֹאמְרוּ עוֹד חַי ה' אֲשֶׁר הֶעֱלָה אֶת בְּנֵי יִשְׂרָאֵל מֵאֶרֶץ מִצְרָיִם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כִּי אִם חַי ה' אֲשֶׁר הֶעֱלָה וַאֲשֶׁר הֵבִיא אֶת זֶרַע בֵּית יִשְׂרָאֵל מֵאֶרֶץ צָפוֹנָה וּמִכֹּל הָאֲרָצוֹת אֲשֶׁר הִדַּחְתִּים שָׁם"!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אמרו לו: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לא שתעקר יציאת מצרים ממקומה, אלא שתהא שעבוד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מלכיות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עיקר ויציאת מצרים טפל לו.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כיוצא בו אתה אומר: "לֹא יִקָּרֵא שִׁמְךָ עוֹד יַעֲקֹב כִּי אִם יִשְׂרָאֵל יִהְיֶה שְׁמֶךָ" - לא שיעקר יעקב ממקומו, אלא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ישראל עיקר ויעקב טפל לו.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וכן הוא אומר: "אַל תִּזְכְּרוּ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רִאשֹׁנוֹת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וְקַדְמֹנִיּוֹת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אַל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תִּתְבֹּנָנו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ּ"  - "אל תזכרו ראשונות" - זה שעבוד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מלכיות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, "וקדמוניות אל תתבוננו" - זו יציאת מצרים, "הִנְנִי עֹשֶׂה חֲדָשָׁה עַתָּה תִצְמָח" - </a:t>
            </a:r>
            <a:r>
              <a:rPr lang="he-IL" sz="1500" dirty="0"/>
              <a:t>תני רב יוסף: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זו מלחמת גוג ומגוג.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משל למה הדבר דומה?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לאדם שהיה מהלך בדרך, ופגע בו זאב וניצל ממנו, והיה מספר והולך מעשה זאב.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פגע בו ארי וניצל ממנו, והיה מספר והולך מעשה ארי.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פגע בו נחש וניצל ממנו, שכח מעשה שניהם והיה מספר והולך מעשה נחש.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אף כך ישראל - צרות אחרונות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משכחות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את הראשונות.</a:t>
            </a:r>
            <a:endParaRPr lang="he-IL" sz="1500" dirty="0"/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אברם הוא אברהם -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בתחלה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נעשה אב לארם, ולבסוף נעשה אב לכל העולם כולו.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שרי היא שרה -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בתחלה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נעשית שרי לאומתה, ולבסוף נעשית שרה לכל העולם כולו.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6552" y="35330"/>
            <a:ext cx="328437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5861D4-BE38-433C-8F49-81D115128A3B}"/>
              </a:ext>
            </a:extLst>
          </p:cNvPr>
          <p:cNvSpPr txBox="1"/>
          <p:nvPr/>
        </p:nvSpPr>
        <p:spPr>
          <a:xfrm>
            <a:off x="8523119" y="2755575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</p:spTree>
    <p:extLst>
      <p:ext uri="{BB962C8B-B14F-4D97-AF65-F5344CB8AC3E}">
        <p14:creationId xmlns:p14="http://schemas.microsoft.com/office/powerpoint/2010/main" val="154328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888" y="291475"/>
            <a:ext cx="8139544" cy="6232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תני בר </a:t>
            </a:r>
            <a:r>
              <a:rPr lang="he-IL" sz="1600" dirty="0" err="1"/>
              <a:t>קפרא</a:t>
            </a:r>
            <a:r>
              <a:rPr lang="he-IL" sz="1600" dirty="0"/>
              <a:t>: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כל הקורא לאברהם אברם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עובר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בעשה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 שנאמר: "וְהָיָה שִׁמְךָ אַבְרָהָם".</a:t>
            </a:r>
            <a:endParaRPr lang="he-IL" sz="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אליעזר אומר: עובר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בלאו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 שנאמר: "וְלֹא יִקָּרֵא עוֹד [אֶת] שִׁמְךָ אַבְרָם".</a:t>
            </a:r>
          </a:p>
          <a:p>
            <a:pPr>
              <a:lnSpc>
                <a:spcPct val="120000"/>
              </a:lnSpc>
            </a:pPr>
            <a:endParaRPr lang="he-IL" sz="2800" dirty="0"/>
          </a:p>
          <a:p>
            <a:pPr>
              <a:lnSpc>
                <a:spcPct val="120000"/>
              </a:lnSpc>
            </a:pPr>
            <a:r>
              <a:rPr lang="he-IL" sz="1600" dirty="0"/>
              <a:t>אלא מעתה הקורא לשרה שרי הכי </a:t>
            </a:r>
            <a:r>
              <a:rPr lang="he-IL" sz="1600" dirty="0" err="1"/>
              <a:t>נמי</a:t>
            </a:r>
            <a:r>
              <a:rPr lang="he-IL" sz="1600" dirty="0"/>
              <a:t>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התם </a:t>
            </a:r>
            <a:r>
              <a:rPr lang="he-IL" sz="1600" dirty="0" err="1"/>
              <a:t>קודשא</a:t>
            </a:r>
            <a:r>
              <a:rPr lang="he-IL" sz="1600" dirty="0"/>
              <a:t> </a:t>
            </a:r>
            <a:r>
              <a:rPr lang="he-IL" sz="1600" dirty="0" err="1"/>
              <a:t>בריך</a:t>
            </a:r>
            <a:r>
              <a:rPr lang="he-IL" sz="1600" dirty="0"/>
              <a:t> הוא אמר לאברהם "</a:t>
            </a:r>
            <a:r>
              <a:rPr lang="he-IL" sz="1600" dirty="0">
                <a:solidFill>
                  <a:srgbClr val="002060"/>
                </a:solidFill>
              </a:rPr>
              <a:t>שָׂרַי אִשְׁתְּךָ לֹא תִקְרָא אֶת שְׁמָהּ שָׂרָי כִּי שָׂרָה שְׁמָהּ</a:t>
            </a:r>
            <a:r>
              <a:rPr lang="he-IL" sz="1600" dirty="0"/>
              <a:t>".</a:t>
            </a:r>
          </a:p>
          <a:p>
            <a:pPr>
              <a:lnSpc>
                <a:spcPct val="120000"/>
              </a:lnSpc>
            </a:pPr>
            <a:endParaRPr lang="he-IL" sz="2400" dirty="0"/>
          </a:p>
          <a:p>
            <a:pPr>
              <a:lnSpc>
                <a:spcPct val="120000"/>
              </a:lnSpc>
            </a:pPr>
            <a:r>
              <a:rPr lang="he-IL" sz="1600" dirty="0"/>
              <a:t>אלא מעתה הקורא ליעקב יעקב </a:t>
            </a:r>
            <a:r>
              <a:rPr lang="he-IL" sz="1600" dirty="0" err="1"/>
              <a:t>ה"נ</a:t>
            </a:r>
            <a:r>
              <a:rPr lang="he-IL" sz="1600" dirty="0"/>
              <a:t>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שאני התם </a:t>
            </a:r>
            <a:r>
              <a:rPr lang="he-IL" sz="1600" dirty="0" err="1"/>
              <a:t>דהדר</a:t>
            </a:r>
            <a:r>
              <a:rPr lang="he-IL" sz="1600" dirty="0"/>
              <a:t> </a:t>
            </a:r>
            <a:r>
              <a:rPr lang="he-IL" sz="1600" dirty="0" err="1"/>
              <a:t>אהדריה</a:t>
            </a:r>
            <a:r>
              <a:rPr lang="he-IL" sz="1600" dirty="0"/>
              <a:t> קרא, </a:t>
            </a:r>
            <a:r>
              <a:rPr lang="he-IL" sz="1600" dirty="0" err="1"/>
              <a:t>דכתיב</a:t>
            </a:r>
            <a:r>
              <a:rPr lang="he-IL" sz="1600" dirty="0"/>
              <a:t>: "</a:t>
            </a:r>
            <a:r>
              <a:rPr lang="he-IL" sz="1600" dirty="0">
                <a:solidFill>
                  <a:srgbClr val="002060"/>
                </a:solidFill>
              </a:rPr>
              <a:t>וַיֹּאמֶר </a:t>
            </a:r>
            <a:r>
              <a:rPr lang="he-IL" sz="1600" dirty="0" err="1">
                <a:solidFill>
                  <a:srgbClr val="002060"/>
                </a:solidFill>
              </a:rPr>
              <a:t>אֱלֹהִים</a:t>
            </a:r>
            <a:r>
              <a:rPr lang="he-IL" sz="1600" dirty="0">
                <a:solidFill>
                  <a:srgbClr val="002060"/>
                </a:solidFill>
              </a:rPr>
              <a:t> לְיִשְׂרָאֵל בְּמַרְאֹת הַלַּיְלָה וַיֹּאמֶר יַעֲקֹב </a:t>
            </a:r>
            <a:r>
              <a:rPr lang="he-IL" sz="1600" dirty="0" err="1">
                <a:solidFill>
                  <a:srgbClr val="002060"/>
                </a:solidFill>
              </a:rPr>
              <a:t>יַעֲקֹב</a:t>
            </a:r>
            <a:r>
              <a:rPr lang="he-IL" sz="1600" dirty="0"/>
              <a:t>".</a:t>
            </a:r>
          </a:p>
          <a:p>
            <a:pPr>
              <a:lnSpc>
                <a:spcPct val="120000"/>
              </a:lnSpc>
            </a:pPr>
            <a:endParaRPr lang="he-IL" sz="2400" dirty="0"/>
          </a:p>
          <a:p>
            <a:pPr>
              <a:lnSpc>
                <a:spcPct val="120000"/>
              </a:lnSpc>
            </a:pPr>
            <a:r>
              <a:rPr lang="he-IL" sz="1600" dirty="0" err="1"/>
              <a:t>מתיב</a:t>
            </a:r>
            <a:r>
              <a:rPr lang="he-IL" sz="1600" dirty="0"/>
              <a:t> רבי יוסי בר אבין </a:t>
            </a:r>
            <a:r>
              <a:rPr lang="he-IL" sz="1600" dirty="0" err="1"/>
              <a:t>ואיתימא</a:t>
            </a:r>
            <a:r>
              <a:rPr lang="he-IL" sz="1600" dirty="0"/>
              <a:t> רבי יוסי בר </a:t>
            </a:r>
            <a:r>
              <a:rPr lang="he-IL" sz="1600" dirty="0" err="1"/>
              <a:t>זבידא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"</a:t>
            </a:r>
            <a:r>
              <a:rPr lang="he-IL" sz="1600" dirty="0">
                <a:solidFill>
                  <a:srgbClr val="002060"/>
                </a:solidFill>
              </a:rPr>
              <a:t>אַתָּה הוּא ה' </a:t>
            </a:r>
            <a:r>
              <a:rPr lang="he-IL" sz="1600" dirty="0" err="1">
                <a:solidFill>
                  <a:srgbClr val="002060"/>
                </a:solidFill>
              </a:rPr>
              <a:t>הָאֱלֹהִים</a:t>
            </a:r>
            <a:r>
              <a:rPr lang="he-IL" sz="1600" dirty="0">
                <a:solidFill>
                  <a:srgbClr val="002060"/>
                </a:solidFill>
              </a:rPr>
              <a:t> אֲשֶׁר בָּחַרְתָּ בְּאַבְרָם</a:t>
            </a:r>
            <a:r>
              <a:rPr lang="he-IL" sz="1600" dirty="0"/>
              <a:t>".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אמר ליה: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התם נביא הוא </a:t>
            </a:r>
            <a:r>
              <a:rPr lang="he-IL" sz="1600" dirty="0" err="1"/>
              <a:t>דקא</a:t>
            </a:r>
            <a:r>
              <a:rPr lang="he-IL" sz="1600" dirty="0"/>
              <a:t> מסדר לשבחיה </a:t>
            </a:r>
            <a:r>
              <a:rPr lang="he-IL" sz="1600" dirty="0" err="1"/>
              <a:t>דרחמנא</a:t>
            </a:r>
            <a:r>
              <a:rPr lang="he-IL" sz="1600" dirty="0"/>
              <a:t> מאי דהוה מעיקרא.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b="1" dirty="0"/>
              <a:t>הדרן עלך מאימתי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94C088-F728-476D-877B-3E9D4B43BDE7}"/>
              </a:ext>
            </a:extLst>
          </p:cNvPr>
          <p:cNvSpPr txBox="1"/>
          <p:nvPr/>
        </p:nvSpPr>
        <p:spPr>
          <a:xfrm>
            <a:off x="8675124" y="2073740"/>
            <a:ext cx="298695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❶</a:t>
            </a:r>
          </a:p>
          <a:p>
            <a:endParaRPr lang="he-IL" sz="1400" dirty="0"/>
          </a:p>
          <a:p>
            <a:endParaRPr lang="he-IL" sz="2400" dirty="0"/>
          </a:p>
          <a:p>
            <a:endParaRPr lang="he-IL" sz="1400" dirty="0"/>
          </a:p>
          <a:p>
            <a:r>
              <a:rPr lang="he-IL" sz="1400" dirty="0"/>
              <a:t>❷</a:t>
            </a:r>
          </a:p>
          <a:p>
            <a:endParaRPr lang="he-IL" sz="1400" dirty="0"/>
          </a:p>
          <a:p>
            <a:endParaRPr lang="he-IL" sz="2500" dirty="0"/>
          </a:p>
          <a:p>
            <a:endParaRPr lang="he-IL" sz="1400" dirty="0"/>
          </a:p>
          <a:p>
            <a:r>
              <a:rPr lang="he-IL" sz="1400" dirty="0"/>
              <a:t>❸</a:t>
            </a:r>
          </a:p>
        </p:txBody>
      </p:sp>
      <p:sp>
        <p:nvSpPr>
          <p:cNvPr id="7" name="הסבר מלבני מעוגל 6">
            <a:extLst>
              <a:ext uri="{FF2B5EF4-FFF2-40B4-BE49-F238E27FC236}">
                <a16:creationId xmlns:a16="http://schemas.microsoft.com/office/drawing/2014/main" id="{30BA12AE-9F34-4A96-B81F-311C3FC434FF}"/>
              </a:ext>
            </a:extLst>
          </p:cNvPr>
          <p:cNvSpPr/>
          <p:nvPr/>
        </p:nvSpPr>
        <p:spPr>
          <a:xfrm>
            <a:off x="395536" y="2736913"/>
            <a:ext cx="3049690" cy="548071"/>
          </a:xfrm>
          <a:prstGeom prst="wedgeRoundRectCallout">
            <a:avLst>
              <a:gd name="adj1" fmla="val 56335"/>
              <a:gd name="adj2" fmla="val 3714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בראשית לה/י: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לֹא יִקָּרֵא שִׁמְךָ עוֹד יַעֲקֹב כִּי אִם יִשְׂרָאֵל יִהְיֶה שְׁמֶךָ </a:t>
            </a: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868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504" y="-16448"/>
            <a:ext cx="8640960" cy="68995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b="1" dirty="0"/>
              <a:t>משנה</a:t>
            </a:r>
            <a:endParaRPr lang="he-IL" sz="1500" dirty="0"/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היה קורא בתורה והגיע זמן המקרא - אם כוון לבו, יצא.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                בפרקים - שואל מפני הכבוד ומשיב, 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                ובאמצע - שואל מפני היראה ומשיב,  דברי ר' מאיר.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ר' יהודה אומר:  באמצע - שואל מפני היראה ומשיב מפני הכבוד,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                ובפרקים - שואל מפני הכבוד ומשיב שלום לכל אדם.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אלו הן בין הפרקים: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בין ברכה ראשונה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לשניה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בין שניה לשמע,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בין שמע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לוהיה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אם שמוע,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בין והיה אם שמוע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לויאמר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בין ויאמר לאמת ויציב.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ר' יהודה אומר: בין ויאמר לאמת ויציב לא יפסיק.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אמר ר' יהושע בן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קרחה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למה קדמה פרשת שמע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לוהיה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אם שמוע? - כדי שיקבל עליו עול מלכות שמים תחלה ואחר כך מקבל עליו עול מצות,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והיה אם שמוע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לויאמר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-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שוהיה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אם שמוע נוהג בין ביום ובין בלילה, ויאמר אינו נוהג אלא ביום בלבד.</a:t>
            </a:r>
          </a:p>
          <a:p>
            <a:pPr>
              <a:lnSpc>
                <a:spcPct val="120000"/>
              </a:lnSpc>
            </a:pPr>
            <a:br>
              <a:rPr lang="he-IL" sz="1200" dirty="0"/>
            </a:br>
            <a:r>
              <a:rPr lang="he-IL" sz="1500" b="1" dirty="0"/>
              <a:t>גמרא</a:t>
            </a:r>
            <a:r>
              <a:rPr lang="he-IL" sz="1500" dirty="0"/>
              <a:t> 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500" dirty="0"/>
              <a:t>ש"מ מצות צריכות כוונה!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מאי "אם כוון לבו"? לקרות.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לקרות? והא </a:t>
            </a:r>
            <a:r>
              <a:rPr lang="he-IL" sz="1500" dirty="0" err="1"/>
              <a:t>קא</a:t>
            </a:r>
            <a:r>
              <a:rPr lang="he-IL" sz="1500" dirty="0"/>
              <a:t> קרי!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בקורא להגיה.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</p:spTree>
    <p:extLst>
      <p:ext uri="{BB962C8B-B14F-4D97-AF65-F5344CB8AC3E}">
        <p14:creationId xmlns:p14="http://schemas.microsoft.com/office/powerpoint/2010/main" val="421124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08520" y="7300"/>
            <a:ext cx="8640960" cy="69733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ת"ר: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ק"ש ככתבה, דברי רבי.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וחכ"א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: בכל לשון.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500" dirty="0"/>
              <a:t>מ"ט דרבי?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אמר קרא "והיו" - </a:t>
            </a:r>
            <a:r>
              <a:rPr lang="he-IL" sz="1500" dirty="0" err="1"/>
              <a:t>בהוייתן</a:t>
            </a:r>
            <a:r>
              <a:rPr lang="he-IL" sz="1500" dirty="0"/>
              <a:t> </a:t>
            </a:r>
            <a:r>
              <a:rPr lang="he-IL" sz="1500" dirty="0" err="1"/>
              <a:t>יהו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/>
              <a:t>ורבנן מאי </a:t>
            </a:r>
            <a:r>
              <a:rPr lang="he-IL" sz="1500" dirty="0" err="1"/>
              <a:t>טעמייהו</a:t>
            </a:r>
            <a:r>
              <a:rPr lang="he-IL" sz="1500" dirty="0"/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אמר קרא "שמע" - בכל לשון שאתה שומע.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/>
              <a:t>ולרבי </a:t>
            </a:r>
            <a:r>
              <a:rPr lang="he-IL" sz="1500" dirty="0" err="1"/>
              <a:t>נמי</a:t>
            </a:r>
            <a:r>
              <a:rPr lang="he-IL" sz="1500" dirty="0"/>
              <a:t> הא כתיב "שמע"!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ההוא מבעי ליה השמע </a:t>
            </a:r>
            <a:r>
              <a:rPr lang="he-IL" sz="1500" dirty="0" err="1"/>
              <a:t>לאזניך</a:t>
            </a:r>
            <a:r>
              <a:rPr lang="he-IL" sz="1500" dirty="0"/>
              <a:t> מה שאתה מוציא מפיך.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ורבנן סברי להו כמאן </a:t>
            </a:r>
            <a:r>
              <a:rPr lang="he-IL" sz="1500" dirty="0" err="1"/>
              <a:t>דאמר</a:t>
            </a:r>
            <a:r>
              <a:rPr lang="he-IL" sz="1500" dirty="0"/>
              <a:t> לא השמיע לאזנו יצא.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ולרבנן</a:t>
            </a:r>
            <a:r>
              <a:rPr lang="he-IL" sz="1500" dirty="0"/>
              <a:t> </a:t>
            </a:r>
            <a:r>
              <a:rPr lang="he-IL" sz="1500" dirty="0" err="1"/>
              <a:t>נמי</a:t>
            </a:r>
            <a:r>
              <a:rPr lang="he-IL" sz="1500" dirty="0"/>
              <a:t> הא כתיב "והיו"!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ההוא מבעי להו שלא יקרא למפרע.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ורבי שלא יקרא למפרע מנא ליה? - נפקא ליה מדברים הדברים.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ורבנן דברים הדברים לא דרשי.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למימרא</a:t>
            </a:r>
            <a:r>
              <a:rPr lang="he-IL" sz="1500" dirty="0"/>
              <a:t> </a:t>
            </a:r>
            <a:r>
              <a:rPr lang="he-IL" sz="1500" dirty="0" err="1"/>
              <a:t>דסבר</a:t>
            </a:r>
            <a:r>
              <a:rPr lang="he-IL" sz="1500" dirty="0"/>
              <a:t> רבי </a:t>
            </a:r>
            <a:r>
              <a:rPr lang="he-IL" sz="1500" dirty="0" err="1"/>
              <a:t>דכל</a:t>
            </a:r>
            <a:r>
              <a:rPr lang="he-IL" sz="1500" dirty="0"/>
              <a:t> התורה כולה בכל לשון נאמרה,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דאי </a:t>
            </a:r>
            <a:r>
              <a:rPr lang="he-IL" sz="1500" dirty="0" err="1"/>
              <a:t>סלקא</a:t>
            </a:r>
            <a:r>
              <a:rPr lang="he-IL" sz="1500" dirty="0"/>
              <a:t> דעתך בלשון הקודש נאמרה, "והיו" </a:t>
            </a:r>
            <a:r>
              <a:rPr lang="he-IL" sz="1500" dirty="0" err="1"/>
              <a:t>דכתב</a:t>
            </a:r>
            <a:r>
              <a:rPr lang="he-IL" sz="1500" dirty="0"/>
              <a:t> רחמנא למה לי?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איצטריך</a:t>
            </a:r>
            <a:r>
              <a:rPr lang="he-IL" sz="1500" dirty="0"/>
              <a:t> משום </a:t>
            </a:r>
            <a:r>
              <a:rPr lang="he-IL" sz="1500" dirty="0" err="1"/>
              <a:t>דכתיב</a:t>
            </a:r>
            <a:r>
              <a:rPr lang="he-IL" sz="1500" dirty="0"/>
              <a:t> "שמע".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למימרא</a:t>
            </a:r>
            <a:r>
              <a:rPr lang="he-IL" sz="1500" dirty="0"/>
              <a:t> </a:t>
            </a:r>
            <a:r>
              <a:rPr lang="he-IL" sz="1500" dirty="0" err="1"/>
              <a:t>דסברי</a:t>
            </a:r>
            <a:r>
              <a:rPr lang="he-IL" sz="1500" dirty="0"/>
              <a:t> רבנן </a:t>
            </a:r>
            <a:r>
              <a:rPr lang="he-IL" sz="1500" dirty="0" err="1"/>
              <a:t>דכל</a:t>
            </a:r>
            <a:r>
              <a:rPr lang="he-IL" sz="1500" dirty="0"/>
              <a:t> התורה כולה בלשון הקודש נאמרה,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דאי </a:t>
            </a:r>
            <a:r>
              <a:rPr lang="he-IL" sz="1500" dirty="0" err="1"/>
              <a:t>סלקא</a:t>
            </a:r>
            <a:r>
              <a:rPr lang="he-IL" sz="1500" dirty="0"/>
              <a:t> דעתך בכל לשון נאמרה, "שמע" </a:t>
            </a:r>
            <a:r>
              <a:rPr lang="he-IL" sz="1500" dirty="0" err="1"/>
              <a:t>דכתב</a:t>
            </a:r>
            <a:r>
              <a:rPr lang="he-IL" sz="1500" dirty="0"/>
              <a:t> רחמנא למה לי?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איצטריך</a:t>
            </a:r>
            <a:r>
              <a:rPr lang="he-IL" sz="1500" dirty="0"/>
              <a:t> משום </a:t>
            </a:r>
            <a:r>
              <a:rPr lang="he-IL" sz="1500" dirty="0" err="1"/>
              <a:t>דכתיב</a:t>
            </a:r>
            <a:r>
              <a:rPr lang="he-IL" sz="1500" dirty="0"/>
              <a:t> "והיו".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23701A66-95C3-48E2-9BAE-07C61C23E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494593"/>
              </p:ext>
            </p:extLst>
          </p:nvPr>
        </p:nvGraphicFramePr>
        <p:xfrm>
          <a:off x="442867" y="1196752"/>
          <a:ext cx="3409053" cy="1198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9788">
                  <a:extLst>
                    <a:ext uri="{9D8B030D-6E8A-4147-A177-3AD203B41FA5}">
                      <a16:colId xmlns:a16="http://schemas.microsoft.com/office/drawing/2014/main" val="1510844786"/>
                    </a:ext>
                  </a:extLst>
                </a:gridCol>
                <a:gridCol w="1254914">
                  <a:extLst>
                    <a:ext uri="{9D8B030D-6E8A-4147-A177-3AD203B41FA5}">
                      <a16:colId xmlns:a16="http://schemas.microsoft.com/office/drawing/2014/main" val="382626841"/>
                    </a:ext>
                  </a:extLst>
                </a:gridCol>
                <a:gridCol w="1564351">
                  <a:extLst>
                    <a:ext uri="{9D8B030D-6E8A-4147-A177-3AD203B41FA5}">
                      <a16:colId xmlns:a16="http://schemas.microsoft.com/office/drawing/2014/main" val="3230772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והיו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שמע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257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רבי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/>
                        <a:t>ק"ש ככתבה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השמע </a:t>
                      </a:r>
                      <a:r>
                        <a:rPr lang="he-IL" sz="1200" dirty="0" err="1"/>
                        <a:t>לאזניך</a:t>
                      </a:r>
                      <a:r>
                        <a:rPr lang="he-IL" sz="1200" dirty="0"/>
                        <a:t> מה שאתה מוציא מפיך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304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חכמים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שלא יקרא למפרע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/>
                        <a:t>ק"ש בכל לשון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238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641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252536" y="620688"/>
            <a:ext cx="9003640" cy="46088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dirty="0"/>
              <a:t>ת"ר: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"והיו"  - שלא יקרא למפרע.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"הדברים... על לבבך" - יכול תהא כל הפרשה צריכה כוונה?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                               תלמוד לומר: "האלה" - </a:t>
            </a:r>
            <a:r>
              <a:rPr lang="he-IL" sz="1550" b="1" dirty="0">
                <a:solidFill>
                  <a:srgbClr val="F79646">
                    <a:lumMod val="50000"/>
                  </a:srgbClr>
                </a:solidFill>
              </a:rPr>
              <a:t>עד כאן 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צריכה כוונה, מכאן ואילך אין צריכה כוונה, דברי ר' אליעזר.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א"ל רבי עקיבא: הרי הוא אומר "אשר אנכי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מצוך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היום על לבבך" - מכאן אתה למד ש</a:t>
            </a:r>
            <a:r>
              <a:rPr lang="he-IL" sz="1550" b="1" dirty="0">
                <a:solidFill>
                  <a:srgbClr val="F79646">
                    <a:lumMod val="50000"/>
                  </a:srgbClr>
                </a:solidFill>
              </a:rPr>
              <a:t>כל הפרשה 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כולה צריכה כוונה.</a:t>
            </a:r>
          </a:p>
          <a:p>
            <a:pPr>
              <a:lnSpc>
                <a:spcPct val="120000"/>
              </a:lnSpc>
            </a:pPr>
            <a:endParaRPr lang="he-IL" sz="1550" dirty="0"/>
          </a:p>
          <a:p>
            <a:pPr>
              <a:lnSpc>
                <a:spcPct val="120000"/>
              </a:lnSpc>
            </a:pPr>
            <a:r>
              <a:rPr lang="he-IL" sz="1550" dirty="0"/>
              <a:t>אמר רבה בר </a:t>
            </a:r>
            <a:r>
              <a:rPr lang="he-IL" sz="1550" dirty="0" err="1"/>
              <a:t>בר</a:t>
            </a:r>
            <a:r>
              <a:rPr lang="he-IL" sz="1550" dirty="0"/>
              <a:t> חנה אמר ר' יוחנן: הלכה </a:t>
            </a:r>
            <a:r>
              <a:rPr lang="he-IL" sz="1550" dirty="0" err="1"/>
              <a:t>כר"ע</a:t>
            </a:r>
            <a:r>
              <a:rPr lang="he-IL" sz="1550" dirty="0"/>
              <a:t>. </a:t>
            </a:r>
          </a:p>
          <a:p>
            <a:pPr>
              <a:lnSpc>
                <a:spcPct val="120000"/>
              </a:lnSpc>
            </a:pPr>
            <a:endParaRPr lang="he-IL" sz="4400" dirty="0"/>
          </a:p>
          <a:p>
            <a:pPr>
              <a:lnSpc>
                <a:spcPct val="120000"/>
              </a:lnSpc>
            </a:pPr>
            <a:r>
              <a:rPr lang="he-IL" sz="1550" dirty="0"/>
              <a:t>איכא </a:t>
            </a:r>
            <a:r>
              <a:rPr lang="he-IL" sz="1550" dirty="0" err="1"/>
              <a:t>דמתני</a:t>
            </a:r>
            <a:r>
              <a:rPr lang="he-IL" sz="1550" dirty="0"/>
              <a:t> לה </a:t>
            </a:r>
            <a:r>
              <a:rPr lang="he-IL" sz="1550" dirty="0" err="1"/>
              <a:t>אהא</a:t>
            </a:r>
            <a:r>
              <a:rPr lang="he-IL" sz="1550" dirty="0"/>
              <a:t> </a:t>
            </a:r>
            <a:r>
              <a:rPr lang="he-IL" sz="1550" dirty="0" err="1"/>
              <a:t>דתניא</a:t>
            </a:r>
            <a:r>
              <a:rPr lang="he-IL" sz="1550" dirty="0"/>
              <a:t>: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הקורא את שמע - צריך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שיכוין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את לבו.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ר' אחא משום ר' יהודה אומר: כיון שכוון לבו בפרק ראשון, שוב אינו צריך. </a:t>
            </a:r>
          </a:p>
          <a:p>
            <a:pPr>
              <a:lnSpc>
                <a:spcPct val="120000"/>
              </a:lnSpc>
            </a:pPr>
            <a:endParaRPr lang="he-IL" sz="1550" dirty="0"/>
          </a:p>
          <a:p>
            <a:pPr>
              <a:lnSpc>
                <a:spcPct val="120000"/>
              </a:lnSpc>
            </a:pPr>
            <a:r>
              <a:rPr lang="he-IL" sz="1550" dirty="0"/>
              <a:t>אמר רבה בר </a:t>
            </a:r>
            <a:r>
              <a:rPr lang="he-IL" sz="1550" dirty="0" err="1"/>
              <a:t>בר</a:t>
            </a:r>
            <a:r>
              <a:rPr lang="he-IL" sz="1550" dirty="0"/>
              <a:t> חנה אמר ר' יוחנן: הלכה כר' אחא שאמר משום ר' יהודה.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6552" y="35330"/>
            <a:ext cx="32123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B513AA-DAA8-4926-BF23-9D726594F229}"/>
              </a:ext>
            </a:extLst>
          </p:cNvPr>
          <p:cNvSpPr txBox="1"/>
          <p:nvPr/>
        </p:nvSpPr>
        <p:spPr>
          <a:xfrm>
            <a:off x="8551112" y="2054737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</p:spTree>
    <p:extLst>
      <p:ext uri="{BB962C8B-B14F-4D97-AF65-F5344CB8AC3E}">
        <p14:creationId xmlns:p14="http://schemas.microsoft.com/office/powerpoint/2010/main" val="2783742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194" y="69977"/>
            <a:ext cx="8928992" cy="61600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dirty="0"/>
              <a:t>תניא </a:t>
            </a:r>
            <a:r>
              <a:rPr lang="he-IL" sz="1550" dirty="0" err="1"/>
              <a:t>אידך</a:t>
            </a:r>
            <a:r>
              <a:rPr lang="he-IL" sz="1550" dirty="0"/>
              <a:t>: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"והיו" - שלא יקרא למפרע.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"על לבבך" - ר'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זוטרא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אומר: עד כאן מצות כוונה, מכאן ואילך מצות קריאה.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                רבי יאשיה אומר: עד כאן מצות קריאה, מכאן ואילך מצות כוונה. </a:t>
            </a:r>
          </a:p>
          <a:p>
            <a:pPr>
              <a:lnSpc>
                <a:spcPct val="120000"/>
              </a:lnSpc>
            </a:pPr>
            <a:endParaRPr lang="he-IL" sz="2800" dirty="0"/>
          </a:p>
          <a:p>
            <a:pPr>
              <a:lnSpc>
                <a:spcPct val="120000"/>
              </a:lnSpc>
            </a:pPr>
            <a:r>
              <a:rPr lang="he-IL" sz="1550" dirty="0" err="1"/>
              <a:t>מ"ש</a:t>
            </a:r>
            <a:r>
              <a:rPr lang="he-IL" sz="1550" dirty="0"/>
              <a:t> מכאן ואילך מצות קריאה </a:t>
            </a:r>
            <a:r>
              <a:rPr lang="he-IL" sz="1550" dirty="0" err="1"/>
              <a:t>דכתיב</a:t>
            </a:r>
            <a:r>
              <a:rPr lang="he-IL" sz="1550" dirty="0"/>
              <a:t> "לדבר בם", הכא </a:t>
            </a:r>
            <a:r>
              <a:rPr lang="he-IL" sz="1550" dirty="0" err="1"/>
              <a:t>נמי</a:t>
            </a:r>
            <a:r>
              <a:rPr lang="he-IL" sz="1550" dirty="0"/>
              <a:t> הא כתיב "ודברת בם"! </a:t>
            </a:r>
          </a:p>
          <a:p>
            <a:pPr>
              <a:lnSpc>
                <a:spcPct val="120000"/>
              </a:lnSpc>
            </a:pPr>
            <a:r>
              <a:rPr lang="he-IL" sz="1550" dirty="0" err="1"/>
              <a:t>ה"ק</a:t>
            </a:r>
            <a:r>
              <a:rPr lang="he-IL" sz="1550" dirty="0"/>
              <a:t>: עד כאן מצות כוונה וקריאה, מכאן ואילך קריאה בלא כוונה.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550" dirty="0"/>
              <a:t>ומאי שנא עד כאן מצות כוונה וקריאה </a:t>
            </a:r>
            <a:r>
              <a:rPr lang="he-IL" sz="1550" dirty="0" err="1"/>
              <a:t>דכתיב</a:t>
            </a:r>
            <a:r>
              <a:rPr lang="he-IL" sz="1550" dirty="0"/>
              <a:t> "על לבבך... ודברת בם", התם </a:t>
            </a:r>
            <a:r>
              <a:rPr lang="he-IL" sz="1550" dirty="0" err="1"/>
              <a:t>נמי</a:t>
            </a:r>
            <a:r>
              <a:rPr lang="he-IL" sz="1550" dirty="0"/>
              <a:t> הא כתיב "על לבבכם... לדבר בם"!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ההוא מבעי ליה </a:t>
            </a:r>
            <a:r>
              <a:rPr lang="he-IL" sz="1550" dirty="0" err="1"/>
              <a:t>לכדרבי</a:t>
            </a:r>
            <a:r>
              <a:rPr lang="he-IL" sz="1550" dirty="0"/>
              <a:t> יצחק, </a:t>
            </a:r>
            <a:r>
              <a:rPr lang="he-IL" sz="1550" dirty="0" err="1"/>
              <a:t>דאמר</a:t>
            </a:r>
            <a:r>
              <a:rPr lang="he-IL" sz="1550" dirty="0"/>
              <a:t> "ושמתם את דברי אלה" - צריכה שתהא שימה כנגד הלב.</a:t>
            </a:r>
          </a:p>
          <a:p>
            <a:pPr>
              <a:lnSpc>
                <a:spcPct val="120000"/>
              </a:lnSpc>
            </a:pPr>
            <a:endParaRPr lang="he-IL" sz="4800" dirty="0"/>
          </a:p>
          <a:p>
            <a:pPr>
              <a:lnSpc>
                <a:spcPct val="120000"/>
              </a:lnSpc>
            </a:pPr>
            <a:r>
              <a:rPr lang="he-IL" sz="1550" dirty="0"/>
              <a:t>אמר מר: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ר' יאשיה אומר: עד כאן מצות קריאה, מכאן ואילך מצות כוונה.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550" dirty="0" err="1"/>
              <a:t>מ"ש</a:t>
            </a:r>
            <a:r>
              <a:rPr lang="he-IL" sz="1550" dirty="0"/>
              <a:t> מכאן ואילך מצות כוונה משום </a:t>
            </a:r>
            <a:r>
              <a:rPr lang="he-IL" sz="1550" dirty="0" err="1"/>
              <a:t>דכתיב</a:t>
            </a:r>
            <a:r>
              <a:rPr lang="he-IL" sz="1550" dirty="0"/>
              <a:t> "על לבבכם", הכא </a:t>
            </a:r>
            <a:r>
              <a:rPr lang="he-IL" sz="1550" dirty="0" err="1"/>
              <a:t>נמי</a:t>
            </a:r>
            <a:r>
              <a:rPr lang="he-IL" sz="1550" dirty="0"/>
              <a:t> הא כתיב "על לבבך"! </a:t>
            </a:r>
          </a:p>
          <a:p>
            <a:pPr>
              <a:lnSpc>
                <a:spcPct val="120000"/>
              </a:lnSpc>
            </a:pPr>
            <a:r>
              <a:rPr lang="he-IL" sz="1550" dirty="0" err="1"/>
              <a:t>ה"ק</a:t>
            </a:r>
            <a:r>
              <a:rPr lang="he-IL" sz="1550" dirty="0"/>
              <a:t>: עד כאן מצות קריאה וכוונה, מכאן ואילך כוונה בלא קריאה.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550" dirty="0" err="1"/>
              <a:t>ומ"ש</a:t>
            </a:r>
            <a:r>
              <a:rPr lang="he-IL" sz="1550" dirty="0"/>
              <a:t> עד כאן מצות קריאה וכוונה </a:t>
            </a:r>
            <a:r>
              <a:rPr lang="he-IL" sz="1550" dirty="0" err="1"/>
              <a:t>דכתיב</a:t>
            </a:r>
            <a:r>
              <a:rPr lang="he-IL" sz="1550" dirty="0"/>
              <a:t> "על לבבך... ודברת בם", התם </a:t>
            </a:r>
            <a:r>
              <a:rPr lang="he-IL" sz="1550" dirty="0" err="1"/>
              <a:t>נמי</a:t>
            </a:r>
            <a:r>
              <a:rPr lang="he-IL" sz="1550" dirty="0"/>
              <a:t> הא כתיב "על לבבכם... לדבר בם"!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ההוא בדברי תורה כתיב, </a:t>
            </a:r>
            <a:r>
              <a:rPr lang="he-IL" sz="1550" dirty="0" err="1"/>
              <a:t>וה"ק</a:t>
            </a:r>
            <a:r>
              <a:rPr lang="he-IL" sz="1550" dirty="0"/>
              <a:t> רחמנא </a:t>
            </a:r>
            <a:r>
              <a:rPr lang="he-IL" sz="1550" dirty="0" err="1"/>
              <a:t>אגמירו</a:t>
            </a:r>
            <a:r>
              <a:rPr lang="he-IL" sz="1550" dirty="0"/>
              <a:t> </a:t>
            </a:r>
            <a:r>
              <a:rPr lang="he-IL" sz="1550" dirty="0" err="1"/>
              <a:t>בנייכו</a:t>
            </a:r>
            <a:r>
              <a:rPr lang="he-IL" sz="1550" dirty="0"/>
              <a:t> תורה כי </a:t>
            </a:r>
            <a:r>
              <a:rPr lang="he-IL" sz="1550" dirty="0" err="1"/>
              <a:t>היכי</a:t>
            </a:r>
            <a:r>
              <a:rPr lang="he-IL" sz="1550" dirty="0"/>
              <a:t> </a:t>
            </a:r>
            <a:r>
              <a:rPr lang="he-IL" sz="1550" dirty="0" err="1"/>
              <a:t>דליגרסו</a:t>
            </a:r>
            <a:r>
              <a:rPr lang="he-IL" sz="1550" dirty="0"/>
              <a:t> בהו.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graphicFrame>
        <p:nvGraphicFramePr>
          <p:cNvPr id="7" name="טבלה 6">
            <a:extLst>
              <a:ext uri="{FF2B5EF4-FFF2-40B4-BE49-F238E27FC236}">
                <a16:creationId xmlns:a16="http://schemas.microsoft.com/office/drawing/2014/main" id="{087BD73D-EEB0-4D64-9130-30D5335C1A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773556"/>
              </p:ext>
            </p:extLst>
          </p:nvPr>
        </p:nvGraphicFramePr>
        <p:xfrm>
          <a:off x="395536" y="3467826"/>
          <a:ext cx="3528390" cy="1097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05678">
                  <a:extLst>
                    <a:ext uri="{9D8B030D-6E8A-4147-A177-3AD203B41FA5}">
                      <a16:colId xmlns:a16="http://schemas.microsoft.com/office/drawing/2014/main" val="1206740192"/>
                    </a:ext>
                  </a:extLst>
                </a:gridCol>
                <a:gridCol w="705678">
                  <a:extLst>
                    <a:ext uri="{9D8B030D-6E8A-4147-A177-3AD203B41FA5}">
                      <a16:colId xmlns:a16="http://schemas.microsoft.com/office/drawing/2014/main" val="3898831701"/>
                    </a:ext>
                  </a:extLst>
                </a:gridCol>
                <a:gridCol w="705678">
                  <a:extLst>
                    <a:ext uri="{9D8B030D-6E8A-4147-A177-3AD203B41FA5}">
                      <a16:colId xmlns:a16="http://schemas.microsoft.com/office/drawing/2014/main" val="1219134484"/>
                    </a:ext>
                  </a:extLst>
                </a:gridCol>
                <a:gridCol w="705678">
                  <a:extLst>
                    <a:ext uri="{9D8B030D-6E8A-4147-A177-3AD203B41FA5}">
                      <a16:colId xmlns:a16="http://schemas.microsoft.com/office/drawing/2014/main" val="3552489491"/>
                    </a:ext>
                  </a:extLst>
                </a:gridCol>
                <a:gridCol w="705678">
                  <a:extLst>
                    <a:ext uri="{9D8B030D-6E8A-4147-A177-3AD203B41FA5}">
                      <a16:colId xmlns:a16="http://schemas.microsoft.com/office/drawing/2014/main" val="2940575785"/>
                    </a:ext>
                  </a:extLst>
                </a:gridCol>
              </a:tblGrid>
              <a:tr h="220314">
                <a:tc rowSpan="2">
                  <a:txBody>
                    <a:bodyPr/>
                    <a:lstStyle/>
                    <a:p>
                      <a:pPr rtl="1"/>
                      <a:endParaRPr lang="he-IL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פרשה ראשונה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פרשה שניה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088869"/>
                  </a:ext>
                </a:extLst>
              </a:tr>
              <a:tr h="220314">
                <a:tc vMerge="1">
                  <a:txBody>
                    <a:bodyPr/>
                    <a:lstStyle/>
                    <a:p>
                      <a:pPr rtl="1"/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כוונה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קריאה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כוונה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קריאה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635533"/>
                  </a:ext>
                </a:extLst>
              </a:tr>
              <a:tr h="220314"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ר' </a:t>
                      </a:r>
                      <a:r>
                        <a:rPr lang="he-IL" sz="1200" dirty="0" err="1"/>
                        <a:t>זוטרא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/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/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121038"/>
                  </a:ext>
                </a:extLst>
              </a:tr>
              <a:tr h="220314"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ר' יאשיה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/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dirty="0"/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2665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975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252536" y="116632"/>
            <a:ext cx="8928992" cy="60113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ת"ר: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"שמע ישראל ה'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אלהינו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ה' אחד" - עד כאן צריכה כוונת הלב, דברי ר"מ. 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600" dirty="0"/>
              <a:t>אמר רבא: הלכה כר"מ. </a:t>
            </a:r>
          </a:p>
          <a:p>
            <a:pPr>
              <a:lnSpc>
                <a:spcPct val="120000"/>
              </a:lnSpc>
            </a:pPr>
            <a:endParaRPr lang="he-IL" sz="2200" dirty="0"/>
          </a:p>
          <a:p>
            <a:pPr>
              <a:lnSpc>
                <a:spcPct val="120000"/>
              </a:lnSpc>
            </a:pPr>
            <a:r>
              <a:rPr lang="he-IL" sz="1600" dirty="0"/>
              <a:t>תניא: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סומכוס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כל המאריך באחד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מאריכין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לו ימיו ושנותיו.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600" dirty="0"/>
              <a:t>אמר רב אחא בר יעקב: ובדלי"ת.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אמר רב אשי: ובלבד שלא יחטוף בחי"ת. 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600" dirty="0"/>
              <a:t>ר' ירמיה </a:t>
            </a:r>
            <a:r>
              <a:rPr lang="he-IL" sz="1600" dirty="0" err="1"/>
              <a:t>הוה</a:t>
            </a:r>
            <a:r>
              <a:rPr lang="he-IL" sz="1600" dirty="0"/>
              <a:t> יתיב </a:t>
            </a:r>
            <a:r>
              <a:rPr lang="he-IL" sz="1600" dirty="0" err="1"/>
              <a:t>קמיה</a:t>
            </a:r>
            <a:r>
              <a:rPr lang="he-IL" sz="1600" dirty="0"/>
              <a:t> דר' [</a:t>
            </a:r>
            <a:r>
              <a:rPr lang="he-IL" sz="1600" dirty="0" err="1"/>
              <a:t>חייא</a:t>
            </a:r>
            <a:r>
              <a:rPr lang="he-IL" sz="1600" dirty="0"/>
              <a:t> בר אבא], חזייה דהוה מאריך </a:t>
            </a:r>
            <a:r>
              <a:rPr lang="he-IL" sz="1600" dirty="0" err="1"/>
              <a:t>טובא</a:t>
            </a:r>
            <a:r>
              <a:rPr lang="he-IL" sz="16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א"ל: כיון </a:t>
            </a:r>
            <a:r>
              <a:rPr lang="he-IL" sz="1600" dirty="0" err="1"/>
              <a:t>דאמליכתיה</a:t>
            </a:r>
            <a:r>
              <a:rPr lang="he-IL" sz="1600" dirty="0"/>
              <a:t> למעלה ולמטה ולארבע רוחות השמים תו לא צריכת.</a:t>
            </a:r>
          </a:p>
          <a:p>
            <a:pPr>
              <a:lnSpc>
                <a:spcPct val="120000"/>
              </a:lnSpc>
            </a:pPr>
            <a:endParaRPr lang="he-IL" sz="2200" dirty="0"/>
          </a:p>
          <a:p>
            <a:pPr>
              <a:lnSpc>
                <a:spcPct val="120000"/>
              </a:lnSpc>
            </a:pPr>
            <a:r>
              <a:rPr lang="he-IL" sz="1600" dirty="0"/>
              <a:t>אמר רב נתן בר מר </a:t>
            </a:r>
            <a:r>
              <a:rPr lang="he-IL" sz="1600" dirty="0" err="1"/>
              <a:t>עוקבא</a:t>
            </a:r>
            <a:r>
              <a:rPr lang="he-IL" sz="1600" dirty="0"/>
              <a:t> אמר רב יהודה: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"על לבבך" בעמידה.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"על לבבך" </a:t>
            </a:r>
            <a:r>
              <a:rPr lang="he-IL" sz="1600" dirty="0" err="1"/>
              <a:t>סלקא</a:t>
            </a:r>
            <a:r>
              <a:rPr lang="he-IL" sz="1600" dirty="0"/>
              <a:t> דעתך?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אלא אימא: עד "על לבבך" בעמידה, מכאן ואילך לא. 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600" dirty="0"/>
              <a:t>ורבי יוחנן אמר: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כל הפרשה כולה בעמידה.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ואזדא</a:t>
            </a:r>
            <a:r>
              <a:rPr lang="he-IL" sz="1600" dirty="0"/>
              <a:t> ר' יוחנן לטעמיה, </a:t>
            </a:r>
            <a:r>
              <a:rPr lang="he-IL" sz="1600" dirty="0" err="1"/>
              <a:t>דאמר</a:t>
            </a:r>
            <a:r>
              <a:rPr lang="he-IL" sz="1600" dirty="0"/>
              <a:t> רבה בר </a:t>
            </a:r>
            <a:r>
              <a:rPr lang="he-IL" sz="1600" dirty="0" err="1"/>
              <a:t>בר</a:t>
            </a:r>
            <a:r>
              <a:rPr lang="he-IL" sz="1600" dirty="0"/>
              <a:t> חנה </a:t>
            </a:r>
            <a:r>
              <a:rPr lang="he-IL" sz="1600" dirty="0" err="1"/>
              <a:t>א"ר</a:t>
            </a:r>
            <a:r>
              <a:rPr lang="he-IL" sz="1600" dirty="0"/>
              <a:t> יוחנן: הלכה כר' אחא שאמר משום ר' יהודה.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F83D0E-8A76-45CC-9824-8C9780F48086}"/>
              </a:ext>
            </a:extLst>
          </p:cNvPr>
          <p:cNvSpPr txBox="1"/>
          <p:nvPr/>
        </p:nvSpPr>
        <p:spPr>
          <a:xfrm>
            <a:off x="8649771" y="141985"/>
            <a:ext cx="298695" cy="43858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20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000" dirty="0"/>
          </a:p>
          <a:p>
            <a:endParaRPr lang="he-IL" sz="9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3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</p:txBody>
      </p:sp>
      <p:sp>
        <p:nvSpPr>
          <p:cNvPr id="7" name="הסבר מלבני מעוגל 6">
            <a:extLst>
              <a:ext uri="{FF2B5EF4-FFF2-40B4-BE49-F238E27FC236}">
                <a16:creationId xmlns:a16="http://schemas.microsoft.com/office/drawing/2014/main" id="{517921F8-4DBB-4256-8732-999D70E56EC4}"/>
              </a:ext>
            </a:extLst>
          </p:cNvPr>
          <p:cNvSpPr/>
          <p:nvPr/>
        </p:nvSpPr>
        <p:spPr>
          <a:xfrm>
            <a:off x="323528" y="4223728"/>
            <a:ext cx="3265714" cy="1440160"/>
          </a:xfrm>
          <a:prstGeom prst="wedgeRoundRectCallout">
            <a:avLst>
              <a:gd name="adj1" fmla="val 54335"/>
              <a:gd name="adj2" fmla="val 4750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איכא </a:t>
            </a:r>
            <a:r>
              <a:rPr lang="he-IL" sz="1200" dirty="0" err="1">
                <a:solidFill>
                  <a:prstClr val="black"/>
                </a:solidFill>
              </a:rPr>
              <a:t>דמתני</a:t>
            </a:r>
            <a:r>
              <a:rPr lang="he-IL" sz="1200" dirty="0">
                <a:solidFill>
                  <a:prstClr val="black"/>
                </a:solidFill>
              </a:rPr>
              <a:t> לה </a:t>
            </a:r>
            <a:r>
              <a:rPr lang="he-IL" sz="1200" dirty="0" err="1">
                <a:solidFill>
                  <a:prstClr val="black"/>
                </a:solidFill>
              </a:rPr>
              <a:t>אהא</a:t>
            </a:r>
            <a:r>
              <a:rPr lang="he-IL" sz="1200" dirty="0">
                <a:solidFill>
                  <a:prstClr val="black"/>
                </a:solidFill>
              </a:rPr>
              <a:t> </a:t>
            </a:r>
            <a:r>
              <a:rPr lang="he-IL" sz="1200" dirty="0" err="1">
                <a:solidFill>
                  <a:prstClr val="black"/>
                </a:solidFill>
              </a:rPr>
              <a:t>דתניא</a:t>
            </a:r>
            <a:r>
              <a:rPr lang="he-IL" sz="12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הקורא את שמע - צריך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שיכוין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את לבו. </a:t>
            </a:r>
          </a:p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ר' אחא משום ר' יהודה אומר: כיון שכוון לבו בפרק ראשון, שוב אינו צריך. </a:t>
            </a:r>
          </a:p>
          <a:p>
            <a:pPr lvl="0">
              <a:lnSpc>
                <a:spcPct val="120000"/>
              </a:lnSpc>
            </a:pPr>
            <a:endParaRPr lang="he-IL" sz="4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אמר רבה בר </a:t>
            </a:r>
            <a:r>
              <a:rPr lang="he-IL" sz="1200" dirty="0" err="1">
                <a:solidFill>
                  <a:prstClr val="black"/>
                </a:solidFill>
              </a:rPr>
              <a:t>בר</a:t>
            </a:r>
            <a:r>
              <a:rPr lang="he-IL" sz="1200" dirty="0">
                <a:solidFill>
                  <a:prstClr val="black"/>
                </a:solidFill>
              </a:rPr>
              <a:t> חנה אמר ר' יוחנן: הלכה כר' אחא שאמר משום ר' יהודה. </a:t>
            </a:r>
          </a:p>
        </p:txBody>
      </p:sp>
    </p:spTree>
    <p:extLst>
      <p:ext uri="{BB962C8B-B14F-4D97-AF65-F5344CB8AC3E}">
        <p14:creationId xmlns:p14="http://schemas.microsoft.com/office/powerpoint/2010/main" val="1019497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31128</TotalTime>
  <Words>1832</Words>
  <Application>Microsoft Office PowerPoint</Application>
  <PresentationFormat>‫הצגה על המסך (4:3)</PresentationFormat>
  <Paragraphs>324</Paragraphs>
  <Slides>11</Slides>
  <Notes>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4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הראל שפירא</cp:lastModifiedBy>
  <cp:revision>2388</cp:revision>
  <dcterms:created xsi:type="dcterms:W3CDTF">2015-01-28T10:22:53Z</dcterms:created>
  <dcterms:modified xsi:type="dcterms:W3CDTF">2019-02-08T08:14:48Z</dcterms:modified>
</cp:coreProperties>
</file>