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76" r:id="rId2"/>
    <p:sldId id="514" r:id="rId3"/>
    <p:sldId id="516" r:id="rId4"/>
    <p:sldId id="517" r:id="rId5"/>
    <p:sldId id="518" r:id="rId6"/>
    <p:sldId id="515" r:id="rId7"/>
    <p:sldId id="519" r:id="rId8"/>
    <p:sldId id="520" r:id="rId9"/>
    <p:sldId id="521" r:id="rId10"/>
    <p:sldId id="522" r:id="rId11"/>
    <p:sldId id="523" r:id="rId12"/>
    <p:sldId id="524" r:id="rId13"/>
    <p:sldId id="525" r:id="rId14"/>
    <p:sldId id="526" r:id="rId15"/>
    <p:sldId id="528" r:id="rId16"/>
    <p:sldId id="529" r:id="rId17"/>
    <p:sldId id="429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6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9021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1469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5136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979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46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0077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25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57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844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144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7887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311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1295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78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81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59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יד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(7 שורות מלמטה) – דף טו ע"א (משנה)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35696" y="791539"/>
            <a:ext cx="6572392" cy="25766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(ו)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הלן שבעת ימים בלא חלום - נקרא רע,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וְשָׂבֵעַ יָלִין בַּל יִפָּקֶד רָע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אל תקרי שבע אלא שבע.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אחא בריה דרבי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המשביע עצמו מדברי תורה ולן -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מבשרין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אותו בשורות רעות,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וְשָׂבֵעַ יָלִין בַּל יִפָּקֶד רָע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C968503E-59D9-C178-42AB-D54E9468755B}"/>
              </a:ext>
            </a:extLst>
          </p:cNvPr>
          <p:cNvSpPr txBox="1"/>
          <p:nvPr/>
        </p:nvSpPr>
        <p:spPr>
          <a:xfrm>
            <a:off x="8594616" y="791539"/>
            <a:ext cx="298695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2200" dirty="0"/>
          </a:p>
          <a:p>
            <a:endParaRPr lang="he-IL" sz="2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925052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:push dir="u"/>
      </p:transition>
    </mc:Choice>
    <mc:Fallback xmlns="">
      <p:transition spd="slow">
        <p:push dir="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2751432"/>
            <a:ext cx="8012552" cy="37953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אלו הן בין הפרקים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הלכה כר' יהודה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אלהיכם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לאמת ויציב לא יפסיק.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מאי טעמיה דרבי יהודה?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וה'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אֱלֹהִים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אֱמֶת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2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חוזר ואומר אמת או אינו חוזר ואומר אמת?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חוזר ואומר אמת,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רבה אמר: אינו חוזר ואומר אמת.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דנחית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שמעיה רבה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זימני,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רבה: כל אמת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תפסיה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47392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 - דף יד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C22A084D-9697-FB59-74D7-41B0C1F100C0}"/>
              </a:ext>
            </a:extLst>
          </p:cNvPr>
          <p:cNvSpPr/>
          <p:nvPr/>
        </p:nvSpPr>
        <p:spPr>
          <a:xfrm>
            <a:off x="3366318" y="260648"/>
            <a:ext cx="5247961" cy="2254681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אלו הן בין הפרקים: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בין ברכה ראשונה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לשניה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בין שניה לשמע,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בין שמע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לוהיה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אם שמוע,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בין והיה אם שמוע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לויאמר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בין ויאמר לאמת ויציב.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ר' יהודה אומר: בין ויאמר לאמת ויציב לא יפסיק. 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600AB11B-FCD2-E9AC-B6E7-277863EB4AED}"/>
              </a:ext>
            </a:extLst>
          </p:cNvPr>
          <p:cNvSpPr txBox="1"/>
          <p:nvPr/>
        </p:nvSpPr>
        <p:spPr>
          <a:xfrm>
            <a:off x="7399976" y="346873"/>
            <a:ext cx="10702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משנה </a:t>
            </a:r>
            <a:r>
              <a:rPr lang="he-IL" sz="1200" dirty="0" err="1"/>
              <a:t>יג</a:t>
            </a:r>
            <a:r>
              <a:rPr lang="he-IL" sz="1200" dirty="0"/>
              <a:t> ע"א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BB88E257-20FA-3F99-F36F-7A6932DC87DE}"/>
              </a:ext>
            </a:extLst>
          </p:cNvPr>
          <p:cNvSpPr txBox="1"/>
          <p:nvPr/>
        </p:nvSpPr>
        <p:spPr>
          <a:xfrm>
            <a:off x="8470775" y="373988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2468906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09984"/>
            <a:ext cx="8424936" cy="66392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אתא רב שמואל בר יהודה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ערבית - דבר אל בני ישראל ואמרת אליהם, אני 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אלהיכם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אמת.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מעליותא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אמר רב כהנא אמר רב: לא יתחיל, ואם התחיל - גומר!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ואמרת אליהם לא הוי התחלה,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והאמר רב שמואל בר יצחק אמר רב: דבר אל בני ישראל - לא הוי התחלה, ואמרת אליהם - הוי התחלה.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ואמרת אליהם נמי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התחלה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ועשו להם ציצית.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הלכך אנן אתחולי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מתחלינן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מתחלי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דאתחלינן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מגמר נמי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כהנא אמר רב: לא יתחיל, ואם התחיל - גומר. </a:t>
            </a:r>
          </a:p>
          <a:p>
            <a:pPr>
              <a:lnSpc>
                <a:spcPct val="120000"/>
              </a:lnSpc>
            </a:pPr>
            <a:endParaRPr lang="he-IL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רב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אני 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אלהיכם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צריך לומר אמת, לא אמר אני 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אלהיכם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אמת.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והא בעי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לאדכורי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יציאת מצרים!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הכי: מודים אנחנו לך 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שהוצאתנו מארץ מצרים ופדיתנו מבית עבדים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ועשית לנו נסים וגבורות על הים ושרנו לך.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47391" y="35330"/>
            <a:ext cx="1723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ב</a:t>
            </a:r>
          </a:p>
        </p:txBody>
      </p:sp>
    </p:spTree>
    <p:extLst>
      <p:ext uri="{BB962C8B-B14F-4D97-AF65-F5344CB8AC3E}">
        <p14:creationId xmlns:p14="http://schemas.microsoft.com/office/powerpoint/2010/main" val="3712509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690" y="1869580"/>
            <a:ext cx="8424936" cy="49680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יהושע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קדמה פרשת שמע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בן יוחי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בדין הוא שיקדים שמע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לוהיה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אם שמוע - שזה ללמוד וזה ללמד,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והיה אם שמוע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לויאמר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שזה ללמוד 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(צ"ל ללמד)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וזה לעשות.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אטו שמע ללמוד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ללמד ולעשות לית ביה? והא כתיב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ושננתם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וקשרתם וכתבתם!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ותו: והיה אם שמוע ללמד הוא דאית ביה ולעשות לית ביה? והא כתיב וקשרתם וכתבתם!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אלא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בדין הוא שתקדם שמע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לוהיה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אם שמוע - שזה ללמוד וללמד ולעשות,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והיה אם שמוע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לויאמר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שזה יש בה ללמד ולעשות ויאמר אין בה אלא לעשות בלבד.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ותיפוק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מדרבי יהושע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ועוד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כדי שיקבל עליו עול מלכות שמים תחלה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יקבל עליו עול מצות,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ועוד - משום דאית בה הני מילי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אחרנייתא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47391" y="35330"/>
            <a:ext cx="1723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588353E-2FFA-FF42-7874-30BAF4CCD449}"/>
              </a:ext>
            </a:extLst>
          </p:cNvPr>
          <p:cNvSpPr/>
          <p:nvPr/>
        </p:nvSpPr>
        <p:spPr>
          <a:xfrm>
            <a:off x="278201" y="429420"/>
            <a:ext cx="8614279" cy="1368152"/>
          </a:xfrm>
          <a:prstGeom prst="wedgeRoundRectCallout">
            <a:avLst>
              <a:gd name="adj1" fmla="val 51811"/>
              <a:gd name="adj2" fmla="val -5003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ר' יהושע בן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קרחה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למה קדמה פרשת שמע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לוהיה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אם שמוע? - כדי שיקבל עליו עול מלכות שמים תחלה ואחר כך מקבל עליו עול מצות,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והיה אם שמוע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לויאמר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שוהיה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אם שמוע נוהג בין ביום ובין בלילה, ויאמר אינו נוהג אלא ביום בלבד.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FB635479-3C4C-0F67-47FD-B4F14F157D9D}"/>
              </a:ext>
            </a:extLst>
          </p:cNvPr>
          <p:cNvSpPr txBox="1"/>
          <p:nvPr/>
        </p:nvSpPr>
        <p:spPr>
          <a:xfrm>
            <a:off x="7740352" y="551864"/>
            <a:ext cx="10702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משנה </a:t>
            </a:r>
            <a:r>
              <a:rPr lang="he-IL" sz="1200" dirty="0" err="1"/>
              <a:t>יג</a:t>
            </a:r>
            <a:r>
              <a:rPr lang="he-IL" sz="1200" dirty="0"/>
              <a:t> ע"א</a:t>
            </a:r>
          </a:p>
        </p:txBody>
      </p:sp>
      <p:graphicFrame>
        <p:nvGraphicFramePr>
          <p:cNvPr id="7" name="טבלה 7">
            <a:extLst>
              <a:ext uri="{FF2B5EF4-FFF2-40B4-BE49-F238E27FC236}">
                <a16:creationId xmlns:a16="http://schemas.microsoft.com/office/drawing/2014/main" id="{E6EB4C51-EE14-D0D8-C4CB-CDD436DBE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6630"/>
              </p:ext>
            </p:extLst>
          </p:nvPr>
        </p:nvGraphicFramePr>
        <p:xfrm>
          <a:off x="81854" y="4673953"/>
          <a:ext cx="2041888" cy="104154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0472">
                  <a:extLst>
                    <a:ext uri="{9D8B030D-6E8A-4147-A177-3AD203B41FA5}">
                      <a16:colId xmlns:a16="http://schemas.microsoft.com/office/drawing/2014/main" val="3073089417"/>
                    </a:ext>
                  </a:extLst>
                </a:gridCol>
                <a:gridCol w="510472">
                  <a:extLst>
                    <a:ext uri="{9D8B030D-6E8A-4147-A177-3AD203B41FA5}">
                      <a16:colId xmlns:a16="http://schemas.microsoft.com/office/drawing/2014/main" val="3995969081"/>
                    </a:ext>
                  </a:extLst>
                </a:gridCol>
                <a:gridCol w="510472">
                  <a:extLst>
                    <a:ext uri="{9D8B030D-6E8A-4147-A177-3AD203B41FA5}">
                      <a16:colId xmlns:a16="http://schemas.microsoft.com/office/drawing/2014/main" val="1737440601"/>
                    </a:ext>
                  </a:extLst>
                </a:gridCol>
                <a:gridCol w="510472">
                  <a:extLst>
                    <a:ext uri="{9D8B030D-6E8A-4147-A177-3AD203B41FA5}">
                      <a16:colId xmlns:a16="http://schemas.microsoft.com/office/drawing/2014/main" val="3017177620"/>
                    </a:ext>
                  </a:extLst>
                </a:gridCol>
              </a:tblGrid>
              <a:tr h="260149">
                <a:tc>
                  <a:txBody>
                    <a:bodyPr/>
                    <a:lstStyle/>
                    <a:p>
                      <a:pPr rtl="1"/>
                      <a:endParaRPr lang="he-IL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ללמוד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ללמד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לעשות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626322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שמע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549968"/>
                  </a:ext>
                </a:extLst>
              </a:tr>
              <a:tr h="261100">
                <a:tc>
                  <a:txBody>
                    <a:bodyPr/>
                    <a:lstStyle/>
                    <a:p>
                      <a:pPr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והיה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955687"/>
                  </a:ext>
                </a:extLst>
              </a:tr>
              <a:tr h="260149">
                <a:tc>
                  <a:txBody>
                    <a:bodyPr/>
                    <a:lstStyle/>
                    <a:p>
                      <a:pPr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ויאמר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9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017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6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847" y="139480"/>
            <a:ext cx="8424936" cy="665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משי ידיה </a:t>
            </a:r>
            <a:r>
              <a:rPr lang="he-IL" sz="16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וקרא </a:t>
            </a:r>
            <a:r>
              <a:rPr lang="he-IL" sz="16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ואנח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תפילין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וצלי.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והיכי עביד הכי? והתניא: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החופר כוך למת בקבר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פטור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ומן התפלה ומן התפילין ומכל מצות האמורות בתורה,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הגיע זמן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עולה ונוטל ידיו </a:t>
            </a:r>
            <a:r>
              <a:rPr lang="he-IL" sz="1600" dirty="0">
                <a:solidFill>
                  <a:srgbClr val="FF0000"/>
                </a:solidFill>
              </a:rPr>
              <a:t>ומניח תפילין </a:t>
            </a:r>
            <a:r>
              <a:rPr lang="he-IL" sz="1600" dirty="0">
                <a:solidFill>
                  <a:srgbClr val="00B050"/>
                </a:solidFill>
              </a:rPr>
              <a:t>וקורא </a:t>
            </a:r>
            <a:r>
              <a:rPr lang="he-IL" sz="1600" dirty="0" err="1">
                <a:solidFill>
                  <a:srgbClr val="00B050"/>
                </a:solidFill>
              </a:rPr>
              <a:t>ק''ש</a:t>
            </a:r>
            <a:r>
              <a:rPr lang="he-IL" sz="1600" dirty="0">
                <a:solidFill>
                  <a:srgbClr val="00B050"/>
                </a:solidFill>
              </a:rPr>
              <a:t>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ומתפלל.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הא גופא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רישא אמר פטור וסיפא חייב!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הא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סיפא בתרי ורישא בחד.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לרב!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כרבי יהושע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עול מלכות שמים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תחלה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עול מצות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יהושע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להקדים קריאה לקריאה, קריאה לעשיה מי שמעת ליה?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ותו: מי סבר ליה כרבי יהושע בן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קרחה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והאמר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אשי: זמנין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סגיאין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ומקדים ומשי ידיה ומברך </a:t>
            </a:r>
            <a:r>
              <a:rPr lang="he-IL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ומתני לן פרקין ומנח תפילין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והדר </a:t>
            </a:r>
            <a:r>
              <a:rPr lang="he-IL" sz="1600" b="0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קרי </a:t>
            </a:r>
            <a:r>
              <a:rPr lang="he-IL" sz="1600" b="0" i="0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מטא זמן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אסהדתיה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 למשנה אין צריך לברך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דאף למשנה נמי צריך לברך.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לרב. 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שלוחא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דעוית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47391" y="35330"/>
            <a:ext cx="1723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C588353E-2FFA-FF42-7874-30BAF4CCD449}"/>
              </a:ext>
            </a:extLst>
          </p:cNvPr>
          <p:cNvSpPr/>
          <p:nvPr/>
        </p:nvSpPr>
        <p:spPr>
          <a:xfrm>
            <a:off x="179512" y="1628800"/>
            <a:ext cx="2277575" cy="1607024"/>
          </a:xfrm>
          <a:prstGeom prst="wedgeRoundRectCallout">
            <a:avLst>
              <a:gd name="adj1" fmla="val 56277"/>
              <a:gd name="adj2" fmla="val 4115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משנה </a:t>
            </a:r>
            <a:r>
              <a:rPr lang="he-IL" sz="1300" dirty="0" err="1">
                <a:solidFill>
                  <a:schemeClr val="tx1"/>
                </a:solidFill>
              </a:rPr>
              <a:t>יג</a:t>
            </a:r>
            <a:r>
              <a:rPr lang="he-IL" sz="1300" dirty="0">
                <a:solidFill>
                  <a:schemeClr val="tx1"/>
                </a:solidFill>
              </a:rPr>
              <a:t> ע"א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אמר ר' יהושע בן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קרחה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למה קדמה פרשת שמע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לוהיה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אם שמוע? - כדי שיקבל עליו עול מלכות שמים תחלה ואחר כך מקבל עליו עול מצות.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09570C72-6D5E-C7AB-222F-FD1C796DB744}"/>
              </a:ext>
            </a:extLst>
          </p:cNvPr>
          <p:cNvSpPr txBox="1"/>
          <p:nvPr/>
        </p:nvSpPr>
        <p:spPr>
          <a:xfrm>
            <a:off x="8381407" y="3853497"/>
            <a:ext cx="298695" cy="7540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❶</a:t>
            </a:r>
          </a:p>
          <a:p>
            <a:endParaRPr lang="he-IL" sz="1200" dirty="0"/>
          </a:p>
          <a:p>
            <a:endParaRPr lang="he-IL" sz="700" dirty="0"/>
          </a:p>
          <a:p>
            <a:r>
              <a:rPr lang="he-IL" sz="1200" dirty="0"/>
              <a:t>❷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A13DAA4B-5E68-849C-92B8-0050928AB441}"/>
              </a:ext>
            </a:extLst>
          </p:cNvPr>
          <p:cNvSpPr txBox="1"/>
          <p:nvPr/>
        </p:nvSpPr>
        <p:spPr>
          <a:xfrm>
            <a:off x="8859434" y="3335420"/>
            <a:ext cx="22940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①</a:t>
            </a:r>
          </a:p>
          <a:p>
            <a:endParaRPr lang="he-IL" sz="1600" dirty="0"/>
          </a:p>
          <a:p>
            <a:endParaRPr lang="he-IL" sz="22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600" dirty="0"/>
              <a:t>②</a:t>
            </a: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168359CF-289F-5BA9-7E53-E1D5C92CD1B5}"/>
              </a:ext>
            </a:extLst>
          </p:cNvPr>
          <p:cNvSpPr/>
          <p:nvPr/>
        </p:nvSpPr>
        <p:spPr>
          <a:xfrm>
            <a:off x="683568" y="623731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998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344886"/>
            <a:ext cx="6912768" cy="6065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עולא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הקורא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תפילין - כאילו מעיד עדות שקר בעצמו.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כאילו הקריב עולה בלא מנחה וזבח בלא נסכים.</a:t>
            </a:r>
          </a:p>
          <a:p>
            <a:pPr>
              <a:lnSpc>
                <a:spcPct val="120000"/>
              </a:lnSpc>
            </a:pPr>
            <a:endParaRPr lang="he-IL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 יוחנן: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הרוצה שיקבל עליו עול מלכות שמים שלמה -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יפנה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ויטול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ידיו ויניח תפילין ויקרא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ויתפלל, וזו היא מלכות שמים שלמה.</a:t>
            </a:r>
          </a:p>
          <a:p>
            <a:pPr>
              <a:lnSpc>
                <a:spcPct val="120000"/>
              </a:lnSpc>
            </a:pPr>
            <a:endParaRPr lang="he-IL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הנפנה ונוטל ידיו ומניח תפילין וקורא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ומתפלל -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מעלה עליו הכתוב כאלו בנה מזבח והקריב עליו קרבן,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אֶרְחַץ </a:t>
            </a:r>
            <a:r>
              <a:rPr lang="he-IL" sz="17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בְּנִקָּיוֹן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כַּפָּי וַאֲסֹבְבָה אֶת מִזְבַּחֲךָ ה'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סבר לה מר כאילו טבל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"ארחץ [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בנקיון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]" ולא כתב "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ארחיץ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[כפי]".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03375" y="35330"/>
            <a:ext cx="30191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ב - דף טו עמוד א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211AD21-4760-287F-0BA1-4D407A57C42F}"/>
              </a:ext>
            </a:extLst>
          </p:cNvPr>
          <p:cNvSpPr txBox="1"/>
          <p:nvPr/>
        </p:nvSpPr>
        <p:spPr>
          <a:xfrm>
            <a:off x="8532440" y="364877"/>
            <a:ext cx="298695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1200" dirty="0"/>
          </a:p>
          <a:p>
            <a:endParaRPr lang="he-IL" dirty="0"/>
          </a:p>
          <a:p>
            <a:endParaRPr lang="he-IL" sz="24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2400" dirty="0"/>
          </a:p>
          <a:p>
            <a:endParaRPr lang="he-IL" sz="2000" dirty="0"/>
          </a:p>
          <a:p>
            <a:endParaRPr lang="he-IL" sz="1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D3C822-31C5-60A8-066B-9D9F7724FB86}"/>
              </a:ext>
            </a:extLst>
          </p:cNvPr>
          <p:cNvSpPr txBox="1"/>
          <p:nvPr/>
        </p:nvSpPr>
        <p:spPr>
          <a:xfrm>
            <a:off x="8470775" y="327515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2886381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648722"/>
            <a:ext cx="6912768" cy="5012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 מר האי צורבא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מרבנן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ממערבא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ואמר: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שאין לו מים לרחוץ ידיו - מקנח ידיו בעפר ובצרור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ובקסמית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שפיר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מי כתיב "ארחץ במים"? 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בנקיון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כתיב, כל מידי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דמנקי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לייט אמאן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דמהדר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בעידן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צלותא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והני מילי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לתפלה מהדר.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ועד כמה? עד פרסה.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והנ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אבל לאחוריה אפילו מיל אינו חוזר.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[ומינה] - מיל הוא דאינו חוזר, הא פחות ממיל חוזר.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47391" y="35330"/>
            <a:ext cx="1723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א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211AD21-4760-287F-0BA1-4D407A57C42F}"/>
              </a:ext>
            </a:extLst>
          </p:cNvPr>
          <p:cNvSpPr txBox="1"/>
          <p:nvPr/>
        </p:nvSpPr>
        <p:spPr>
          <a:xfrm>
            <a:off x="8532440" y="668713"/>
            <a:ext cx="298695" cy="19697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1200" dirty="0"/>
          </a:p>
          <a:p>
            <a:endParaRPr lang="he-IL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6139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(7 שורות מלמטה) – דף טו ע"א (משנה)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טו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303164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588751"/>
            <a:ext cx="8136904" cy="5161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ובפרקים שואל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הכבוד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אלא: שואל מפני הכבוד, ומשיב שלום לכל אדם.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אימא סיפא: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ובאמצע שואל מפני היראה ומשיב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היראה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מפני הכבוד? -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באמצע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ובפרקים שואל מפני הכבוד ומשיב שלום לכל אדם.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מחסרא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- שואל מפני הכבוד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ובאמצע - שואל מפני היראה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 באמצע - שואל מפני היראה ומשיב מפני הכבוד,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ובפרקים - שואל מפני הכבוד ומשיב שלום לכל אדם.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023" y="35330"/>
            <a:ext cx="15756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AF6142-ED44-663D-B77A-0F97AEB46A9E}"/>
              </a:ext>
            </a:extLst>
          </p:cNvPr>
          <p:cNvSpPr/>
          <p:nvPr/>
        </p:nvSpPr>
        <p:spPr>
          <a:xfrm>
            <a:off x="2565608" y="116632"/>
            <a:ext cx="6048672" cy="1440160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בפרקים - שואל מפני הכבוד ומשיב,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ובאמצע - שואל מפני היראה ומשיב,         דברי ר' מאיר.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 באמצע -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ובפרקים - שואל מפני הכבוד ומשיב שלום לכל אדם.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BC018D4-F5BB-18B9-9545-5CE40B56E614}"/>
              </a:ext>
            </a:extLst>
          </p:cNvPr>
          <p:cNvSpPr txBox="1"/>
          <p:nvPr/>
        </p:nvSpPr>
        <p:spPr>
          <a:xfrm>
            <a:off x="7553824" y="208304"/>
            <a:ext cx="10702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משנה </a:t>
            </a:r>
            <a:r>
              <a:rPr lang="he-IL" sz="1200" dirty="0" err="1"/>
              <a:t>יג</a:t>
            </a:r>
            <a:r>
              <a:rPr lang="he-IL" sz="1200" dirty="0"/>
              <a:t> ע"א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2554398-93A3-3716-0881-778B03A08435}"/>
              </a:ext>
            </a:extLst>
          </p:cNvPr>
          <p:cNvSpPr txBox="1"/>
          <p:nvPr/>
        </p:nvSpPr>
        <p:spPr>
          <a:xfrm>
            <a:off x="8523119" y="63688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4F474BEE-C95A-EE78-5583-E80F8D3176F1}"/>
              </a:ext>
            </a:extLst>
          </p:cNvPr>
          <p:cNvSpPr/>
          <p:nvPr/>
        </p:nvSpPr>
        <p:spPr>
          <a:xfrm>
            <a:off x="353024" y="633881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3218F3CA-0C4A-30AA-BCC5-5C2914B82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18318"/>
              </p:ext>
            </p:extLst>
          </p:nvPr>
        </p:nvGraphicFramePr>
        <p:xfrm>
          <a:off x="323528" y="2564904"/>
          <a:ext cx="3312368" cy="129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val="229093424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19201301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028026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8135522"/>
                    </a:ext>
                  </a:extLst>
                </a:gridCol>
              </a:tblGrid>
              <a:tr h="236146">
                <a:tc gridSpan="2">
                  <a:txBody>
                    <a:bodyPr/>
                    <a:lstStyle/>
                    <a:p>
                      <a:pPr rtl="1"/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שואל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משיב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75408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מאיר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/>
                        <a:t>מפני הכבוד</a:t>
                      </a:r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/>
                        <a:t>לכל אדם</a:t>
                      </a:r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793000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994414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יהודה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80023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73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276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588751"/>
            <a:ext cx="8136904" cy="5161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ובפרקים שואל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הכבוד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אלא: שואל מפני הכבוד, ומשיב שלום לכל אדם.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אימא סיפא: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ובאמצע שואל מפני היראה ומשיב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היראה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מפני הכבוד? -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באמצע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ובפרקים שואל מפני הכבוד ומשיב שלום לכל אדם.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מחסרא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- שואל מפני הכבוד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ובאמצע - שואל מפני היראה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 באמצע - שואל מפני היראה ומשיב מפני הכבוד,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ובפרקים - שואל מפני הכבוד ומשיב שלום לכל אדם.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023" y="35330"/>
            <a:ext cx="15756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AF6142-ED44-663D-B77A-0F97AEB46A9E}"/>
              </a:ext>
            </a:extLst>
          </p:cNvPr>
          <p:cNvSpPr/>
          <p:nvPr/>
        </p:nvSpPr>
        <p:spPr>
          <a:xfrm>
            <a:off x="2565608" y="116632"/>
            <a:ext cx="6048672" cy="1440160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בפרקים - שואל מפני הכבוד ומשיב,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ובאמצע - שואל מפני היראה ומשיב,         דברי ר' מאיר.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 באמצע -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ובפרקים - שואל מפני הכבוד ומשיב שלום לכל אדם.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BC018D4-F5BB-18B9-9545-5CE40B56E614}"/>
              </a:ext>
            </a:extLst>
          </p:cNvPr>
          <p:cNvSpPr txBox="1"/>
          <p:nvPr/>
        </p:nvSpPr>
        <p:spPr>
          <a:xfrm>
            <a:off x="7553824" y="208304"/>
            <a:ext cx="10702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משנה </a:t>
            </a:r>
            <a:r>
              <a:rPr lang="he-IL" sz="1200" dirty="0" err="1"/>
              <a:t>יג</a:t>
            </a:r>
            <a:r>
              <a:rPr lang="he-IL" sz="1200" dirty="0"/>
              <a:t> ע"א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2554398-93A3-3716-0881-778B03A08435}"/>
              </a:ext>
            </a:extLst>
          </p:cNvPr>
          <p:cNvSpPr txBox="1"/>
          <p:nvPr/>
        </p:nvSpPr>
        <p:spPr>
          <a:xfrm>
            <a:off x="8523119" y="63688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4F474BEE-C95A-EE78-5583-E80F8D3176F1}"/>
              </a:ext>
            </a:extLst>
          </p:cNvPr>
          <p:cNvSpPr/>
          <p:nvPr/>
        </p:nvSpPr>
        <p:spPr>
          <a:xfrm>
            <a:off x="353024" y="633881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3218F3CA-0C4A-30AA-BCC5-5C2914B82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86771"/>
              </p:ext>
            </p:extLst>
          </p:nvPr>
        </p:nvGraphicFramePr>
        <p:xfrm>
          <a:off x="323528" y="2564904"/>
          <a:ext cx="3312368" cy="129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val="229093424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19201301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028026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8135522"/>
                    </a:ext>
                  </a:extLst>
                </a:gridCol>
              </a:tblGrid>
              <a:tr h="236146">
                <a:tc gridSpan="2">
                  <a:txBody>
                    <a:bodyPr/>
                    <a:lstStyle/>
                    <a:p>
                      <a:pPr rtl="1"/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שואל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משיב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75408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מאיר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לכל 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793000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היראה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994414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יהודה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80023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73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195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588751"/>
            <a:ext cx="8136904" cy="5161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ובפרקים שואל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הכבוד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אלא: שואל מפני הכבוד, ומשיב שלום לכל אדם.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אימא סיפא: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ובאמצע שואל מפני היראה ומשיב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היראה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מפני הכבוד? -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באמצע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ובפרקים שואל מפני הכבוד ומשיב שלום לכל אדם.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מחסרא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- שואל מפני הכבוד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ובאמצע - שואל מפני היראה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 באמצע - שואל מפני היראה ומשיב מפני הכבוד,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ובפרקים - שואל מפני הכבוד ומשיב שלום לכל אדם.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023" y="35330"/>
            <a:ext cx="15756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AF6142-ED44-663D-B77A-0F97AEB46A9E}"/>
              </a:ext>
            </a:extLst>
          </p:cNvPr>
          <p:cNvSpPr/>
          <p:nvPr/>
        </p:nvSpPr>
        <p:spPr>
          <a:xfrm>
            <a:off x="2565608" y="116632"/>
            <a:ext cx="6048672" cy="1440160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בפרקים - שואל מפני הכבוד ומשיב,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ובאמצע - שואל מפני היראה ומשיב,         דברי ר' מאיר.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 באמצע -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ובפרקים - שואל מפני הכבוד ומשיב שלום לכל אדם.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BC018D4-F5BB-18B9-9545-5CE40B56E614}"/>
              </a:ext>
            </a:extLst>
          </p:cNvPr>
          <p:cNvSpPr txBox="1"/>
          <p:nvPr/>
        </p:nvSpPr>
        <p:spPr>
          <a:xfrm>
            <a:off x="7553824" y="208304"/>
            <a:ext cx="10702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משנה </a:t>
            </a:r>
            <a:r>
              <a:rPr lang="he-IL" sz="1200" dirty="0" err="1"/>
              <a:t>יג</a:t>
            </a:r>
            <a:r>
              <a:rPr lang="he-IL" sz="1200" dirty="0"/>
              <a:t> ע"א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2554398-93A3-3716-0881-778B03A08435}"/>
              </a:ext>
            </a:extLst>
          </p:cNvPr>
          <p:cNvSpPr txBox="1"/>
          <p:nvPr/>
        </p:nvSpPr>
        <p:spPr>
          <a:xfrm>
            <a:off x="8523119" y="63688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4F474BEE-C95A-EE78-5583-E80F8D3176F1}"/>
              </a:ext>
            </a:extLst>
          </p:cNvPr>
          <p:cNvSpPr/>
          <p:nvPr/>
        </p:nvSpPr>
        <p:spPr>
          <a:xfrm>
            <a:off x="353024" y="633881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3218F3CA-0C4A-30AA-BCC5-5C2914B82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893047"/>
              </p:ext>
            </p:extLst>
          </p:nvPr>
        </p:nvGraphicFramePr>
        <p:xfrm>
          <a:off x="323528" y="2564904"/>
          <a:ext cx="3312368" cy="129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val="229093424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19201301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028026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8135522"/>
                    </a:ext>
                  </a:extLst>
                </a:gridCol>
              </a:tblGrid>
              <a:tr h="236146">
                <a:tc gridSpan="2">
                  <a:txBody>
                    <a:bodyPr/>
                    <a:lstStyle/>
                    <a:p>
                      <a:pPr rtl="1"/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שואל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משיב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75408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מאיר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לכל 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793000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היראה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994414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יהודה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לכל 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80023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היראה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73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136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588751"/>
            <a:ext cx="8136904" cy="5161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ובפרקים שואל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הכבוד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אלא: שואל מפני הכבוד, ומשיב שלום לכל אדם.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אימא סיפא: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ובאמצע שואל מפני היראה ומשיב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משיב מחמת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מפני היראה - השתא משאל שאיל,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אהדורי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מפני הכבוד? -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באמצע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     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ובפרקים שואל מפני הכבוד ומשיב שלום לכל אדם.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מחסרא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- שואל מפני הכבוד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ובאמצע - שואל מפני היראה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 באמצע - שואל מפני היראה ומשיב מפני הכבוד,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ובפרקים - שואל מפני הכבוד ומשיב שלום לכל אדם.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023" y="35330"/>
            <a:ext cx="15756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AF6142-ED44-663D-B77A-0F97AEB46A9E}"/>
              </a:ext>
            </a:extLst>
          </p:cNvPr>
          <p:cNvSpPr/>
          <p:nvPr/>
        </p:nvSpPr>
        <p:spPr>
          <a:xfrm>
            <a:off x="2565608" y="116632"/>
            <a:ext cx="6048672" cy="1440160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בפרקים - שואל מפני הכבוד ומשיב,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ובאמצע - שואל מפני היראה ומשיב,         דברי ר' מאיר.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 באמצע -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ובפרקים - שואל מפני הכבוד ומשיב שלום לכל אדם.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BC018D4-F5BB-18B9-9545-5CE40B56E614}"/>
              </a:ext>
            </a:extLst>
          </p:cNvPr>
          <p:cNvSpPr txBox="1"/>
          <p:nvPr/>
        </p:nvSpPr>
        <p:spPr>
          <a:xfrm>
            <a:off x="7553824" y="208304"/>
            <a:ext cx="10702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משנה </a:t>
            </a:r>
            <a:r>
              <a:rPr lang="he-IL" sz="1200" dirty="0" err="1"/>
              <a:t>יג</a:t>
            </a:r>
            <a:r>
              <a:rPr lang="he-IL" sz="1200" dirty="0"/>
              <a:t> ע"א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2554398-93A3-3716-0881-778B03A08435}"/>
              </a:ext>
            </a:extLst>
          </p:cNvPr>
          <p:cNvSpPr txBox="1"/>
          <p:nvPr/>
        </p:nvSpPr>
        <p:spPr>
          <a:xfrm>
            <a:off x="8523119" y="636889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9" name="חץ: שמאלה 8">
            <a:extLst>
              <a:ext uri="{FF2B5EF4-FFF2-40B4-BE49-F238E27FC236}">
                <a16:creationId xmlns:a16="http://schemas.microsoft.com/office/drawing/2014/main" id="{4F474BEE-C95A-EE78-5583-E80F8D3176F1}"/>
              </a:ext>
            </a:extLst>
          </p:cNvPr>
          <p:cNvSpPr/>
          <p:nvPr/>
        </p:nvSpPr>
        <p:spPr>
          <a:xfrm>
            <a:off x="353024" y="633881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3218F3CA-0C4A-30AA-BCC5-5C2914B82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85453"/>
              </p:ext>
            </p:extLst>
          </p:nvPr>
        </p:nvGraphicFramePr>
        <p:xfrm>
          <a:off x="323528" y="2564904"/>
          <a:ext cx="3312368" cy="1295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val="229093424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19201301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028026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2248135522"/>
                    </a:ext>
                  </a:extLst>
                </a:gridCol>
              </a:tblGrid>
              <a:tr h="236146">
                <a:tc gridSpan="2">
                  <a:txBody>
                    <a:bodyPr/>
                    <a:lstStyle/>
                    <a:p>
                      <a:pPr rtl="1"/>
                      <a:endParaRPr lang="he-IL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שואל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>
                          <a:solidFill>
                            <a:schemeClr val="tx1"/>
                          </a:solidFill>
                        </a:rPr>
                        <a:t>משיב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75408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מאיר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793000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היראה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היראה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994414"/>
                  </a:ext>
                </a:extLst>
              </a:tr>
              <a:tr h="236146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ר' יהודה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בפרקים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לכל 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80023"/>
                  </a:ext>
                </a:extLst>
              </a:tr>
              <a:tr h="236146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באמצע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היראה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מפני הכבוד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73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021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467697"/>
            <a:ext cx="8136904" cy="21334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נמי הכי: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 את שמע ופגע בו רבו או גדול הימנו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    בפרקים - שואל מפני הכבוד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''צ לומר שהוא משיב,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	       ובאמצע - שואל מפני היראה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ואצ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''ל שהוא משיב,        דברי ר' מאיר.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יהודה אומר:   באמצע -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	       ובפרקים - שואל מפני הכבוד ומשיב שלום לכל אדם.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AF6142-ED44-663D-B77A-0F97AEB46A9E}"/>
              </a:ext>
            </a:extLst>
          </p:cNvPr>
          <p:cNvSpPr/>
          <p:nvPr/>
        </p:nvSpPr>
        <p:spPr>
          <a:xfrm>
            <a:off x="1619672" y="312992"/>
            <a:ext cx="7066616" cy="1675848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מחסרא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- שואל מפני הכבוד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ובאמצע - שואל מפני היראה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 באמצע - שואל מפני היראה ומשיב מפני הכבוד,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ובפרקים - שואל מפני הכבוד ומשיב שלום לכל אדם.</a:t>
            </a:r>
          </a:p>
        </p:txBody>
      </p:sp>
    </p:spTree>
    <p:extLst>
      <p:ext uri="{BB962C8B-B14F-4D97-AF65-F5344CB8AC3E}">
        <p14:creationId xmlns:p14="http://schemas.microsoft.com/office/powerpoint/2010/main" val="3603595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2199802"/>
            <a:ext cx="8496944" cy="42369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אחי תנא דבי 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בהלל ובמגילה מהו שיפסיק?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דאורייתא פוסק הלל דרבנן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מבעיא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או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פרסומי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עדיף!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7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פוסק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ואין בכך כלום. </a:t>
            </a:r>
          </a:p>
          <a:p>
            <a:pPr>
              <a:lnSpc>
                <a:spcPct val="120000"/>
              </a:lnSpc>
            </a:pPr>
            <a:endParaRPr lang="he-IL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ימים שהיחיד גומר בהן את ההלל - בין פרק לפרק </a:t>
            </a:r>
            <a:r>
              <a:rPr lang="he-IL" sz="1700" dirty="0">
                <a:solidFill>
                  <a:srgbClr val="7030A0"/>
                </a:solidFill>
                <a:latin typeface="Arial" panose="020B0604020202020204" pitchFamily="34" charset="0"/>
              </a:rPr>
              <a:t>פוסק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באמצע הפרק </a:t>
            </a:r>
            <a:r>
              <a:rPr lang="he-IL" sz="1700" dirty="0">
                <a:solidFill>
                  <a:srgbClr val="002060"/>
                </a:solidFill>
                <a:latin typeface="Arial" panose="020B0604020202020204" pitchFamily="34" charset="0"/>
              </a:rPr>
              <a:t>אינו </a:t>
            </a:r>
            <a:r>
              <a:rPr lang="he-IL" sz="1700" dirty="0">
                <a:solidFill>
                  <a:srgbClr val="7030A0"/>
                </a:solidFill>
                <a:latin typeface="Arial" panose="020B0604020202020204" pitchFamily="34" charset="0"/>
              </a:rPr>
              <a:t>פוסק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וימים שאין היחיד גומר בהן את ההלל - אפי' באמצע הפרק </a:t>
            </a:r>
            <a:r>
              <a:rPr lang="he-IL" sz="1700" dirty="0">
                <a:solidFill>
                  <a:srgbClr val="7030A0"/>
                </a:solidFill>
                <a:latin typeface="Arial" panose="020B0604020202020204" pitchFamily="34" charset="0"/>
              </a:rPr>
              <a:t>פוסק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איני? והא רב בר שבא איקלע לגביה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וימים שאין היחיד גומר את ההלל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פסיק ליה!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שאני רב בר שבא דלא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AF6142-ED44-663D-B77A-0F97AEB46A9E}"/>
              </a:ext>
            </a:extLst>
          </p:cNvPr>
          <p:cNvSpPr/>
          <p:nvPr/>
        </p:nvSpPr>
        <p:spPr>
          <a:xfrm>
            <a:off x="1619672" y="312992"/>
            <a:ext cx="7066616" cy="1675848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מחסרא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- שואל מפני הכבוד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ובאמצע - שואל מפני היראה ו</a:t>
            </a:r>
            <a:r>
              <a:rPr lang="he-IL" sz="1600" dirty="0">
                <a:solidFill>
                  <a:srgbClr val="FF0000"/>
                </a:solidFill>
              </a:rPr>
              <a:t>אין צריך לומר שהוא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משיב,   דברי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אומר:  באמצע - שואל מפני היראה ומשיב מפני הכבוד,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      ובפרקים - שואל מפני הכבוד ומשיב שלום לכל אדם.</a:t>
            </a:r>
          </a:p>
        </p:txBody>
      </p:sp>
    </p:spTree>
    <p:extLst>
      <p:ext uri="{BB962C8B-B14F-4D97-AF65-F5344CB8AC3E}">
        <p14:creationId xmlns:p14="http://schemas.microsoft.com/office/powerpoint/2010/main" val="734312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548680"/>
            <a:ext cx="6408712" cy="52290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 מיניה אשיאן תנא דבי ר' אמי מר' אמי: </a:t>
            </a: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השרוי בתענית מהו שיטעום?</a:t>
            </a: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אכילה ושתיה קביל עליה - והא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דילמא הנאה קביל עליה - והא איכא.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טועם ואין בכך כלום.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נמי הכי:</a:t>
            </a:r>
          </a:p>
          <a:p>
            <a:pPr>
              <a:lnSpc>
                <a:spcPct val="120000"/>
              </a:lnSpc>
            </a:pPr>
            <a:r>
              <a:rPr lang="he-IL" sz="2000" dirty="0" err="1">
                <a:solidFill>
                  <a:srgbClr val="F79646">
                    <a:lumMod val="50000"/>
                  </a:srgbClr>
                </a:solidFill>
              </a:rPr>
              <a:t>מטעמת</a:t>
            </a: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 - אינה טעונה ברכה,</a:t>
            </a:r>
          </a:p>
          <a:p>
            <a:pPr>
              <a:lnSpc>
                <a:spcPct val="120000"/>
              </a:lnSpc>
            </a:pPr>
            <a:r>
              <a:rPr lang="he-IL" sz="2000" dirty="0">
                <a:solidFill>
                  <a:srgbClr val="F79646">
                    <a:lumMod val="50000"/>
                  </a:srgbClr>
                </a:solidFill>
              </a:rPr>
              <a:t>והשרוי בתענית - טועם ואין בכך כלום.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כמה? </a:t>
            </a:r>
          </a:p>
          <a:p>
            <a:pPr>
              <a:lnSpc>
                <a:spcPct val="120000"/>
              </a:lnSpc>
            </a:pPr>
            <a:r>
              <a:rPr lang="he-IL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אמי ור' אסי טעמי עד שיעור </a:t>
            </a:r>
            <a:r>
              <a:rPr lang="he-IL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רביעתא</a:t>
            </a:r>
            <a:r>
              <a:rPr lang="he-IL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</p:spTree>
    <p:extLst>
      <p:ext uri="{BB962C8B-B14F-4D97-AF65-F5344CB8AC3E}">
        <p14:creationId xmlns:p14="http://schemas.microsoft.com/office/powerpoint/2010/main" val="1893225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155244"/>
            <a:ext cx="7632848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הנותן שלום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לחבירו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קודם שיתפלל - כאלו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002060"/>
                </a:solidFill>
              </a:rPr>
              <a:t>חִדְלוּ לָכֶם מִן הָאָדָם אֲשֶׁר נְשָׁמָה בְּאַפּוֹ כִּי בַמֶּה נֶחְשָׁב הוּא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אל תקרי במה אלא במה.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ושמואל אמר:   במה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חשבתו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לזה ולא לאלוה.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ששת: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בפרקים שואל מפני הכבוד ומשיב.</a:t>
            </a:r>
          </a:p>
          <a:p>
            <a:pPr>
              <a:lnSpc>
                <a:spcPct val="120000"/>
              </a:lnSpc>
            </a:pPr>
            <a:endParaRPr lang="he-IL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תרגמה ר' אבא: 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במשכים לפתחו.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העושה חפציו קודם שיתפלל - כאלו בנה במה.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במה אמרת?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אסור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אידי בר אבין ד)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אידי בר אבין אמר רב יצחק בר אשיאן: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אסור לו לאדם לעשות חפציו קודם שיתפלל,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צֶדֶק לְפָנָיו יְהַלֵּךְ וְיָשֵׂם לְדֶרֶךְ פְּעָמָיו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 אידי בר אבין אמר רב יצחק בר אשיאן: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המתפלל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ואח''כ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יוצא לדרך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עושה לו חפציו,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צֶדֶק לְפָנָיו יְהַלֵּךְ וְיָשֵׂם לְדֶרֶךְ פְּעָמָיו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יד עמוד 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575BCC-3A2C-9684-7DD3-3E81C4DE35B6}"/>
              </a:ext>
            </a:extLst>
          </p:cNvPr>
          <p:cNvSpPr txBox="1"/>
          <p:nvPr/>
        </p:nvSpPr>
        <p:spPr>
          <a:xfrm>
            <a:off x="8597427" y="181313"/>
            <a:ext cx="298695" cy="62324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dirty="0"/>
          </a:p>
          <a:p>
            <a:endParaRPr lang="he-IL" sz="1200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dirty="0"/>
          </a:p>
          <a:p>
            <a:endParaRPr lang="he-IL" sz="13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07890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32768</TotalTime>
  <Words>2781</Words>
  <Application>Microsoft Office PowerPoint</Application>
  <PresentationFormat>‫הצגה על המסך (4:3)</PresentationFormat>
  <Paragraphs>503</Paragraphs>
  <Slides>17</Slides>
  <Notes>15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0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2422</cp:revision>
  <dcterms:created xsi:type="dcterms:W3CDTF">2015-01-28T10:22:53Z</dcterms:created>
  <dcterms:modified xsi:type="dcterms:W3CDTF">2023-12-07T07:15:55Z</dcterms:modified>
</cp:coreProperties>
</file>