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6" r:id="rId2"/>
    <p:sldId id="519" r:id="rId3"/>
    <p:sldId id="530" r:id="rId4"/>
    <p:sldId id="531" r:id="rId5"/>
    <p:sldId id="533" r:id="rId6"/>
    <p:sldId id="520" r:id="rId7"/>
    <p:sldId id="535" r:id="rId8"/>
    <p:sldId id="534" r:id="rId9"/>
    <p:sldId id="536" r:id="rId10"/>
    <p:sldId id="537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138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311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981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7973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6004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129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746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5537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0740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912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כ"ד/כסלו/תשפ"ד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60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טו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טו ע"א (משנה)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טז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5)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6934" y="626433"/>
            <a:ext cx="8208912" cy="50141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רב עובדיה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"ולמדתם" - שיהא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למודך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תם,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שיתן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ריוח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בין הדבקים.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עני רבא בתריה: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כגון: על לבבך, על לבבכם, בכל לבבך, בכל לבבכם, עשב בשדך,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ואבדתם מהרה, הכנף פתיל, אתכם מארץ.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הקורא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ומדקדק באותיותיה -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מצננין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גיהנם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בְּפָרֵשׂ שַׁדַּי מְלָכִים בָּהּ 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תַּשְׁלֵג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בְּצַלְמוֹן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 תקרי בפרש אלא בפרש, אל תקרי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בצלמון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בצלמות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ברבי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למה נסמכו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אהלים לנחלים,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כִּנְחָלִים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נִטָּיו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ּ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כְּגַנֹּת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עֲלֵי נָהָר כַּאֲהָלִים נָטַע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לומר לך: מה נחלים מעלין את האדם מטומאה לטהרה, אף אהלים מעלין את האדם מכף חובה לכף זכות.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2" y="35330"/>
            <a:ext cx="32843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619F5C7-9DB1-B229-680C-C2E951079E33}"/>
              </a:ext>
            </a:extLst>
          </p:cNvPr>
          <p:cNvSpPr txBox="1"/>
          <p:nvPr/>
        </p:nvSpPr>
        <p:spPr>
          <a:xfrm>
            <a:off x="8470775" y="501375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D731F1C8-AD91-F038-9B87-9A2A8F8DE765}"/>
              </a:ext>
            </a:extLst>
          </p:cNvPr>
          <p:cNvSpPr txBox="1"/>
          <p:nvPr/>
        </p:nvSpPr>
        <p:spPr>
          <a:xfrm>
            <a:off x="8649771" y="692696"/>
            <a:ext cx="298695" cy="460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2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3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endParaRPr lang="he-IL" sz="12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46742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טו ע"א (משנה)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טז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5)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טז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303164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טו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1878208" y="237800"/>
            <a:ext cx="6555368" cy="6008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b="1" dirty="0"/>
              <a:t>משנה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ר' יוסי אומר: לא יצא.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קרא ולא דקדק באותיותיה - ר' יוסי אומר: יצא, רבי יהודה אומר: לא יצא.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הקורא למפרע - לא יצא.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קרא וטעה - יחזור למקום שטעה.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900" b="1" dirty="0"/>
              <a:t>גמרא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 דר' יוסי?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"שמע" - השמע לאזנך מה שאתה מוציא מפיך.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''ק סבר: "שמע" - בכל לשון שאתה שומע.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יוסי: תרתי שמע מינה.</a:t>
            </a:r>
            <a:endParaRPr lang="he-IL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312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טו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57400" y="469705"/>
            <a:ext cx="8535080" cy="56235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 התם: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חרש המדבר ואינו שומע - לא יתרום, ואם תרם תרומתו תרומה.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מאן תנא חרש המדבר ואינו שומע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לא?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יוסי היא,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דברי רבי יהודה.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יוסי אומר: לא יצא.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עד כאן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יוסי לא יצא אלא גבי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דאורייתא,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תרומה משום ברכה הוא וברכה דרבנן ולא בברכה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מילתא.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וממאי דר' יוסי היא?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דילמא ר' יהודה היא ואמר גבי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תדע,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אמרי: 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להודיעך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כחו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יוסי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לא, דאי ר' יהודה אפי'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יצא.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2506D5-6996-429B-CD94-D7A18C7BAA59}"/>
              </a:ext>
            </a:extLst>
          </p:cNvPr>
          <p:cNvSpPr txBox="1"/>
          <p:nvPr/>
        </p:nvSpPr>
        <p:spPr>
          <a:xfrm>
            <a:off x="-540568" y="836712"/>
            <a:ext cx="3062472" cy="5062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>
                <a:solidFill>
                  <a:srgbClr val="FF0000"/>
                </a:solidFill>
              </a:rPr>
              <a:t>משנה: בתרומה - יוצא בדיעבד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1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200" dirty="0">
              <a:solidFill>
                <a:srgbClr val="FF0000"/>
              </a:solidFill>
            </a:endParaRPr>
          </a:p>
          <a:p>
            <a:endParaRPr lang="he-IL" sz="8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לכתחילה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יוסי: 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בק"ש - לא יוצא אף בדיעבד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בתרומה - יוצא בדיעבד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בדיעבד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35402476-BF68-E923-8ADA-484C8DBC0CEA}"/>
              </a:ext>
            </a:extLst>
          </p:cNvPr>
          <p:cNvCxnSpPr/>
          <p:nvPr/>
        </p:nvCxnSpPr>
        <p:spPr>
          <a:xfrm flipH="1">
            <a:off x="2593912" y="2833102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178E45C8-99DA-3731-C193-120AC6BBD491}"/>
              </a:ext>
            </a:extLst>
          </p:cNvPr>
          <p:cNvCxnSpPr/>
          <p:nvPr/>
        </p:nvCxnSpPr>
        <p:spPr>
          <a:xfrm flipH="1">
            <a:off x="2593912" y="3381548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4B56A5CE-468E-E4EF-7B84-BE5A355A4B7A}"/>
              </a:ext>
            </a:extLst>
          </p:cNvPr>
          <p:cNvCxnSpPr/>
          <p:nvPr/>
        </p:nvCxnSpPr>
        <p:spPr>
          <a:xfrm flipH="1">
            <a:off x="2582410" y="4623440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סימן כפל 12">
            <a:extLst>
              <a:ext uri="{FF2B5EF4-FFF2-40B4-BE49-F238E27FC236}">
                <a16:creationId xmlns:a16="http://schemas.microsoft.com/office/drawing/2014/main" id="{74C9BB68-FF79-0661-518E-66C2D769DACF}"/>
              </a:ext>
            </a:extLst>
          </p:cNvPr>
          <p:cNvSpPr/>
          <p:nvPr/>
        </p:nvSpPr>
        <p:spPr>
          <a:xfrm>
            <a:off x="683568" y="4389660"/>
            <a:ext cx="1960238" cy="432034"/>
          </a:xfrm>
          <a:prstGeom prst="mathMultiply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ץ: שמאלה 14">
            <a:extLst>
              <a:ext uri="{FF2B5EF4-FFF2-40B4-BE49-F238E27FC236}">
                <a16:creationId xmlns:a16="http://schemas.microsoft.com/office/drawing/2014/main" id="{DF725B5E-80B2-5190-2915-8A584C3E7990}"/>
              </a:ext>
            </a:extLst>
          </p:cNvPr>
          <p:cNvSpPr/>
          <p:nvPr/>
        </p:nvSpPr>
        <p:spPr>
          <a:xfrm>
            <a:off x="683568" y="568579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6" name="מחבר חץ ישר 15">
            <a:extLst>
              <a:ext uri="{FF2B5EF4-FFF2-40B4-BE49-F238E27FC236}">
                <a16:creationId xmlns:a16="http://schemas.microsoft.com/office/drawing/2014/main" id="{0CE89414-0CCA-76F5-2BA9-91234308F0F0}"/>
              </a:ext>
            </a:extLst>
          </p:cNvPr>
          <p:cNvCxnSpPr/>
          <p:nvPr/>
        </p:nvCxnSpPr>
        <p:spPr>
          <a:xfrm flipH="1">
            <a:off x="2601150" y="980728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764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טו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57400" y="166009"/>
            <a:ext cx="8535080" cy="67869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אוקימתא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כר' יוסי?</a:t>
            </a:r>
          </a:p>
          <a:p>
            <a:pPr>
              <a:lnSpc>
                <a:spcPct val="120000"/>
              </a:lnSpc>
            </a:pPr>
            <a:endParaRPr lang="he-IL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ואלא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יברך אדם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בהמ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''ז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ואם בירך יצא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מני? לא ר' יוסי ולא ר' יהודה,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ר' יהודה הא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יצא,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ר' יוסי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מאי ר'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ר' יהודה בריה דרבי שמעון בן פזי: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חרש המדבר ואינו שומע תורם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מני? לא ר' יהודה ולא ר' יוסי -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ר' יהודה - הא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ר' יוסי - הא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לא.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לעולם רבי יהודה ואפי'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0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 </a:t>
            </a:r>
            <a:r>
              <a:rPr lang="he-IL" sz="10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105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יהודה אומר משום ר' אלעזר בן עזריה: הקורא את שמע צריך שישמיע לאזנו, שנאמר "שמע ישראל ה'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אלהינו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ה' אחד",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ליה רבי מאיר: הרי הוא אומר "אשר אנכי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מצוך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היום על לבבך" אחר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כונת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הלב הן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הדברים.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השתא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להכי,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יהודה כרביה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סבירא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רבי מאיר הא רבי יהודה.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2506D5-6996-429B-CD94-D7A18C7BAA59}"/>
              </a:ext>
            </a:extLst>
          </p:cNvPr>
          <p:cNvSpPr txBox="1"/>
          <p:nvPr/>
        </p:nvSpPr>
        <p:spPr>
          <a:xfrm>
            <a:off x="0" y="103050"/>
            <a:ext cx="4178088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>
                <a:solidFill>
                  <a:srgbClr val="FF0000"/>
                </a:solidFill>
              </a:rPr>
              <a:t>משנה: בתרומה - יוצא בדיעבד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לכתחילה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רבי יוסי: בק"ש - לא יוצא אף בדיעבד, בתרומה - יוצא בדיעבד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35402476-BF68-E923-8ADA-484C8DBC0CEA}"/>
              </a:ext>
            </a:extLst>
          </p:cNvPr>
          <p:cNvCxnSpPr/>
          <p:nvPr/>
        </p:nvCxnSpPr>
        <p:spPr>
          <a:xfrm flipH="1">
            <a:off x="4355976" y="332656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178E45C8-99DA-3731-C193-120AC6BBD491}"/>
              </a:ext>
            </a:extLst>
          </p:cNvPr>
          <p:cNvCxnSpPr>
            <a:cxnSpLocks/>
          </p:cNvCxnSpPr>
          <p:nvPr/>
        </p:nvCxnSpPr>
        <p:spPr>
          <a:xfrm flipH="1">
            <a:off x="2771800" y="1340768"/>
            <a:ext cx="753952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4B56A5CE-468E-E4EF-7B84-BE5A355A4B7A}"/>
              </a:ext>
            </a:extLst>
          </p:cNvPr>
          <p:cNvCxnSpPr/>
          <p:nvPr/>
        </p:nvCxnSpPr>
        <p:spPr>
          <a:xfrm flipH="1">
            <a:off x="2773440" y="2564904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>
            <a:extLst>
              <a:ext uri="{FF2B5EF4-FFF2-40B4-BE49-F238E27FC236}">
                <a16:creationId xmlns:a16="http://schemas.microsoft.com/office/drawing/2014/main" id="{48234401-C380-A4DF-0AC4-BEBE1F1B187F}"/>
              </a:ext>
            </a:extLst>
          </p:cNvPr>
          <p:cNvCxnSpPr>
            <a:cxnSpLocks/>
          </p:cNvCxnSpPr>
          <p:nvPr/>
        </p:nvCxnSpPr>
        <p:spPr>
          <a:xfrm flipH="1">
            <a:off x="3635896" y="5831898"/>
            <a:ext cx="936104" cy="117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43E05114-ECC8-17F9-0B4E-00C83F45F22C}"/>
              </a:ext>
            </a:extLst>
          </p:cNvPr>
          <p:cNvSpPr txBox="1"/>
          <p:nvPr/>
        </p:nvSpPr>
        <p:spPr>
          <a:xfrm>
            <a:off x="-468560" y="1262365"/>
            <a:ext cx="3062472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>
                <a:solidFill>
                  <a:srgbClr val="FF0000"/>
                </a:solidFill>
              </a:rPr>
              <a:t>ברייתא: </a:t>
            </a:r>
            <a:r>
              <a:rPr lang="he-IL" sz="1300" dirty="0" err="1">
                <a:solidFill>
                  <a:srgbClr val="FF0000"/>
                </a:solidFill>
              </a:rPr>
              <a:t>בהמ"ז</a:t>
            </a:r>
            <a:r>
              <a:rPr lang="he-IL" sz="1300" dirty="0">
                <a:solidFill>
                  <a:srgbClr val="FF0000"/>
                </a:solidFill>
              </a:rPr>
              <a:t> - יוצא בדיעבד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בדיעבד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רבי יוסי: לא יוצא אף בדיעבד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 בריה דרבי שמעון בן פזי: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יוצא לכתחילה</a:t>
            </a: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endParaRPr lang="he-IL" sz="13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לכתחילה</a:t>
            </a:r>
          </a:p>
        </p:txBody>
      </p: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E5B336D5-1058-8D4A-D45C-018D29B549EE}"/>
              </a:ext>
            </a:extLst>
          </p:cNvPr>
          <p:cNvCxnSpPr/>
          <p:nvPr/>
        </p:nvCxnSpPr>
        <p:spPr>
          <a:xfrm flipH="1">
            <a:off x="2699792" y="3140968"/>
            <a:ext cx="82596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54A2964-851F-D556-B0C1-D2020852405E}"/>
              </a:ext>
            </a:extLst>
          </p:cNvPr>
          <p:cNvSpPr txBox="1"/>
          <p:nvPr/>
        </p:nvSpPr>
        <p:spPr>
          <a:xfrm>
            <a:off x="179512" y="5733256"/>
            <a:ext cx="3366319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>
                <a:solidFill>
                  <a:srgbClr val="FF0000"/>
                </a:solidFill>
              </a:rPr>
              <a:t>רבי יהודה משום ר' אלעזר בן עזריה: יוצא בדיעבד</a:t>
            </a:r>
          </a:p>
          <a:p>
            <a:r>
              <a:rPr lang="he-IL" sz="1300" dirty="0">
                <a:solidFill>
                  <a:srgbClr val="FF0000"/>
                </a:solidFill>
              </a:rPr>
              <a:t>רבי מאיר: יוצא לכתחילה</a:t>
            </a:r>
          </a:p>
          <a:p>
            <a:endParaRPr lang="he-IL" sz="800" dirty="0">
              <a:solidFill>
                <a:srgbClr val="FF0000"/>
              </a:solidFill>
            </a:endParaRPr>
          </a:p>
          <a:p>
            <a:r>
              <a:rPr lang="he-IL" sz="1300" dirty="0">
                <a:solidFill>
                  <a:srgbClr val="FF0000"/>
                </a:solidFill>
              </a:rPr>
              <a:t>רבי יהודה: יוצא בדיעבד</a:t>
            </a:r>
          </a:p>
          <a:p>
            <a:endParaRPr lang="he-IL" sz="1300" dirty="0"/>
          </a:p>
        </p:txBody>
      </p:sp>
      <p:cxnSp>
        <p:nvCxnSpPr>
          <p:cNvPr id="20" name="מחבר חץ ישר 19">
            <a:extLst>
              <a:ext uri="{FF2B5EF4-FFF2-40B4-BE49-F238E27FC236}">
                <a16:creationId xmlns:a16="http://schemas.microsoft.com/office/drawing/2014/main" id="{1D896770-A4A7-39E1-4FE9-042F5D6B4BC8}"/>
              </a:ext>
            </a:extLst>
          </p:cNvPr>
          <p:cNvCxnSpPr/>
          <p:nvPr/>
        </p:nvCxnSpPr>
        <p:spPr>
          <a:xfrm flipH="1">
            <a:off x="2780678" y="4373982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5">
            <a:extLst>
              <a:ext uri="{FF2B5EF4-FFF2-40B4-BE49-F238E27FC236}">
                <a16:creationId xmlns:a16="http://schemas.microsoft.com/office/drawing/2014/main" id="{4F4402A8-4194-C211-2336-360698642C77}"/>
              </a:ext>
            </a:extLst>
          </p:cNvPr>
          <p:cNvSpPr txBox="1"/>
          <p:nvPr/>
        </p:nvSpPr>
        <p:spPr>
          <a:xfrm>
            <a:off x="8955610" y="2466262"/>
            <a:ext cx="229406" cy="233910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</p:txBody>
      </p: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D95FECC9-7AB3-42E7-C8F7-EEA52595B791}"/>
              </a:ext>
            </a:extLst>
          </p:cNvPr>
          <p:cNvCxnSpPr/>
          <p:nvPr/>
        </p:nvCxnSpPr>
        <p:spPr>
          <a:xfrm flipH="1">
            <a:off x="3674032" y="6390206"/>
            <a:ext cx="7539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373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52536" y="-53450"/>
            <a:ext cx="1800200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900" b="1" dirty="0">
                <a:solidFill>
                  <a:schemeClr val="bg1">
                    <a:lumMod val="50000"/>
                  </a:schemeClr>
                </a:solidFill>
              </a:rPr>
              <a:t>דף טו עמוד א - דף </a:t>
            </a:r>
            <a:r>
              <a:rPr lang="he-IL" sz="900" b="1" dirty="0" err="1">
                <a:solidFill>
                  <a:schemeClr val="bg1">
                    <a:lumMod val="50000"/>
                  </a:schemeClr>
                </a:solidFill>
              </a:rPr>
              <a:t>טז</a:t>
            </a:r>
            <a:r>
              <a:rPr lang="he-IL" sz="900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FAF8FB03-BD0E-CE9E-97EE-5AED19BFA94D}"/>
              </a:ext>
            </a:extLst>
          </p:cNvPr>
          <p:cNvSpPr txBox="1"/>
          <p:nvPr/>
        </p:nvSpPr>
        <p:spPr>
          <a:xfrm>
            <a:off x="3042732" y="98876"/>
            <a:ext cx="5938528" cy="70173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תנן התם: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כשרים לקרות את המגילה חוץ מחרש שוטה וקטן, ורבי יהודה מכשיר בקטן. </a:t>
            </a:r>
            <a:endParaRPr lang="en-US" sz="1500" dirty="0">
              <a:solidFill>
                <a:srgbClr val="F79646">
                  <a:lumMod val="50000"/>
                </a:srgbClr>
              </a:solidFill>
            </a:endParaRPr>
          </a:p>
          <a:p>
            <a:pPr algn="just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מאן תנא חרש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לא? - אמר רב מתנה: רבי יוסי היא,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דתנן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דברי ר' יהודה. רבי יוסי אומר: לא יצא.</a:t>
            </a:r>
            <a:endParaRPr lang="en-US" sz="1500" dirty="0">
              <a:solidFill>
                <a:srgbClr val="F79646">
                  <a:lumMod val="50000"/>
                </a:srgbClr>
              </a:solidFill>
            </a:endParaRPr>
          </a:p>
          <a:p>
            <a:pPr algn="r" rtl="1"/>
            <a:endParaRPr lang="he-IL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וממאי דרבי יוסי היא,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ודיעבד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לא?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דלמא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רבי יהודה היא,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ולכתחלה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הוא דלא, 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- שפיר דמי! - לא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סלקא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דעתך,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דקתני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חרש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דומיא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דשוטה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וקטן, מה שוטה וקטן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לא, אף חרש -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לא. - ודילמא 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כדאיתא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והא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כדאיתא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! – ומי מצית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לאוקמה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כרבי יהודה והא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מדקתני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סיפא: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רבי יהודה מכשיר בקטן</a:t>
            </a:r>
            <a:r>
              <a:rPr lang="he-IL" sz="1500" dirty="0">
                <a:solidFill>
                  <a:srgbClr val="000000"/>
                </a:solidFill>
                <a:latin typeface="ResponsaTTF"/>
              </a:rPr>
              <a:t> 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- מכלל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דרישא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לאו רבי יהודה היא. - ודילמא כולה רבי יהודה היא, ותרי גווני קטן,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וחסורי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מחסרא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והכי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קתני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כשרין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לקרות את המגילה חוץ מחרש שוטה וקטן, במה דברים אמורים - בקטן שלא הגיע לחנוך, אבל קטן שהגיע לחנוך - אפילו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כשר, שרבי יהודה מכשיר בקטן.</a:t>
            </a:r>
          </a:p>
          <a:p>
            <a:pPr algn="r" rtl="1"/>
            <a:endParaRPr lang="he-IL" sz="1200" dirty="0">
              <a:solidFill>
                <a:srgbClr val="F79646">
                  <a:lumMod val="50000"/>
                </a:srgbClr>
              </a:solidFill>
              <a:effectLst/>
              <a:latin typeface="ResponsaTTF"/>
              <a:ea typeface="Times New Roman" panose="02020603050405020304" pitchFamily="18" charset="0"/>
            </a:endParaRPr>
          </a:p>
          <a:p>
            <a:pPr algn="r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במאי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אוקימתא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- כרבי יהודה,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ודיעבד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אין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לא. אלא 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דתני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ר"י בריה דרבי שמעון בן פזי: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חרש המדבר ואינו שומע - תורם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, מני? לא רבי יהודה ולא רבי יוסי, אי רבי יהודה -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אין,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לא. אי רבי יוסי -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לא!</a:t>
            </a:r>
            <a:endParaRPr lang="he-IL" sz="1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he-IL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אלא מאי - רבי יהודה ואפילו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נמי? אלא הא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דתניא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יברך אדם ברכת המזון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, ואם בירך - יצא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, מני? לא רבי יהודה ולא רבי יוסי. אי רבי יהודה – הא אמר אפילו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נמי, ואי רבי יוסי - הא אמר אפילו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דיעבד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 לא! 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endParaRPr lang="he-IL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לעולם רבי יהודה היא, ואפילו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לכתחלה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נמי, ולא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קשיא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; הא -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דידיה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, הא -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דרביה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.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דתניא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אמר רבי יהודה משום רבי אלעזר בן עזריה: הקורא את שמע צריך שישמיע לאזנו, שנאמר: שמע ישראל. אמר לו רבי מאיר: הרי הוא אומר "אשר אנכי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מצוך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היום על לבבך" - אחר כוונת הלב הן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הדברים.</a:t>
            </a:r>
          </a:p>
          <a:p>
            <a:pPr algn="r" rtl="1"/>
            <a:endParaRPr lang="he-IL" sz="1200" dirty="0">
              <a:solidFill>
                <a:srgbClr val="F79646">
                  <a:lumMod val="50000"/>
                </a:srgbClr>
              </a:solidFill>
              <a:effectLst/>
              <a:latin typeface="ResponsaTTF"/>
              <a:ea typeface="Times New Roman" panose="02020603050405020304" pitchFamily="18" charset="0"/>
            </a:endParaRPr>
          </a:p>
          <a:p>
            <a:pPr algn="r" rtl="1"/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השתא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דאתית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להכי, אפילו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תימא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רבי יהודה כרביה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סבירא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ליה. ולא </a:t>
            </a:r>
            <a:r>
              <a:rPr lang="he-IL" sz="1500" dirty="0" err="1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קשיא</a:t>
            </a:r>
            <a:r>
              <a:rPr lang="he-IL" sz="1500" dirty="0">
                <a:solidFill>
                  <a:srgbClr val="000000"/>
                </a:solidFill>
                <a:effectLst/>
                <a:latin typeface="ResponsaTTF"/>
                <a:ea typeface="Times New Roman" panose="02020603050405020304" pitchFamily="18" charset="0"/>
              </a:rPr>
              <a:t> הא רבי יהודה הא רבי מאיר. </a:t>
            </a:r>
            <a:endParaRPr lang="en-US" sz="15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42506D5-6996-429B-CD94-D7A18C7BAA59}"/>
              </a:ext>
            </a:extLst>
          </p:cNvPr>
          <p:cNvSpPr txBox="1"/>
          <p:nvPr/>
        </p:nvSpPr>
        <p:spPr>
          <a:xfrm>
            <a:off x="-125292" y="-9628"/>
            <a:ext cx="2736304" cy="68941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1"/>
            <a:endParaRPr lang="he-IL" sz="13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א):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e-IL" sz="1300" dirty="0">
              <a:solidFill>
                <a:srgbClr val="FF0000"/>
              </a:solidFill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ב):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(אפשרות א):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ב):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(אפשרות א):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ר"י בריה </a:t>
            </a:r>
            <a:r>
              <a:rPr lang="he-IL" sz="1300" u="sng" dirty="0" err="1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דרשפ"ז</a:t>
            </a:r>
            <a:r>
              <a:rPr lang="he-IL" sz="1300" u="sng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א):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(אפשרות ב):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ר"י בריה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דרשפ"ז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ברייתא של </a:t>
            </a:r>
            <a:r>
              <a:rPr lang="he-IL" sz="1300" u="sng" dirty="0" err="1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ברהמ"ז</a:t>
            </a:r>
            <a:r>
              <a:rPr lang="he-IL" sz="1300" u="sng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highlight>
                  <a:srgbClr val="C0C0C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e-IL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א):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(אפשרות ב):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ר"י בריה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דרשפ"ז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ברייתא של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ברהמ"ז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בשם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ראב"ע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מאיר: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/>
            <a:r>
              <a:rPr lang="en-US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משנה (אפשרות ב):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(אפשרות א):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יוסי: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לא יוצא אף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ר"י בריה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דרשפ"ז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ברייתא של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ברהמ"ז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יהודה בשם </a:t>
            </a:r>
            <a:r>
              <a:rPr lang="he-IL" sz="13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ראב"ע</a:t>
            </a:r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: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בדיעבד.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rtl="1"/>
            <a:r>
              <a:rPr lang="he-IL" sz="1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haroni" panose="02010803020104030203" pitchFamily="2" charset="-79"/>
              </a:rPr>
              <a:t>ר' מאיר:</a:t>
            </a:r>
            <a:r>
              <a:rPr lang="he-IL" sz="13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יוצא לכתחילה.</a:t>
            </a:r>
            <a:endParaRPr lang="en-US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95D8EC16-8EEF-3042-ACF1-54D0063232AB}"/>
              </a:ext>
            </a:extLst>
          </p:cNvPr>
          <p:cNvCxnSpPr>
            <a:cxnSpLocks/>
          </p:cNvCxnSpPr>
          <p:nvPr/>
        </p:nvCxnSpPr>
        <p:spPr>
          <a:xfrm flipH="1">
            <a:off x="2826872" y="1133622"/>
            <a:ext cx="6118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FF78743A-0E13-F0DA-CC97-756177211801}"/>
              </a:ext>
            </a:extLst>
          </p:cNvPr>
          <p:cNvCxnSpPr>
            <a:cxnSpLocks/>
          </p:cNvCxnSpPr>
          <p:nvPr/>
        </p:nvCxnSpPr>
        <p:spPr>
          <a:xfrm flipH="1">
            <a:off x="3275856" y="3195220"/>
            <a:ext cx="5686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>
            <a:extLst>
              <a:ext uri="{FF2B5EF4-FFF2-40B4-BE49-F238E27FC236}">
                <a16:creationId xmlns:a16="http://schemas.microsoft.com/office/drawing/2014/main" id="{C362336D-6478-BBF1-3B63-ABCF2ED94281}"/>
              </a:ext>
            </a:extLst>
          </p:cNvPr>
          <p:cNvCxnSpPr>
            <a:cxnSpLocks/>
          </p:cNvCxnSpPr>
          <p:nvPr/>
        </p:nvCxnSpPr>
        <p:spPr>
          <a:xfrm flipH="1">
            <a:off x="3042732" y="4256600"/>
            <a:ext cx="5902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>
            <a:extLst>
              <a:ext uri="{FF2B5EF4-FFF2-40B4-BE49-F238E27FC236}">
                <a16:creationId xmlns:a16="http://schemas.microsoft.com/office/drawing/2014/main" id="{88E241A7-6E03-A015-AA21-40D9683FE990}"/>
              </a:ext>
            </a:extLst>
          </p:cNvPr>
          <p:cNvCxnSpPr>
            <a:cxnSpLocks/>
          </p:cNvCxnSpPr>
          <p:nvPr/>
        </p:nvCxnSpPr>
        <p:spPr>
          <a:xfrm flipH="1">
            <a:off x="2771800" y="5138452"/>
            <a:ext cx="61811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E84E5724-D5E9-1255-9CF8-E935FD2B9C04}"/>
              </a:ext>
            </a:extLst>
          </p:cNvPr>
          <p:cNvCxnSpPr>
            <a:cxnSpLocks/>
          </p:cNvCxnSpPr>
          <p:nvPr/>
        </p:nvCxnSpPr>
        <p:spPr>
          <a:xfrm flipH="1">
            <a:off x="2655402" y="6237312"/>
            <a:ext cx="6289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ישר 28">
            <a:extLst>
              <a:ext uri="{FF2B5EF4-FFF2-40B4-BE49-F238E27FC236}">
                <a16:creationId xmlns:a16="http://schemas.microsoft.com/office/drawing/2014/main" id="{09607F46-A5F6-8768-FAD6-8C22ACE9C9EC}"/>
              </a:ext>
            </a:extLst>
          </p:cNvPr>
          <p:cNvCxnSpPr/>
          <p:nvPr/>
        </p:nvCxnSpPr>
        <p:spPr>
          <a:xfrm flipH="1">
            <a:off x="179512" y="710452"/>
            <a:ext cx="2647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>
            <a:extLst>
              <a:ext uri="{FF2B5EF4-FFF2-40B4-BE49-F238E27FC236}">
                <a16:creationId xmlns:a16="http://schemas.microsoft.com/office/drawing/2014/main" id="{05BF275A-5E07-7147-4BF7-DF38B28DB5E0}"/>
              </a:ext>
            </a:extLst>
          </p:cNvPr>
          <p:cNvCxnSpPr>
            <a:cxnSpLocks/>
          </p:cNvCxnSpPr>
          <p:nvPr/>
        </p:nvCxnSpPr>
        <p:spPr>
          <a:xfrm flipH="1">
            <a:off x="179512" y="1530158"/>
            <a:ext cx="2863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ישר 30">
            <a:extLst>
              <a:ext uri="{FF2B5EF4-FFF2-40B4-BE49-F238E27FC236}">
                <a16:creationId xmlns:a16="http://schemas.microsoft.com/office/drawing/2014/main" id="{DA5EC6FE-A655-ACBF-90A9-A1A28879C4C0}"/>
              </a:ext>
            </a:extLst>
          </p:cNvPr>
          <p:cNvCxnSpPr>
            <a:cxnSpLocks/>
          </p:cNvCxnSpPr>
          <p:nvPr/>
        </p:nvCxnSpPr>
        <p:spPr>
          <a:xfrm flipH="1">
            <a:off x="179512" y="251065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ישר 31">
            <a:extLst>
              <a:ext uri="{FF2B5EF4-FFF2-40B4-BE49-F238E27FC236}">
                <a16:creationId xmlns:a16="http://schemas.microsoft.com/office/drawing/2014/main" id="{A32C2CDD-CA74-639F-15AB-42829F3F8E0A}"/>
              </a:ext>
            </a:extLst>
          </p:cNvPr>
          <p:cNvCxnSpPr>
            <a:cxnSpLocks/>
          </p:cNvCxnSpPr>
          <p:nvPr/>
        </p:nvCxnSpPr>
        <p:spPr>
          <a:xfrm flipH="1">
            <a:off x="179512" y="3717032"/>
            <a:ext cx="2475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מחבר ישר 32">
            <a:extLst>
              <a:ext uri="{FF2B5EF4-FFF2-40B4-BE49-F238E27FC236}">
                <a16:creationId xmlns:a16="http://schemas.microsoft.com/office/drawing/2014/main" id="{220DADB1-97F0-C644-D43E-2BC5907995DE}"/>
              </a:ext>
            </a:extLst>
          </p:cNvPr>
          <p:cNvCxnSpPr>
            <a:cxnSpLocks/>
          </p:cNvCxnSpPr>
          <p:nvPr/>
        </p:nvCxnSpPr>
        <p:spPr>
          <a:xfrm flipH="1">
            <a:off x="179512" y="5301208"/>
            <a:ext cx="243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ישר 40">
            <a:extLst>
              <a:ext uri="{FF2B5EF4-FFF2-40B4-BE49-F238E27FC236}">
                <a16:creationId xmlns:a16="http://schemas.microsoft.com/office/drawing/2014/main" id="{E65D0ECE-37BB-372E-A33F-EE61DEC7F35B}"/>
              </a:ext>
            </a:extLst>
          </p:cNvPr>
          <p:cNvCxnSpPr/>
          <p:nvPr/>
        </p:nvCxnSpPr>
        <p:spPr>
          <a:xfrm>
            <a:off x="2826872" y="710452"/>
            <a:ext cx="0" cy="423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מחבר ישר 46">
            <a:extLst>
              <a:ext uri="{FF2B5EF4-FFF2-40B4-BE49-F238E27FC236}">
                <a16:creationId xmlns:a16="http://schemas.microsoft.com/office/drawing/2014/main" id="{B51092C4-C85E-A785-4A87-4BD8312CDC8C}"/>
              </a:ext>
            </a:extLst>
          </p:cNvPr>
          <p:cNvCxnSpPr>
            <a:cxnSpLocks/>
          </p:cNvCxnSpPr>
          <p:nvPr/>
        </p:nvCxnSpPr>
        <p:spPr>
          <a:xfrm>
            <a:off x="3042732" y="1530158"/>
            <a:ext cx="233124" cy="1665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מחבר ישר 49">
            <a:extLst>
              <a:ext uri="{FF2B5EF4-FFF2-40B4-BE49-F238E27FC236}">
                <a16:creationId xmlns:a16="http://schemas.microsoft.com/office/drawing/2014/main" id="{C87BCBA0-5A3E-DCD5-34A0-AF69C6CC72EF}"/>
              </a:ext>
            </a:extLst>
          </p:cNvPr>
          <p:cNvCxnSpPr>
            <a:cxnSpLocks/>
          </p:cNvCxnSpPr>
          <p:nvPr/>
        </p:nvCxnSpPr>
        <p:spPr>
          <a:xfrm>
            <a:off x="2915816" y="2510652"/>
            <a:ext cx="126916" cy="17459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מחבר ישר 54">
            <a:extLst>
              <a:ext uri="{FF2B5EF4-FFF2-40B4-BE49-F238E27FC236}">
                <a16:creationId xmlns:a16="http://schemas.microsoft.com/office/drawing/2014/main" id="{064282BC-0192-06A1-C0B0-2C69D3410658}"/>
              </a:ext>
            </a:extLst>
          </p:cNvPr>
          <p:cNvCxnSpPr>
            <a:cxnSpLocks/>
          </p:cNvCxnSpPr>
          <p:nvPr/>
        </p:nvCxnSpPr>
        <p:spPr>
          <a:xfrm>
            <a:off x="2611012" y="5301208"/>
            <a:ext cx="6354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ישר 60">
            <a:extLst>
              <a:ext uri="{FF2B5EF4-FFF2-40B4-BE49-F238E27FC236}">
                <a16:creationId xmlns:a16="http://schemas.microsoft.com/office/drawing/2014/main" id="{E68805F3-EDF7-D30B-F4E0-EFB3D3A50ED1}"/>
              </a:ext>
            </a:extLst>
          </p:cNvPr>
          <p:cNvCxnSpPr/>
          <p:nvPr/>
        </p:nvCxnSpPr>
        <p:spPr>
          <a:xfrm>
            <a:off x="2642782" y="3717032"/>
            <a:ext cx="129018" cy="1421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5">
            <a:extLst>
              <a:ext uri="{FF2B5EF4-FFF2-40B4-BE49-F238E27FC236}">
                <a16:creationId xmlns:a16="http://schemas.microsoft.com/office/drawing/2014/main" id="{91B71AAD-4DCC-8F5B-AAE0-C9441975CD13}"/>
              </a:ext>
            </a:extLst>
          </p:cNvPr>
          <p:cNvSpPr txBox="1"/>
          <p:nvPr/>
        </p:nvSpPr>
        <p:spPr>
          <a:xfrm>
            <a:off x="8827383" y="1251004"/>
            <a:ext cx="370382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2865221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3452" y="2564904"/>
            <a:ext cx="6480720" cy="39397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שילא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הלכה כרבי יהודה שאמר משום רבי אלעזר בן עזריה,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והלכה כרבי יהודה.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וצריכא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הלכה כר' יהודה -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לכתחלה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הלכה כר' יהודה שאמר משום ר' אלעזר בן עזריה.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הלכה כרבי יהודה שאמר משום ר' אלעזר בן עזריה -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צריך ואין לו תקנה, </a:t>
            </a: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הלכה כרבי יהודה.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234F257-DF43-ABE6-3FBE-EA166697B0B3}"/>
              </a:ext>
            </a:extLst>
          </p:cNvPr>
          <p:cNvSpPr/>
          <p:nvPr/>
        </p:nvSpPr>
        <p:spPr>
          <a:xfrm>
            <a:off x="2316711" y="260648"/>
            <a:ext cx="6135098" cy="2016224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ברייתא:</a:t>
            </a:r>
          </a:p>
          <a:p>
            <a:pPr algn="r" rtl="1"/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רבי יהודה משום רבי אלעזר בן עזריה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הקורא את שמע צריך שישמיע לאזנו, שנאמר: שמע ישראל. אמר לו רבי מאיר: הרי הוא אומר "אשר אנכי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מצוך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היום על לבבך" - אחר כוונת הלב הן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הדברים.</a:t>
            </a:r>
          </a:p>
          <a:p>
            <a:pPr algn="r" rtl="1"/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 algn="r" rtl="1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(טו ע"א):</a:t>
            </a:r>
          </a:p>
          <a:p>
            <a:pPr algn="r" rtl="1"/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דברי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ר' יהודה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רבי יוסי אומר: לא יצא.</a:t>
            </a:r>
          </a:p>
        </p:txBody>
      </p:sp>
    </p:spTree>
    <p:extLst>
      <p:ext uri="{BB962C8B-B14F-4D97-AF65-F5344CB8AC3E}">
        <p14:creationId xmlns:p14="http://schemas.microsoft.com/office/powerpoint/2010/main" val="1893225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704" y="1737943"/>
            <a:ext cx="6480720" cy="47523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מחלוקת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בשאר מצות - דברי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יצא,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הסכת ושמע ישראל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לא יברך אדם ברכת המזון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בלבו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ואם בירך - יצא.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הכי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אתמר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יוסף: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מחלוקת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''ש,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שמע ישראל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בשאר מצות - דברי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יצא.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והכתיב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הסכת ושמע ישראל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"!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ההוא בדברי תורה כתיב.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234F257-DF43-ABE6-3FBE-EA166697B0B3}"/>
              </a:ext>
            </a:extLst>
          </p:cNvPr>
          <p:cNvSpPr/>
          <p:nvPr/>
        </p:nvSpPr>
        <p:spPr>
          <a:xfrm>
            <a:off x="5004048" y="260648"/>
            <a:ext cx="3447760" cy="1296144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(טו ע"א):</a:t>
            </a:r>
          </a:p>
          <a:p>
            <a:pPr algn="r" rtl="1"/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 algn="r" rtl="1"/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</a:t>
            </a:r>
          </a:p>
          <a:p>
            <a:pPr algn="r" rtl="1"/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 algn="r" rtl="1"/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יוסי אומר: לא יצא.</a:t>
            </a:r>
          </a:p>
        </p:txBody>
      </p:sp>
    </p:spTree>
    <p:extLst>
      <p:ext uri="{BB962C8B-B14F-4D97-AF65-F5344CB8AC3E}">
        <p14:creationId xmlns:p14="http://schemas.microsoft.com/office/powerpoint/2010/main" val="4254278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4414" y="1773800"/>
            <a:ext cx="7704856" cy="47153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קרא ולא דקדק באותיותיה: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טבי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יאשיה: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הלכה כדברי שניהם להקל.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טבי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יאשיה: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שָׁלוֹשׁ הֵנָּה לֹא תִשְׂבַּעְנָה... שְׁאוֹל וְעֹצֶר רָחַם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מה ענין שאול אצל רחם?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לומר לך: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רחם מכניס ומוציא אף שאול מכניס ומוציא.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והלא דברים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ק''ו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ומה רחם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שמכניסין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בחשאי -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מוציאין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ממנו בקולי קולות, 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שאול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שמכניסין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בקולי קולות - אינו דין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שמוציאין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ממנו בקולי קולות?</a:t>
            </a:r>
          </a:p>
          <a:p>
            <a:pPr>
              <a:lnSpc>
                <a:spcPct val="120000"/>
              </a:lnSpc>
            </a:pP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מכאן תשובה לאומרים אין תחיית המתים מן התורה.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DB7EF5BB-A376-6C5B-C94B-F5E0635B4A02}"/>
              </a:ext>
            </a:extLst>
          </p:cNvPr>
          <p:cNvSpPr/>
          <p:nvPr/>
        </p:nvSpPr>
        <p:spPr>
          <a:xfrm>
            <a:off x="2627784" y="260648"/>
            <a:ext cx="5824025" cy="1296144"/>
          </a:xfrm>
          <a:prstGeom prst="wedgeRoundRectCallout">
            <a:avLst>
              <a:gd name="adj1" fmla="val 53409"/>
              <a:gd name="adj2" fmla="val -4069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משנה (טו ע"א):</a:t>
            </a:r>
          </a:p>
          <a:p>
            <a:pPr algn="r" rtl="1"/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הקורא את שמע ולא השמיע לאזנו - יצא, ר' יוסי אומר: לא יצא.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קרא ולא דקדק באותיותיה - ר' יוסי אומר: יצא, רבי יהודה אומר: לא יצא.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0939B747-A8CA-CC36-E992-A5EAB6DCFC5B}"/>
              </a:ext>
            </a:extLst>
          </p:cNvPr>
          <p:cNvSpPr/>
          <p:nvPr/>
        </p:nvSpPr>
        <p:spPr>
          <a:xfrm>
            <a:off x="467544" y="2491911"/>
            <a:ext cx="2448272" cy="1297129"/>
          </a:xfrm>
          <a:prstGeom prst="wedgeRoundRectCallout">
            <a:avLst>
              <a:gd name="adj1" fmla="val 56335"/>
              <a:gd name="adj2" fmla="val 3714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משלי ל/טו-</a:t>
            </a:r>
            <a:r>
              <a:rPr lang="he-IL" sz="1200" dirty="0" err="1">
                <a:solidFill>
                  <a:schemeClr val="tx1"/>
                </a:solidFill>
              </a:rPr>
              <a:t>טז</a:t>
            </a:r>
            <a:r>
              <a:rPr lang="he-IL" sz="1200" dirty="0">
                <a:solidFill>
                  <a:schemeClr val="tx1"/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לַעֲלוּקָה שְׁתֵּי בָנוֹת הַב הַב שָׁלוֹשׁ הֵנָּה לֹא תִשְׂבַּעְנָה אַרְבַּע לֹא אָמְרוּ הוֹן.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שְׁאוֹל וְעֹצֶר רָחַם אֶרֶץ לֹא שָׂבְעָה מַּיִם וְאֵשׁ לֹא אָמְרָה הוֹן.</a:t>
            </a:r>
          </a:p>
        </p:txBody>
      </p:sp>
    </p:spTree>
    <p:extLst>
      <p:ext uri="{BB962C8B-B14F-4D97-AF65-F5344CB8AC3E}">
        <p14:creationId xmlns:p14="http://schemas.microsoft.com/office/powerpoint/2010/main" val="2732039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718872"/>
            <a:ext cx="7704856" cy="5400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תני ר'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אושעיא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"וכתבתם" -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בכתב, אפילו צואות.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 מני,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יהודה היא,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גבי סוטה: אלות כותב צואות אינו כותב,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והתם הוא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וכתב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את האלות האלה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הכא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וכתבתם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אפי' צואות נמי.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אטו טעמיה דר' יהודה משום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וכתב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טעמיה דר' יהודה משום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7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אלות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אלות אין צואות לא.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סד''א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נילף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כתיבה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כתיבה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מהתם -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התם אלות אין צואות לא, אף הכא נמי צואות לא,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כתב רחמנא "</a:t>
            </a:r>
            <a:r>
              <a:rPr lang="he-IL" sz="1700" dirty="0">
                <a:solidFill>
                  <a:srgbClr val="002060"/>
                </a:solidFill>
                <a:latin typeface="Arial" panose="020B0604020202020204" pitchFamily="34" charset="0"/>
              </a:rPr>
              <a:t>וכתבתם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אפי' צואות</a:t>
            </a:r>
            <a:r>
              <a:rPr lang="he-IL" sz="17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טו עמוד ב</a:t>
            </a:r>
          </a:p>
        </p:txBody>
      </p:sp>
    </p:spTree>
    <p:extLst>
      <p:ext uri="{BB962C8B-B14F-4D97-AF65-F5344CB8AC3E}">
        <p14:creationId xmlns:p14="http://schemas.microsoft.com/office/powerpoint/2010/main" val="2081565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33427</TotalTime>
  <Words>1998</Words>
  <Application>Microsoft Office PowerPoint</Application>
  <PresentationFormat>‫הצגה על המסך (4:3)</PresentationFormat>
  <Paragraphs>317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Arial</vt:lpstr>
      <vt:lpstr>Calibri</vt:lpstr>
      <vt:lpstr>ResponsaTTF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2444</cp:revision>
  <dcterms:created xsi:type="dcterms:W3CDTF">2015-01-28T10:22:53Z</dcterms:created>
  <dcterms:modified xsi:type="dcterms:W3CDTF">2023-12-07T14:22:52Z</dcterms:modified>
</cp:coreProperties>
</file>