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76" r:id="rId2"/>
    <p:sldId id="535" r:id="rId3"/>
    <p:sldId id="519" r:id="rId4"/>
    <p:sldId id="538" r:id="rId5"/>
    <p:sldId id="539" r:id="rId6"/>
    <p:sldId id="540" r:id="rId7"/>
    <p:sldId id="541" r:id="rId8"/>
    <p:sldId id="542" r:id="rId9"/>
    <p:sldId id="543" r:id="rId10"/>
    <p:sldId id="544" r:id="rId11"/>
    <p:sldId id="546" r:id="rId12"/>
    <p:sldId id="545" r:id="rId13"/>
    <p:sldId id="429" r:id="rId1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202B0CA-FC54-4496-8BCA-5EF66A818D29}" styleName="סגנון כה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סגנון כהה 2 - הדגשה 1/הדגש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סגנון כהה 2 - הדגשה 3/הדגשה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0785" autoAdjust="0"/>
  </p:normalViewPr>
  <p:slideViewPr>
    <p:cSldViewPr>
      <p:cViewPr varScale="1">
        <p:scale>
          <a:sx n="87" d="100"/>
          <a:sy n="87" d="100"/>
        </p:scale>
        <p:origin x="1358"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pPr/>
              <a:t>כ"ז/כסלו/תשפ"ד</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pPr/>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2</a:t>
            </a:fld>
            <a:endParaRPr lang="he-IL"/>
          </a:p>
        </p:txBody>
      </p:sp>
    </p:spTree>
    <p:extLst>
      <p:ext uri="{BB962C8B-B14F-4D97-AF65-F5344CB8AC3E}">
        <p14:creationId xmlns:p14="http://schemas.microsoft.com/office/powerpoint/2010/main" val="2437466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11</a:t>
            </a:fld>
            <a:endParaRPr lang="he-IL"/>
          </a:p>
        </p:txBody>
      </p:sp>
    </p:spTree>
    <p:extLst>
      <p:ext uri="{BB962C8B-B14F-4D97-AF65-F5344CB8AC3E}">
        <p14:creationId xmlns:p14="http://schemas.microsoft.com/office/powerpoint/2010/main" val="1283968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12</a:t>
            </a:fld>
            <a:endParaRPr lang="he-IL"/>
          </a:p>
        </p:txBody>
      </p:sp>
    </p:spTree>
    <p:extLst>
      <p:ext uri="{BB962C8B-B14F-4D97-AF65-F5344CB8AC3E}">
        <p14:creationId xmlns:p14="http://schemas.microsoft.com/office/powerpoint/2010/main" val="3727395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3</a:t>
            </a:fld>
            <a:endParaRPr lang="he-IL"/>
          </a:p>
        </p:txBody>
      </p:sp>
    </p:spTree>
    <p:extLst>
      <p:ext uri="{BB962C8B-B14F-4D97-AF65-F5344CB8AC3E}">
        <p14:creationId xmlns:p14="http://schemas.microsoft.com/office/powerpoint/2010/main" val="2673116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4</a:t>
            </a:fld>
            <a:endParaRPr lang="he-IL"/>
          </a:p>
        </p:txBody>
      </p:sp>
    </p:spTree>
    <p:extLst>
      <p:ext uri="{BB962C8B-B14F-4D97-AF65-F5344CB8AC3E}">
        <p14:creationId xmlns:p14="http://schemas.microsoft.com/office/powerpoint/2010/main" val="379707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5</a:t>
            </a:fld>
            <a:endParaRPr lang="he-IL"/>
          </a:p>
        </p:txBody>
      </p:sp>
    </p:spTree>
    <p:extLst>
      <p:ext uri="{BB962C8B-B14F-4D97-AF65-F5344CB8AC3E}">
        <p14:creationId xmlns:p14="http://schemas.microsoft.com/office/powerpoint/2010/main" val="904557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6</a:t>
            </a:fld>
            <a:endParaRPr lang="he-IL"/>
          </a:p>
        </p:txBody>
      </p:sp>
    </p:spTree>
    <p:extLst>
      <p:ext uri="{BB962C8B-B14F-4D97-AF65-F5344CB8AC3E}">
        <p14:creationId xmlns:p14="http://schemas.microsoft.com/office/powerpoint/2010/main" val="3257174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7</a:t>
            </a:fld>
            <a:endParaRPr lang="he-IL"/>
          </a:p>
        </p:txBody>
      </p:sp>
    </p:spTree>
    <p:extLst>
      <p:ext uri="{BB962C8B-B14F-4D97-AF65-F5344CB8AC3E}">
        <p14:creationId xmlns:p14="http://schemas.microsoft.com/office/powerpoint/2010/main" val="2364085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8</a:t>
            </a:fld>
            <a:endParaRPr lang="he-IL"/>
          </a:p>
        </p:txBody>
      </p:sp>
    </p:spTree>
    <p:extLst>
      <p:ext uri="{BB962C8B-B14F-4D97-AF65-F5344CB8AC3E}">
        <p14:creationId xmlns:p14="http://schemas.microsoft.com/office/powerpoint/2010/main" val="891321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9</a:t>
            </a:fld>
            <a:endParaRPr lang="he-IL"/>
          </a:p>
        </p:txBody>
      </p:sp>
    </p:spTree>
    <p:extLst>
      <p:ext uri="{BB962C8B-B14F-4D97-AF65-F5344CB8AC3E}">
        <p14:creationId xmlns:p14="http://schemas.microsoft.com/office/powerpoint/2010/main" val="924822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he-IL" b="1" dirty="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pPr/>
              <a:t>10</a:t>
            </a:fld>
            <a:endParaRPr lang="he-IL"/>
          </a:p>
        </p:txBody>
      </p:sp>
    </p:spTree>
    <p:extLst>
      <p:ext uri="{BB962C8B-B14F-4D97-AF65-F5344CB8AC3E}">
        <p14:creationId xmlns:p14="http://schemas.microsoft.com/office/powerpoint/2010/main" val="2568759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pPr/>
              <a:t>כ"ז/כסלו/תשפ"ד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pPr/>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pPr/>
              <a:t>כ"ז/כסלו/תשפ"ד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pPr/>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af-yomi.com/MediaPage.aspx?id=265602"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9.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1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1386064"/>
            <a:ext cx="8820472" cy="5324535"/>
          </a:xfrm>
          <a:prstGeom prst="rect">
            <a:avLst/>
          </a:prstGeom>
          <a:noFill/>
        </p:spPr>
        <p:txBody>
          <a:bodyPr wrap="square" rtlCol="1">
            <a:spAutoFit/>
          </a:bodyPr>
          <a:lstStyle/>
          <a:p>
            <a:pPr algn="ctr"/>
            <a:r>
              <a:rPr lang="he-IL" sz="4000" b="1" dirty="0">
                <a:solidFill>
                  <a:srgbClr val="C0504D">
                    <a:lumMod val="75000"/>
                  </a:srgbClr>
                </a:solidFill>
              </a:rPr>
              <a:t>מסכת ברכות</a:t>
            </a:r>
          </a:p>
          <a:p>
            <a:pPr algn="ctr"/>
            <a:r>
              <a:rPr lang="he-IL" sz="4000" b="1" dirty="0">
                <a:solidFill>
                  <a:srgbClr val="C0504D">
                    <a:lumMod val="75000"/>
                  </a:srgbClr>
                </a:solidFill>
              </a:rPr>
              <a:t>דף </a:t>
            </a:r>
            <a:r>
              <a:rPr lang="he-IL" sz="4000" b="1" dirty="0" err="1">
                <a:solidFill>
                  <a:srgbClr val="C0504D">
                    <a:lumMod val="75000"/>
                  </a:srgbClr>
                </a:solidFill>
              </a:rPr>
              <a:t>טז</a:t>
            </a:r>
            <a:endParaRPr lang="he-IL" sz="4000" b="1" dirty="0">
              <a:solidFill>
                <a:srgbClr val="C0504D">
                  <a:lumMod val="75000"/>
                </a:srgbClr>
              </a:solidFill>
            </a:endParaRPr>
          </a:p>
          <a:p>
            <a:pPr algn="ctr"/>
            <a:endParaRPr lang="he-IL" sz="2000" b="1" dirty="0">
              <a:solidFill>
                <a:srgbClr val="C0504D">
                  <a:lumMod val="75000"/>
                </a:srgbClr>
              </a:solidFill>
            </a:endParaRPr>
          </a:p>
          <a:p>
            <a:pPr algn="ctr"/>
            <a:r>
              <a:rPr lang="he-IL" sz="2400" b="1" dirty="0">
                <a:solidFill>
                  <a:srgbClr val="C0504D">
                    <a:lumMod val="75000"/>
                  </a:srgbClr>
                </a:solidFill>
              </a:rPr>
              <a:t>דף </a:t>
            </a:r>
            <a:r>
              <a:rPr lang="he-IL" sz="2400" b="1" dirty="0" err="1">
                <a:solidFill>
                  <a:srgbClr val="C0504D">
                    <a:lumMod val="75000"/>
                  </a:srgbClr>
                </a:solidFill>
              </a:rPr>
              <a:t>טז</a:t>
            </a:r>
            <a:r>
              <a:rPr lang="he-IL" sz="2400" b="1" dirty="0">
                <a:solidFill>
                  <a:srgbClr val="C0504D">
                    <a:lumMod val="75000"/>
                  </a:srgbClr>
                </a:solidFill>
              </a:rPr>
              <a:t> ע"א (שורה 5) – דף </a:t>
            </a:r>
            <a:r>
              <a:rPr lang="he-IL" sz="2400" b="1" dirty="0" err="1">
                <a:solidFill>
                  <a:srgbClr val="C0504D">
                    <a:lumMod val="75000"/>
                  </a:srgbClr>
                </a:solidFill>
              </a:rPr>
              <a:t>יז</a:t>
            </a:r>
            <a:r>
              <a:rPr lang="he-IL" sz="2400" b="1" dirty="0">
                <a:solidFill>
                  <a:srgbClr val="C0504D">
                    <a:lumMod val="75000"/>
                  </a:srgbClr>
                </a:solidFill>
              </a:rPr>
              <a:t> ע"א (שורה 4)</a:t>
            </a:r>
          </a:p>
          <a:p>
            <a:pPr algn="ctr"/>
            <a:endParaRPr lang="he-IL" sz="2000" b="1" dirty="0">
              <a:solidFill>
                <a:srgbClr val="C0504D">
                  <a:lumMod val="75000"/>
                </a:srgbClr>
              </a:solidFill>
            </a:endParaRPr>
          </a:p>
          <a:p>
            <a:pPr algn="ctr"/>
            <a:r>
              <a:rPr lang="he-IL" sz="2400" b="1" dirty="0">
                <a:solidFill>
                  <a:srgbClr val="EEECE1">
                    <a:lumMod val="50000"/>
                  </a:srgbClr>
                </a:solidFill>
              </a:rPr>
              <a:t>מצגת עזר ללימוד הדף היומי</a:t>
            </a:r>
          </a:p>
          <a:p>
            <a:pPr algn="ctr"/>
            <a:endParaRPr lang="he-IL" sz="800" b="1" dirty="0">
              <a:solidFill>
                <a:srgbClr val="EEECE1">
                  <a:lumMod val="50000"/>
                </a:srgbClr>
              </a:solidFill>
            </a:endParaRPr>
          </a:p>
          <a:p>
            <a:pPr algn="ctr"/>
            <a:r>
              <a:rPr lang="he-IL" sz="2400" b="1" dirty="0">
                <a:solidFill>
                  <a:srgbClr val="EEECE1">
                    <a:lumMod val="50000"/>
                  </a:srgbClr>
                </a:solidFill>
              </a:rPr>
              <a:t>בעריכת: הראל שפירא</a:t>
            </a:r>
          </a:p>
          <a:p>
            <a:pPr algn="ctr"/>
            <a:endParaRPr lang="he-IL" sz="1400" b="1" dirty="0">
              <a:solidFill>
                <a:srgbClr val="EEECE1">
                  <a:lumMod val="50000"/>
                </a:srgbClr>
              </a:solidFill>
            </a:endParaRPr>
          </a:p>
          <a:p>
            <a:pPr algn="ctr"/>
            <a:endParaRPr lang="he-IL" sz="2400" b="1" dirty="0">
              <a:solidFill>
                <a:srgbClr val="EEECE1">
                  <a:lumMod val="50000"/>
                </a:srgbClr>
              </a:solidFill>
            </a:endParaRPr>
          </a:p>
          <a:p>
            <a:pPr algn="ctr"/>
            <a:r>
              <a:rPr lang="he-IL" sz="2400" b="1" dirty="0">
                <a:solidFill>
                  <a:srgbClr val="EEECE1">
                    <a:lumMod val="50000"/>
                  </a:srgbClr>
                </a:solidFill>
              </a:rPr>
              <a:t>לשמיעת השיעור בליווי המצגת – </a:t>
            </a:r>
            <a:r>
              <a:rPr lang="he-IL" sz="2400" dirty="0">
                <a:solidFill>
                  <a:srgbClr val="EEECE1">
                    <a:lumMod val="50000"/>
                  </a:srgbClr>
                </a:solidFill>
                <a:hlinkClick r:id="rId3"/>
              </a:rPr>
              <a:t>לחץ כאן</a:t>
            </a:r>
            <a:endParaRPr lang="he-IL" sz="2400" dirty="0">
              <a:solidFill>
                <a:srgbClr val="EEECE1">
                  <a:lumMod val="50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Tree>
    <p:extLst>
      <p:ext uri="{BB962C8B-B14F-4D97-AF65-F5344CB8AC3E}">
        <p14:creationId xmlns:p14="http://schemas.microsoft.com/office/powerpoint/2010/main" val="3101671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971600" y="207380"/>
            <a:ext cx="7632848" cy="6417654"/>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 אלעזר בתר </a:t>
            </a:r>
            <a:r>
              <a:rPr lang="he-IL" sz="1600" b="0" i="0" dirty="0" err="1">
                <a:solidFill>
                  <a:srgbClr val="000000"/>
                </a:solidFill>
                <a:effectLst/>
                <a:latin typeface="Arial" panose="020B0604020202020204" pitchFamily="34" charset="0"/>
              </a:rPr>
              <a:t>דמסיים</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צלותיה</a:t>
            </a:r>
            <a:r>
              <a:rPr lang="he-IL" sz="1600" b="0" i="0" dirty="0">
                <a:solidFill>
                  <a:srgbClr val="000000"/>
                </a:solidFill>
                <a:effectLst/>
                <a:latin typeface="Arial" panose="020B0604020202020204" pitchFamily="34" charset="0"/>
              </a:rPr>
              <a:t> אמר הכי: </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שתשכן </a:t>
            </a:r>
            <a:r>
              <a:rPr lang="he-IL" sz="1600" b="0" i="0" dirty="0" err="1">
                <a:solidFill>
                  <a:srgbClr val="000000"/>
                </a:solidFill>
                <a:effectLst/>
                <a:latin typeface="Arial" panose="020B0604020202020204" pitchFamily="34" charset="0"/>
              </a:rPr>
              <a:t>בפורינו</a:t>
            </a:r>
            <a:r>
              <a:rPr lang="he-IL" sz="1600" b="0" i="0" dirty="0">
                <a:solidFill>
                  <a:srgbClr val="000000"/>
                </a:solidFill>
                <a:effectLst/>
                <a:latin typeface="Arial" panose="020B0604020202020204" pitchFamily="34" charset="0"/>
              </a:rPr>
              <a:t> אהבה ואחוה ושלום </a:t>
            </a:r>
            <a:r>
              <a:rPr lang="he-IL" sz="1600" b="0" i="0" dirty="0" err="1">
                <a:solidFill>
                  <a:srgbClr val="000000"/>
                </a:solidFill>
                <a:effectLst/>
                <a:latin typeface="Arial" panose="020B0604020202020204" pitchFamily="34" charset="0"/>
              </a:rPr>
              <a:t>וריעות</a:t>
            </a:r>
            <a:r>
              <a:rPr lang="he-IL" sz="1600" b="0" i="0" dirty="0">
                <a:solidFill>
                  <a:srgbClr val="000000"/>
                </a:solidFill>
                <a:effectLst/>
                <a:latin typeface="Arial" panose="020B0604020202020204" pitchFamily="34" charset="0"/>
              </a:rPr>
              <a:t>, ותרבה גבולנו בתלמידים, ותצליח סופנו אחרית </a:t>
            </a:r>
            <a:r>
              <a:rPr lang="he-IL" sz="1600" b="0" i="0" dirty="0" err="1">
                <a:solidFill>
                  <a:srgbClr val="000000"/>
                </a:solidFill>
                <a:effectLst/>
                <a:latin typeface="Arial" panose="020B0604020202020204" pitchFamily="34" charset="0"/>
              </a:rPr>
              <a:t>ותקוה</a:t>
            </a:r>
            <a:r>
              <a:rPr lang="he-IL" sz="1600" b="0" i="0" dirty="0">
                <a:solidFill>
                  <a:srgbClr val="000000"/>
                </a:solidFill>
                <a:effectLst/>
                <a:latin typeface="Arial" panose="020B0604020202020204" pitchFamily="34" charset="0"/>
              </a:rPr>
              <a:t>, ותשים חלקנו בגן עדן, ותקננו בחבר טוב ויצר טוב בעולמך, ונשכים ונמצא יחול לבבנו ליראה את שמך, </a:t>
            </a:r>
            <a:r>
              <a:rPr lang="he-IL" sz="1600" b="0" i="0" dirty="0" err="1">
                <a:solidFill>
                  <a:srgbClr val="000000"/>
                </a:solidFill>
                <a:effectLst/>
                <a:latin typeface="Arial" panose="020B0604020202020204" pitchFamily="34" charset="0"/>
              </a:rPr>
              <a:t>ותבא</a:t>
            </a:r>
            <a:r>
              <a:rPr lang="he-IL" sz="1600" b="0" i="0" dirty="0">
                <a:solidFill>
                  <a:srgbClr val="000000"/>
                </a:solidFill>
                <a:effectLst/>
                <a:latin typeface="Arial" panose="020B0604020202020204" pitchFamily="34" charset="0"/>
              </a:rPr>
              <a:t> לפניך קורת נפשנו לטובה. </a:t>
            </a:r>
          </a:p>
          <a:p>
            <a:pPr>
              <a:lnSpc>
                <a:spcPct val="120000"/>
              </a:lnSpc>
            </a:pPr>
            <a:endParaRPr lang="he-IL" sz="2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רבי יוחנן בתר </a:t>
            </a:r>
            <a:r>
              <a:rPr lang="he-IL" sz="1600" b="0" i="0" dirty="0" err="1">
                <a:solidFill>
                  <a:srgbClr val="000000"/>
                </a:solidFill>
                <a:effectLst/>
                <a:latin typeface="Arial" panose="020B0604020202020204" pitchFamily="34" charset="0"/>
              </a:rPr>
              <a:t>דמסיים</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צלותיה</a:t>
            </a:r>
            <a:r>
              <a:rPr lang="he-IL" sz="1600" b="0" i="0" dirty="0">
                <a:solidFill>
                  <a:srgbClr val="000000"/>
                </a:solidFill>
                <a:effectLst/>
                <a:latin typeface="Arial" panose="020B0604020202020204" pitchFamily="34" charset="0"/>
              </a:rPr>
              <a:t> אמר הכי: </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שתציץ </a:t>
            </a:r>
            <a:r>
              <a:rPr lang="he-IL" sz="1600" b="0" i="0" dirty="0" err="1">
                <a:solidFill>
                  <a:srgbClr val="000000"/>
                </a:solidFill>
                <a:effectLst/>
                <a:latin typeface="Arial" panose="020B0604020202020204" pitchFamily="34" charset="0"/>
              </a:rPr>
              <a:t>בבשתנו</a:t>
            </a:r>
            <a:r>
              <a:rPr lang="he-IL" sz="1600" b="0" i="0" dirty="0">
                <a:solidFill>
                  <a:srgbClr val="000000"/>
                </a:solidFill>
                <a:effectLst/>
                <a:latin typeface="Arial" panose="020B0604020202020204" pitchFamily="34" charset="0"/>
              </a:rPr>
              <a:t>, ותביט ברעתנו, ותתלבש ברחמיך, ותתכסה </a:t>
            </a:r>
            <a:r>
              <a:rPr lang="he-IL" sz="1600" b="0" i="0" dirty="0" err="1">
                <a:solidFill>
                  <a:srgbClr val="000000"/>
                </a:solidFill>
                <a:effectLst/>
                <a:latin typeface="Arial" panose="020B0604020202020204" pitchFamily="34" charset="0"/>
              </a:rPr>
              <a:t>בעזך</a:t>
            </a:r>
            <a:r>
              <a:rPr lang="he-IL" sz="1600" b="0" i="0" dirty="0">
                <a:solidFill>
                  <a:srgbClr val="000000"/>
                </a:solidFill>
                <a:effectLst/>
                <a:latin typeface="Arial" panose="020B0604020202020204" pitchFamily="34" charset="0"/>
              </a:rPr>
              <a:t>, ותתעטף בחסידותך, ותתאזר </a:t>
            </a:r>
            <a:r>
              <a:rPr lang="he-IL" sz="1600" b="0" i="0" dirty="0" err="1">
                <a:solidFill>
                  <a:srgbClr val="000000"/>
                </a:solidFill>
                <a:effectLst/>
                <a:latin typeface="Arial" panose="020B0604020202020204" pitchFamily="34" charset="0"/>
              </a:rPr>
              <a:t>בחנינותך</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ותבא</a:t>
            </a:r>
            <a:r>
              <a:rPr lang="he-IL" sz="1600" b="0" i="0" dirty="0">
                <a:solidFill>
                  <a:srgbClr val="000000"/>
                </a:solidFill>
                <a:effectLst/>
                <a:latin typeface="Arial" panose="020B0604020202020204" pitchFamily="34" charset="0"/>
              </a:rPr>
              <a:t> לפניך מדת טובך </a:t>
            </a:r>
            <a:r>
              <a:rPr lang="he-IL" sz="1600" b="0" i="0" dirty="0" err="1">
                <a:solidFill>
                  <a:srgbClr val="000000"/>
                </a:solidFill>
                <a:effectLst/>
                <a:latin typeface="Arial" panose="020B0604020202020204" pitchFamily="34" charset="0"/>
              </a:rPr>
              <a:t>וענותנותך</a:t>
            </a:r>
            <a:r>
              <a:rPr lang="he-IL" sz="1600" b="0" i="0" dirty="0">
                <a:solidFill>
                  <a:srgbClr val="000000"/>
                </a:solidFill>
                <a:effectLst/>
                <a:latin typeface="Arial" panose="020B0604020202020204" pitchFamily="34" charset="0"/>
              </a:rPr>
              <a:t>. </a:t>
            </a:r>
          </a:p>
          <a:p>
            <a:pPr>
              <a:lnSpc>
                <a:spcPct val="120000"/>
              </a:lnSpc>
            </a:pPr>
            <a:endParaRPr lang="he-IL" sz="2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 </a:t>
            </a:r>
            <a:r>
              <a:rPr lang="he-IL" sz="1600" b="0" i="0" dirty="0" err="1">
                <a:solidFill>
                  <a:srgbClr val="000000"/>
                </a:solidFill>
                <a:effectLst/>
                <a:latin typeface="Arial" panose="020B0604020202020204" pitchFamily="34" charset="0"/>
              </a:rPr>
              <a:t>זירא</a:t>
            </a:r>
            <a:r>
              <a:rPr lang="he-IL" sz="1600" b="0" i="0" dirty="0">
                <a:solidFill>
                  <a:srgbClr val="000000"/>
                </a:solidFill>
                <a:effectLst/>
                <a:latin typeface="Arial" panose="020B0604020202020204" pitchFamily="34" charset="0"/>
              </a:rPr>
              <a:t> בתר </a:t>
            </a:r>
            <a:r>
              <a:rPr lang="he-IL" sz="1600" b="0" i="0" dirty="0" err="1">
                <a:solidFill>
                  <a:srgbClr val="000000"/>
                </a:solidFill>
                <a:effectLst/>
                <a:latin typeface="Arial" panose="020B0604020202020204" pitchFamily="34" charset="0"/>
              </a:rPr>
              <a:t>דמסיים</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צלותיה</a:t>
            </a:r>
            <a:r>
              <a:rPr lang="he-IL" sz="1600" b="0" i="0" dirty="0">
                <a:solidFill>
                  <a:srgbClr val="000000"/>
                </a:solidFill>
                <a:effectLst/>
                <a:latin typeface="Arial" panose="020B0604020202020204" pitchFamily="34" charset="0"/>
              </a:rPr>
              <a:t> אמר הכי: </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שלא נחטא ולא נבוש ולא נכלם מאבותינו.</a:t>
            </a:r>
          </a:p>
          <a:p>
            <a:pPr>
              <a:lnSpc>
                <a:spcPct val="120000"/>
              </a:lnSpc>
            </a:pPr>
            <a:endParaRPr lang="he-IL" sz="2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 </a:t>
            </a:r>
            <a:r>
              <a:rPr lang="he-IL" sz="1600" b="0" i="0" dirty="0" err="1">
                <a:solidFill>
                  <a:srgbClr val="000000"/>
                </a:solidFill>
                <a:effectLst/>
                <a:latin typeface="Arial" panose="020B0604020202020204" pitchFamily="34" charset="0"/>
              </a:rPr>
              <a:t>חייא</a:t>
            </a:r>
            <a:r>
              <a:rPr lang="he-IL" sz="1600" b="0" i="0" dirty="0">
                <a:solidFill>
                  <a:srgbClr val="000000"/>
                </a:solidFill>
                <a:effectLst/>
                <a:latin typeface="Arial" panose="020B0604020202020204" pitchFamily="34" charset="0"/>
              </a:rPr>
              <a:t> בתר </a:t>
            </a:r>
            <a:r>
              <a:rPr lang="he-IL" sz="1600" b="0" i="0" dirty="0" err="1">
                <a:solidFill>
                  <a:srgbClr val="000000"/>
                </a:solidFill>
                <a:effectLst/>
                <a:latin typeface="Arial" panose="020B0604020202020204" pitchFamily="34" charset="0"/>
              </a:rPr>
              <a:t>דמצלי</a:t>
            </a:r>
            <a:r>
              <a:rPr lang="he-IL" sz="1600" b="0" i="0" dirty="0">
                <a:solidFill>
                  <a:srgbClr val="000000"/>
                </a:solidFill>
                <a:effectLst/>
                <a:latin typeface="Arial" panose="020B0604020202020204" pitchFamily="34" charset="0"/>
              </a:rPr>
              <a:t> אמר הכי:</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שתהא תורתך אומנותנו, ואל ידוה לבנו, ואל יחשכו עינינו. </a:t>
            </a:r>
          </a:p>
          <a:p>
            <a:pPr>
              <a:lnSpc>
                <a:spcPct val="120000"/>
              </a:lnSpc>
            </a:pPr>
            <a:endParaRPr lang="he-IL" sz="2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רב בתר </a:t>
            </a:r>
            <a:r>
              <a:rPr lang="he-IL" sz="1600" b="0" i="0" dirty="0" err="1">
                <a:solidFill>
                  <a:srgbClr val="000000"/>
                </a:solidFill>
                <a:effectLst/>
                <a:latin typeface="Arial" panose="020B0604020202020204" pitchFamily="34" charset="0"/>
              </a:rPr>
              <a:t>צלותיה</a:t>
            </a:r>
            <a:r>
              <a:rPr lang="he-IL" sz="1600" b="0" i="0" dirty="0">
                <a:solidFill>
                  <a:srgbClr val="000000"/>
                </a:solidFill>
                <a:effectLst/>
                <a:latin typeface="Arial" panose="020B0604020202020204" pitchFamily="34" charset="0"/>
              </a:rPr>
              <a:t> אמר הכי: </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שתתן לנו חיים ארוכים, חיים של שלום, חיים של טובה, חיים של ברכה, חיים של פרנסה, חיים של חלוץ עצמות, חיים שיש בהם יראת חטא, חיים שאין בהם בושה וכלימה, חיים של עושר וכבוד, חיים שתהא בנו אהבת תורה ויראת שמים, חיים שתמלא לנו את כל משאלות לבנו לטובה. </a:t>
            </a:r>
          </a:p>
        </p:txBody>
      </p:sp>
      <p:sp>
        <p:nvSpPr>
          <p:cNvPr id="3" name="TextBox 7">
            <a:extLst>
              <a:ext uri="{FF2B5EF4-FFF2-40B4-BE49-F238E27FC236}">
                <a16:creationId xmlns:a16="http://schemas.microsoft.com/office/drawing/2014/main" id="{C1B6F4A7-7304-A7E7-0C02-66DFABA86918}"/>
              </a:ext>
            </a:extLst>
          </p:cNvPr>
          <p:cNvSpPr txBox="1"/>
          <p:nvPr/>
        </p:nvSpPr>
        <p:spPr>
          <a:xfrm>
            <a:off x="8614259" y="241908"/>
            <a:ext cx="298695" cy="5286062"/>
          </a:xfrm>
          <a:prstGeom prst="rect">
            <a:avLst/>
          </a:prstGeom>
          <a:noFill/>
        </p:spPr>
        <p:txBody>
          <a:bodyPr wrap="square" rtlCol="1">
            <a:spAutoFit/>
          </a:bodyPr>
          <a:lstStyle/>
          <a:p>
            <a:r>
              <a:rPr lang="he-IL" sz="1400" dirty="0"/>
              <a:t>●</a:t>
            </a:r>
          </a:p>
          <a:p>
            <a:endParaRPr lang="he-IL" sz="1400" dirty="0"/>
          </a:p>
          <a:p>
            <a:endParaRPr lang="he-IL" sz="1400" dirty="0"/>
          </a:p>
          <a:p>
            <a:endParaRPr lang="he-IL" sz="1600" dirty="0"/>
          </a:p>
          <a:p>
            <a:endParaRPr lang="he-IL" sz="1200" dirty="0"/>
          </a:p>
          <a:p>
            <a:endParaRPr lang="he-IL" sz="2000" dirty="0"/>
          </a:p>
          <a:p>
            <a:endParaRPr lang="he-IL" sz="1400" dirty="0"/>
          </a:p>
          <a:p>
            <a:r>
              <a:rPr lang="he-IL" sz="1400" dirty="0"/>
              <a:t>●</a:t>
            </a:r>
          </a:p>
          <a:p>
            <a:endParaRPr lang="he-IL" sz="1400" dirty="0"/>
          </a:p>
          <a:p>
            <a:endParaRPr lang="he-IL" sz="1000" dirty="0"/>
          </a:p>
          <a:p>
            <a:endParaRPr lang="he-IL" sz="900" dirty="0"/>
          </a:p>
          <a:p>
            <a:endParaRPr lang="he-IL" sz="1050" dirty="0"/>
          </a:p>
          <a:p>
            <a:endParaRPr lang="he-IL" sz="1200" dirty="0"/>
          </a:p>
          <a:p>
            <a:endParaRPr lang="he-IL" sz="1400" dirty="0"/>
          </a:p>
          <a:p>
            <a:r>
              <a:rPr lang="he-IL" sz="1400" dirty="0"/>
              <a:t>●</a:t>
            </a:r>
          </a:p>
          <a:p>
            <a:endParaRPr lang="he-IL" sz="1400" dirty="0"/>
          </a:p>
          <a:p>
            <a:endParaRPr lang="he-IL" sz="2200" dirty="0"/>
          </a:p>
          <a:p>
            <a:endParaRPr lang="he-IL" sz="1400" dirty="0"/>
          </a:p>
          <a:p>
            <a:r>
              <a:rPr lang="he-IL" sz="1400" dirty="0"/>
              <a:t>●</a:t>
            </a:r>
          </a:p>
          <a:p>
            <a:endParaRPr lang="he-IL" sz="1400" dirty="0"/>
          </a:p>
          <a:p>
            <a:endParaRPr lang="he-IL" sz="1000" dirty="0"/>
          </a:p>
          <a:p>
            <a:endParaRPr lang="he-IL" sz="1400" dirty="0"/>
          </a:p>
          <a:p>
            <a:endParaRPr lang="he-IL" sz="1400" dirty="0"/>
          </a:p>
          <a:p>
            <a:r>
              <a:rPr lang="he-IL" sz="1400" dirty="0"/>
              <a:t>●</a:t>
            </a:r>
          </a:p>
        </p:txBody>
      </p:sp>
      <p:sp>
        <p:nvSpPr>
          <p:cNvPr id="7" name="חץ: שמאלה 6">
            <a:extLst>
              <a:ext uri="{FF2B5EF4-FFF2-40B4-BE49-F238E27FC236}">
                <a16:creationId xmlns:a16="http://schemas.microsoft.com/office/drawing/2014/main" id="{8657F10D-A410-2CD8-011A-92367B913B45}"/>
              </a:ext>
            </a:extLst>
          </p:cNvPr>
          <p:cNvSpPr/>
          <p:nvPr/>
        </p:nvSpPr>
        <p:spPr>
          <a:xfrm>
            <a:off x="683568" y="630932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12738977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971600" y="5040703"/>
            <a:ext cx="7632848" cy="1542474"/>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רב בתר </a:t>
            </a:r>
            <a:r>
              <a:rPr lang="he-IL" sz="1600" b="0" i="0" dirty="0" err="1">
                <a:solidFill>
                  <a:srgbClr val="000000"/>
                </a:solidFill>
                <a:effectLst/>
                <a:latin typeface="Arial" panose="020B0604020202020204" pitchFamily="34" charset="0"/>
              </a:rPr>
              <a:t>צלותיה</a:t>
            </a:r>
            <a:r>
              <a:rPr lang="he-IL" sz="1600" b="0" i="0" dirty="0">
                <a:solidFill>
                  <a:srgbClr val="000000"/>
                </a:solidFill>
                <a:effectLst/>
                <a:latin typeface="Arial" panose="020B0604020202020204" pitchFamily="34" charset="0"/>
              </a:rPr>
              <a:t> אמר הכי: </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שתתן לנו חיים ארוכים, חיים של שלום, חיים של טובה, חיים של ברכה, חיים של פרנסה, חיים של חלוץ עצמות, חיים שיש בהם יראת חטא, חיים שאין בהם בושה וכלימה, חיים של עושר וכבוד, חיים שתהא בנו אהבת תורה ויראת שמים, חיים שתמלא לנו את כל משאלות לבנו לטובה. </a:t>
            </a:r>
          </a:p>
        </p:txBody>
      </p:sp>
      <p:sp>
        <p:nvSpPr>
          <p:cNvPr id="3" name="TextBox 7">
            <a:extLst>
              <a:ext uri="{FF2B5EF4-FFF2-40B4-BE49-F238E27FC236}">
                <a16:creationId xmlns:a16="http://schemas.microsoft.com/office/drawing/2014/main" id="{C1B6F4A7-7304-A7E7-0C02-66DFABA86918}"/>
              </a:ext>
            </a:extLst>
          </p:cNvPr>
          <p:cNvSpPr txBox="1"/>
          <p:nvPr/>
        </p:nvSpPr>
        <p:spPr>
          <a:xfrm>
            <a:off x="8614259" y="5075231"/>
            <a:ext cx="298695" cy="1692771"/>
          </a:xfrm>
          <a:prstGeom prst="rect">
            <a:avLst/>
          </a:prstGeom>
          <a:noFill/>
        </p:spPr>
        <p:txBody>
          <a:bodyPr wrap="square" rtlCol="1">
            <a:spAutoFit/>
          </a:bodyPr>
          <a:lstStyle/>
          <a:p>
            <a:r>
              <a:rPr lang="he-IL" sz="1400" dirty="0"/>
              <a:t>●</a:t>
            </a:r>
          </a:p>
          <a:p>
            <a:endParaRPr lang="he-IL" sz="1400" dirty="0"/>
          </a:p>
          <a:p>
            <a:endParaRPr lang="he-IL" sz="1400" dirty="0"/>
          </a:p>
          <a:p>
            <a:endParaRPr lang="he-IL" sz="1600" dirty="0"/>
          </a:p>
          <a:p>
            <a:endParaRPr lang="he-IL" sz="1200" dirty="0"/>
          </a:p>
          <a:p>
            <a:endParaRPr lang="he-IL" sz="2000" dirty="0"/>
          </a:p>
          <a:p>
            <a:endParaRPr lang="he-IL" sz="1400" dirty="0"/>
          </a:p>
        </p:txBody>
      </p:sp>
      <p:sp>
        <p:nvSpPr>
          <p:cNvPr id="4" name="הסבר מלבני מעוגל 6">
            <a:extLst>
              <a:ext uri="{FF2B5EF4-FFF2-40B4-BE49-F238E27FC236}">
                <a16:creationId xmlns:a16="http://schemas.microsoft.com/office/drawing/2014/main" id="{F4CCC780-EC42-25CA-1C0D-F6676966604E}"/>
              </a:ext>
            </a:extLst>
          </p:cNvPr>
          <p:cNvSpPr/>
          <p:nvPr/>
        </p:nvSpPr>
        <p:spPr>
          <a:xfrm>
            <a:off x="961789" y="476673"/>
            <a:ext cx="7354627" cy="4176463"/>
          </a:xfrm>
          <a:prstGeom prst="wedgeRoundRectCallout">
            <a:avLst>
              <a:gd name="adj1" fmla="val 58455"/>
              <a:gd name="adj2" fmla="val 4891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500" dirty="0">
                <a:solidFill>
                  <a:schemeClr val="tx1"/>
                </a:solidFill>
                <a:latin typeface="Arial" panose="020B0604020202020204" pitchFamily="34" charset="0"/>
              </a:rPr>
              <a:t>בספר "הסידור בהשתלשלותו - תשובות לשאלות בעקבות סידור רינת ישראל" של שלמה טל, כתב (עמ' עז):</a:t>
            </a:r>
          </a:p>
          <a:p>
            <a:pPr>
              <a:lnSpc>
                <a:spcPct val="120000"/>
              </a:lnSpc>
            </a:pPr>
            <a:endParaRPr lang="he-IL" sz="1500" dirty="0">
              <a:solidFill>
                <a:schemeClr val="tx1"/>
              </a:solidFill>
              <a:latin typeface="Arial" panose="020B0604020202020204" pitchFamily="34" charset="0"/>
            </a:endParaRPr>
          </a:p>
          <a:p>
            <a:pPr>
              <a:lnSpc>
                <a:spcPct val="120000"/>
              </a:lnSpc>
            </a:pPr>
            <a:r>
              <a:rPr lang="he-IL" sz="1500" dirty="0">
                <a:solidFill>
                  <a:schemeClr val="tx1"/>
                </a:solidFill>
                <a:latin typeface="Arial" panose="020B0604020202020204" pitchFamily="34" charset="0"/>
              </a:rPr>
              <a:t>מדוע יש סידורים שבסוף "תפלת רב" כתוב "בזכות תפלת רבים" או "בזכות תפלת רב"?</a:t>
            </a:r>
          </a:p>
          <a:p>
            <a:pPr>
              <a:lnSpc>
                <a:spcPct val="120000"/>
              </a:lnSpc>
            </a:pPr>
            <a:endParaRPr lang="he-IL" sz="1500" dirty="0">
              <a:solidFill>
                <a:schemeClr val="tx1"/>
              </a:solidFill>
              <a:latin typeface="Arial" panose="020B0604020202020204" pitchFamily="34" charset="0"/>
            </a:endParaRPr>
          </a:p>
          <a:p>
            <a:pPr>
              <a:lnSpc>
                <a:spcPct val="120000"/>
              </a:lnSpc>
            </a:pPr>
            <a:r>
              <a:rPr lang="he-IL" sz="1500" dirty="0">
                <a:solidFill>
                  <a:schemeClr val="tx1"/>
                </a:solidFill>
                <a:latin typeface="Arial" panose="020B0604020202020204" pitchFamily="34" charset="0"/>
              </a:rPr>
              <a:t>תשובה: אחד מתלמידיו של החוזה מלובלין, הגאון האדמו"ר רבי צבי אלימלך </a:t>
            </a:r>
            <a:r>
              <a:rPr lang="he-IL" sz="1500" dirty="0" err="1">
                <a:solidFill>
                  <a:schemeClr val="tx1"/>
                </a:solidFill>
                <a:latin typeface="Arial" panose="020B0604020202020204" pitchFamily="34" charset="0"/>
              </a:rPr>
              <a:t>מדינוב</a:t>
            </a:r>
            <a:r>
              <a:rPr lang="he-IL" sz="1500" dirty="0">
                <a:solidFill>
                  <a:schemeClr val="tx1"/>
                </a:solidFill>
                <a:latin typeface="Arial" panose="020B0604020202020204" pitchFamily="34" charset="0"/>
              </a:rPr>
              <a:t> זצ"ל (תקמ"ו - תר"א), בעל ספר בני יששכר בספרו מגיד תעלומה על מסכת ברכות, שיצא לאור בראשונה </a:t>
            </a:r>
            <a:r>
              <a:rPr lang="he-IL" sz="1500" dirty="0" err="1">
                <a:solidFill>
                  <a:schemeClr val="tx1"/>
                </a:solidFill>
                <a:latin typeface="Arial" panose="020B0604020202020204" pitchFamily="34" charset="0"/>
              </a:rPr>
              <a:t>בפשעמישל</a:t>
            </a:r>
            <a:r>
              <a:rPr lang="he-IL" sz="1500" dirty="0">
                <a:solidFill>
                  <a:schemeClr val="tx1"/>
                </a:solidFill>
                <a:latin typeface="Arial" panose="020B0604020202020204" pitchFamily="34" charset="0"/>
              </a:rPr>
              <a:t>, בשנת תרל"ו (ובאחרונה בירושלים תש"ד), ובפרק היה קורא, ברכות </a:t>
            </a:r>
            <a:r>
              <a:rPr lang="he-IL" sz="1500" dirty="0" err="1">
                <a:solidFill>
                  <a:schemeClr val="tx1"/>
                </a:solidFill>
                <a:latin typeface="Arial" panose="020B0604020202020204" pitchFamily="34" charset="0"/>
              </a:rPr>
              <a:t>טז</a:t>
            </a:r>
            <a:r>
              <a:rPr lang="he-IL" sz="1500" dirty="0">
                <a:solidFill>
                  <a:schemeClr val="tx1"/>
                </a:solidFill>
                <a:latin typeface="Arial" panose="020B0604020202020204" pitchFamily="34" charset="0"/>
              </a:rPr>
              <a:t> ע"ב, ששם נזכרת תפילת רב הנ"ל, כותב בעל "מגיד תעלומה": "חיים שתמלא לנו כל משאלות לבנו לטובה. זה עידן ועידנים שהנהיגו לומר זה הנוסח קודם </a:t>
            </a:r>
            <a:r>
              <a:rPr lang="he-IL" sz="1500" dirty="0" err="1">
                <a:solidFill>
                  <a:schemeClr val="tx1"/>
                </a:solidFill>
                <a:latin typeface="Arial" panose="020B0604020202020204" pitchFamily="34" charset="0"/>
              </a:rPr>
              <a:t>שמברכין</a:t>
            </a:r>
            <a:r>
              <a:rPr lang="he-IL" sz="1500" dirty="0">
                <a:solidFill>
                  <a:schemeClr val="tx1"/>
                </a:solidFill>
                <a:latin typeface="Arial" panose="020B0604020202020204" pitchFamily="34" charset="0"/>
              </a:rPr>
              <a:t> החודש ונדפס בסידורים </a:t>
            </a:r>
            <a:r>
              <a:rPr lang="he-IL" sz="1500" dirty="0" err="1">
                <a:solidFill>
                  <a:schemeClr val="tx1"/>
                </a:solidFill>
                <a:latin typeface="Arial" panose="020B0604020202020204" pitchFamily="34" charset="0"/>
              </a:rPr>
              <a:t>ומסיימין</a:t>
            </a:r>
            <a:r>
              <a:rPr lang="he-IL" sz="1500" dirty="0">
                <a:solidFill>
                  <a:schemeClr val="tx1"/>
                </a:solidFill>
                <a:latin typeface="Arial" panose="020B0604020202020204" pitchFamily="34" charset="0"/>
              </a:rPr>
              <a:t> </a:t>
            </a:r>
            <a:r>
              <a:rPr lang="he-IL" sz="1500" b="1" dirty="0">
                <a:solidFill>
                  <a:srgbClr val="FF0000"/>
                </a:solidFill>
                <a:latin typeface="Arial" panose="020B0604020202020204" pitchFamily="34" charset="0"/>
              </a:rPr>
              <a:t>בה בזכות תפילת רבים</a:t>
            </a:r>
            <a:r>
              <a:rPr lang="he-IL" sz="1500" dirty="0">
                <a:solidFill>
                  <a:schemeClr val="tx1"/>
                </a:solidFill>
                <a:latin typeface="Arial" panose="020B0604020202020204" pitchFamily="34" charset="0"/>
              </a:rPr>
              <a:t>. ואיין לזה פירוש וביאור, ונראה שהוא טעות שהיה כתוב בסידורים הקודמים רשום למטה </a:t>
            </a:r>
            <a:r>
              <a:rPr lang="he-IL" sz="1500" b="1" dirty="0">
                <a:solidFill>
                  <a:srgbClr val="FF0000"/>
                </a:solidFill>
                <a:latin typeface="Arial" panose="020B0604020202020204" pitchFamily="34" charset="0"/>
              </a:rPr>
              <a:t>ברכות תפלת רב </a:t>
            </a:r>
            <a:r>
              <a:rPr lang="he-IL" sz="1500" dirty="0" err="1">
                <a:solidFill>
                  <a:schemeClr val="tx1"/>
                </a:solidFill>
                <a:latin typeface="Arial" panose="020B0604020202020204" pitchFamily="34" charset="0"/>
              </a:rPr>
              <a:t>ורצ"ל</a:t>
            </a:r>
            <a:r>
              <a:rPr lang="he-IL" sz="1500" dirty="0">
                <a:solidFill>
                  <a:schemeClr val="tx1"/>
                </a:solidFill>
                <a:latin typeface="Arial" panose="020B0604020202020204" pitchFamily="34" charset="0"/>
              </a:rPr>
              <a:t> כמציין, שהתפלה הזאת היא ממס' ברכות והיא תפלת רב, וכאשר בא זה לאיש אשר לא ידע ספר, הנה לא ידע פירושן של הדברים והגיה מדעתו בזכות תפלת רבים, והוא טעות".</a:t>
            </a:r>
          </a:p>
        </p:txBody>
      </p:sp>
      <p:sp>
        <p:nvSpPr>
          <p:cNvPr id="8" name="חץ: שמאלה 7">
            <a:extLst>
              <a:ext uri="{FF2B5EF4-FFF2-40B4-BE49-F238E27FC236}">
                <a16:creationId xmlns:a16="http://schemas.microsoft.com/office/drawing/2014/main" id="{43D683E6-410C-E026-46C5-FE24A01B50CA}"/>
              </a:ext>
            </a:extLst>
          </p:cNvPr>
          <p:cNvSpPr/>
          <p:nvPr/>
        </p:nvSpPr>
        <p:spPr>
          <a:xfrm>
            <a:off x="683568" y="630932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646631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2" y="35330"/>
            <a:ext cx="3212367"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ב – דף </a:t>
            </a:r>
            <a:r>
              <a:rPr lang="he-IL" b="1" dirty="0" err="1">
                <a:solidFill>
                  <a:schemeClr val="bg1">
                    <a:lumMod val="50000"/>
                  </a:schemeClr>
                </a:solidFill>
              </a:rPr>
              <a:t>יז</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971600" y="541127"/>
            <a:ext cx="7632848" cy="2945935"/>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רבי בתר </a:t>
            </a:r>
            <a:r>
              <a:rPr lang="he-IL" sz="1600" b="0" i="0" dirty="0" err="1">
                <a:solidFill>
                  <a:srgbClr val="000000"/>
                </a:solidFill>
                <a:effectLst/>
                <a:latin typeface="Arial" panose="020B0604020202020204" pitchFamily="34" charset="0"/>
              </a:rPr>
              <a:t>צלותיה</a:t>
            </a:r>
            <a:r>
              <a:rPr lang="he-IL" sz="1600" b="0" i="0" dirty="0">
                <a:solidFill>
                  <a:srgbClr val="000000"/>
                </a:solidFill>
                <a:effectLst/>
                <a:latin typeface="Arial" panose="020B0604020202020204" pitchFamily="34" charset="0"/>
              </a:rPr>
              <a:t> אמר הכי: </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ואלהי</a:t>
            </a:r>
            <a:r>
              <a:rPr lang="he-IL" sz="1600" b="0" i="0" dirty="0">
                <a:solidFill>
                  <a:srgbClr val="000000"/>
                </a:solidFill>
                <a:effectLst/>
                <a:latin typeface="Arial" panose="020B0604020202020204" pitchFamily="34" charset="0"/>
              </a:rPr>
              <a:t> אבותינו שתצילנו מעזי פנים, ומעזות פנים, מאדם רע, ומפגע רע, מיצר רע, מחבר רע, משכן רע, ומשטן המשחית, ומדין קשה, ומבעל דין קשה, בין שהוא בן ברית בין שאינו בן ברית  -  </a:t>
            </a:r>
            <a:r>
              <a:rPr lang="he-IL" sz="1600" b="0" i="0" dirty="0" err="1">
                <a:solidFill>
                  <a:srgbClr val="000000"/>
                </a:solidFill>
                <a:effectLst/>
                <a:latin typeface="Arial" panose="020B0604020202020204" pitchFamily="34" charset="0"/>
              </a:rPr>
              <a:t>ואע</a:t>
            </a:r>
            <a:r>
              <a:rPr lang="he-IL" sz="1600" b="0" i="0" dirty="0">
                <a:solidFill>
                  <a:srgbClr val="000000"/>
                </a:solidFill>
                <a:effectLst/>
                <a:latin typeface="Arial" panose="020B0604020202020204" pitchFamily="34" charset="0"/>
              </a:rPr>
              <a:t>''ג </a:t>
            </a:r>
            <a:r>
              <a:rPr lang="he-IL" sz="1600" b="0" i="0" dirty="0" err="1">
                <a:solidFill>
                  <a:srgbClr val="000000"/>
                </a:solidFill>
                <a:effectLst/>
                <a:latin typeface="Arial" panose="020B0604020202020204" pitchFamily="34" charset="0"/>
              </a:rPr>
              <a:t>דקיימי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קצוצי</a:t>
            </a:r>
            <a:r>
              <a:rPr lang="he-IL" sz="1600" b="0" i="0" dirty="0">
                <a:solidFill>
                  <a:srgbClr val="000000"/>
                </a:solidFill>
                <a:effectLst/>
                <a:latin typeface="Arial" panose="020B0604020202020204" pitchFamily="34" charset="0"/>
              </a:rPr>
              <a:t> עליה דרבי. </a:t>
            </a:r>
          </a:p>
          <a:p>
            <a:pPr>
              <a:lnSpc>
                <a:spcPct val="120000"/>
              </a:lnSpc>
            </a:pPr>
            <a:endParaRPr lang="he-IL" sz="28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רב ספרא בתר </a:t>
            </a:r>
            <a:r>
              <a:rPr lang="he-IL" sz="1600" b="0" i="0" dirty="0" err="1">
                <a:solidFill>
                  <a:srgbClr val="000000"/>
                </a:solidFill>
                <a:effectLst/>
                <a:latin typeface="Arial" panose="020B0604020202020204" pitchFamily="34" charset="0"/>
              </a:rPr>
              <a:t>צלותיה</a:t>
            </a:r>
            <a:r>
              <a:rPr lang="he-IL" sz="1600" b="0" i="0" dirty="0">
                <a:solidFill>
                  <a:srgbClr val="000000"/>
                </a:solidFill>
                <a:effectLst/>
                <a:latin typeface="Arial" panose="020B0604020202020204" pitchFamily="34" charset="0"/>
              </a:rPr>
              <a:t> אמר הכי: </a:t>
            </a:r>
          </a:p>
          <a:p>
            <a:pPr>
              <a:lnSpc>
                <a:spcPct val="120000"/>
              </a:lnSpc>
            </a:pPr>
            <a:r>
              <a:rPr lang="he-IL" sz="1600" b="0" i="0" dirty="0">
                <a:solidFill>
                  <a:srgbClr val="000000"/>
                </a:solidFill>
                <a:effectLst/>
                <a:latin typeface="Arial" panose="020B0604020202020204" pitchFamily="34" charset="0"/>
              </a:rPr>
              <a:t>יהי רצון מלפניך ה' </a:t>
            </a:r>
            <a:r>
              <a:rPr lang="he-IL" sz="1600" b="0" i="0" dirty="0" err="1">
                <a:solidFill>
                  <a:srgbClr val="000000"/>
                </a:solidFill>
                <a:effectLst/>
                <a:latin typeface="Arial" panose="020B0604020202020204" pitchFamily="34" charset="0"/>
              </a:rPr>
              <a:t>אלהינו</a:t>
            </a:r>
            <a:r>
              <a:rPr lang="he-IL" sz="1600" b="0" i="0" dirty="0">
                <a:solidFill>
                  <a:srgbClr val="000000"/>
                </a:solidFill>
                <a:effectLst/>
                <a:latin typeface="Arial" panose="020B0604020202020204" pitchFamily="34" charset="0"/>
              </a:rPr>
              <a:t> שתשים שלום </a:t>
            </a:r>
            <a:r>
              <a:rPr lang="he-IL" sz="1600" b="0" i="0" dirty="0" err="1">
                <a:solidFill>
                  <a:srgbClr val="000000"/>
                </a:solidFill>
                <a:effectLst/>
                <a:latin typeface="Arial" panose="020B0604020202020204" pitchFamily="34" charset="0"/>
              </a:rPr>
              <a:t>בפמליא</a:t>
            </a:r>
            <a:r>
              <a:rPr lang="he-IL" sz="1600" b="0" i="0" dirty="0">
                <a:solidFill>
                  <a:srgbClr val="000000"/>
                </a:solidFill>
                <a:effectLst/>
                <a:latin typeface="Arial" panose="020B0604020202020204" pitchFamily="34" charset="0"/>
              </a:rPr>
              <a:t> של מעלה, </a:t>
            </a:r>
            <a:r>
              <a:rPr lang="he-IL" sz="1600" b="0" i="0" dirty="0" err="1">
                <a:solidFill>
                  <a:srgbClr val="000000"/>
                </a:solidFill>
                <a:effectLst/>
                <a:latin typeface="Arial" panose="020B0604020202020204" pitchFamily="34" charset="0"/>
              </a:rPr>
              <a:t>ובפמליא</a:t>
            </a:r>
            <a:r>
              <a:rPr lang="he-IL" sz="1600" b="0" i="0" dirty="0">
                <a:solidFill>
                  <a:srgbClr val="000000"/>
                </a:solidFill>
                <a:effectLst/>
                <a:latin typeface="Arial" panose="020B0604020202020204" pitchFamily="34" charset="0"/>
              </a:rPr>
              <a:t> של מטה, ובין התלמידים העוסקים בתורתך, בין </a:t>
            </a:r>
            <a:r>
              <a:rPr lang="he-IL" sz="1600" b="0" i="0" dirty="0" err="1">
                <a:solidFill>
                  <a:srgbClr val="000000"/>
                </a:solidFill>
                <a:effectLst/>
                <a:latin typeface="Arial" panose="020B0604020202020204" pitchFamily="34" charset="0"/>
              </a:rPr>
              <a:t>עוסקין</a:t>
            </a:r>
            <a:r>
              <a:rPr lang="he-IL" sz="1600" b="0" i="0" dirty="0">
                <a:solidFill>
                  <a:srgbClr val="000000"/>
                </a:solidFill>
                <a:effectLst/>
                <a:latin typeface="Arial" panose="020B0604020202020204" pitchFamily="34" charset="0"/>
              </a:rPr>
              <a:t> לשמה, בין </a:t>
            </a:r>
            <a:r>
              <a:rPr lang="he-IL" sz="1600" b="0" i="0" dirty="0" err="1">
                <a:solidFill>
                  <a:srgbClr val="000000"/>
                </a:solidFill>
                <a:effectLst/>
                <a:latin typeface="Arial" panose="020B0604020202020204" pitchFamily="34" charset="0"/>
              </a:rPr>
              <a:t>עוסקין</a:t>
            </a:r>
            <a:r>
              <a:rPr lang="he-IL" sz="1600" b="0" i="0" dirty="0">
                <a:solidFill>
                  <a:srgbClr val="000000"/>
                </a:solidFill>
                <a:effectLst/>
                <a:latin typeface="Arial" panose="020B0604020202020204" pitchFamily="34" charset="0"/>
              </a:rPr>
              <a:t> שלא לשמה, וכל </a:t>
            </a:r>
            <a:r>
              <a:rPr lang="he-IL" sz="1600" b="0" i="0" dirty="0" err="1">
                <a:solidFill>
                  <a:srgbClr val="000000"/>
                </a:solidFill>
                <a:effectLst/>
                <a:latin typeface="Arial" panose="020B0604020202020204" pitchFamily="34" charset="0"/>
              </a:rPr>
              <a:t>העוסקין</a:t>
            </a:r>
            <a:r>
              <a:rPr lang="he-IL" sz="1600" b="0" i="0" dirty="0">
                <a:solidFill>
                  <a:srgbClr val="000000"/>
                </a:solidFill>
                <a:effectLst/>
                <a:latin typeface="Arial" panose="020B0604020202020204" pitchFamily="34" charset="0"/>
              </a:rPr>
              <a:t> שלא לשמה יהי רצון </a:t>
            </a:r>
            <a:r>
              <a:rPr lang="he-IL" sz="1600" b="0" i="0" dirty="0" err="1">
                <a:solidFill>
                  <a:srgbClr val="000000"/>
                </a:solidFill>
                <a:effectLst/>
                <a:latin typeface="Arial" panose="020B0604020202020204" pitchFamily="34" charset="0"/>
              </a:rPr>
              <a:t>שיהו</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עוסקין</a:t>
            </a:r>
            <a:r>
              <a:rPr lang="he-IL" sz="1600" b="0" i="0" dirty="0">
                <a:solidFill>
                  <a:srgbClr val="000000"/>
                </a:solidFill>
                <a:effectLst/>
                <a:latin typeface="Arial" panose="020B0604020202020204" pitchFamily="34" charset="0"/>
              </a:rPr>
              <a:t> לשמה.</a:t>
            </a:r>
            <a:endParaRPr lang="he-IL" sz="1600" dirty="0">
              <a:solidFill>
                <a:srgbClr val="F79646">
                  <a:lumMod val="50000"/>
                </a:srgbClr>
              </a:solidFill>
            </a:endParaRPr>
          </a:p>
        </p:txBody>
      </p:sp>
      <p:sp>
        <p:nvSpPr>
          <p:cNvPr id="3" name="TextBox 7">
            <a:extLst>
              <a:ext uri="{FF2B5EF4-FFF2-40B4-BE49-F238E27FC236}">
                <a16:creationId xmlns:a16="http://schemas.microsoft.com/office/drawing/2014/main" id="{68BD2387-3571-E758-D360-EC55978E7D87}"/>
              </a:ext>
            </a:extLst>
          </p:cNvPr>
          <p:cNvSpPr txBox="1"/>
          <p:nvPr/>
        </p:nvSpPr>
        <p:spPr>
          <a:xfrm>
            <a:off x="8614259" y="563592"/>
            <a:ext cx="298695" cy="2585323"/>
          </a:xfrm>
          <a:prstGeom prst="rect">
            <a:avLst/>
          </a:prstGeom>
          <a:noFill/>
        </p:spPr>
        <p:txBody>
          <a:bodyPr wrap="square" rtlCol="1">
            <a:spAutoFit/>
          </a:bodyPr>
          <a:lstStyle/>
          <a:p>
            <a:r>
              <a:rPr lang="he-IL" sz="1400" dirty="0"/>
              <a:t>●</a:t>
            </a:r>
          </a:p>
          <a:p>
            <a:endParaRPr lang="he-IL" sz="1400" dirty="0"/>
          </a:p>
          <a:p>
            <a:endParaRPr lang="he-IL" sz="1400" dirty="0"/>
          </a:p>
          <a:p>
            <a:endParaRPr lang="he-IL" sz="1600" dirty="0"/>
          </a:p>
          <a:p>
            <a:endParaRPr lang="he-IL" sz="1200" dirty="0"/>
          </a:p>
          <a:p>
            <a:endParaRPr lang="he-IL" sz="2600" dirty="0"/>
          </a:p>
          <a:p>
            <a:endParaRPr lang="he-IL" sz="1400" dirty="0"/>
          </a:p>
          <a:p>
            <a:r>
              <a:rPr lang="he-IL" sz="1400" dirty="0"/>
              <a:t>●</a:t>
            </a:r>
          </a:p>
          <a:p>
            <a:endParaRPr lang="he-IL" sz="1400" dirty="0"/>
          </a:p>
          <a:p>
            <a:endParaRPr lang="he-IL" sz="1000" dirty="0"/>
          </a:p>
          <a:p>
            <a:endParaRPr lang="he-IL" sz="1400" dirty="0"/>
          </a:p>
        </p:txBody>
      </p:sp>
      <p:sp>
        <p:nvSpPr>
          <p:cNvPr id="4" name="TextBox 5">
            <a:extLst>
              <a:ext uri="{FF2B5EF4-FFF2-40B4-BE49-F238E27FC236}">
                <a16:creationId xmlns:a16="http://schemas.microsoft.com/office/drawing/2014/main" id="{27AE76E6-89D3-03C8-7661-2C14FBB09174}"/>
              </a:ext>
            </a:extLst>
          </p:cNvPr>
          <p:cNvSpPr txBox="1"/>
          <p:nvPr/>
        </p:nvSpPr>
        <p:spPr>
          <a:xfrm>
            <a:off x="8524546" y="2610278"/>
            <a:ext cx="576064" cy="215444"/>
          </a:xfrm>
          <a:prstGeom prst="rect">
            <a:avLst/>
          </a:prstGeom>
          <a:noFill/>
        </p:spPr>
        <p:txBody>
          <a:bodyPr wrap="square" rtlCol="1">
            <a:spAutoFit/>
          </a:bodyPr>
          <a:lstStyle/>
          <a:p>
            <a:r>
              <a:rPr lang="he-IL" sz="800" dirty="0"/>
              <a:t>עמוד א</a:t>
            </a:r>
          </a:p>
        </p:txBody>
      </p:sp>
    </p:spTree>
    <p:extLst>
      <p:ext uri="{BB962C8B-B14F-4D97-AF65-F5344CB8AC3E}">
        <p14:creationId xmlns:p14="http://schemas.microsoft.com/office/powerpoint/2010/main" val="331369261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144016" y="2915647"/>
            <a:ext cx="8820472" cy="3631763"/>
          </a:xfrm>
          <a:prstGeom prst="rect">
            <a:avLst/>
          </a:prstGeom>
          <a:noFill/>
        </p:spPr>
        <p:txBody>
          <a:bodyPr wrap="square" rtlCol="1">
            <a:spAutoFit/>
          </a:bodyPr>
          <a:lstStyle/>
          <a:p>
            <a:pPr algn="ctr"/>
            <a:r>
              <a:rPr lang="he-IL" sz="2400" b="1" dirty="0">
                <a:solidFill>
                  <a:srgbClr val="C0504D">
                    <a:lumMod val="75000"/>
                  </a:srgbClr>
                </a:solidFill>
              </a:rPr>
              <a:t>דף </a:t>
            </a:r>
            <a:r>
              <a:rPr lang="he-IL" sz="2400" b="1" dirty="0" err="1">
                <a:solidFill>
                  <a:srgbClr val="C0504D">
                    <a:lumMod val="75000"/>
                  </a:srgbClr>
                </a:solidFill>
              </a:rPr>
              <a:t>טז</a:t>
            </a:r>
            <a:r>
              <a:rPr lang="he-IL" sz="2400" b="1" dirty="0">
                <a:solidFill>
                  <a:srgbClr val="C0504D">
                    <a:lumMod val="75000"/>
                  </a:srgbClr>
                </a:solidFill>
              </a:rPr>
              <a:t> ע"א (שורה 5) – דף </a:t>
            </a:r>
            <a:r>
              <a:rPr lang="he-IL" sz="2400" b="1" dirty="0" err="1">
                <a:solidFill>
                  <a:srgbClr val="C0504D">
                    <a:lumMod val="75000"/>
                  </a:srgbClr>
                </a:solidFill>
              </a:rPr>
              <a:t>יז</a:t>
            </a:r>
            <a:r>
              <a:rPr lang="he-IL" sz="2400" b="1" dirty="0">
                <a:solidFill>
                  <a:srgbClr val="C0504D">
                    <a:lumMod val="75000"/>
                  </a:srgbClr>
                </a:solidFill>
              </a:rPr>
              <a:t> ע"א (שורה 4)</a:t>
            </a:r>
          </a:p>
          <a:p>
            <a:pPr algn="ctr"/>
            <a:endParaRPr lang="he-IL" sz="2400" b="1" dirty="0">
              <a:solidFill>
                <a:srgbClr val="C0504D">
                  <a:lumMod val="75000"/>
                </a:srgbClr>
              </a:solidFill>
            </a:endParaRPr>
          </a:p>
          <a:p>
            <a:pPr algn="ctr"/>
            <a:endParaRPr lang="he-IL" sz="2400" b="1" dirty="0">
              <a:solidFill>
                <a:srgbClr val="C0504D">
                  <a:lumMod val="75000"/>
                </a:srgbClr>
              </a:solidFill>
            </a:endParaRPr>
          </a:p>
          <a:p>
            <a:pPr algn="ctr"/>
            <a:r>
              <a:rPr lang="he-IL" sz="2400" b="1" dirty="0">
                <a:solidFill>
                  <a:srgbClr val="00B050"/>
                </a:solidFill>
              </a:rPr>
              <a:t>להתראות בדף </a:t>
            </a:r>
            <a:r>
              <a:rPr lang="he-IL" sz="2400" b="1" dirty="0" err="1">
                <a:solidFill>
                  <a:srgbClr val="00B050"/>
                </a:solidFill>
              </a:rPr>
              <a:t>יז</a:t>
            </a:r>
            <a:endParaRPr lang="he-IL" sz="2400" b="1" dirty="0">
              <a:solidFill>
                <a:srgbClr val="00B050"/>
              </a:solidFill>
            </a:endParaRPr>
          </a:p>
          <a:p>
            <a:pPr algn="ctr"/>
            <a:endParaRPr lang="he-IL" sz="2000" b="1" dirty="0">
              <a:solidFill>
                <a:srgbClr val="C0504D">
                  <a:lumMod val="75000"/>
                </a:srgbClr>
              </a:solidFill>
            </a:endParaRPr>
          </a:p>
          <a:p>
            <a:pPr algn="ctr"/>
            <a:endParaRPr lang="he-IL" sz="3600" b="1" dirty="0">
              <a:solidFill>
                <a:srgbClr val="C0504D">
                  <a:lumMod val="75000"/>
                </a:srgbClr>
              </a:solidFill>
            </a:endParaRPr>
          </a:p>
          <a:p>
            <a:pPr algn="ctr"/>
            <a:endParaRPr lang="he-IL" sz="3600" b="1" dirty="0">
              <a:solidFill>
                <a:srgbClr val="C0504D">
                  <a:lumMod val="75000"/>
                </a:srgbClr>
              </a:solidFill>
            </a:endParaRPr>
          </a:p>
          <a:p>
            <a:r>
              <a:rPr lang="he-IL" sz="1400" dirty="0"/>
              <a:t>ליצירת קשר: </a:t>
            </a:r>
          </a:p>
          <a:p>
            <a:r>
              <a:rPr lang="he-IL" sz="1400" dirty="0"/>
              <a:t>טל': 054-4931075</a:t>
            </a:r>
            <a:endParaRPr lang="en-US" sz="1400" dirty="0"/>
          </a:p>
          <a:p>
            <a:r>
              <a:rPr lang="he-IL" sz="1400" dirty="0"/>
              <a:t>דוא"ל: </a:t>
            </a:r>
            <a:r>
              <a:rPr lang="en-US" sz="1400" dirty="0"/>
              <a:t>rlshapira@gmail.com</a:t>
            </a:r>
            <a:endParaRPr lang="he-IL" sz="1400" dirty="0"/>
          </a:p>
        </p:txBody>
      </p:sp>
      <p:sp>
        <p:nvSpPr>
          <p:cNvPr id="6" name="TextBox 5">
            <a:extLst>
              <a:ext uri="{FF2B5EF4-FFF2-40B4-BE49-F238E27FC236}">
                <a16:creationId xmlns:a16="http://schemas.microsoft.com/office/drawing/2014/main" id="{FB86E679-A7EC-45BA-8925-0D1259BA82A3}"/>
              </a:ext>
            </a:extLst>
          </p:cNvPr>
          <p:cNvSpPr txBox="1"/>
          <p:nvPr/>
        </p:nvSpPr>
        <p:spPr>
          <a:xfrm>
            <a:off x="8303164" y="2844246"/>
            <a:ext cx="301284" cy="646331"/>
          </a:xfrm>
          <a:prstGeom prst="rect">
            <a:avLst/>
          </a:prstGeom>
          <a:noFill/>
        </p:spPr>
        <p:txBody>
          <a:bodyPr wrap="square" rtlCol="1">
            <a:spAutoFit/>
          </a:bodyPr>
          <a:lstStyle/>
          <a:p>
            <a:r>
              <a:rPr lang="he-IL" sz="3600" b="1" dirty="0"/>
              <a:t>√</a:t>
            </a:r>
          </a:p>
        </p:txBody>
      </p:sp>
    </p:spTree>
    <p:extLst>
      <p:ext uri="{BB962C8B-B14F-4D97-AF65-F5344CB8AC3E}">
        <p14:creationId xmlns:p14="http://schemas.microsoft.com/office/powerpoint/2010/main" val="104243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2339752" y="1746821"/>
            <a:ext cx="6434108" cy="5032660"/>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הקורא למפרע לא יצא </a:t>
            </a:r>
            <a:r>
              <a:rPr lang="he-IL" sz="1600" b="0" i="0" dirty="0" err="1">
                <a:solidFill>
                  <a:srgbClr val="000000"/>
                </a:solidFill>
                <a:effectLst/>
                <a:latin typeface="Arial" panose="020B0604020202020204" pitchFamily="34" charset="0"/>
              </a:rPr>
              <a:t>וכו</a:t>
            </a:r>
            <a:r>
              <a:rPr lang="he-IL" sz="1600" b="0" i="0" dirty="0">
                <a:solidFill>
                  <a:srgbClr val="000000"/>
                </a:solidFill>
                <a:effectLst/>
                <a:latin typeface="Arial" panose="020B0604020202020204" pitchFamily="34" charset="0"/>
              </a:rPr>
              <a:t>':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רבי אמי ורבי אסי הוו </a:t>
            </a:r>
            <a:r>
              <a:rPr lang="he-IL" sz="1600" b="0" i="0" dirty="0" err="1">
                <a:solidFill>
                  <a:srgbClr val="000000"/>
                </a:solidFill>
                <a:effectLst/>
                <a:latin typeface="Arial" panose="020B0604020202020204" pitchFamily="34" charset="0"/>
              </a:rPr>
              <a:t>קא</a:t>
            </a:r>
            <a:r>
              <a:rPr lang="he-IL" sz="1600" b="0" i="0" dirty="0">
                <a:solidFill>
                  <a:srgbClr val="000000"/>
                </a:solidFill>
                <a:effectLst/>
                <a:latin typeface="Arial" panose="020B0604020202020204" pitchFamily="34" charset="0"/>
              </a:rPr>
              <a:t> קטרין ליה </a:t>
            </a:r>
            <a:r>
              <a:rPr lang="he-IL" sz="1600" b="0" i="0" dirty="0" err="1">
                <a:solidFill>
                  <a:srgbClr val="000000"/>
                </a:solidFill>
                <a:effectLst/>
                <a:latin typeface="Arial" panose="020B0604020202020204" pitchFamily="34" charset="0"/>
              </a:rPr>
              <a:t>גננא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לר</a:t>
            </a:r>
            <a:r>
              <a:rPr lang="he-IL" sz="1600" b="0" i="0" dirty="0">
                <a:solidFill>
                  <a:srgbClr val="000000"/>
                </a:solidFill>
                <a:effectLst/>
                <a:latin typeface="Arial" panose="020B0604020202020204" pitchFamily="34" charset="0"/>
              </a:rPr>
              <a:t>' אלעזר. </a:t>
            </a: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להו: </a:t>
            </a:r>
            <a:r>
              <a:rPr lang="he-IL" sz="1600" b="0" i="0" dirty="0" err="1">
                <a:solidFill>
                  <a:srgbClr val="000000"/>
                </a:solidFill>
                <a:effectLst/>
                <a:latin typeface="Arial" panose="020B0604020202020204" pitchFamily="34" charset="0"/>
              </a:rPr>
              <a:t>אדהכי</a:t>
            </a:r>
            <a:r>
              <a:rPr lang="he-IL" sz="1600" b="0" i="0" dirty="0">
                <a:solidFill>
                  <a:srgbClr val="000000"/>
                </a:solidFill>
                <a:effectLst/>
                <a:latin typeface="Arial" panose="020B0604020202020204" pitchFamily="34" charset="0"/>
              </a:rPr>
              <a:t> והכי </a:t>
            </a:r>
            <a:r>
              <a:rPr lang="he-IL" sz="1600" b="0" i="0" dirty="0" err="1">
                <a:solidFill>
                  <a:srgbClr val="000000"/>
                </a:solidFill>
                <a:effectLst/>
                <a:latin typeface="Arial" panose="020B0604020202020204" pitchFamily="34" charset="0"/>
              </a:rPr>
              <a:t>איזיל</a:t>
            </a:r>
            <a:r>
              <a:rPr lang="he-IL" sz="1600" b="0" i="0" dirty="0">
                <a:solidFill>
                  <a:srgbClr val="000000"/>
                </a:solidFill>
                <a:effectLst/>
                <a:latin typeface="Arial" panose="020B0604020202020204" pitchFamily="34" charset="0"/>
              </a:rPr>
              <a:t> ואשמע </a:t>
            </a:r>
            <a:r>
              <a:rPr lang="he-IL" sz="1600" b="0" i="0" dirty="0" err="1">
                <a:solidFill>
                  <a:srgbClr val="000000"/>
                </a:solidFill>
                <a:effectLst/>
                <a:latin typeface="Arial" panose="020B0604020202020204" pitchFamily="34" charset="0"/>
              </a:rPr>
              <a:t>מלתא</a:t>
            </a:r>
            <a:r>
              <a:rPr lang="he-IL" sz="1600" b="0" i="0" dirty="0">
                <a:solidFill>
                  <a:srgbClr val="000000"/>
                </a:solidFill>
                <a:effectLst/>
                <a:latin typeface="Arial" panose="020B0604020202020204" pitchFamily="34" charset="0"/>
              </a:rPr>
              <a:t> דבי </a:t>
            </a:r>
            <a:r>
              <a:rPr lang="he-IL" sz="1600" b="0" i="0" dirty="0" err="1">
                <a:solidFill>
                  <a:srgbClr val="000000"/>
                </a:solidFill>
                <a:effectLst/>
                <a:latin typeface="Arial" panose="020B0604020202020204" pitchFamily="34" charset="0"/>
              </a:rPr>
              <a:t>מדרשא</a:t>
            </a:r>
            <a:r>
              <a:rPr lang="he-IL" sz="1600" b="0" i="0" dirty="0">
                <a:solidFill>
                  <a:srgbClr val="000000"/>
                </a:solidFill>
                <a:effectLst/>
                <a:latin typeface="Arial" panose="020B0604020202020204" pitchFamily="34" charset="0"/>
              </a:rPr>
              <a:t> ואיתי ואימא לכו. </a:t>
            </a:r>
            <a:endParaRPr lang="he-IL" sz="1600" dirty="0">
              <a:solidFill>
                <a:srgbClr val="000000"/>
              </a:solidFill>
              <a:latin typeface="Arial" panose="020B0604020202020204" pitchFamily="34" charset="0"/>
            </a:endParaRPr>
          </a:p>
          <a:p>
            <a:pPr>
              <a:lnSpc>
                <a:spcPct val="120000"/>
              </a:lnSpc>
            </a:pPr>
            <a:endParaRPr lang="he-IL" sz="16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אזל </a:t>
            </a:r>
            <a:r>
              <a:rPr lang="he-IL" sz="1600" b="0" i="0" dirty="0" err="1">
                <a:solidFill>
                  <a:srgbClr val="000000"/>
                </a:solidFill>
                <a:effectLst/>
                <a:latin typeface="Arial" panose="020B0604020202020204" pitchFamily="34" charset="0"/>
              </a:rPr>
              <a:t>אשכחיה</a:t>
            </a:r>
            <a:r>
              <a:rPr lang="he-IL" sz="1600" b="0" i="0" dirty="0">
                <a:solidFill>
                  <a:srgbClr val="000000"/>
                </a:solidFill>
                <a:effectLst/>
                <a:latin typeface="Arial" panose="020B0604020202020204" pitchFamily="34" charset="0"/>
              </a:rPr>
              <a:t> לתנא </a:t>
            </a:r>
            <a:r>
              <a:rPr lang="he-IL" sz="1600" b="0" i="0" dirty="0" err="1">
                <a:solidFill>
                  <a:srgbClr val="000000"/>
                </a:solidFill>
                <a:effectLst/>
                <a:latin typeface="Arial" panose="020B0604020202020204" pitchFamily="34" charset="0"/>
              </a:rPr>
              <a:t>דקתני</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קמיה</a:t>
            </a:r>
            <a:r>
              <a:rPr lang="he-IL" sz="1600" b="0" i="0" dirty="0">
                <a:solidFill>
                  <a:srgbClr val="000000"/>
                </a:solidFill>
                <a:effectLst/>
                <a:latin typeface="Arial" panose="020B0604020202020204" pitchFamily="34" charset="0"/>
              </a:rPr>
              <a:t> דר' יוחנן: </a:t>
            </a:r>
          </a:p>
          <a:p>
            <a:pPr>
              <a:lnSpc>
                <a:spcPct val="120000"/>
              </a:lnSpc>
            </a:pPr>
            <a:r>
              <a:rPr lang="he-IL" sz="200" b="0" i="0" dirty="0">
                <a:solidFill>
                  <a:srgbClr val="000000"/>
                </a:solidFill>
                <a:effectLst/>
                <a:latin typeface="Arial" panose="020B0604020202020204" pitchFamily="34" charset="0"/>
              </a:rPr>
              <a:t>    </a:t>
            </a:r>
          </a:p>
          <a:p>
            <a:pPr>
              <a:lnSpc>
                <a:spcPct val="120000"/>
              </a:lnSpc>
            </a:pPr>
            <a:r>
              <a:rPr lang="he-IL" sz="1600" dirty="0">
                <a:solidFill>
                  <a:srgbClr val="F79646">
                    <a:lumMod val="50000"/>
                  </a:srgbClr>
                </a:solidFill>
              </a:rPr>
              <a:t>    קרא וטעה ואינו יודע להיכן טעה – </a:t>
            </a:r>
          </a:p>
          <a:p>
            <a:pPr>
              <a:lnSpc>
                <a:spcPct val="120000"/>
              </a:lnSpc>
            </a:pPr>
            <a:r>
              <a:rPr lang="he-IL" sz="1600" dirty="0">
                <a:solidFill>
                  <a:srgbClr val="F79646">
                    <a:lumMod val="50000"/>
                  </a:srgbClr>
                </a:solidFill>
              </a:rPr>
              <a:t>    באמצע הפרק - יחזור לראש, </a:t>
            </a:r>
          </a:p>
          <a:p>
            <a:pPr>
              <a:lnSpc>
                <a:spcPct val="120000"/>
              </a:lnSpc>
            </a:pPr>
            <a:r>
              <a:rPr lang="he-IL" sz="1600" dirty="0">
                <a:solidFill>
                  <a:srgbClr val="F79646">
                    <a:lumMod val="50000"/>
                  </a:srgbClr>
                </a:solidFill>
              </a:rPr>
              <a:t>    בין פרק לפרק - יחזור לפרק ראשון, </a:t>
            </a:r>
          </a:p>
          <a:p>
            <a:pPr>
              <a:lnSpc>
                <a:spcPct val="120000"/>
              </a:lnSpc>
            </a:pPr>
            <a:r>
              <a:rPr lang="he-IL" sz="1600" dirty="0">
                <a:solidFill>
                  <a:srgbClr val="F79646">
                    <a:lumMod val="50000"/>
                  </a:srgbClr>
                </a:solidFill>
              </a:rPr>
              <a:t>    בין כתיבה לכתיבה - יחזור לכתיבה ראשונה.</a:t>
            </a:r>
          </a:p>
          <a:p>
            <a:pPr>
              <a:lnSpc>
                <a:spcPct val="120000"/>
              </a:lnSpc>
            </a:pPr>
            <a:r>
              <a:rPr lang="he-IL" sz="5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    אמר ליה ר' יוחנן: </a:t>
            </a:r>
          </a:p>
          <a:p>
            <a:pPr>
              <a:lnSpc>
                <a:spcPct val="120000"/>
              </a:lnSpc>
            </a:pPr>
            <a:r>
              <a:rPr lang="he-IL" sz="1600" b="0" i="0" dirty="0">
                <a:solidFill>
                  <a:srgbClr val="000000"/>
                </a:solidFill>
                <a:effectLst/>
                <a:latin typeface="Arial" panose="020B0604020202020204" pitchFamily="34" charset="0"/>
              </a:rPr>
              <a:t>    לא שנו אלא שלא פתח בלמען ירבו ימיכם, </a:t>
            </a:r>
          </a:p>
          <a:p>
            <a:pPr>
              <a:lnSpc>
                <a:spcPct val="120000"/>
              </a:lnSpc>
            </a:pPr>
            <a:r>
              <a:rPr lang="he-IL" sz="1600" b="0" i="0" dirty="0">
                <a:solidFill>
                  <a:srgbClr val="000000"/>
                </a:solidFill>
                <a:effectLst/>
                <a:latin typeface="Arial" panose="020B0604020202020204" pitchFamily="34" charset="0"/>
              </a:rPr>
              <a:t>    אבל פתח בלמען ירבו ימיכם - סרכיה נקט ואתי.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אתא ואמר להו, </a:t>
            </a:r>
          </a:p>
          <a:p>
            <a:pPr>
              <a:lnSpc>
                <a:spcPct val="120000"/>
              </a:lnSpc>
            </a:pPr>
            <a:r>
              <a:rPr lang="he-IL" sz="1600" b="0" i="0" dirty="0">
                <a:solidFill>
                  <a:srgbClr val="000000"/>
                </a:solidFill>
                <a:effectLst/>
                <a:latin typeface="Arial" panose="020B0604020202020204" pitchFamily="34" charset="0"/>
              </a:rPr>
              <a:t>אמרו ליה: אלו לא באנו אלא לשמוע דבר זה דיינו.</a:t>
            </a:r>
          </a:p>
        </p:txBody>
      </p:sp>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א</a:t>
            </a:r>
          </a:p>
        </p:txBody>
      </p:sp>
      <p:sp>
        <p:nvSpPr>
          <p:cNvPr id="3" name="הסבר מלבני מעוגל 6">
            <a:extLst>
              <a:ext uri="{FF2B5EF4-FFF2-40B4-BE49-F238E27FC236}">
                <a16:creationId xmlns:a16="http://schemas.microsoft.com/office/drawing/2014/main" id="{8234F257-DF43-ABE6-3FBE-EA166697B0B3}"/>
              </a:ext>
            </a:extLst>
          </p:cNvPr>
          <p:cNvSpPr/>
          <p:nvPr/>
        </p:nvSpPr>
        <p:spPr>
          <a:xfrm>
            <a:off x="2983618" y="154112"/>
            <a:ext cx="5853626" cy="1477295"/>
          </a:xfrm>
          <a:prstGeom prst="wedgeRoundRectCallout">
            <a:avLst>
              <a:gd name="adj1" fmla="val 53409"/>
              <a:gd name="adj2" fmla="val -4069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1600" dirty="0">
                <a:solidFill>
                  <a:srgbClr val="000000"/>
                </a:solidFill>
                <a:latin typeface="Arial" panose="020B0604020202020204" pitchFamily="34" charset="0"/>
              </a:rPr>
              <a:t>משנה (טו ע"א):</a:t>
            </a:r>
          </a:p>
          <a:p>
            <a:pPr algn="r" rtl="1"/>
            <a:endParaRPr lang="he-IL" sz="100" dirty="0">
              <a:solidFill>
                <a:srgbClr val="F79646">
                  <a:lumMod val="50000"/>
                </a:srgbClr>
              </a:solidFill>
            </a:endParaRPr>
          </a:p>
          <a:p>
            <a:pPr>
              <a:lnSpc>
                <a:spcPct val="120000"/>
              </a:lnSpc>
            </a:pPr>
            <a:r>
              <a:rPr lang="he-IL" sz="1600" dirty="0">
                <a:solidFill>
                  <a:srgbClr val="F79646">
                    <a:lumMod val="50000"/>
                  </a:srgbClr>
                </a:solidFill>
              </a:rPr>
              <a:t>הקורא את שמע ולא השמיע לאזנו - יצא, ר' יוסי אומר: לא יצא.</a:t>
            </a:r>
            <a:endParaRPr lang="he-IL" sz="1200" dirty="0">
              <a:solidFill>
                <a:srgbClr val="F79646">
                  <a:lumMod val="50000"/>
                </a:srgbClr>
              </a:solidFill>
            </a:endParaRPr>
          </a:p>
          <a:p>
            <a:pPr>
              <a:lnSpc>
                <a:spcPct val="120000"/>
              </a:lnSpc>
            </a:pPr>
            <a:r>
              <a:rPr lang="he-IL" sz="1600" dirty="0">
                <a:solidFill>
                  <a:srgbClr val="F79646">
                    <a:lumMod val="50000"/>
                  </a:srgbClr>
                </a:solidFill>
              </a:rPr>
              <a:t>קרא ולא דקדק באותיותיה - ר' יוסי אומר: יצא, רבי יהודה אומר: לא יצא.</a:t>
            </a:r>
            <a:endParaRPr lang="he-IL" sz="1200" dirty="0">
              <a:solidFill>
                <a:srgbClr val="F79646">
                  <a:lumMod val="50000"/>
                </a:srgbClr>
              </a:solidFill>
            </a:endParaRPr>
          </a:p>
          <a:p>
            <a:pPr>
              <a:lnSpc>
                <a:spcPct val="120000"/>
              </a:lnSpc>
            </a:pPr>
            <a:r>
              <a:rPr lang="he-IL" sz="1600" dirty="0">
                <a:solidFill>
                  <a:srgbClr val="F79646">
                    <a:lumMod val="50000"/>
                  </a:srgbClr>
                </a:solidFill>
              </a:rPr>
              <a:t>הקורא למפרע - לא יצא. </a:t>
            </a:r>
            <a:endParaRPr lang="he-IL" sz="1200" dirty="0">
              <a:solidFill>
                <a:srgbClr val="F79646">
                  <a:lumMod val="50000"/>
                </a:srgbClr>
              </a:solidFill>
            </a:endParaRPr>
          </a:p>
          <a:p>
            <a:pPr>
              <a:lnSpc>
                <a:spcPct val="120000"/>
              </a:lnSpc>
            </a:pPr>
            <a:r>
              <a:rPr lang="he-IL" sz="1600" dirty="0">
                <a:solidFill>
                  <a:srgbClr val="F79646">
                    <a:lumMod val="50000"/>
                  </a:srgbClr>
                </a:solidFill>
              </a:rPr>
              <a:t>קרא וטעה - יחזור למקום שטעה.</a:t>
            </a:r>
          </a:p>
        </p:txBody>
      </p:sp>
      <p:sp>
        <p:nvSpPr>
          <p:cNvPr id="6" name="הסבר מלבני מעוגל 6">
            <a:extLst>
              <a:ext uri="{FF2B5EF4-FFF2-40B4-BE49-F238E27FC236}">
                <a16:creationId xmlns:a16="http://schemas.microsoft.com/office/drawing/2014/main" id="{16A092EB-6972-82EA-8152-5239A8E19774}"/>
              </a:ext>
            </a:extLst>
          </p:cNvPr>
          <p:cNvSpPr/>
          <p:nvPr/>
        </p:nvSpPr>
        <p:spPr>
          <a:xfrm>
            <a:off x="193509" y="1636699"/>
            <a:ext cx="2794315" cy="5032661"/>
          </a:xfrm>
          <a:prstGeom prst="wedgeRoundRectCallout">
            <a:avLst>
              <a:gd name="adj1" fmla="val 51494"/>
              <a:gd name="adj2" fmla="val 36696"/>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950" dirty="0">
                <a:solidFill>
                  <a:srgbClr val="002060"/>
                </a:solidFill>
              </a:rPr>
              <a:t>שְׁמַע יִשרָאֵל ה’ </a:t>
            </a:r>
            <a:r>
              <a:rPr lang="he-IL" sz="950" dirty="0" err="1">
                <a:solidFill>
                  <a:srgbClr val="002060"/>
                </a:solidFill>
              </a:rPr>
              <a:t>אֱלהֵינו</a:t>
            </a:r>
            <a:r>
              <a:rPr lang="he-IL" sz="950" dirty="0">
                <a:solidFill>
                  <a:srgbClr val="002060"/>
                </a:solidFill>
              </a:rPr>
              <a:t>ּ ה’ אֶחָד:</a:t>
            </a:r>
            <a:br>
              <a:rPr lang="he-IL" sz="950" dirty="0">
                <a:solidFill>
                  <a:srgbClr val="002060"/>
                </a:solidFill>
              </a:rPr>
            </a:br>
            <a:r>
              <a:rPr lang="he-IL" sz="950" dirty="0">
                <a:solidFill>
                  <a:srgbClr val="002060"/>
                </a:solidFill>
              </a:rPr>
              <a:t>בָּרוּךְ שֵׁם כְּבוד מַלְכוּתו לְעולָם וָעֶד:</a:t>
            </a:r>
            <a:br>
              <a:rPr lang="he-IL" sz="950" dirty="0">
                <a:solidFill>
                  <a:srgbClr val="002060"/>
                </a:solidFill>
              </a:rPr>
            </a:br>
            <a:r>
              <a:rPr lang="he-IL" sz="950" dirty="0">
                <a:solidFill>
                  <a:srgbClr val="002060"/>
                </a:solidFill>
              </a:rPr>
              <a:t>וְאָהַבְתָּ אֵת ה’ </a:t>
            </a:r>
            <a:r>
              <a:rPr lang="he-IL" sz="950" dirty="0" err="1">
                <a:solidFill>
                  <a:srgbClr val="002060"/>
                </a:solidFill>
              </a:rPr>
              <a:t>אֱלהֶיך</a:t>
            </a:r>
            <a:r>
              <a:rPr lang="he-IL" sz="950" dirty="0">
                <a:solidFill>
                  <a:srgbClr val="002060"/>
                </a:solidFill>
              </a:rPr>
              <a:t>ָ בְּכָל לְבָבְךָ וּבְכָל נַפְשְׁךָ וּבְכָל מְאדֶךָ:</a:t>
            </a:r>
            <a:br>
              <a:rPr lang="he-IL" sz="950" dirty="0">
                <a:solidFill>
                  <a:srgbClr val="002060"/>
                </a:solidFill>
              </a:rPr>
            </a:br>
            <a:r>
              <a:rPr lang="he-IL" sz="950" dirty="0">
                <a:solidFill>
                  <a:srgbClr val="002060"/>
                </a:solidFill>
              </a:rPr>
              <a:t>וְהָיוּ הַדְּבָרִים הָאֵלֶּה אֲשֶׁר אָנכִי </a:t>
            </a:r>
            <a:r>
              <a:rPr lang="he-IL" sz="950" dirty="0" err="1">
                <a:solidFill>
                  <a:srgbClr val="002060"/>
                </a:solidFill>
              </a:rPr>
              <a:t>מְצַוְּך</a:t>
            </a:r>
            <a:r>
              <a:rPr lang="he-IL" sz="950" dirty="0">
                <a:solidFill>
                  <a:srgbClr val="002060"/>
                </a:solidFill>
              </a:rPr>
              <a:t>ָ הַיּום עַל לְבָבֶךָ:</a:t>
            </a:r>
            <a:br>
              <a:rPr lang="he-IL" sz="950" dirty="0">
                <a:solidFill>
                  <a:srgbClr val="002060"/>
                </a:solidFill>
              </a:rPr>
            </a:br>
            <a:r>
              <a:rPr lang="he-IL" sz="950" dirty="0" err="1">
                <a:solidFill>
                  <a:srgbClr val="002060"/>
                </a:solidFill>
              </a:rPr>
              <a:t>וְשִׁנַּנְתָּם</a:t>
            </a:r>
            <a:r>
              <a:rPr lang="he-IL" sz="950" dirty="0">
                <a:solidFill>
                  <a:srgbClr val="002060"/>
                </a:solidFill>
              </a:rPr>
              <a:t> לְבָנֶיךָ וְדִבַּרְתָּ בָּם בְּשִׁבְתְּךָ בְּבֵיתֶךָ וּבְלֶכְתְּךָ בַדֶּרֶךְ </a:t>
            </a:r>
            <a:r>
              <a:rPr lang="he-IL" sz="950" dirty="0" err="1">
                <a:solidFill>
                  <a:srgbClr val="002060"/>
                </a:solidFill>
              </a:rPr>
              <a:t>וּבְשָׁכְבְּך</a:t>
            </a:r>
            <a:r>
              <a:rPr lang="he-IL" sz="950" dirty="0">
                <a:solidFill>
                  <a:srgbClr val="002060"/>
                </a:solidFill>
              </a:rPr>
              <a:t>ָ וּבְקוּמֶךָ:</a:t>
            </a:r>
            <a:br>
              <a:rPr lang="he-IL" sz="950" dirty="0">
                <a:solidFill>
                  <a:srgbClr val="002060"/>
                </a:solidFill>
              </a:rPr>
            </a:br>
            <a:r>
              <a:rPr lang="he-IL" sz="950" dirty="0">
                <a:solidFill>
                  <a:srgbClr val="002060"/>
                </a:solidFill>
              </a:rPr>
              <a:t>וּקְשַׁרְתָּם לְאות עַל יָדֶךָ וְהָיוּ </a:t>
            </a:r>
            <a:r>
              <a:rPr lang="he-IL" sz="950" dirty="0" err="1">
                <a:solidFill>
                  <a:srgbClr val="002060"/>
                </a:solidFill>
              </a:rPr>
              <a:t>לְטטָפת</a:t>
            </a:r>
            <a:r>
              <a:rPr lang="he-IL" sz="950" dirty="0">
                <a:solidFill>
                  <a:srgbClr val="002060"/>
                </a:solidFill>
              </a:rPr>
              <a:t> בֵּין עֵינֶיךָ:</a:t>
            </a:r>
            <a:br>
              <a:rPr lang="he-IL" sz="950" dirty="0">
                <a:solidFill>
                  <a:schemeClr val="tx1"/>
                </a:solidFill>
              </a:rPr>
            </a:br>
            <a:r>
              <a:rPr lang="he-IL" sz="950" b="1" dirty="0">
                <a:solidFill>
                  <a:schemeClr val="tx1"/>
                </a:solidFill>
              </a:rPr>
              <a:t>וּכְתַבְתָּם עַל מְזֻזות בֵּיתֶךָ וּבִשְׁעָרֶיךָ:</a:t>
            </a:r>
          </a:p>
          <a:p>
            <a:pPr>
              <a:lnSpc>
                <a:spcPct val="120000"/>
              </a:lnSpc>
            </a:pPr>
            <a:br>
              <a:rPr lang="he-IL" sz="400" dirty="0">
                <a:solidFill>
                  <a:schemeClr val="tx1"/>
                </a:solidFill>
              </a:rPr>
            </a:br>
            <a:r>
              <a:rPr lang="he-IL" sz="950" dirty="0">
                <a:solidFill>
                  <a:srgbClr val="7030A0"/>
                </a:solidFill>
              </a:rPr>
              <a:t>וְהָיָה אִם שָׁמעַ תִּשְׁמְעוּ אֶל </a:t>
            </a:r>
            <a:r>
              <a:rPr lang="he-IL" sz="950" dirty="0" err="1">
                <a:solidFill>
                  <a:srgbClr val="7030A0"/>
                </a:solidFill>
              </a:rPr>
              <a:t>מִצְותַי</a:t>
            </a:r>
            <a:r>
              <a:rPr lang="he-IL" sz="950" dirty="0">
                <a:solidFill>
                  <a:srgbClr val="7030A0"/>
                </a:solidFill>
              </a:rPr>
              <a:t> אֲשֶׁר אָנכִי מְצַוֶּה אֶתְכֶם הַיּום לְאַהֲבָה אֶת ה’ </a:t>
            </a:r>
            <a:r>
              <a:rPr lang="he-IL" sz="950" dirty="0" err="1">
                <a:solidFill>
                  <a:srgbClr val="7030A0"/>
                </a:solidFill>
              </a:rPr>
              <a:t>אֱלהֵיכֶם</a:t>
            </a:r>
            <a:r>
              <a:rPr lang="he-IL" sz="950" dirty="0">
                <a:solidFill>
                  <a:srgbClr val="7030A0"/>
                </a:solidFill>
              </a:rPr>
              <a:t> וּלְעָבְדו בְּכָל לְבַבְכֶם וּבְכָל נַפְשְׁכֶם:</a:t>
            </a:r>
            <a:br>
              <a:rPr lang="he-IL" sz="950" dirty="0">
                <a:solidFill>
                  <a:srgbClr val="7030A0"/>
                </a:solidFill>
              </a:rPr>
            </a:br>
            <a:r>
              <a:rPr lang="he-IL" sz="950" dirty="0">
                <a:solidFill>
                  <a:srgbClr val="7030A0"/>
                </a:solidFill>
              </a:rPr>
              <a:t>וְנָתַתִּי מְטַר אַרְצְכֶם בְּעִתּו יורֶה וּמַלְקושׁ וְאָסַפְתָּ דְגָנֶךָ וְתִירשְׁךָ וְיִצְהָרֶךָ:</a:t>
            </a:r>
            <a:br>
              <a:rPr lang="he-IL" sz="950" dirty="0">
                <a:solidFill>
                  <a:srgbClr val="7030A0"/>
                </a:solidFill>
              </a:rPr>
            </a:br>
            <a:r>
              <a:rPr lang="he-IL" sz="950" dirty="0">
                <a:solidFill>
                  <a:srgbClr val="7030A0"/>
                </a:solidFill>
              </a:rPr>
              <a:t>וְנָתַתִּי עֵשב בְּשדְךָ לִבְהֶמְתֶּךָ וְאָכַלְתָּ וְשבָעְתָּ:</a:t>
            </a:r>
            <a:br>
              <a:rPr lang="he-IL" sz="950" dirty="0">
                <a:solidFill>
                  <a:srgbClr val="7030A0"/>
                </a:solidFill>
              </a:rPr>
            </a:br>
            <a:r>
              <a:rPr lang="he-IL" sz="950" dirty="0">
                <a:solidFill>
                  <a:srgbClr val="7030A0"/>
                </a:solidFill>
              </a:rPr>
              <a:t>הִשָּׁמְרוּ לָכֶם פֶּן יִפְתֶּה לְבַבְכֶם וְסַרְתֶּם וַעֲבַדְתֶּם </a:t>
            </a:r>
            <a:r>
              <a:rPr lang="he-IL" sz="950" dirty="0" err="1">
                <a:solidFill>
                  <a:srgbClr val="7030A0"/>
                </a:solidFill>
              </a:rPr>
              <a:t>אֱלהִים</a:t>
            </a:r>
            <a:r>
              <a:rPr lang="he-IL" sz="950" dirty="0">
                <a:solidFill>
                  <a:srgbClr val="7030A0"/>
                </a:solidFill>
              </a:rPr>
              <a:t> אֲחֵרִים </a:t>
            </a:r>
            <a:r>
              <a:rPr lang="he-IL" sz="950" dirty="0" err="1">
                <a:solidFill>
                  <a:srgbClr val="7030A0"/>
                </a:solidFill>
              </a:rPr>
              <a:t>וְהִשְׁתַּחֲוִיתֶם</a:t>
            </a:r>
            <a:r>
              <a:rPr lang="he-IL" sz="950" dirty="0">
                <a:solidFill>
                  <a:srgbClr val="7030A0"/>
                </a:solidFill>
              </a:rPr>
              <a:t> לָהֶם:</a:t>
            </a:r>
            <a:br>
              <a:rPr lang="he-IL" sz="950" dirty="0">
                <a:solidFill>
                  <a:srgbClr val="7030A0"/>
                </a:solidFill>
              </a:rPr>
            </a:br>
            <a:r>
              <a:rPr lang="he-IL" sz="950" dirty="0">
                <a:solidFill>
                  <a:srgbClr val="7030A0"/>
                </a:solidFill>
              </a:rPr>
              <a:t>וְחָרָה אַף ה’ בָּכֶם וְעָצַר אֶת הַשָּׁמַיִם וְלא יִהְיֶה מָטָר וְהָאֲדָמָה לא </a:t>
            </a:r>
            <a:r>
              <a:rPr lang="he-IL" sz="950" dirty="0" err="1">
                <a:solidFill>
                  <a:srgbClr val="7030A0"/>
                </a:solidFill>
              </a:rPr>
              <a:t>תִתֵּן</a:t>
            </a:r>
            <a:r>
              <a:rPr lang="he-IL" sz="950" dirty="0">
                <a:solidFill>
                  <a:srgbClr val="7030A0"/>
                </a:solidFill>
              </a:rPr>
              <a:t> אֶת יְבוּלָהּ וַאֲבַדְתֶּם מְהֵרָה מֵעַל הָאָרֶץ הַטּבָה אֲשֶׁר ה’ נתֵן לָכֶם:</a:t>
            </a:r>
            <a:br>
              <a:rPr lang="he-IL" sz="950" dirty="0">
                <a:solidFill>
                  <a:srgbClr val="7030A0"/>
                </a:solidFill>
              </a:rPr>
            </a:br>
            <a:r>
              <a:rPr lang="he-IL" sz="950" dirty="0">
                <a:solidFill>
                  <a:srgbClr val="7030A0"/>
                </a:solidFill>
              </a:rPr>
              <a:t>וְשמְתֶּם אֶת דְּבָרַי אֵלֶּה עַל לְבַבְכֶם וְעַל נַפְשְׁכֶם וּקְשַׁרְתֶּם אתָם לְאות עַל יֶדְכֶם וְהָיוּ לְטוטָפת בֵּין עֵינֵיכֶם:</a:t>
            </a:r>
            <a:br>
              <a:rPr lang="he-IL" sz="950" dirty="0">
                <a:solidFill>
                  <a:srgbClr val="7030A0"/>
                </a:solidFill>
              </a:rPr>
            </a:br>
            <a:r>
              <a:rPr lang="he-IL" sz="950" dirty="0">
                <a:solidFill>
                  <a:srgbClr val="7030A0"/>
                </a:solidFill>
              </a:rPr>
              <a:t>וְלִמַּדְתֶּם אתָם אֶת בְּנֵיכֶם לְדַבֵּר בָּם בְּשִׁבְתְּךָ בְּבֵיתֶךָ וּבְלֶכְתְּךָ בַדֶּרֶךְ </a:t>
            </a:r>
            <a:r>
              <a:rPr lang="he-IL" sz="950" dirty="0" err="1">
                <a:solidFill>
                  <a:srgbClr val="7030A0"/>
                </a:solidFill>
              </a:rPr>
              <a:t>וּבְשָׁכְבְּך</a:t>
            </a:r>
            <a:r>
              <a:rPr lang="he-IL" sz="950" dirty="0">
                <a:solidFill>
                  <a:srgbClr val="7030A0"/>
                </a:solidFill>
              </a:rPr>
              <a:t>ָ וּבְקוּמֶךָ:</a:t>
            </a:r>
            <a:br>
              <a:rPr lang="he-IL" sz="950" dirty="0">
                <a:solidFill>
                  <a:srgbClr val="7030A0"/>
                </a:solidFill>
              </a:rPr>
            </a:br>
            <a:r>
              <a:rPr lang="he-IL" sz="950" b="1" dirty="0">
                <a:solidFill>
                  <a:schemeClr val="tx1"/>
                </a:solidFill>
              </a:rPr>
              <a:t>וּכְתַבְתָּם עַל מְזוּזות בֵּיתֶךָ וּבִשְׁעָרֶיךָ:</a:t>
            </a:r>
            <a:br>
              <a:rPr lang="he-IL" sz="950" dirty="0">
                <a:solidFill>
                  <a:srgbClr val="7030A0"/>
                </a:solidFill>
              </a:rPr>
            </a:br>
            <a:r>
              <a:rPr lang="he-IL" sz="950" dirty="0">
                <a:solidFill>
                  <a:srgbClr val="7030A0"/>
                </a:solidFill>
              </a:rPr>
              <a:t>לְמַעַן יִרְבּוּ יְמֵיכֶם וִימֵי בְנֵיכֶם עַל הָאֲדָמָה אֲשֶׁר נִשְׁבַּע ה’ </a:t>
            </a:r>
            <a:r>
              <a:rPr lang="he-IL" sz="950" dirty="0" err="1">
                <a:solidFill>
                  <a:srgbClr val="7030A0"/>
                </a:solidFill>
              </a:rPr>
              <a:t>לַאֲבתֵיכֶם</a:t>
            </a:r>
            <a:r>
              <a:rPr lang="he-IL" sz="950" dirty="0">
                <a:solidFill>
                  <a:srgbClr val="7030A0"/>
                </a:solidFill>
              </a:rPr>
              <a:t> לָתֵת לָהֶם כִּימֵי הַשָּׁמַיִם עַל הָאָרֶץ:</a:t>
            </a:r>
          </a:p>
        </p:txBody>
      </p:sp>
    </p:spTree>
    <p:extLst>
      <p:ext uri="{BB962C8B-B14F-4D97-AF65-F5344CB8AC3E}">
        <p14:creationId xmlns:p14="http://schemas.microsoft.com/office/powerpoint/2010/main" val="42542788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1331640" y="332656"/>
            <a:ext cx="7101936" cy="5490990"/>
          </a:xfrm>
          <a:prstGeom prst="rect">
            <a:avLst/>
          </a:prstGeom>
          <a:noFill/>
        </p:spPr>
        <p:txBody>
          <a:bodyPr wrap="square" rtlCol="1">
            <a:spAutoFit/>
          </a:bodyPr>
          <a:lstStyle/>
          <a:p>
            <a:pPr>
              <a:lnSpc>
                <a:spcPct val="120000"/>
              </a:lnSpc>
            </a:pPr>
            <a:r>
              <a:rPr lang="he-IL" sz="1900" b="1" dirty="0"/>
              <a:t>משנה</a:t>
            </a:r>
          </a:p>
          <a:p>
            <a:pPr>
              <a:lnSpc>
                <a:spcPct val="120000"/>
              </a:lnSpc>
            </a:pPr>
            <a:endParaRPr lang="he-IL" sz="1200" dirty="0"/>
          </a:p>
          <a:p>
            <a:pPr>
              <a:lnSpc>
                <a:spcPct val="120000"/>
              </a:lnSpc>
            </a:pPr>
            <a:r>
              <a:rPr lang="he-IL" dirty="0" err="1">
                <a:solidFill>
                  <a:srgbClr val="F79646">
                    <a:lumMod val="50000"/>
                  </a:srgbClr>
                </a:solidFill>
              </a:rPr>
              <a:t>האומנין</a:t>
            </a:r>
            <a:r>
              <a:rPr lang="he-IL" dirty="0">
                <a:solidFill>
                  <a:srgbClr val="F79646">
                    <a:lumMod val="50000"/>
                  </a:srgbClr>
                </a:solidFill>
              </a:rPr>
              <a:t> קורין בראש האילן ובראש הנדבך, </a:t>
            </a:r>
          </a:p>
          <a:p>
            <a:pPr>
              <a:lnSpc>
                <a:spcPct val="120000"/>
              </a:lnSpc>
            </a:pPr>
            <a:r>
              <a:rPr lang="he-IL" dirty="0">
                <a:solidFill>
                  <a:srgbClr val="F79646">
                    <a:lumMod val="50000"/>
                  </a:srgbClr>
                </a:solidFill>
              </a:rPr>
              <a:t>מה שאינן </a:t>
            </a:r>
            <a:r>
              <a:rPr lang="he-IL" dirty="0" err="1">
                <a:solidFill>
                  <a:srgbClr val="F79646">
                    <a:lumMod val="50000"/>
                  </a:srgbClr>
                </a:solidFill>
              </a:rPr>
              <a:t>רשאין</a:t>
            </a:r>
            <a:r>
              <a:rPr lang="he-IL" dirty="0">
                <a:solidFill>
                  <a:srgbClr val="F79646">
                    <a:lumMod val="50000"/>
                  </a:srgbClr>
                </a:solidFill>
              </a:rPr>
              <a:t> לעשות כן בתפלה.</a:t>
            </a:r>
          </a:p>
          <a:p>
            <a:pPr>
              <a:lnSpc>
                <a:spcPct val="120000"/>
              </a:lnSpc>
            </a:pPr>
            <a:endParaRPr lang="he-IL" sz="1200" dirty="0">
              <a:solidFill>
                <a:srgbClr val="F79646">
                  <a:lumMod val="50000"/>
                </a:srgbClr>
              </a:solidFill>
            </a:endParaRPr>
          </a:p>
          <a:p>
            <a:pPr>
              <a:lnSpc>
                <a:spcPct val="120000"/>
              </a:lnSpc>
            </a:pPr>
            <a:r>
              <a:rPr lang="he-IL" dirty="0">
                <a:solidFill>
                  <a:srgbClr val="F79646">
                    <a:lumMod val="50000"/>
                  </a:srgbClr>
                </a:solidFill>
              </a:rPr>
              <a:t>חתן פטור </a:t>
            </a:r>
            <a:r>
              <a:rPr lang="he-IL" dirty="0" err="1">
                <a:solidFill>
                  <a:srgbClr val="F79646">
                    <a:lumMod val="50000"/>
                  </a:srgbClr>
                </a:solidFill>
              </a:rPr>
              <a:t>מק''ש</a:t>
            </a:r>
            <a:r>
              <a:rPr lang="he-IL" dirty="0">
                <a:solidFill>
                  <a:srgbClr val="F79646">
                    <a:lumMod val="50000"/>
                  </a:srgbClr>
                </a:solidFill>
              </a:rPr>
              <a:t> לילה הראשונה ועד מוצאי שבת אם לא עשה מעשה.</a:t>
            </a:r>
          </a:p>
          <a:p>
            <a:pPr>
              <a:lnSpc>
                <a:spcPct val="120000"/>
              </a:lnSpc>
            </a:pPr>
            <a:endParaRPr lang="he-IL" sz="500" dirty="0">
              <a:solidFill>
                <a:srgbClr val="F79646">
                  <a:lumMod val="50000"/>
                </a:srgbClr>
              </a:solidFill>
            </a:endParaRPr>
          </a:p>
          <a:p>
            <a:pPr>
              <a:lnSpc>
                <a:spcPct val="120000"/>
              </a:lnSpc>
            </a:pPr>
            <a:r>
              <a:rPr lang="he-IL" dirty="0">
                <a:solidFill>
                  <a:srgbClr val="F79646">
                    <a:lumMod val="50000"/>
                  </a:srgbClr>
                </a:solidFill>
              </a:rPr>
              <a:t>ומעשה </a:t>
            </a:r>
            <a:r>
              <a:rPr lang="he-IL" dirty="0" err="1">
                <a:solidFill>
                  <a:srgbClr val="F79646">
                    <a:lumMod val="50000"/>
                  </a:srgbClr>
                </a:solidFill>
              </a:rPr>
              <a:t>בר''ג</a:t>
            </a:r>
            <a:r>
              <a:rPr lang="he-IL" dirty="0">
                <a:solidFill>
                  <a:srgbClr val="F79646">
                    <a:lumMod val="50000"/>
                  </a:srgbClr>
                </a:solidFill>
              </a:rPr>
              <a:t> שנשא </a:t>
            </a:r>
            <a:r>
              <a:rPr lang="he-IL" dirty="0" err="1">
                <a:solidFill>
                  <a:srgbClr val="F79646">
                    <a:lumMod val="50000"/>
                  </a:srgbClr>
                </a:solidFill>
              </a:rPr>
              <a:t>אשה</a:t>
            </a:r>
            <a:r>
              <a:rPr lang="he-IL" dirty="0">
                <a:solidFill>
                  <a:srgbClr val="F79646">
                    <a:lumMod val="50000"/>
                  </a:srgbClr>
                </a:solidFill>
              </a:rPr>
              <a:t> וקרא לילה הראשונה, </a:t>
            </a:r>
          </a:p>
          <a:p>
            <a:pPr>
              <a:lnSpc>
                <a:spcPct val="120000"/>
              </a:lnSpc>
            </a:pPr>
            <a:r>
              <a:rPr lang="he-IL" dirty="0">
                <a:solidFill>
                  <a:srgbClr val="F79646">
                    <a:lumMod val="50000"/>
                  </a:srgbClr>
                </a:solidFill>
              </a:rPr>
              <a:t>אמרו לו תלמידיו: למדתנו רבינו שחתן פטור </a:t>
            </a:r>
            <a:r>
              <a:rPr lang="he-IL" dirty="0" err="1">
                <a:solidFill>
                  <a:srgbClr val="F79646">
                    <a:lumMod val="50000"/>
                  </a:srgbClr>
                </a:solidFill>
              </a:rPr>
              <a:t>מק''ש</a:t>
            </a:r>
            <a:r>
              <a:rPr lang="he-IL" dirty="0">
                <a:solidFill>
                  <a:srgbClr val="F79646">
                    <a:lumMod val="50000"/>
                  </a:srgbClr>
                </a:solidFill>
              </a:rPr>
              <a:t>! </a:t>
            </a:r>
          </a:p>
          <a:p>
            <a:pPr>
              <a:lnSpc>
                <a:spcPct val="120000"/>
              </a:lnSpc>
            </a:pPr>
            <a:r>
              <a:rPr lang="he-IL" dirty="0">
                <a:solidFill>
                  <a:srgbClr val="F79646">
                    <a:lumMod val="50000"/>
                  </a:srgbClr>
                </a:solidFill>
              </a:rPr>
              <a:t>אמר להם: איני שומע לכם לבטל הימני מלכות שמים אפי' שעה אחת.</a:t>
            </a:r>
          </a:p>
          <a:p>
            <a:pPr>
              <a:lnSpc>
                <a:spcPct val="120000"/>
              </a:lnSpc>
            </a:pPr>
            <a:endParaRPr lang="he-IL" sz="1600" dirty="0">
              <a:solidFill>
                <a:srgbClr val="F79646">
                  <a:lumMod val="50000"/>
                </a:srgbClr>
              </a:solidFill>
            </a:endParaRPr>
          </a:p>
          <a:p>
            <a:pPr>
              <a:lnSpc>
                <a:spcPct val="120000"/>
              </a:lnSpc>
            </a:pPr>
            <a:r>
              <a:rPr lang="he-IL" sz="1900" b="1" dirty="0"/>
              <a:t>גמרא</a:t>
            </a:r>
          </a:p>
          <a:p>
            <a:pPr>
              <a:lnSpc>
                <a:spcPct val="120000"/>
              </a:lnSpc>
            </a:pPr>
            <a:endParaRPr lang="he-IL" sz="1200" dirty="0">
              <a:solidFill>
                <a:srgbClr val="F79646">
                  <a:lumMod val="50000"/>
                </a:srgbClr>
              </a:solidFill>
            </a:endParaRPr>
          </a:p>
          <a:p>
            <a:pPr>
              <a:lnSpc>
                <a:spcPct val="120000"/>
              </a:lnSpc>
            </a:pPr>
            <a:r>
              <a:rPr lang="he-IL" b="0" i="0" dirty="0" err="1">
                <a:solidFill>
                  <a:srgbClr val="000000"/>
                </a:solidFill>
                <a:effectLst/>
                <a:latin typeface="Arial" panose="020B0604020202020204" pitchFamily="34" charset="0"/>
              </a:rPr>
              <a:t>ת''ר</a:t>
            </a:r>
            <a:r>
              <a:rPr lang="he-IL" b="0" i="0" dirty="0">
                <a:solidFill>
                  <a:srgbClr val="000000"/>
                </a:solidFill>
                <a:effectLst/>
                <a:latin typeface="Arial" panose="020B0604020202020204" pitchFamily="34" charset="0"/>
              </a:rPr>
              <a:t>: </a:t>
            </a:r>
          </a:p>
          <a:p>
            <a:pPr>
              <a:lnSpc>
                <a:spcPct val="120000"/>
              </a:lnSpc>
            </a:pPr>
            <a:r>
              <a:rPr lang="he-IL" dirty="0" err="1">
                <a:solidFill>
                  <a:srgbClr val="F79646">
                    <a:lumMod val="50000"/>
                  </a:srgbClr>
                </a:solidFill>
              </a:rPr>
              <a:t>האומנין</a:t>
            </a:r>
            <a:r>
              <a:rPr lang="he-IL" dirty="0">
                <a:solidFill>
                  <a:srgbClr val="F79646">
                    <a:lumMod val="50000"/>
                  </a:srgbClr>
                </a:solidFill>
              </a:rPr>
              <a:t> קורין בראש האילן ובראש הנדבך,</a:t>
            </a:r>
          </a:p>
          <a:p>
            <a:pPr>
              <a:lnSpc>
                <a:spcPct val="120000"/>
              </a:lnSpc>
            </a:pPr>
            <a:r>
              <a:rPr lang="he-IL" dirty="0" err="1">
                <a:solidFill>
                  <a:srgbClr val="F79646">
                    <a:lumMod val="50000"/>
                  </a:srgbClr>
                </a:solidFill>
              </a:rPr>
              <a:t>ומתפללין</a:t>
            </a:r>
            <a:r>
              <a:rPr lang="he-IL" dirty="0">
                <a:solidFill>
                  <a:srgbClr val="F79646">
                    <a:lumMod val="50000"/>
                  </a:srgbClr>
                </a:solidFill>
              </a:rPr>
              <a:t> בראש הזית ובראש התאנה, </a:t>
            </a:r>
          </a:p>
          <a:p>
            <a:pPr>
              <a:lnSpc>
                <a:spcPct val="120000"/>
              </a:lnSpc>
            </a:pPr>
            <a:r>
              <a:rPr lang="he-IL" dirty="0">
                <a:solidFill>
                  <a:srgbClr val="F79646">
                    <a:lumMod val="50000"/>
                  </a:srgbClr>
                </a:solidFill>
              </a:rPr>
              <a:t>ושאר כל האילנות יורדים למטה </a:t>
            </a:r>
            <a:r>
              <a:rPr lang="he-IL" dirty="0" err="1">
                <a:solidFill>
                  <a:srgbClr val="F79646">
                    <a:lumMod val="50000"/>
                  </a:srgbClr>
                </a:solidFill>
              </a:rPr>
              <a:t>ומתפללין</a:t>
            </a:r>
            <a:r>
              <a:rPr lang="he-IL" dirty="0">
                <a:solidFill>
                  <a:srgbClr val="F79646">
                    <a:lumMod val="50000"/>
                  </a:srgbClr>
                </a:solidFill>
              </a:rPr>
              <a:t>. </a:t>
            </a:r>
            <a:br>
              <a:rPr lang="en-US" dirty="0">
                <a:solidFill>
                  <a:srgbClr val="F79646">
                    <a:lumMod val="50000"/>
                  </a:srgbClr>
                </a:solidFill>
              </a:rPr>
            </a:br>
            <a:r>
              <a:rPr lang="he-IL" dirty="0">
                <a:solidFill>
                  <a:srgbClr val="F79646">
                    <a:lumMod val="50000"/>
                  </a:srgbClr>
                </a:solidFill>
              </a:rPr>
              <a:t>ובעל הבית בין כך ובין כך יורד למטה ומתפלל, לפי שאין דעתו מיושבת עליו.</a:t>
            </a:r>
          </a:p>
        </p:txBody>
      </p:sp>
      <p:sp>
        <p:nvSpPr>
          <p:cNvPr id="3" name="חץ: שמאלה 2">
            <a:extLst>
              <a:ext uri="{FF2B5EF4-FFF2-40B4-BE49-F238E27FC236}">
                <a16:creationId xmlns:a16="http://schemas.microsoft.com/office/drawing/2014/main" id="{B2C94D8F-EE31-B3ED-7CA6-27A1D9D92A07}"/>
              </a:ext>
            </a:extLst>
          </p:cNvPr>
          <p:cNvSpPr/>
          <p:nvPr/>
        </p:nvSpPr>
        <p:spPr>
          <a:xfrm>
            <a:off x="611560" y="6309320"/>
            <a:ext cx="936104" cy="360040"/>
          </a:xfrm>
          <a:prstGeom prst="lef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734312544"/>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251520" y="126494"/>
            <a:ext cx="8442095" cy="6859185"/>
          </a:xfrm>
          <a:prstGeom prst="rect">
            <a:avLst/>
          </a:prstGeom>
          <a:noFill/>
        </p:spPr>
        <p:txBody>
          <a:bodyPr wrap="square" rtlCol="1">
            <a:spAutoFit/>
          </a:bodyPr>
          <a:lstStyle/>
          <a:p>
            <a:pPr>
              <a:lnSpc>
                <a:spcPct val="120000"/>
              </a:lnSpc>
            </a:pPr>
            <a:r>
              <a:rPr lang="he-IL" sz="1700" b="0" i="0" dirty="0">
                <a:solidFill>
                  <a:srgbClr val="000000"/>
                </a:solidFill>
                <a:effectLst/>
                <a:latin typeface="Arial" panose="020B0604020202020204" pitchFamily="34" charset="0"/>
              </a:rPr>
              <a:t>רמי ליה רב מרי ברה </a:t>
            </a:r>
            <a:r>
              <a:rPr lang="he-IL" sz="1700" b="0" i="0" dirty="0" err="1">
                <a:solidFill>
                  <a:srgbClr val="000000"/>
                </a:solidFill>
                <a:effectLst/>
                <a:latin typeface="Arial" panose="020B0604020202020204" pitchFamily="34" charset="0"/>
              </a:rPr>
              <a:t>דבת</a:t>
            </a:r>
            <a:r>
              <a:rPr lang="he-IL" sz="1700" b="0" i="0" dirty="0">
                <a:solidFill>
                  <a:srgbClr val="000000"/>
                </a:solidFill>
                <a:effectLst/>
                <a:latin typeface="Arial" panose="020B0604020202020204" pitchFamily="34" charset="0"/>
              </a:rPr>
              <a:t> שמואל </a:t>
            </a:r>
            <a:r>
              <a:rPr lang="he-IL" sz="1700" b="0" i="0" dirty="0" err="1">
                <a:solidFill>
                  <a:srgbClr val="000000"/>
                </a:solidFill>
                <a:effectLst/>
                <a:latin typeface="Arial" panose="020B0604020202020204" pitchFamily="34" charset="0"/>
              </a:rPr>
              <a:t>לרבא</a:t>
            </a:r>
            <a:r>
              <a:rPr lang="he-IL" sz="1700" b="0" i="0" dirty="0">
                <a:solidFill>
                  <a:srgbClr val="000000"/>
                </a:solidFill>
                <a:effectLst/>
                <a:latin typeface="Arial" panose="020B0604020202020204" pitchFamily="34" charset="0"/>
              </a:rPr>
              <a:t>: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תנן: </a:t>
            </a:r>
          </a:p>
          <a:p>
            <a:pPr>
              <a:lnSpc>
                <a:spcPct val="120000"/>
              </a:lnSpc>
            </a:pPr>
            <a:r>
              <a:rPr lang="he-IL" sz="1700" dirty="0" err="1">
                <a:solidFill>
                  <a:srgbClr val="F79646">
                    <a:lumMod val="50000"/>
                  </a:srgbClr>
                </a:solidFill>
              </a:rPr>
              <a:t>האומנין</a:t>
            </a:r>
            <a:r>
              <a:rPr lang="he-IL" sz="1700" dirty="0">
                <a:solidFill>
                  <a:srgbClr val="F79646">
                    <a:lumMod val="50000"/>
                  </a:srgbClr>
                </a:solidFill>
              </a:rPr>
              <a:t> קורין בראש האילן ובראש הנדבך</a:t>
            </a:r>
            <a:r>
              <a:rPr lang="he-IL" sz="1700" b="0" i="0" dirty="0">
                <a:solidFill>
                  <a:srgbClr val="000000"/>
                </a:solidFill>
                <a:effectLst/>
                <a:latin typeface="Arial" panose="020B0604020202020204" pitchFamily="34" charset="0"/>
              </a:rPr>
              <a:t> </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אלמא</a:t>
            </a:r>
            <a:r>
              <a:rPr lang="he-IL" sz="1700" b="0" i="0" dirty="0">
                <a:solidFill>
                  <a:srgbClr val="000000"/>
                </a:solidFill>
                <a:effectLst/>
                <a:latin typeface="Arial" panose="020B0604020202020204" pitchFamily="34" charset="0"/>
              </a:rPr>
              <a:t> לא בעי כונה, </a:t>
            </a:r>
          </a:p>
          <a:p>
            <a:pPr>
              <a:lnSpc>
                <a:spcPct val="120000"/>
              </a:lnSpc>
            </a:pPr>
            <a:endParaRPr lang="he-IL" sz="6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ורמינהי</a:t>
            </a:r>
            <a:r>
              <a:rPr lang="he-IL" sz="1700" b="0" i="0" dirty="0">
                <a:solidFill>
                  <a:srgbClr val="000000"/>
                </a:solidFill>
                <a:effectLst/>
                <a:latin typeface="Arial" panose="020B0604020202020204" pitchFamily="34" charset="0"/>
              </a:rPr>
              <a:t>: </a:t>
            </a:r>
          </a:p>
          <a:p>
            <a:pPr>
              <a:lnSpc>
                <a:spcPct val="120000"/>
              </a:lnSpc>
            </a:pPr>
            <a:r>
              <a:rPr lang="he-IL" sz="1700" dirty="0">
                <a:solidFill>
                  <a:srgbClr val="F79646">
                    <a:lumMod val="50000"/>
                  </a:srgbClr>
                </a:solidFill>
              </a:rPr>
              <a:t>הקורא את שמע צריך </a:t>
            </a:r>
            <a:r>
              <a:rPr lang="he-IL" sz="1700" dirty="0" err="1">
                <a:solidFill>
                  <a:srgbClr val="F79646">
                    <a:lumMod val="50000"/>
                  </a:srgbClr>
                </a:solidFill>
              </a:rPr>
              <a:t>שיכוין</a:t>
            </a:r>
            <a:r>
              <a:rPr lang="he-IL" sz="1700" dirty="0">
                <a:solidFill>
                  <a:srgbClr val="F79646">
                    <a:lumMod val="50000"/>
                  </a:srgbClr>
                </a:solidFill>
              </a:rPr>
              <a:t> את לבו, </a:t>
            </a:r>
          </a:p>
          <a:p>
            <a:pPr>
              <a:lnSpc>
                <a:spcPct val="120000"/>
              </a:lnSpc>
            </a:pPr>
            <a:r>
              <a:rPr lang="he-IL" sz="1700" dirty="0">
                <a:solidFill>
                  <a:srgbClr val="F79646">
                    <a:lumMod val="50000"/>
                  </a:srgbClr>
                </a:solidFill>
              </a:rPr>
              <a:t>שנאמר: "שמע ישראל", ולהלן הוא אומר: "הסכת ושמע ישראל" - מה להלן </a:t>
            </a:r>
            <a:r>
              <a:rPr lang="he-IL" sz="1700" dirty="0" err="1">
                <a:solidFill>
                  <a:srgbClr val="F79646">
                    <a:lumMod val="50000"/>
                  </a:srgbClr>
                </a:solidFill>
              </a:rPr>
              <a:t>בהסכת</a:t>
            </a:r>
            <a:r>
              <a:rPr lang="he-IL" sz="1700" dirty="0">
                <a:solidFill>
                  <a:srgbClr val="F79646">
                    <a:lumMod val="50000"/>
                  </a:srgbClr>
                </a:solidFill>
              </a:rPr>
              <a:t> אף כאן </a:t>
            </a:r>
            <a:r>
              <a:rPr lang="he-IL" sz="1700" dirty="0" err="1">
                <a:solidFill>
                  <a:srgbClr val="F79646">
                    <a:lumMod val="50000"/>
                  </a:srgbClr>
                </a:solidFill>
              </a:rPr>
              <a:t>בהסכת</a:t>
            </a:r>
            <a:r>
              <a:rPr lang="he-IL" sz="1700" dirty="0">
                <a:solidFill>
                  <a:srgbClr val="F79646">
                    <a:lumMod val="50000"/>
                  </a:srgbClr>
                </a:solidFill>
              </a:rPr>
              <a:t>.</a:t>
            </a:r>
          </a:p>
          <a:p>
            <a:pPr>
              <a:lnSpc>
                <a:spcPct val="120000"/>
              </a:lnSpc>
            </a:pPr>
            <a:endParaRPr lang="he-IL" sz="14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אשתיק.</a:t>
            </a:r>
          </a:p>
          <a:p>
            <a:pPr>
              <a:lnSpc>
                <a:spcPct val="120000"/>
              </a:lnSpc>
            </a:pPr>
            <a:endParaRPr lang="he-IL" sz="14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א''ל</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מידי </a:t>
            </a:r>
            <a:r>
              <a:rPr lang="he-IL" sz="1700" b="0" i="0" dirty="0" err="1">
                <a:solidFill>
                  <a:srgbClr val="000000"/>
                </a:solidFill>
                <a:effectLst/>
                <a:latin typeface="Arial" panose="020B0604020202020204" pitchFamily="34" charset="0"/>
              </a:rPr>
              <a:t>שמיע</a:t>
            </a:r>
            <a:r>
              <a:rPr lang="he-IL" sz="1700" b="0" i="0" dirty="0">
                <a:solidFill>
                  <a:srgbClr val="000000"/>
                </a:solidFill>
                <a:effectLst/>
                <a:latin typeface="Arial" panose="020B0604020202020204" pitchFamily="34" charset="0"/>
              </a:rPr>
              <a:t> לך בהא?</a:t>
            </a:r>
          </a:p>
          <a:p>
            <a:pPr>
              <a:lnSpc>
                <a:spcPct val="120000"/>
              </a:lnSpc>
            </a:pPr>
            <a:endParaRPr lang="he-IL" sz="1400" b="0" i="0" dirty="0">
              <a:solidFill>
                <a:srgbClr val="000000"/>
              </a:solidFill>
              <a:effectLst/>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א''ל</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הכי אמר רב ששת: והוא </a:t>
            </a:r>
            <a:r>
              <a:rPr lang="he-IL" sz="1700" b="0" i="0" dirty="0" err="1">
                <a:solidFill>
                  <a:srgbClr val="000000"/>
                </a:solidFill>
                <a:effectLst/>
                <a:latin typeface="Arial" panose="020B0604020202020204" pitchFamily="34" charset="0"/>
              </a:rPr>
              <a:t>שבטלין</a:t>
            </a:r>
            <a:r>
              <a:rPr lang="he-IL" sz="1700" b="0" i="0" dirty="0">
                <a:solidFill>
                  <a:srgbClr val="000000"/>
                </a:solidFill>
                <a:effectLst/>
                <a:latin typeface="Arial" panose="020B0604020202020204" pitchFamily="34" charset="0"/>
              </a:rPr>
              <a:t> ממלאכתן וקורין.</a:t>
            </a:r>
          </a:p>
          <a:p>
            <a:pPr>
              <a:lnSpc>
                <a:spcPct val="120000"/>
              </a:lnSpc>
            </a:pPr>
            <a:endParaRPr lang="he-IL" sz="14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והתניא: </a:t>
            </a:r>
          </a:p>
          <a:p>
            <a:pPr>
              <a:lnSpc>
                <a:spcPct val="120000"/>
              </a:lnSpc>
            </a:pPr>
            <a:r>
              <a:rPr lang="he-IL" sz="1700" dirty="0">
                <a:solidFill>
                  <a:srgbClr val="F79646">
                    <a:lumMod val="50000"/>
                  </a:srgbClr>
                </a:solidFill>
              </a:rPr>
              <a:t>בית הלל אומרים: </a:t>
            </a:r>
            <a:r>
              <a:rPr lang="he-IL" sz="1700" dirty="0" err="1">
                <a:solidFill>
                  <a:srgbClr val="F79646">
                    <a:lumMod val="50000"/>
                  </a:srgbClr>
                </a:solidFill>
              </a:rPr>
              <a:t>עוסקין</a:t>
            </a:r>
            <a:r>
              <a:rPr lang="he-IL" sz="1700" dirty="0">
                <a:solidFill>
                  <a:srgbClr val="F79646">
                    <a:lumMod val="50000"/>
                  </a:srgbClr>
                </a:solidFill>
              </a:rPr>
              <a:t> במלאכתן וקורין.</a:t>
            </a:r>
          </a:p>
          <a:p>
            <a:pPr>
              <a:lnSpc>
                <a:spcPct val="120000"/>
              </a:lnSpc>
            </a:pPr>
            <a:endParaRPr lang="he-IL" sz="14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לא </a:t>
            </a:r>
            <a:r>
              <a:rPr lang="he-IL" sz="1700" b="0" i="0" dirty="0" err="1">
                <a:solidFill>
                  <a:srgbClr val="000000"/>
                </a:solidFill>
                <a:effectLst/>
                <a:latin typeface="Arial" panose="020B0604020202020204" pitchFamily="34" charset="0"/>
              </a:rPr>
              <a:t>קשיא</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הא בפרק ראשון הא בפרק שני.</a:t>
            </a:r>
            <a:endParaRPr lang="he-IL" sz="1700" dirty="0">
              <a:solidFill>
                <a:srgbClr val="F79646">
                  <a:lumMod val="50000"/>
                </a:srgbClr>
              </a:solidFill>
            </a:endParaRPr>
          </a:p>
        </p:txBody>
      </p:sp>
    </p:spTree>
    <p:extLst>
      <p:ext uri="{BB962C8B-B14F-4D97-AF65-F5344CB8AC3E}">
        <p14:creationId xmlns:p14="http://schemas.microsoft.com/office/powerpoint/2010/main" val="199409277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א</a:t>
            </a:r>
          </a:p>
        </p:txBody>
      </p:sp>
      <p:sp>
        <p:nvSpPr>
          <p:cNvPr id="6" name="TextBox 3">
            <a:extLst>
              <a:ext uri="{FF2B5EF4-FFF2-40B4-BE49-F238E27FC236}">
                <a16:creationId xmlns:a16="http://schemas.microsoft.com/office/drawing/2014/main" id="{FAF8FB03-BD0E-CE9E-97EE-5AED19BFA94D}"/>
              </a:ext>
            </a:extLst>
          </p:cNvPr>
          <p:cNvSpPr txBox="1"/>
          <p:nvPr/>
        </p:nvSpPr>
        <p:spPr>
          <a:xfrm>
            <a:off x="251520" y="73226"/>
            <a:ext cx="8442095" cy="6676187"/>
          </a:xfrm>
          <a:prstGeom prst="rect">
            <a:avLst/>
          </a:prstGeom>
          <a:noFill/>
        </p:spPr>
        <p:txBody>
          <a:bodyPr wrap="square" rtlCol="1">
            <a:spAutoFit/>
          </a:bodyPr>
          <a:lstStyle/>
          <a:p>
            <a:pPr>
              <a:lnSpc>
                <a:spcPct val="120000"/>
              </a:lnSpc>
            </a:pPr>
            <a:r>
              <a:rPr lang="he-IL" sz="1600" b="0" i="0" dirty="0" err="1">
                <a:solidFill>
                  <a:srgbClr val="000000"/>
                </a:solidFill>
                <a:effectLst/>
                <a:latin typeface="Arial" panose="020B0604020202020204" pitchFamily="34" charset="0"/>
              </a:rPr>
              <a:t>ת''ר</a:t>
            </a:r>
            <a:r>
              <a:rPr lang="he-IL" sz="1600" dirty="0">
                <a:solidFill>
                  <a:srgbClr val="000000"/>
                </a:solidFill>
                <a:latin typeface="Arial" panose="020B0604020202020204" pitchFamily="34" charset="0"/>
              </a:rPr>
              <a:t>:</a:t>
            </a:r>
          </a:p>
          <a:p>
            <a:pPr>
              <a:lnSpc>
                <a:spcPct val="120000"/>
              </a:lnSpc>
            </a:pPr>
            <a:r>
              <a:rPr lang="he-IL" sz="1600" dirty="0">
                <a:solidFill>
                  <a:srgbClr val="F79646">
                    <a:lumMod val="50000"/>
                  </a:srgbClr>
                </a:solidFill>
              </a:rPr>
              <a:t>הפועלים שהיו </a:t>
            </a:r>
            <a:r>
              <a:rPr lang="he-IL" sz="1600" dirty="0" err="1">
                <a:solidFill>
                  <a:srgbClr val="F79646">
                    <a:lumMod val="50000"/>
                  </a:srgbClr>
                </a:solidFill>
              </a:rPr>
              <a:t>עושין</a:t>
            </a:r>
            <a:r>
              <a:rPr lang="he-IL" sz="1600" dirty="0">
                <a:solidFill>
                  <a:srgbClr val="F79646">
                    <a:lumMod val="50000"/>
                  </a:srgbClr>
                </a:solidFill>
              </a:rPr>
              <a:t> מלאכה אצל בעל הבית -</a:t>
            </a:r>
          </a:p>
          <a:p>
            <a:pPr>
              <a:lnSpc>
                <a:spcPct val="120000"/>
              </a:lnSpc>
            </a:pPr>
            <a:r>
              <a:rPr lang="he-IL" sz="1600" dirty="0">
                <a:solidFill>
                  <a:srgbClr val="F79646">
                    <a:lumMod val="50000"/>
                  </a:srgbClr>
                </a:solidFill>
              </a:rPr>
              <a:t>קורין </a:t>
            </a:r>
            <a:r>
              <a:rPr lang="he-IL" sz="1600" dirty="0" err="1">
                <a:solidFill>
                  <a:srgbClr val="F79646">
                    <a:lumMod val="50000"/>
                  </a:srgbClr>
                </a:solidFill>
              </a:rPr>
              <a:t>ק''ש</a:t>
            </a:r>
            <a:r>
              <a:rPr lang="he-IL" sz="1600" dirty="0">
                <a:solidFill>
                  <a:srgbClr val="F79646">
                    <a:lumMod val="50000"/>
                  </a:srgbClr>
                </a:solidFill>
              </a:rPr>
              <a:t> </a:t>
            </a:r>
            <a:r>
              <a:rPr lang="he-IL" sz="1600" dirty="0" err="1">
                <a:solidFill>
                  <a:srgbClr val="F79646">
                    <a:lumMod val="50000"/>
                  </a:srgbClr>
                </a:solidFill>
              </a:rPr>
              <a:t>ומברכין</a:t>
            </a:r>
            <a:r>
              <a:rPr lang="he-IL" sz="1600" dirty="0">
                <a:solidFill>
                  <a:srgbClr val="F79646">
                    <a:lumMod val="50000"/>
                  </a:srgbClr>
                </a:solidFill>
              </a:rPr>
              <a:t> לפניה ולאחריה,</a:t>
            </a:r>
          </a:p>
          <a:p>
            <a:pPr>
              <a:lnSpc>
                <a:spcPct val="120000"/>
              </a:lnSpc>
            </a:pPr>
            <a:r>
              <a:rPr lang="he-IL" sz="1600" dirty="0" err="1">
                <a:solidFill>
                  <a:srgbClr val="F79646">
                    <a:lumMod val="50000"/>
                  </a:srgbClr>
                </a:solidFill>
              </a:rPr>
              <a:t>ואוכלין</a:t>
            </a:r>
            <a:r>
              <a:rPr lang="he-IL" sz="1600" dirty="0">
                <a:solidFill>
                  <a:srgbClr val="F79646">
                    <a:lumMod val="50000"/>
                  </a:srgbClr>
                </a:solidFill>
              </a:rPr>
              <a:t> פתן </a:t>
            </a:r>
            <a:r>
              <a:rPr lang="he-IL" sz="1600" dirty="0" err="1">
                <a:solidFill>
                  <a:srgbClr val="F79646">
                    <a:lumMod val="50000"/>
                  </a:srgbClr>
                </a:solidFill>
              </a:rPr>
              <a:t>ומברכין</a:t>
            </a:r>
            <a:r>
              <a:rPr lang="he-IL" sz="1600" dirty="0">
                <a:solidFill>
                  <a:srgbClr val="F79646">
                    <a:lumMod val="50000"/>
                  </a:srgbClr>
                </a:solidFill>
              </a:rPr>
              <a:t> לפניה ולאחריה, </a:t>
            </a:r>
          </a:p>
          <a:p>
            <a:pPr>
              <a:lnSpc>
                <a:spcPct val="120000"/>
              </a:lnSpc>
            </a:pPr>
            <a:r>
              <a:rPr lang="he-IL" sz="1600" dirty="0" err="1">
                <a:solidFill>
                  <a:srgbClr val="F79646">
                    <a:lumMod val="50000"/>
                  </a:srgbClr>
                </a:solidFill>
              </a:rPr>
              <a:t>ומתפללין</a:t>
            </a:r>
            <a:r>
              <a:rPr lang="he-IL" sz="1600" dirty="0">
                <a:solidFill>
                  <a:srgbClr val="F79646">
                    <a:lumMod val="50000"/>
                  </a:srgbClr>
                </a:solidFill>
              </a:rPr>
              <a:t> תפלה של </a:t>
            </a:r>
            <a:r>
              <a:rPr lang="he-IL" sz="1600" b="1" dirty="0">
                <a:solidFill>
                  <a:srgbClr val="F79646">
                    <a:lumMod val="50000"/>
                  </a:srgbClr>
                </a:solidFill>
              </a:rPr>
              <a:t>שמונה עשרה</a:t>
            </a:r>
            <a:r>
              <a:rPr lang="he-IL" sz="1600" dirty="0">
                <a:solidFill>
                  <a:srgbClr val="F79646">
                    <a:lumMod val="50000"/>
                  </a:srgbClr>
                </a:solidFill>
              </a:rPr>
              <a:t>,</a:t>
            </a:r>
          </a:p>
          <a:p>
            <a:pPr>
              <a:lnSpc>
                <a:spcPct val="120000"/>
              </a:lnSpc>
            </a:pPr>
            <a:r>
              <a:rPr lang="he-IL" sz="1600" dirty="0">
                <a:solidFill>
                  <a:srgbClr val="F79646">
                    <a:lumMod val="50000"/>
                  </a:srgbClr>
                </a:solidFill>
              </a:rPr>
              <a:t>אבל אין </a:t>
            </a:r>
            <a:r>
              <a:rPr lang="he-IL" sz="1600" dirty="0" err="1">
                <a:solidFill>
                  <a:srgbClr val="F79646">
                    <a:lumMod val="50000"/>
                  </a:srgbClr>
                </a:solidFill>
              </a:rPr>
              <a:t>יורדין</a:t>
            </a:r>
            <a:r>
              <a:rPr lang="he-IL" sz="1600" dirty="0">
                <a:solidFill>
                  <a:srgbClr val="F79646">
                    <a:lumMod val="50000"/>
                  </a:srgbClr>
                </a:solidFill>
              </a:rPr>
              <a:t> לפני התיבה ואין </a:t>
            </a:r>
            <a:r>
              <a:rPr lang="he-IL" sz="1600" dirty="0" err="1">
                <a:solidFill>
                  <a:srgbClr val="F79646">
                    <a:lumMod val="50000"/>
                  </a:srgbClr>
                </a:solidFill>
              </a:rPr>
              <a:t>נושאין</a:t>
            </a:r>
            <a:r>
              <a:rPr lang="he-IL" sz="1600" dirty="0">
                <a:solidFill>
                  <a:srgbClr val="F79646">
                    <a:lumMod val="50000"/>
                  </a:srgbClr>
                </a:solidFill>
              </a:rPr>
              <a:t> כפיהם. </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והתניא: </a:t>
            </a:r>
          </a:p>
          <a:p>
            <a:pPr>
              <a:lnSpc>
                <a:spcPct val="120000"/>
              </a:lnSpc>
            </a:pPr>
            <a:r>
              <a:rPr lang="he-IL" sz="1600" b="1" dirty="0">
                <a:solidFill>
                  <a:srgbClr val="F79646">
                    <a:lumMod val="50000"/>
                  </a:srgbClr>
                </a:solidFill>
              </a:rPr>
              <a:t>מעין </a:t>
            </a:r>
            <a:r>
              <a:rPr lang="he-IL" sz="1600" b="1" dirty="0" err="1">
                <a:solidFill>
                  <a:srgbClr val="F79646">
                    <a:lumMod val="50000"/>
                  </a:srgbClr>
                </a:solidFill>
              </a:rPr>
              <a:t>י''ח</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 ששת: </a:t>
            </a:r>
          </a:p>
          <a:p>
            <a:pPr>
              <a:lnSpc>
                <a:spcPct val="120000"/>
              </a:lnSpc>
            </a:pPr>
            <a:r>
              <a:rPr lang="he-IL" sz="1600" b="0" i="0" dirty="0">
                <a:solidFill>
                  <a:srgbClr val="000000"/>
                </a:solidFill>
                <a:effectLst/>
                <a:latin typeface="Arial" panose="020B0604020202020204" pitchFamily="34" charset="0"/>
              </a:rPr>
              <a:t>לא </a:t>
            </a:r>
            <a:r>
              <a:rPr lang="he-IL" sz="1600" b="0" i="0" dirty="0" err="1">
                <a:solidFill>
                  <a:srgbClr val="000000"/>
                </a:solidFill>
                <a:effectLst/>
                <a:latin typeface="Arial" panose="020B0604020202020204" pitchFamily="34" charset="0"/>
              </a:rPr>
              <a:t>קשיא</a:t>
            </a:r>
            <a:r>
              <a:rPr lang="he-IL" sz="1600" b="0" i="0" dirty="0">
                <a:solidFill>
                  <a:srgbClr val="000000"/>
                </a:solidFill>
                <a:effectLst/>
                <a:latin typeface="Arial" panose="020B0604020202020204" pitchFamily="34" charset="0"/>
              </a:rPr>
              <a:t>, הא </a:t>
            </a:r>
            <a:r>
              <a:rPr lang="he-IL" sz="1600" b="0" i="0" dirty="0" err="1">
                <a:solidFill>
                  <a:srgbClr val="000000"/>
                </a:solidFill>
                <a:effectLst/>
                <a:latin typeface="Arial" panose="020B0604020202020204" pitchFamily="34" charset="0"/>
              </a:rPr>
              <a:t>ר''ג</a:t>
            </a:r>
            <a:r>
              <a:rPr lang="he-IL" sz="1600" b="0" i="0" dirty="0">
                <a:solidFill>
                  <a:srgbClr val="000000"/>
                </a:solidFill>
                <a:effectLst/>
                <a:latin typeface="Arial" panose="020B0604020202020204" pitchFamily="34" charset="0"/>
              </a:rPr>
              <a:t> הא ר' יהושע.</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אי ר' יהושע, מאי איריא פועלים? אפילו כל אדם נמי!</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אלא אידי ואידי </a:t>
            </a:r>
            <a:r>
              <a:rPr lang="he-IL" sz="1600" b="0" i="0" dirty="0" err="1">
                <a:solidFill>
                  <a:srgbClr val="000000"/>
                </a:solidFill>
                <a:effectLst/>
                <a:latin typeface="Arial" panose="020B0604020202020204" pitchFamily="34" charset="0"/>
              </a:rPr>
              <a:t>ר''ג</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ולא </a:t>
            </a:r>
            <a:r>
              <a:rPr lang="he-IL" sz="1600" b="0" i="0" dirty="0" err="1">
                <a:solidFill>
                  <a:srgbClr val="000000"/>
                </a:solidFill>
                <a:effectLst/>
                <a:latin typeface="Arial" panose="020B0604020202020204" pitchFamily="34" charset="0"/>
              </a:rPr>
              <a:t>קשיא</a:t>
            </a:r>
            <a:r>
              <a:rPr lang="he-IL" sz="1600" b="0" i="0" dirty="0">
                <a:solidFill>
                  <a:srgbClr val="000000"/>
                </a:solidFill>
                <a:effectLst/>
                <a:latin typeface="Arial" panose="020B0604020202020204" pitchFamily="34" charset="0"/>
              </a:rPr>
              <a:t> כאן </a:t>
            </a:r>
            <a:r>
              <a:rPr lang="he-IL" sz="1600" b="0" i="0" dirty="0" err="1">
                <a:solidFill>
                  <a:srgbClr val="000000"/>
                </a:solidFill>
                <a:effectLst/>
                <a:latin typeface="Arial" panose="020B0604020202020204" pitchFamily="34" charset="0"/>
              </a:rPr>
              <a:t>בעושין</a:t>
            </a:r>
            <a:r>
              <a:rPr lang="he-IL" sz="1600" b="0" i="0" dirty="0">
                <a:solidFill>
                  <a:srgbClr val="000000"/>
                </a:solidFill>
                <a:effectLst/>
                <a:latin typeface="Arial" panose="020B0604020202020204" pitchFamily="34" charset="0"/>
              </a:rPr>
              <a:t> בשכרן כאן </a:t>
            </a:r>
            <a:r>
              <a:rPr lang="he-IL" sz="1600" b="0" i="0" dirty="0" err="1">
                <a:solidFill>
                  <a:srgbClr val="000000"/>
                </a:solidFill>
                <a:effectLst/>
                <a:latin typeface="Arial" panose="020B0604020202020204" pitchFamily="34" charset="0"/>
              </a:rPr>
              <a:t>בעושין</a:t>
            </a:r>
            <a:r>
              <a:rPr lang="he-IL" sz="1600" b="0" i="0" dirty="0">
                <a:solidFill>
                  <a:srgbClr val="000000"/>
                </a:solidFill>
                <a:effectLst/>
                <a:latin typeface="Arial" panose="020B0604020202020204" pitchFamily="34" charset="0"/>
              </a:rPr>
              <a:t> בסעודתן. </a:t>
            </a:r>
          </a:p>
          <a:p>
            <a:pPr>
              <a:lnSpc>
                <a:spcPct val="120000"/>
              </a:lnSpc>
            </a:pPr>
            <a:endParaRPr lang="he-IL" sz="1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והתניא:</a:t>
            </a:r>
          </a:p>
          <a:p>
            <a:pPr>
              <a:lnSpc>
                <a:spcPct val="120000"/>
              </a:lnSpc>
            </a:pPr>
            <a:r>
              <a:rPr lang="he-IL" sz="1600" dirty="0">
                <a:solidFill>
                  <a:srgbClr val="F79646">
                    <a:lumMod val="50000"/>
                  </a:srgbClr>
                </a:solidFill>
              </a:rPr>
              <a:t>הפועלים שהיו עושים מלאכה אצל בעל הבית -</a:t>
            </a:r>
          </a:p>
          <a:p>
            <a:pPr>
              <a:lnSpc>
                <a:spcPct val="120000"/>
              </a:lnSpc>
            </a:pPr>
            <a:r>
              <a:rPr lang="he-IL" sz="1600" dirty="0">
                <a:solidFill>
                  <a:srgbClr val="F79646">
                    <a:lumMod val="50000"/>
                  </a:srgbClr>
                </a:solidFill>
              </a:rPr>
              <a:t>קורין </a:t>
            </a:r>
            <a:r>
              <a:rPr lang="he-IL" sz="1600" dirty="0" err="1">
                <a:solidFill>
                  <a:srgbClr val="F79646">
                    <a:lumMod val="50000"/>
                  </a:srgbClr>
                </a:solidFill>
              </a:rPr>
              <a:t>ק''ש</a:t>
            </a:r>
            <a:r>
              <a:rPr lang="he-IL" sz="1600" dirty="0">
                <a:solidFill>
                  <a:srgbClr val="F79646">
                    <a:lumMod val="50000"/>
                  </a:srgbClr>
                </a:solidFill>
              </a:rPr>
              <a:t> </a:t>
            </a:r>
            <a:r>
              <a:rPr lang="he-IL" sz="1600" dirty="0" err="1">
                <a:solidFill>
                  <a:srgbClr val="F79646">
                    <a:lumMod val="50000"/>
                  </a:srgbClr>
                </a:solidFill>
              </a:rPr>
              <a:t>ומתפללין</a:t>
            </a:r>
            <a:r>
              <a:rPr lang="he-IL" sz="1600" dirty="0">
                <a:solidFill>
                  <a:srgbClr val="F79646">
                    <a:lumMod val="50000"/>
                  </a:srgbClr>
                </a:solidFill>
              </a:rPr>
              <a:t>,</a:t>
            </a:r>
          </a:p>
          <a:p>
            <a:pPr>
              <a:lnSpc>
                <a:spcPct val="120000"/>
              </a:lnSpc>
            </a:pPr>
            <a:r>
              <a:rPr lang="he-IL" sz="1600" dirty="0" err="1">
                <a:solidFill>
                  <a:srgbClr val="F79646">
                    <a:lumMod val="50000"/>
                  </a:srgbClr>
                </a:solidFill>
              </a:rPr>
              <a:t>ואוכלין</a:t>
            </a:r>
            <a:r>
              <a:rPr lang="he-IL" sz="1600" dirty="0">
                <a:solidFill>
                  <a:srgbClr val="F79646">
                    <a:lumMod val="50000"/>
                  </a:srgbClr>
                </a:solidFill>
              </a:rPr>
              <a:t> פתן ואין מברכים לפניה אבל </a:t>
            </a:r>
            <a:r>
              <a:rPr lang="he-IL" sz="1600" dirty="0" err="1">
                <a:solidFill>
                  <a:srgbClr val="F79646">
                    <a:lumMod val="50000"/>
                  </a:srgbClr>
                </a:solidFill>
              </a:rPr>
              <a:t>מברכין</a:t>
            </a:r>
            <a:r>
              <a:rPr lang="he-IL" sz="1600" dirty="0">
                <a:solidFill>
                  <a:srgbClr val="F79646">
                    <a:lumMod val="50000"/>
                  </a:srgbClr>
                </a:solidFill>
              </a:rPr>
              <a:t> לאחריה שתים.</a:t>
            </a:r>
          </a:p>
          <a:p>
            <a:pPr>
              <a:lnSpc>
                <a:spcPct val="120000"/>
              </a:lnSpc>
            </a:pPr>
            <a:r>
              <a:rPr lang="he-IL" sz="1600" dirty="0">
                <a:solidFill>
                  <a:srgbClr val="F79646">
                    <a:lumMod val="50000"/>
                  </a:srgbClr>
                </a:solidFill>
              </a:rPr>
              <a:t>כיצד? ברכה ראשונה </a:t>
            </a:r>
            <a:r>
              <a:rPr lang="he-IL" sz="1600" dirty="0" err="1">
                <a:solidFill>
                  <a:srgbClr val="F79646">
                    <a:lumMod val="50000"/>
                  </a:srgbClr>
                </a:solidFill>
              </a:rPr>
              <a:t>כתקונה</a:t>
            </a:r>
            <a:r>
              <a:rPr lang="he-IL" sz="1600" dirty="0">
                <a:solidFill>
                  <a:srgbClr val="F79646">
                    <a:lumMod val="50000"/>
                  </a:srgbClr>
                </a:solidFill>
              </a:rPr>
              <a:t>, שניה פותח בברכת הארץ </a:t>
            </a:r>
            <a:r>
              <a:rPr lang="he-IL" sz="1600" dirty="0" err="1">
                <a:solidFill>
                  <a:srgbClr val="F79646">
                    <a:lumMod val="50000"/>
                  </a:srgbClr>
                </a:solidFill>
              </a:rPr>
              <a:t>וכוללין</a:t>
            </a:r>
            <a:r>
              <a:rPr lang="he-IL" sz="1600" dirty="0">
                <a:solidFill>
                  <a:srgbClr val="F79646">
                    <a:lumMod val="50000"/>
                  </a:srgbClr>
                </a:solidFill>
              </a:rPr>
              <a:t> בונה ירושלים בברכת הארץ. </a:t>
            </a:r>
          </a:p>
          <a:p>
            <a:pPr>
              <a:lnSpc>
                <a:spcPct val="120000"/>
              </a:lnSpc>
            </a:pPr>
            <a:r>
              <a:rPr lang="he-IL" sz="1600" dirty="0">
                <a:solidFill>
                  <a:srgbClr val="F79646">
                    <a:lumMod val="50000"/>
                  </a:srgbClr>
                </a:solidFill>
              </a:rPr>
              <a:t>במה דברים אמורים? </a:t>
            </a:r>
            <a:r>
              <a:rPr lang="he-IL" sz="1600" dirty="0" err="1">
                <a:solidFill>
                  <a:srgbClr val="F79646">
                    <a:lumMod val="50000"/>
                  </a:srgbClr>
                </a:solidFill>
              </a:rPr>
              <a:t>בעושין</a:t>
            </a:r>
            <a:r>
              <a:rPr lang="he-IL" sz="1600" dirty="0">
                <a:solidFill>
                  <a:srgbClr val="F79646">
                    <a:lumMod val="50000"/>
                  </a:srgbClr>
                </a:solidFill>
              </a:rPr>
              <a:t> בשכרן, אבל </a:t>
            </a:r>
            <a:r>
              <a:rPr lang="he-IL" sz="1600" dirty="0" err="1">
                <a:solidFill>
                  <a:srgbClr val="F79646">
                    <a:lumMod val="50000"/>
                  </a:srgbClr>
                </a:solidFill>
              </a:rPr>
              <a:t>עושין</a:t>
            </a:r>
            <a:r>
              <a:rPr lang="he-IL" sz="1600" dirty="0">
                <a:solidFill>
                  <a:srgbClr val="F79646">
                    <a:lumMod val="50000"/>
                  </a:srgbClr>
                </a:solidFill>
              </a:rPr>
              <a:t> בסעודתן או שהיה בעל הבית </a:t>
            </a:r>
            <a:r>
              <a:rPr lang="he-IL" sz="1600" dirty="0" err="1">
                <a:solidFill>
                  <a:srgbClr val="F79646">
                    <a:lumMod val="50000"/>
                  </a:srgbClr>
                </a:solidFill>
              </a:rPr>
              <a:t>מיסב</a:t>
            </a:r>
            <a:r>
              <a:rPr lang="he-IL" sz="1600" dirty="0">
                <a:solidFill>
                  <a:srgbClr val="F79646">
                    <a:lumMod val="50000"/>
                  </a:srgbClr>
                </a:solidFill>
              </a:rPr>
              <a:t> עמהן </a:t>
            </a:r>
            <a:r>
              <a:rPr lang="he-IL" sz="1600" dirty="0" err="1">
                <a:solidFill>
                  <a:srgbClr val="F79646">
                    <a:lumMod val="50000"/>
                  </a:srgbClr>
                </a:solidFill>
              </a:rPr>
              <a:t>מברכין</a:t>
            </a:r>
            <a:r>
              <a:rPr lang="he-IL" sz="1600" dirty="0">
                <a:solidFill>
                  <a:srgbClr val="F79646">
                    <a:lumMod val="50000"/>
                  </a:srgbClr>
                </a:solidFill>
              </a:rPr>
              <a:t> כתיקונה.</a:t>
            </a:r>
          </a:p>
        </p:txBody>
      </p:sp>
      <p:sp>
        <p:nvSpPr>
          <p:cNvPr id="3" name="הסבר מלבני מעוגל 6">
            <a:extLst>
              <a:ext uri="{FF2B5EF4-FFF2-40B4-BE49-F238E27FC236}">
                <a16:creationId xmlns:a16="http://schemas.microsoft.com/office/drawing/2014/main" id="{97E98FBE-D555-9ABD-AD21-18FC523B1C05}"/>
              </a:ext>
            </a:extLst>
          </p:cNvPr>
          <p:cNvSpPr/>
          <p:nvPr/>
        </p:nvSpPr>
        <p:spPr>
          <a:xfrm>
            <a:off x="1259632" y="2131871"/>
            <a:ext cx="2520280" cy="1225121"/>
          </a:xfrm>
          <a:prstGeom prst="wedgeRoundRectCallout">
            <a:avLst>
              <a:gd name="adj1" fmla="val 71129"/>
              <a:gd name="adj2" fmla="val 38724"/>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200" dirty="0">
                <a:solidFill>
                  <a:schemeClr val="tx1"/>
                </a:solidFill>
              </a:rPr>
              <a:t>משנה </a:t>
            </a:r>
            <a:r>
              <a:rPr lang="he-IL" sz="1200" dirty="0" err="1">
                <a:solidFill>
                  <a:schemeClr val="tx1"/>
                </a:solidFill>
              </a:rPr>
              <a:t>כח</a:t>
            </a:r>
            <a:r>
              <a:rPr lang="he-IL" sz="1200" dirty="0">
                <a:solidFill>
                  <a:schemeClr val="tx1"/>
                </a:solidFill>
              </a:rPr>
              <a:t> ע"ב</a:t>
            </a:r>
          </a:p>
          <a:p>
            <a:pPr>
              <a:lnSpc>
                <a:spcPct val="120000"/>
              </a:lnSpc>
            </a:pPr>
            <a:endParaRPr lang="he-IL" sz="300" dirty="0">
              <a:solidFill>
                <a:schemeClr val="tx1"/>
              </a:solidFill>
            </a:endParaRPr>
          </a:p>
          <a:p>
            <a:pPr>
              <a:lnSpc>
                <a:spcPct val="120000"/>
              </a:lnSpc>
            </a:pPr>
            <a:r>
              <a:rPr lang="he-IL" sz="1500" dirty="0">
                <a:solidFill>
                  <a:srgbClr val="F79646">
                    <a:lumMod val="50000"/>
                  </a:srgbClr>
                </a:solidFill>
              </a:rPr>
              <a:t>רבן גמליאל אומר: בכל יום ויום מתפלל אדם </a:t>
            </a:r>
            <a:r>
              <a:rPr lang="he-IL" sz="1500" b="1" dirty="0">
                <a:solidFill>
                  <a:srgbClr val="F79646">
                    <a:lumMod val="50000"/>
                  </a:srgbClr>
                </a:solidFill>
              </a:rPr>
              <a:t>שמנה עשרה</a:t>
            </a:r>
            <a:r>
              <a:rPr lang="he-IL" sz="1500" dirty="0">
                <a:solidFill>
                  <a:srgbClr val="F79646">
                    <a:lumMod val="50000"/>
                  </a:srgbClr>
                </a:solidFill>
              </a:rPr>
              <a:t>, </a:t>
            </a:r>
          </a:p>
          <a:p>
            <a:pPr>
              <a:lnSpc>
                <a:spcPct val="120000"/>
              </a:lnSpc>
            </a:pPr>
            <a:r>
              <a:rPr lang="he-IL" sz="1500" dirty="0">
                <a:solidFill>
                  <a:srgbClr val="F79646">
                    <a:lumMod val="50000"/>
                  </a:srgbClr>
                </a:solidFill>
              </a:rPr>
              <a:t>רבי יהושע אומר</a:t>
            </a:r>
            <a:r>
              <a:rPr lang="he-IL" sz="1500" b="1" dirty="0">
                <a:solidFill>
                  <a:srgbClr val="F79646">
                    <a:lumMod val="50000"/>
                  </a:srgbClr>
                </a:solidFill>
              </a:rPr>
              <a:t>: מעין </a:t>
            </a:r>
            <a:r>
              <a:rPr lang="he-IL" sz="1500" b="1" dirty="0" err="1">
                <a:solidFill>
                  <a:srgbClr val="F79646">
                    <a:lumMod val="50000"/>
                  </a:srgbClr>
                </a:solidFill>
              </a:rPr>
              <a:t>י''ח</a:t>
            </a:r>
            <a:r>
              <a:rPr lang="he-IL" sz="1500" dirty="0">
                <a:solidFill>
                  <a:srgbClr val="F79646">
                    <a:lumMod val="50000"/>
                  </a:srgbClr>
                </a:solidFill>
              </a:rPr>
              <a:t>.</a:t>
            </a:r>
          </a:p>
        </p:txBody>
      </p:sp>
      <p:sp>
        <p:nvSpPr>
          <p:cNvPr id="4" name="TextBox 5">
            <a:extLst>
              <a:ext uri="{FF2B5EF4-FFF2-40B4-BE49-F238E27FC236}">
                <a16:creationId xmlns:a16="http://schemas.microsoft.com/office/drawing/2014/main" id="{09EE97F9-308D-D06F-8C31-E19505FBE873}"/>
              </a:ext>
            </a:extLst>
          </p:cNvPr>
          <p:cNvSpPr txBox="1"/>
          <p:nvPr/>
        </p:nvSpPr>
        <p:spPr>
          <a:xfrm>
            <a:off x="8795806" y="2844724"/>
            <a:ext cx="229406" cy="1600438"/>
          </a:xfrm>
          <a:prstGeom prst="rect">
            <a:avLst/>
          </a:prstGeom>
          <a:noFill/>
        </p:spPr>
        <p:txBody>
          <a:bodyPr wrap="square" rtlCol="1">
            <a:spAutoFit/>
          </a:bodyPr>
          <a:lstStyle/>
          <a:p>
            <a:r>
              <a:rPr lang="he-IL" sz="1400" dirty="0"/>
              <a:t>①</a:t>
            </a:r>
          </a:p>
          <a:p>
            <a:endParaRPr lang="he-IL" sz="1400" dirty="0"/>
          </a:p>
          <a:p>
            <a:endParaRPr lang="he-IL" sz="1400" dirty="0"/>
          </a:p>
          <a:p>
            <a:endParaRPr lang="he-IL" sz="1400" dirty="0"/>
          </a:p>
          <a:p>
            <a:endParaRPr lang="he-IL" sz="1200" dirty="0"/>
          </a:p>
          <a:p>
            <a:endParaRPr lang="he-IL" sz="1400" dirty="0"/>
          </a:p>
          <a:p>
            <a:r>
              <a:rPr lang="he-IL" sz="1400" dirty="0"/>
              <a:t>②</a:t>
            </a:r>
          </a:p>
        </p:txBody>
      </p:sp>
    </p:spTree>
    <p:extLst>
      <p:ext uri="{BB962C8B-B14F-4D97-AF65-F5344CB8AC3E}">
        <p14:creationId xmlns:p14="http://schemas.microsoft.com/office/powerpoint/2010/main" val="40068129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2" y="35330"/>
            <a:ext cx="3231737"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א - דף </a:t>
            </a:r>
            <a:r>
              <a:rPr lang="he-IL" b="1" dirty="0" err="1">
                <a:solidFill>
                  <a:schemeClr val="bg1">
                    <a:lumMod val="50000"/>
                  </a:schemeClr>
                </a:solidFill>
              </a:rPr>
              <a:t>טז</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233764" y="124681"/>
            <a:ext cx="8586111" cy="6454587"/>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 חתן פטור </a:t>
            </a:r>
            <a:r>
              <a:rPr lang="he-IL" sz="1600" b="0" i="0" dirty="0" err="1">
                <a:solidFill>
                  <a:srgbClr val="000000"/>
                </a:solidFill>
                <a:effectLst/>
                <a:latin typeface="Arial" panose="020B0604020202020204" pitchFamily="34" charset="0"/>
              </a:rPr>
              <a:t>מק''ש</a:t>
            </a:r>
            <a:r>
              <a:rPr lang="he-IL" sz="1600" b="0" i="0" dirty="0">
                <a:solidFill>
                  <a:srgbClr val="000000"/>
                </a:solidFill>
                <a:effectLst/>
                <a:latin typeface="Arial" panose="020B0604020202020204" pitchFamily="34" charset="0"/>
              </a:rPr>
              <a:t>: </a:t>
            </a:r>
          </a:p>
          <a:p>
            <a:pPr>
              <a:lnSpc>
                <a:spcPct val="120000"/>
              </a:lnSpc>
            </a:pPr>
            <a:endParaRPr lang="he-IL" sz="12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תנו רבנן: </a:t>
            </a:r>
            <a:endParaRPr lang="he-IL" sz="1600" dirty="0">
              <a:solidFill>
                <a:srgbClr val="000000"/>
              </a:solidFill>
              <a:latin typeface="Arial" panose="020B0604020202020204" pitchFamily="34" charset="0"/>
            </a:endParaRPr>
          </a:p>
          <a:p>
            <a:pPr>
              <a:lnSpc>
                <a:spcPct val="120000"/>
              </a:lnSpc>
            </a:pPr>
            <a:r>
              <a:rPr lang="he-IL" sz="1600" dirty="0">
                <a:solidFill>
                  <a:srgbClr val="F79646">
                    <a:lumMod val="50000"/>
                  </a:srgbClr>
                </a:solidFill>
              </a:rPr>
              <a:t>"בשבתך בביתך" - פרט לעוסק </a:t>
            </a:r>
            <a:r>
              <a:rPr lang="he-IL" sz="1600" dirty="0" err="1">
                <a:solidFill>
                  <a:srgbClr val="F79646">
                    <a:lumMod val="50000"/>
                  </a:srgbClr>
                </a:solidFill>
              </a:rPr>
              <a:t>במצוה</a:t>
            </a:r>
            <a:r>
              <a:rPr lang="he-IL" sz="1600" dirty="0">
                <a:solidFill>
                  <a:srgbClr val="F79646">
                    <a:lumMod val="50000"/>
                  </a:srgbClr>
                </a:solidFill>
              </a:rPr>
              <a:t>, </a:t>
            </a:r>
          </a:p>
          <a:p>
            <a:pPr>
              <a:lnSpc>
                <a:spcPct val="120000"/>
              </a:lnSpc>
            </a:pPr>
            <a:r>
              <a:rPr lang="he-IL" sz="1600" dirty="0">
                <a:solidFill>
                  <a:srgbClr val="F79646">
                    <a:lumMod val="50000"/>
                  </a:srgbClr>
                </a:solidFill>
              </a:rPr>
              <a:t>"ובלכתך בדרך" - פרט לחתן. </a:t>
            </a:r>
          </a:p>
          <a:p>
            <a:pPr>
              <a:lnSpc>
                <a:spcPct val="120000"/>
              </a:lnSpc>
            </a:pPr>
            <a:r>
              <a:rPr lang="he-IL" sz="1600" dirty="0">
                <a:solidFill>
                  <a:srgbClr val="F79646">
                    <a:lumMod val="50000"/>
                  </a:srgbClr>
                </a:solidFill>
              </a:rPr>
              <a:t>מכאן אמרו: הכונס את הבתולה פטור, ואת האלמנה חייב. </a:t>
            </a:r>
          </a:p>
          <a:p>
            <a:pPr>
              <a:lnSpc>
                <a:spcPct val="120000"/>
              </a:lnSpc>
            </a:pPr>
            <a:endParaRPr lang="he-IL" sz="16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מאי משמע? </a:t>
            </a:r>
          </a:p>
          <a:p>
            <a:pPr>
              <a:lnSpc>
                <a:spcPct val="120000"/>
              </a:lnSpc>
            </a:pPr>
            <a:endParaRPr lang="he-IL" sz="5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 רב </a:t>
            </a:r>
            <a:r>
              <a:rPr lang="he-IL" sz="1600" b="0" i="0" dirty="0" err="1">
                <a:solidFill>
                  <a:srgbClr val="000000"/>
                </a:solidFill>
                <a:effectLst/>
                <a:latin typeface="Arial" panose="020B0604020202020204" pitchFamily="34" charset="0"/>
              </a:rPr>
              <a:t>פפא</a:t>
            </a:r>
            <a:r>
              <a:rPr lang="he-IL" sz="1600" b="0" i="0" dirty="0">
                <a:solidFill>
                  <a:srgbClr val="000000"/>
                </a:solidFill>
                <a:effectLst/>
                <a:latin typeface="Arial" panose="020B0604020202020204" pitchFamily="34" charset="0"/>
              </a:rPr>
              <a:t>: </a:t>
            </a:r>
          </a:p>
          <a:p>
            <a:pPr>
              <a:lnSpc>
                <a:spcPct val="120000"/>
              </a:lnSpc>
            </a:pPr>
            <a:r>
              <a:rPr lang="he-IL" sz="1600" b="0" i="0" dirty="0">
                <a:solidFill>
                  <a:srgbClr val="000000"/>
                </a:solidFill>
                <a:effectLst/>
                <a:latin typeface="Arial" panose="020B0604020202020204" pitchFamily="34" charset="0"/>
              </a:rPr>
              <a:t>כי דרך - מה דרך רשות אף הכא נמי רשות. </a:t>
            </a:r>
          </a:p>
          <a:p>
            <a:pPr>
              <a:lnSpc>
                <a:spcPct val="120000"/>
              </a:lnSpc>
            </a:pPr>
            <a:endParaRPr lang="he-IL" sz="8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מי לא עסקינן </a:t>
            </a:r>
            <a:r>
              <a:rPr lang="he-IL" sz="1600" b="0" i="0" dirty="0" err="1">
                <a:solidFill>
                  <a:srgbClr val="000000"/>
                </a:solidFill>
                <a:effectLst/>
                <a:latin typeface="Arial" panose="020B0604020202020204" pitchFamily="34" charset="0"/>
              </a:rPr>
              <a:t>דקאזיל</a:t>
            </a:r>
            <a:r>
              <a:rPr lang="he-IL" sz="1600" b="0" i="0" dirty="0">
                <a:solidFill>
                  <a:srgbClr val="000000"/>
                </a:solidFill>
                <a:effectLst/>
                <a:latin typeface="Arial" panose="020B0604020202020204" pitchFamily="34" charset="0"/>
              </a:rPr>
              <a:t> לדבר מצוה ואפילו הכי אמר רחמנא ליקרי? </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    אם כן </a:t>
            </a:r>
            <a:r>
              <a:rPr lang="he-IL" sz="1600" b="0" i="0" dirty="0" err="1">
                <a:solidFill>
                  <a:srgbClr val="000000"/>
                </a:solidFill>
                <a:effectLst/>
                <a:latin typeface="Arial" panose="020B0604020202020204" pitchFamily="34" charset="0"/>
              </a:rPr>
              <a:t>לימא</a:t>
            </a:r>
            <a:r>
              <a:rPr lang="he-IL" sz="1600" b="0" i="0" dirty="0">
                <a:solidFill>
                  <a:srgbClr val="000000"/>
                </a:solidFill>
                <a:effectLst/>
                <a:latin typeface="Arial" panose="020B0604020202020204" pitchFamily="34" charset="0"/>
              </a:rPr>
              <a:t> קרא "בלכת", מאי "בלכתך"? - שמע מינה בלכת דידך הוא </a:t>
            </a:r>
            <a:r>
              <a:rPr lang="he-IL" sz="1600" b="0" i="0" dirty="0" err="1">
                <a:solidFill>
                  <a:srgbClr val="000000"/>
                </a:solidFill>
                <a:effectLst/>
                <a:latin typeface="Arial" panose="020B0604020202020204" pitchFamily="34" charset="0"/>
              </a:rPr>
              <a:t>דמחייבת</a:t>
            </a:r>
            <a:r>
              <a:rPr lang="he-IL" sz="1600" b="0" i="0" dirty="0">
                <a:solidFill>
                  <a:srgbClr val="000000"/>
                </a:solidFill>
                <a:effectLst/>
                <a:latin typeface="Arial" panose="020B0604020202020204" pitchFamily="34" charset="0"/>
              </a:rPr>
              <a:t> הא </a:t>
            </a:r>
            <a:r>
              <a:rPr lang="he-IL" sz="1600" b="0" i="0" dirty="0" err="1">
                <a:solidFill>
                  <a:srgbClr val="000000"/>
                </a:solidFill>
                <a:effectLst/>
                <a:latin typeface="Arial" panose="020B0604020202020204" pitchFamily="34" charset="0"/>
              </a:rPr>
              <a:t>דמצוה</a:t>
            </a:r>
            <a:r>
              <a:rPr lang="he-IL" sz="1600" b="0" i="0" dirty="0">
                <a:solidFill>
                  <a:srgbClr val="000000"/>
                </a:solidFill>
                <a:effectLst/>
                <a:latin typeface="Arial" panose="020B0604020202020204" pitchFamily="34" charset="0"/>
              </a:rPr>
              <a:t> פטירת.</a:t>
            </a:r>
          </a:p>
          <a:p>
            <a:pPr>
              <a:lnSpc>
                <a:spcPct val="120000"/>
              </a:lnSpc>
            </a:pPr>
            <a:endParaRPr lang="he-IL" sz="20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אי הכי, מאי איריא הכונס את הבתולה? אפי' כונס את האלמנה נמי! </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הכא </a:t>
            </a:r>
            <a:r>
              <a:rPr lang="he-IL" sz="1600" b="0" i="0" dirty="0" err="1">
                <a:solidFill>
                  <a:srgbClr val="000000"/>
                </a:solidFill>
                <a:effectLst/>
                <a:latin typeface="Arial" panose="020B0604020202020204" pitchFamily="34" charset="0"/>
              </a:rPr>
              <a:t>טריד</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והכא</a:t>
            </a:r>
            <a:r>
              <a:rPr lang="he-IL" sz="1600" b="0" i="0" dirty="0">
                <a:solidFill>
                  <a:srgbClr val="000000"/>
                </a:solidFill>
                <a:effectLst/>
                <a:latin typeface="Arial" panose="020B0604020202020204" pitchFamily="34" charset="0"/>
              </a:rPr>
              <a:t> לא </a:t>
            </a:r>
            <a:r>
              <a:rPr lang="he-IL" sz="1600" b="0" i="0" dirty="0" err="1">
                <a:solidFill>
                  <a:srgbClr val="000000"/>
                </a:solidFill>
                <a:effectLst/>
                <a:latin typeface="Arial" panose="020B0604020202020204" pitchFamily="34" charset="0"/>
              </a:rPr>
              <a:t>טריד</a:t>
            </a:r>
            <a:r>
              <a:rPr lang="he-IL" sz="1600" dirty="0">
                <a:solidFill>
                  <a:srgbClr val="000000"/>
                </a:solidFill>
                <a:latin typeface="Arial" panose="020B0604020202020204" pitchFamily="34" charset="0"/>
              </a:rPr>
              <a:t>.</a:t>
            </a:r>
            <a:endParaRPr lang="he-IL" sz="1600" b="0" i="0" dirty="0">
              <a:solidFill>
                <a:srgbClr val="000000"/>
              </a:solidFill>
              <a:effectLst/>
              <a:latin typeface="Arial" panose="020B0604020202020204" pitchFamily="34" charset="0"/>
            </a:endParaRPr>
          </a:p>
          <a:p>
            <a:pPr>
              <a:lnSpc>
                <a:spcPct val="120000"/>
              </a:lnSpc>
            </a:pPr>
            <a:endParaRPr lang="he-IL" sz="2000"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אי משום </a:t>
            </a:r>
            <a:r>
              <a:rPr lang="he-IL" sz="1600" b="0" i="0" dirty="0" err="1">
                <a:solidFill>
                  <a:srgbClr val="000000"/>
                </a:solidFill>
                <a:effectLst/>
                <a:latin typeface="Arial" panose="020B0604020202020204" pitchFamily="34" charset="0"/>
              </a:rPr>
              <a:t>טרדא</a:t>
            </a:r>
            <a:r>
              <a:rPr lang="he-IL" sz="1600" b="0" i="0" dirty="0">
                <a:solidFill>
                  <a:srgbClr val="000000"/>
                </a:solidFill>
                <a:effectLst/>
                <a:latin typeface="Arial" panose="020B0604020202020204" pitchFamily="34" charset="0"/>
              </a:rPr>
              <a:t> - אפילו טבעה ספינתו בים נמי!</a:t>
            </a:r>
          </a:p>
          <a:p>
            <a:pPr>
              <a:lnSpc>
                <a:spcPct val="120000"/>
              </a:lnSpc>
            </a:pPr>
            <a:r>
              <a:rPr lang="he-IL" sz="1600" b="0" i="0" dirty="0">
                <a:solidFill>
                  <a:srgbClr val="000000"/>
                </a:solidFill>
                <a:effectLst/>
                <a:latin typeface="Arial" panose="020B0604020202020204" pitchFamily="34" charset="0"/>
              </a:rPr>
              <a:t>אלמה אמר רבי אבא בר </a:t>
            </a:r>
            <a:r>
              <a:rPr lang="he-IL" sz="1600" b="0" i="0" dirty="0" err="1">
                <a:solidFill>
                  <a:srgbClr val="000000"/>
                </a:solidFill>
                <a:effectLst/>
                <a:latin typeface="Arial" panose="020B0604020202020204" pitchFamily="34" charset="0"/>
              </a:rPr>
              <a:t>זבדא</a:t>
            </a:r>
            <a:r>
              <a:rPr lang="he-IL" sz="1600" b="0" i="0" dirty="0">
                <a:solidFill>
                  <a:srgbClr val="000000"/>
                </a:solidFill>
                <a:effectLst/>
                <a:latin typeface="Arial" panose="020B0604020202020204" pitchFamily="34" charset="0"/>
              </a:rPr>
              <a:t> אמר רב: </a:t>
            </a:r>
          </a:p>
          <a:p>
            <a:pPr>
              <a:lnSpc>
                <a:spcPct val="120000"/>
              </a:lnSpc>
            </a:pPr>
            <a:r>
              <a:rPr lang="he-IL" sz="1600" b="0" i="0" dirty="0">
                <a:solidFill>
                  <a:srgbClr val="000000"/>
                </a:solidFill>
                <a:effectLst/>
                <a:latin typeface="Arial" panose="020B0604020202020204" pitchFamily="34" charset="0"/>
              </a:rPr>
              <a:t>אבל חייב בכל מצות האמורות בתורה, חוץ מן התפילין שהרי נאמר בהן פאר שנאמר "</a:t>
            </a:r>
            <a:r>
              <a:rPr lang="he-IL" sz="1600" b="0" i="0" dirty="0">
                <a:solidFill>
                  <a:srgbClr val="002060"/>
                </a:solidFill>
                <a:effectLst/>
                <a:latin typeface="Arial" panose="020B0604020202020204" pitchFamily="34" charset="0"/>
              </a:rPr>
              <a:t>פְאֵרְךָ חֲבוֹשׁ עָלֶיךָ</a:t>
            </a:r>
            <a:r>
              <a:rPr lang="he-IL" sz="1600" b="0" i="0" dirty="0">
                <a:solidFill>
                  <a:srgbClr val="000000"/>
                </a:solidFill>
                <a:effectLst/>
                <a:latin typeface="Arial" panose="020B0604020202020204" pitchFamily="34" charset="0"/>
              </a:rPr>
              <a:t>" וגו'.</a:t>
            </a:r>
          </a:p>
          <a:p>
            <a:pPr>
              <a:lnSpc>
                <a:spcPct val="120000"/>
              </a:lnSpc>
            </a:pPr>
            <a:endParaRPr lang="he-IL" sz="300" b="0" i="0" dirty="0">
              <a:solidFill>
                <a:srgbClr val="000000"/>
              </a:solidFill>
              <a:effectLst/>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אמרי: התם </a:t>
            </a:r>
            <a:r>
              <a:rPr lang="he-IL" sz="1600" b="0" i="0" dirty="0" err="1">
                <a:solidFill>
                  <a:srgbClr val="000000"/>
                </a:solidFill>
                <a:effectLst/>
                <a:latin typeface="Arial" panose="020B0604020202020204" pitchFamily="34" charset="0"/>
              </a:rPr>
              <a:t>טרדא</a:t>
            </a:r>
            <a:r>
              <a:rPr lang="he-IL" sz="1600" b="0" i="0" dirty="0">
                <a:solidFill>
                  <a:srgbClr val="000000"/>
                </a:solidFill>
                <a:effectLst/>
                <a:latin typeface="Arial" panose="020B0604020202020204" pitchFamily="34" charset="0"/>
              </a:rPr>
              <a:t> דרשות, הכא </a:t>
            </a:r>
            <a:r>
              <a:rPr lang="he-IL" sz="1600" b="0" i="0" dirty="0" err="1">
                <a:solidFill>
                  <a:srgbClr val="000000"/>
                </a:solidFill>
                <a:effectLst/>
                <a:latin typeface="Arial" panose="020B0604020202020204" pitchFamily="34" charset="0"/>
              </a:rPr>
              <a:t>טרדא</a:t>
            </a:r>
            <a:r>
              <a:rPr lang="he-IL" sz="1600" b="0" i="0" dirty="0">
                <a:solidFill>
                  <a:srgbClr val="000000"/>
                </a:solidFill>
                <a:effectLst/>
                <a:latin typeface="Arial" panose="020B0604020202020204" pitchFamily="34" charset="0"/>
              </a:rPr>
              <a:t> </a:t>
            </a:r>
            <a:r>
              <a:rPr lang="he-IL" sz="1600" b="0" i="0" dirty="0" err="1">
                <a:solidFill>
                  <a:srgbClr val="000000"/>
                </a:solidFill>
                <a:effectLst/>
                <a:latin typeface="Arial" panose="020B0604020202020204" pitchFamily="34" charset="0"/>
              </a:rPr>
              <a:t>דמצוה</a:t>
            </a:r>
            <a:r>
              <a:rPr lang="he-IL" sz="1600" dirty="0">
                <a:solidFill>
                  <a:srgbClr val="000000"/>
                </a:solidFill>
                <a:latin typeface="Arial" panose="020B0604020202020204" pitchFamily="34" charset="0"/>
              </a:rPr>
              <a:t>.</a:t>
            </a:r>
            <a:endParaRPr lang="he-IL" sz="1600" dirty="0">
              <a:solidFill>
                <a:srgbClr val="F79646">
                  <a:lumMod val="50000"/>
                </a:srgbClr>
              </a:solidFill>
            </a:endParaRPr>
          </a:p>
        </p:txBody>
      </p:sp>
      <p:sp>
        <p:nvSpPr>
          <p:cNvPr id="7" name="הסבר מלבני מעוגל 6">
            <a:extLst>
              <a:ext uri="{FF2B5EF4-FFF2-40B4-BE49-F238E27FC236}">
                <a16:creationId xmlns:a16="http://schemas.microsoft.com/office/drawing/2014/main" id="{810185C1-B58F-29EE-4428-E9FB419A8EAF}"/>
              </a:ext>
            </a:extLst>
          </p:cNvPr>
          <p:cNvSpPr/>
          <p:nvPr/>
        </p:nvSpPr>
        <p:spPr>
          <a:xfrm>
            <a:off x="467544" y="476672"/>
            <a:ext cx="3231737" cy="1370034"/>
          </a:xfrm>
          <a:prstGeom prst="wedgeRoundRectCallout">
            <a:avLst>
              <a:gd name="adj1" fmla="val 54783"/>
              <a:gd name="adj2" fmla="val -4781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1400" dirty="0">
                <a:solidFill>
                  <a:srgbClr val="000000"/>
                </a:solidFill>
                <a:latin typeface="Arial" panose="020B0604020202020204" pitchFamily="34" charset="0"/>
              </a:rPr>
              <a:t>משנה:</a:t>
            </a:r>
          </a:p>
          <a:p>
            <a:pPr algn="r" rtl="1"/>
            <a:endParaRPr lang="he-IL" sz="200" dirty="0">
              <a:solidFill>
                <a:srgbClr val="F79646">
                  <a:lumMod val="50000"/>
                </a:srgbClr>
              </a:solidFill>
            </a:endParaRPr>
          </a:p>
          <a:p>
            <a:pPr>
              <a:lnSpc>
                <a:spcPct val="120000"/>
              </a:lnSpc>
            </a:pPr>
            <a:r>
              <a:rPr lang="he-IL" sz="1400" dirty="0" err="1">
                <a:solidFill>
                  <a:srgbClr val="F79646">
                    <a:lumMod val="50000"/>
                  </a:srgbClr>
                </a:solidFill>
              </a:rPr>
              <a:t>האומנין</a:t>
            </a:r>
            <a:r>
              <a:rPr lang="he-IL" sz="1400" dirty="0">
                <a:solidFill>
                  <a:srgbClr val="F79646">
                    <a:lumMod val="50000"/>
                  </a:srgbClr>
                </a:solidFill>
              </a:rPr>
              <a:t> קורין בראש האילן ובראש הנדבך, </a:t>
            </a:r>
          </a:p>
          <a:p>
            <a:pPr>
              <a:lnSpc>
                <a:spcPct val="120000"/>
              </a:lnSpc>
            </a:pPr>
            <a:r>
              <a:rPr lang="he-IL" sz="1400" dirty="0">
                <a:solidFill>
                  <a:srgbClr val="F79646">
                    <a:lumMod val="50000"/>
                  </a:srgbClr>
                </a:solidFill>
              </a:rPr>
              <a:t>מה שאינן </a:t>
            </a:r>
            <a:r>
              <a:rPr lang="he-IL" sz="1400" dirty="0" err="1">
                <a:solidFill>
                  <a:srgbClr val="F79646">
                    <a:lumMod val="50000"/>
                  </a:srgbClr>
                </a:solidFill>
              </a:rPr>
              <a:t>רשאין</a:t>
            </a:r>
            <a:r>
              <a:rPr lang="he-IL" sz="1400" dirty="0">
                <a:solidFill>
                  <a:srgbClr val="F79646">
                    <a:lumMod val="50000"/>
                  </a:srgbClr>
                </a:solidFill>
              </a:rPr>
              <a:t> לעשות כן בתפלה.</a:t>
            </a:r>
          </a:p>
          <a:p>
            <a:pPr>
              <a:lnSpc>
                <a:spcPct val="120000"/>
              </a:lnSpc>
            </a:pPr>
            <a:endParaRPr lang="he-IL" sz="200" dirty="0">
              <a:solidFill>
                <a:srgbClr val="F79646">
                  <a:lumMod val="50000"/>
                </a:srgbClr>
              </a:solidFill>
            </a:endParaRPr>
          </a:p>
          <a:p>
            <a:pPr>
              <a:lnSpc>
                <a:spcPct val="120000"/>
              </a:lnSpc>
            </a:pPr>
            <a:r>
              <a:rPr lang="he-IL" sz="1400" dirty="0">
                <a:solidFill>
                  <a:srgbClr val="F79646">
                    <a:lumMod val="50000"/>
                  </a:srgbClr>
                </a:solidFill>
              </a:rPr>
              <a:t>חתן פטור </a:t>
            </a:r>
            <a:r>
              <a:rPr lang="he-IL" sz="1400" dirty="0" err="1">
                <a:solidFill>
                  <a:srgbClr val="F79646">
                    <a:lumMod val="50000"/>
                  </a:srgbClr>
                </a:solidFill>
              </a:rPr>
              <a:t>מק''ש</a:t>
            </a:r>
            <a:r>
              <a:rPr lang="he-IL" sz="1400" dirty="0">
                <a:solidFill>
                  <a:srgbClr val="F79646">
                    <a:lumMod val="50000"/>
                  </a:srgbClr>
                </a:solidFill>
              </a:rPr>
              <a:t> לילה הראשונה ועד מוצאי שבת אם לא עשה מעשה.</a:t>
            </a:r>
          </a:p>
        </p:txBody>
      </p:sp>
      <p:sp>
        <p:nvSpPr>
          <p:cNvPr id="8" name="TextBox 5">
            <a:extLst>
              <a:ext uri="{FF2B5EF4-FFF2-40B4-BE49-F238E27FC236}">
                <a16:creationId xmlns:a16="http://schemas.microsoft.com/office/drawing/2014/main" id="{482A13FF-B6C8-359A-5150-218126534578}"/>
              </a:ext>
            </a:extLst>
          </p:cNvPr>
          <p:cNvSpPr txBox="1"/>
          <p:nvPr/>
        </p:nvSpPr>
        <p:spPr>
          <a:xfrm>
            <a:off x="8613326" y="4304522"/>
            <a:ext cx="576064" cy="215444"/>
          </a:xfrm>
          <a:prstGeom prst="rect">
            <a:avLst/>
          </a:prstGeom>
          <a:noFill/>
        </p:spPr>
        <p:txBody>
          <a:bodyPr wrap="square" rtlCol="1">
            <a:spAutoFit/>
          </a:bodyPr>
          <a:lstStyle/>
          <a:p>
            <a:r>
              <a:rPr lang="he-IL" sz="800" dirty="0"/>
              <a:t>עמוד ב</a:t>
            </a:r>
          </a:p>
        </p:txBody>
      </p:sp>
    </p:spTree>
    <p:extLst>
      <p:ext uri="{BB962C8B-B14F-4D97-AF65-F5344CB8AC3E}">
        <p14:creationId xmlns:p14="http://schemas.microsoft.com/office/powerpoint/2010/main" val="350735464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2411760" y="305038"/>
            <a:ext cx="6408712" cy="6303520"/>
          </a:xfrm>
          <a:prstGeom prst="rect">
            <a:avLst/>
          </a:prstGeom>
          <a:noFill/>
        </p:spPr>
        <p:txBody>
          <a:bodyPr wrap="square" rtlCol="1">
            <a:spAutoFit/>
          </a:bodyPr>
          <a:lstStyle/>
          <a:p>
            <a:pPr>
              <a:lnSpc>
                <a:spcPct val="120000"/>
              </a:lnSpc>
            </a:pPr>
            <a:r>
              <a:rPr lang="he-IL" sz="1900" b="1" dirty="0"/>
              <a:t>משנה</a:t>
            </a:r>
          </a:p>
          <a:p>
            <a:pPr>
              <a:lnSpc>
                <a:spcPct val="120000"/>
              </a:lnSpc>
            </a:pPr>
            <a:endParaRPr lang="he-IL" sz="1100" dirty="0"/>
          </a:p>
          <a:p>
            <a:pPr>
              <a:lnSpc>
                <a:spcPct val="120000"/>
              </a:lnSpc>
            </a:pPr>
            <a:r>
              <a:rPr lang="he-IL" dirty="0">
                <a:solidFill>
                  <a:srgbClr val="F79646">
                    <a:lumMod val="50000"/>
                  </a:srgbClr>
                </a:solidFill>
              </a:rPr>
              <a:t>רחץ לילה הראשון שמתה אשתו, </a:t>
            </a:r>
          </a:p>
          <a:p>
            <a:pPr>
              <a:lnSpc>
                <a:spcPct val="120000"/>
              </a:lnSpc>
            </a:pPr>
            <a:r>
              <a:rPr lang="he-IL" dirty="0">
                <a:solidFill>
                  <a:srgbClr val="F79646">
                    <a:lumMod val="50000"/>
                  </a:srgbClr>
                </a:solidFill>
              </a:rPr>
              <a:t>אמרו לו תלמידיו: למדתנו רבינו שאבל אסור לרחוץ! </a:t>
            </a:r>
          </a:p>
          <a:p>
            <a:pPr>
              <a:lnSpc>
                <a:spcPct val="120000"/>
              </a:lnSpc>
            </a:pPr>
            <a:r>
              <a:rPr lang="he-IL" dirty="0">
                <a:solidFill>
                  <a:srgbClr val="F79646">
                    <a:lumMod val="50000"/>
                  </a:srgbClr>
                </a:solidFill>
              </a:rPr>
              <a:t>אמר להם: איני כשאר בני אדם, אסטניס אני.</a:t>
            </a:r>
          </a:p>
          <a:p>
            <a:pPr>
              <a:lnSpc>
                <a:spcPct val="120000"/>
              </a:lnSpc>
            </a:pPr>
            <a:endParaRPr lang="he-IL" sz="1200" dirty="0">
              <a:solidFill>
                <a:srgbClr val="F79646">
                  <a:lumMod val="50000"/>
                </a:srgbClr>
              </a:solidFill>
            </a:endParaRPr>
          </a:p>
          <a:p>
            <a:pPr>
              <a:lnSpc>
                <a:spcPct val="120000"/>
              </a:lnSpc>
            </a:pPr>
            <a:r>
              <a:rPr lang="he-IL" dirty="0">
                <a:solidFill>
                  <a:srgbClr val="F79646">
                    <a:lumMod val="50000"/>
                  </a:srgbClr>
                </a:solidFill>
              </a:rPr>
              <a:t>וכשמת טבי עבדו קבל עליו </a:t>
            </a:r>
            <a:r>
              <a:rPr lang="he-IL" dirty="0" err="1">
                <a:solidFill>
                  <a:srgbClr val="F79646">
                    <a:lumMod val="50000"/>
                  </a:srgbClr>
                </a:solidFill>
              </a:rPr>
              <a:t>תנחומין</a:t>
            </a:r>
            <a:r>
              <a:rPr lang="he-IL" dirty="0">
                <a:solidFill>
                  <a:srgbClr val="F79646">
                    <a:lumMod val="50000"/>
                  </a:srgbClr>
                </a:solidFill>
              </a:rPr>
              <a:t>, </a:t>
            </a:r>
          </a:p>
          <a:p>
            <a:pPr>
              <a:lnSpc>
                <a:spcPct val="120000"/>
              </a:lnSpc>
            </a:pPr>
            <a:r>
              <a:rPr lang="he-IL" dirty="0">
                <a:solidFill>
                  <a:srgbClr val="F79646">
                    <a:lumMod val="50000"/>
                  </a:srgbClr>
                </a:solidFill>
              </a:rPr>
              <a:t>אמרו לו תלמידיו: למדתנו רבינו שאין </a:t>
            </a:r>
            <a:r>
              <a:rPr lang="he-IL" dirty="0" err="1">
                <a:solidFill>
                  <a:srgbClr val="F79646">
                    <a:lumMod val="50000"/>
                  </a:srgbClr>
                </a:solidFill>
              </a:rPr>
              <a:t>מקבלין</a:t>
            </a:r>
            <a:r>
              <a:rPr lang="he-IL" dirty="0">
                <a:solidFill>
                  <a:srgbClr val="F79646">
                    <a:lumMod val="50000"/>
                  </a:srgbClr>
                </a:solidFill>
              </a:rPr>
              <a:t> </a:t>
            </a:r>
            <a:r>
              <a:rPr lang="he-IL" dirty="0" err="1">
                <a:solidFill>
                  <a:srgbClr val="F79646">
                    <a:lumMod val="50000"/>
                  </a:srgbClr>
                </a:solidFill>
              </a:rPr>
              <a:t>תנחומין</a:t>
            </a:r>
            <a:r>
              <a:rPr lang="he-IL" dirty="0">
                <a:solidFill>
                  <a:srgbClr val="F79646">
                    <a:lumMod val="50000"/>
                  </a:srgbClr>
                </a:solidFill>
              </a:rPr>
              <a:t> על העבדים! </a:t>
            </a:r>
          </a:p>
          <a:p>
            <a:pPr>
              <a:lnSpc>
                <a:spcPct val="120000"/>
              </a:lnSpc>
            </a:pPr>
            <a:r>
              <a:rPr lang="he-IL" dirty="0">
                <a:solidFill>
                  <a:srgbClr val="F79646">
                    <a:lumMod val="50000"/>
                  </a:srgbClr>
                </a:solidFill>
              </a:rPr>
              <a:t>אמר להם: אין טבי עבדי כשאר כל העבדים, כשר היה. </a:t>
            </a:r>
          </a:p>
          <a:p>
            <a:pPr>
              <a:lnSpc>
                <a:spcPct val="120000"/>
              </a:lnSpc>
            </a:pPr>
            <a:endParaRPr lang="he-IL" sz="1200" dirty="0">
              <a:solidFill>
                <a:srgbClr val="F79646">
                  <a:lumMod val="50000"/>
                </a:srgbClr>
              </a:solidFill>
            </a:endParaRPr>
          </a:p>
          <a:p>
            <a:pPr>
              <a:lnSpc>
                <a:spcPct val="120000"/>
              </a:lnSpc>
            </a:pPr>
            <a:r>
              <a:rPr lang="he-IL" dirty="0">
                <a:solidFill>
                  <a:srgbClr val="F79646">
                    <a:lumMod val="50000"/>
                  </a:srgbClr>
                </a:solidFill>
              </a:rPr>
              <a:t>חתן, אם רוצה לקרות </a:t>
            </a:r>
            <a:r>
              <a:rPr lang="he-IL" dirty="0" err="1">
                <a:solidFill>
                  <a:srgbClr val="F79646">
                    <a:lumMod val="50000"/>
                  </a:srgbClr>
                </a:solidFill>
              </a:rPr>
              <a:t>קרית</a:t>
            </a:r>
            <a:r>
              <a:rPr lang="he-IL" dirty="0">
                <a:solidFill>
                  <a:srgbClr val="F79646">
                    <a:lumMod val="50000"/>
                  </a:srgbClr>
                </a:solidFill>
              </a:rPr>
              <a:t> שמע לילה הראשון - קורא. </a:t>
            </a:r>
          </a:p>
          <a:p>
            <a:pPr>
              <a:lnSpc>
                <a:spcPct val="120000"/>
              </a:lnSpc>
            </a:pPr>
            <a:r>
              <a:rPr lang="he-IL" dirty="0">
                <a:solidFill>
                  <a:srgbClr val="F79646">
                    <a:lumMod val="50000"/>
                  </a:srgbClr>
                </a:solidFill>
              </a:rPr>
              <a:t>רבן שמעון בן גמליאל אומר: לא כל הרוצה ליטול את השם </a:t>
            </a:r>
            <a:r>
              <a:rPr lang="he-IL" dirty="0" err="1">
                <a:solidFill>
                  <a:srgbClr val="F79646">
                    <a:lumMod val="50000"/>
                  </a:srgbClr>
                </a:solidFill>
              </a:rPr>
              <a:t>יטול</a:t>
            </a:r>
            <a:r>
              <a:rPr lang="he-IL" dirty="0">
                <a:solidFill>
                  <a:srgbClr val="F79646">
                    <a:lumMod val="50000"/>
                  </a:srgbClr>
                </a:solidFill>
              </a:rPr>
              <a:t>.</a:t>
            </a:r>
          </a:p>
          <a:p>
            <a:pPr>
              <a:lnSpc>
                <a:spcPct val="120000"/>
              </a:lnSpc>
            </a:pPr>
            <a:endParaRPr lang="he-IL" sz="2400" dirty="0">
              <a:solidFill>
                <a:srgbClr val="F79646">
                  <a:lumMod val="50000"/>
                </a:srgbClr>
              </a:solidFill>
            </a:endParaRPr>
          </a:p>
          <a:p>
            <a:pPr>
              <a:lnSpc>
                <a:spcPct val="120000"/>
              </a:lnSpc>
            </a:pPr>
            <a:r>
              <a:rPr lang="he-IL" sz="1900" b="1" dirty="0"/>
              <a:t>גמרא</a:t>
            </a:r>
          </a:p>
          <a:p>
            <a:pPr>
              <a:lnSpc>
                <a:spcPct val="120000"/>
              </a:lnSpc>
            </a:pPr>
            <a:endParaRPr lang="he-IL" sz="1200" dirty="0">
              <a:solidFill>
                <a:srgbClr val="F79646">
                  <a:lumMod val="50000"/>
                </a:srgbClr>
              </a:solidFill>
            </a:endParaRPr>
          </a:p>
          <a:p>
            <a:pPr>
              <a:lnSpc>
                <a:spcPct val="120000"/>
              </a:lnSpc>
            </a:pPr>
            <a:r>
              <a:rPr lang="he-IL" b="0" i="0" dirty="0" err="1">
                <a:solidFill>
                  <a:srgbClr val="000000"/>
                </a:solidFill>
                <a:effectLst/>
                <a:latin typeface="Arial" panose="020B0604020202020204" pitchFamily="34" charset="0"/>
              </a:rPr>
              <a:t>מ''ט</a:t>
            </a:r>
            <a:r>
              <a:rPr lang="he-IL" b="0" i="0" dirty="0">
                <a:solidFill>
                  <a:srgbClr val="000000"/>
                </a:solidFill>
                <a:effectLst/>
                <a:latin typeface="Arial" panose="020B0604020202020204" pitchFamily="34" charset="0"/>
              </a:rPr>
              <a:t> דרבן (שמעון בן) גמליאל? </a:t>
            </a:r>
          </a:p>
          <a:p>
            <a:pPr>
              <a:lnSpc>
                <a:spcPct val="120000"/>
              </a:lnSpc>
            </a:pPr>
            <a:endParaRPr lang="he-IL" sz="1200" b="0" i="0" dirty="0">
              <a:solidFill>
                <a:srgbClr val="000000"/>
              </a:solidFill>
              <a:effectLst/>
              <a:latin typeface="Arial" panose="020B0604020202020204" pitchFamily="34" charset="0"/>
            </a:endParaRPr>
          </a:p>
          <a:p>
            <a:pPr>
              <a:lnSpc>
                <a:spcPct val="120000"/>
              </a:lnSpc>
            </a:pPr>
            <a:r>
              <a:rPr lang="he-IL" b="0" i="0" dirty="0" err="1">
                <a:solidFill>
                  <a:srgbClr val="000000"/>
                </a:solidFill>
                <a:effectLst/>
                <a:latin typeface="Arial" panose="020B0604020202020204" pitchFamily="34" charset="0"/>
              </a:rPr>
              <a:t>קסבר</a:t>
            </a:r>
            <a:r>
              <a:rPr lang="he-IL" b="0" i="0" dirty="0">
                <a:solidFill>
                  <a:srgbClr val="000000"/>
                </a:solidFill>
                <a:effectLst/>
                <a:latin typeface="Arial" panose="020B0604020202020204" pitchFamily="34" charset="0"/>
              </a:rPr>
              <a:t> אנינות לילה דרבנן,</a:t>
            </a:r>
          </a:p>
          <a:p>
            <a:pPr>
              <a:lnSpc>
                <a:spcPct val="120000"/>
              </a:lnSpc>
            </a:pPr>
            <a:r>
              <a:rPr lang="he-IL" b="0" i="0" dirty="0" err="1">
                <a:solidFill>
                  <a:srgbClr val="000000"/>
                </a:solidFill>
                <a:effectLst/>
                <a:latin typeface="Arial" panose="020B0604020202020204" pitchFamily="34" charset="0"/>
              </a:rPr>
              <a:t>דכתיב</a:t>
            </a:r>
            <a:r>
              <a:rPr lang="he-IL" b="0" i="0" dirty="0">
                <a:solidFill>
                  <a:srgbClr val="000000"/>
                </a:solidFill>
                <a:effectLst/>
                <a:latin typeface="Arial" panose="020B0604020202020204" pitchFamily="34" charset="0"/>
              </a:rPr>
              <a:t>: "</a:t>
            </a:r>
            <a:r>
              <a:rPr lang="he-IL" b="0" i="0" dirty="0">
                <a:solidFill>
                  <a:srgbClr val="002060"/>
                </a:solidFill>
                <a:effectLst/>
                <a:latin typeface="Arial" panose="020B0604020202020204" pitchFamily="34" charset="0"/>
              </a:rPr>
              <a:t>וְאַחֲרִיתָהּ כְּיוֹם מָר</a:t>
            </a:r>
            <a:r>
              <a:rPr lang="he-IL" b="0" i="0" dirty="0">
                <a:solidFill>
                  <a:srgbClr val="000000"/>
                </a:solidFill>
                <a:effectLst/>
                <a:latin typeface="Arial" panose="020B0604020202020204" pitchFamily="34" charset="0"/>
              </a:rPr>
              <a:t>", </a:t>
            </a:r>
          </a:p>
          <a:p>
            <a:pPr>
              <a:lnSpc>
                <a:spcPct val="120000"/>
              </a:lnSpc>
            </a:pPr>
            <a:r>
              <a:rPr lang="he-IL" b="0" i="0" dirty="0">
                <a:solidFill>
                  <a:srgbClr val="000000"/>
                </a:solidFill>
                <a:effectLst/>
                <a:latin typeface="Arial" panose="020B0604020202020204" pitchFamily="34" charset="0"/>
              </a:rPr>
              <a:t>ובמקום אסטניס לא גזרו ביה רבנן.</a:t>
            </a:r>
          </a:p>
        </p:txBody>
      </p:sp>
      <p:sp>
        <p:nvSpPr>
          <p:cNvPr id="4" name="הסבר מלבני מעוגל 6">
            <a:extLst>
              <a:ext uri="{FF2B5EF4-FFF2-40B4-BE49-F238E27FC236}">
                <a16:creationId xmlns:a16="http://schemas.microsoft.com/office/drawing/2014/main" id="{B64D707E-1D4C-9CAE-DDB0-FD627C957864}"/>
              </a:ext>
            </a:extLst>
          </p:cNvPr>
          <p:cNvSpPr/>
          <p:nvPr/>
        </p:nvSpPr>
        <p:spPr>
          <a:xfrm>
            <a:off x="251520" y="583208"/>
            <a:ext cx="3600400" cy="1728192"/>
          </a:xfrm>
          <a:prstGeom prst="wedgeRoundRectCallout">
            <a:avLst>
              <a:gd name="adj1" fmla="val 54783"/>
              <a:gd name="adj2" fmla="val -4781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1300" dirty="0">
                <a:solidFill>
                  <a:srgbClr val="000000"/>
                </a:solidFill>
                <a:latin typeface="Arial" panose="020B0604020202020204" pitchFamily="34" charset="0"/>
              </a:rPr>
              <a:t>משנה </a:t>
            </a:r>
            <a:r>
              <a:rPr lang="he-IL" sz="1300" dirty="0" err="1">
                <a:solidFill>
                  <a:srgbClr val="000000"/>
                </a:solidFill>
                <a:latin typeface="Arial" panose="020B0604020202020204" pitchFamily="34" charset="0"/>
              </a:rPr>
              <a:t>טז</a:t>
            </a:r>
            <a:r>
              <a:rPr lang="he-IL" sz="1300" dirty="0">
                <a:solidFill>
                  <a:srgbClr val="000000"/>
                </a:solidFill>
                <a:latin typeface="Arial" panose="020B0604020202020204" pitchFamily="34" charset="0"/>
              </a:rPr>
              <a:t> ע"א:</a:t>
            </a:r>
          </a:p>
          <a:p>
            <a:pPr>
              <a:lnSpc>
                <a:spcPct val="120000"/>
              </a:lnSpc>
            </a:pPr>
            <a:endParaRPr lang="he-IL" sz="200" dirty="0">
              <a:solidFill>
                <a:srgbClr val="F79646">
                  <a:lumMod val="50000"/>
                </a:srgbClr>
              </a:solidFill>
            </a:endParaRPr>
          </a:p>
          <a:p>
            <a:pPr>
              <a:lnSpc>
                <a:spcPct val="120000"/>
              </a:lnSpc>
            </a:pPr>
            <a:r>
              <a:rPr lang="he-IL" sz="1300" dirty="0">
                <a:solidFill>
                  <a:srgbClr val="F79646">
                    <a:lumMod val="50000"/>
                  </a:srgbClr>
                </a:solidFill>
              </a:rPr>
              <a:t>חתן פטור </a:t>
            </a:r>
            <a:r>
              <a:rPr lang="he-IL" sz="1300" dirty="0" err="1">
                <a:solidFill>
                  <a:srgbClr val="F79646">
                    <a:lumMod val="50000"/>
                  </a:srgbClr>
                </a:solidFill>
              </a:rPr>
              <a:t>מק''ש</a:t>
            </a:r>
            <a:r>
              <a:rPr lang="he-IL" sz="1300" dirty="0">
                <a:solidFill>
                  <a:srgbClr val="F79646">
                    <a:lumMod val="50000"/>
                  </a:srgbClr>
                </a:solidFill>
              </a:rPr>
              <a:t> לילה הראשונה ועד מוצאי שבת אם לא עשה מעשה.</a:t>
            </a:r>
          </a:p>
          <a:p>
            <a:pPr>
              <a:lnSpc>
                <a:spcPct val="120000"/>
              </a:lnSpc>
            </a:pPr>
            <a:r>
              <a:rPr lang="he-IL" sz="1300" dirty="0">
                <a:solidFill>
                  <a:srgbClr val="F79646">
                    <a:lumMod val="50000"/>
                  </a:srgbClr>
                </a:solidFill>
              </a:rPr>
              <a:t>ומעשה </a:t>
            </a:r>
            <a:r>
              <a:rPr lang="he-IL" sz="1300" dirty="0" err="1">
                <a:solidFill>
                  <a:srgbClr val="F79646">
                    <a:lumMod val="50000"/>
                  </a:srgbClr>
                </a:solidFill>
              </a:rPr>
              <a:t>בר''ג</a:t>
            </a:r>
            <a:r>
              <a:rPr lang="he-IL" sz="1300" dirty="0">
                <a:solidFill>
                  <a:srgbClr val="F79646">
                    <a:lumMod val="50000"/>
                  </a:srgbClr>
                </a:solidFill>
              </a:rPr>
              <a:t> שנשא </a:t>
            </a:r>
            <a:r>
              <a:rPr lang="he-IL" sz="1300" dirty="0" err="1">
                <a:solidFill>
                  <a:srgbClr val="F79646">
                    <a:lumMod val="50000"/>
                  </a:srgbClr>
                </a:solidFill>
              </a:rPr>
              <a:t>אשה</a:t>
            </a:r>
            <a:r>
              <a:rPr lang="he-IL" sz="1300" dirty="0">
                <a:solidFill>
                  <a:srgbClr val="F79646">
                    <a:lumMod val="50000"/>
                  </a:srgbClr>
                </a:solidFill>
              </a:rPr>
              <a:t> וקרא לילה הראשונה, </a:t>
            </a:r>
          </a:p>
          <a:p>
            <a:pPr>
              <a:lnSpc>
                <a:spcPct val="120000"/>
              </a:lnSpc>
            </a:pPr>
            <a:r>
              <a:rPr lang="he-IL" sz="1300" dirty="0">
                <a:solidFill>
                  <a:srgbClr val="F79646">
                    <a:lumMod val="50000"/>
                  </a:srgbClr>
                </a:solidFill>
              </a:rPr>
              <a:t>אמרו לו תלמידיו: למדתנו רבינו שחתן פטור </a:t>
            </a:r>
            <a:r>
              <a:rPr lang="he-IL" sz="1300" dirty="0" err="1">
                <a:solidFill>
                  <a:srgbClr val="F79646">
                    <a:lumMod val="50000"/>
                  </a:srgbClr>
                </a:solidFill>
              </a:rPr>
              <a:t>מק''ש</a:t>
            </a:r>
            <a:r>
              <a:rPr lang="he-IL" sz="1300" dirty="0">
                <a:solidFill>
                  <a:srgbClr val="F79646">
                    <a:lumMod val="50000"/>
                  </a:srgbClr>
                </a:solidFill>
              </a:rPr>
              <a:t>! </a:t>
            </a:r>
          </a:p>
          <a:p>
            <a:pPr>
              <a:lnSpc>
                <a:spcPct val="120000"/>
              </a:lnSpc>
            </a:pPr>
            <a:r>
              <a:rPr lang="he-IL" sz="1300" dirty="0">
                <a:solidFill>
                  <a:srgbClr val="F79646">
                    <a:lumMod val="50000"/>
                  </a:srgbClr>
                </a:solidFill>
              </a:rPr>
              <a:t>אמר להם: איני שומע לכם לבטל הימני מלכות שמים אפי' שעה אחת.</a:t>
            </a:r>
          </a:p>
        </p:txBody>
      </p:sp>
    </p:spTree>
    <p:extLst>
      <p:ext uri="{BB962C8B-B14F-4D97-AF65-F5344CB8AC3E}">
        <p14:creationId xmlns:p14="http://schemas.microsoft.com/office/powerpoint/2010/main" val="64685180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1142472" y="260648"/>
            <a:ext cx="7461976" cy="6214522"/>
          </a:xfrm>
          <a:prstGeom prst="rect">
            <a:avLst/>
          </a:prstGeom>
          <a:noFill/>
        </p:spPr>
        <p:txBody>
          <a:bodyPr wrap="square" rtlCol="1">
            <a:spAutoFit/>
          </a:bodyPr>
          <a:lstStyle/>
          <a:p>
            <a:pPr>
              <a:lnSpc>
                <a:spcPct val="120000"/>
              </a:lnSpc>
            </a:pPr>
            <a:r>
              <a:rPr lang="he-IL" sz="1600" b="0" i="0" dirty="0">
                <a:solidFill>
                  <a:srgbClr val="000000"/>
                </a:solidFill>
                <a:effectLst/>
                <a:latin typeface="Arial" panose="020B0604020202020204" pitchFamily="34" charset="0"/>
              </a:rPr>
              <a:t>וכשמת טבי עבדו </a:t>
            </a:r>
            <a:r>
              <a:rPr lang="he-IL" sz="1600" b="0" i="0" dirty="0" err="1">
                <a:solidFill>
                  <a:srgbClr val="000000"/>
                </a:solidFill>
                <a:effectLst/>
                <a:latin typeface="Arial" panose="020B0604020202020204" pitchFamily="34" charset="0"/>
              </a:rPr>
              <a:t>וכו</a:t>
            </a:r>
            <a:r>
              <a:rPr lang="he-IL" sz="1600" b="0" i="0" dirty="0">
                <a:solidFill>
                  <a:srgbClr val="000000"/>
                </a:solidFill>
                <a:effectLst/>
                <a:latin typeface="Arial" panose="020B0604020202020204" pitchFamily="34" charset="0"/>
              </a:rPr>
              <a:t>': </a:t>
            </a:r>
          </a:p>
          <a:p>
            <a:pPr>
              <a:lnSpc>
                <a:spcPct val="120000"/>
              </a:lnSpc>
            </a:pPr>
            <a:endParaRPr lang="he-IL" sz="2800" dirty="0">
              <a:solidFill>
                <a:srgbClr val="000000"/>
              </a:solidFill>
              <a:latin typeface="Arial" panose="020B0604020202020204" pitchFamily="34" charset="0"/>
            </a:endParaRPr>
          </a:p>
          <a:p>
            <a:pPr>
              <a:lnSpc>
                <a:spcPct val="120000"/>
              </a:lnSpc>
            </a:pPr>
            <a:r>
              <a:rPr lang="he-IL" sz="1600" b="0" i="0" dirty="0" err="1">
                <a:solidFill>
                  <a:srgbClr val="000000"/>
                </a:solidFill>
                <a:effectLst/>
                <a:latin typeface="Arial" panose="020B0604020202020204" pitchFamily="34" charset="0"/>
              </a:rPr>
              <a:t>ת''ר</a:t>
            </a:r>
            <a:r>
              <a:rPr lang="he-IL" sz="1600" b="0" i="0" dirty="0">
                <a:solidFill>
                  <a:srgbClr val="000000"/>
                </a:solidFill>
                <a:effectLst/>
                <a:latin typeface="Arial" panose="020B0604020202020204" pitchFamily="34" charset="0"/>
              </a:rPr>
              <a:t>: </a:t>
            </a:r>
          </a:p>
          <a:p>
            <a:pPr>
              <a:lnSpc>
                <a:spcPct val="120000"/>
              </a:lnSpc>
            </a:pPr>
            <a:endParaRPr lang="he-IL" sz="500" dirty="0">
              <a:solidFill>
                <a:srgbClr val="F79646">
                  <a:lumMod val="50000"/>
                </a:srgbClr>
              </a:solidFill>
            </a:endParaRPr>
          </a:p>
          <a:p>
            <a:pPr>
              <a:lnSpc>
                <a:spcPct val="120000"/>
              </a:lnSpc>
            </a:pPr>
            <a:r>
              <a:rPr lang="he-IL" sz="1600" dirty="0">
                <a:solidFill>
                  <a:srgbClr val="F79646">
                    <a:lumMod val="50000"/>
                  </a:srgbClr>
                </a:solidFill>
              </a:rPr>
              <a:t>עבדים ושפחות - אין </a:t>
            </a:r>
            <a:r>
              <a:rPr lang="he-IL" sz="1600" dirty="0" err="1">
                <a:solidFill>
                  <a:srgbClr val="F79646">
                    <a:lumMod val="50000"/>
                  </a:srgbClr>
                </a:solidFill>
              </a:rPr>
              <a:t>עומדין</a:t>
            </a:r>
            <a:r>
              <a:rPr lang="he-IL" sz="1600" dirty="0">
                <a:solidFill>
                  <a:srgbClr val="F79646">
                    <a:lumMod val="50000"/>
                  </a:srgbClr>
                </a:solidFill>
              </a:rPr>
              <a:t> עליהם בשורה ואין אומרים עליהם ברכת אבלים ותנחומי אבלים. </a:t>
            </a:r>
          </a:p>
          <a:p>
            <a:pPr>
              <a:lnSpc>
                <a:spcPct val="120000"/>
              </a:lnSpc>
            </a:pPr>
            <a:endParaRPr lang="he-IL" sz="500" dirty="0">
              <a:solidFill>
                <a:srgbClr val="F79646">
                  <a:lumMod val="50000"/>
                </a:srgbClr>
              </a:solidFill>
            </a:endParaRPr>
          </a:p>
          <a:p>
            <a:pPr>
              <a:lnSpc>
                <a:spcPct val="120000"/>
              </a:lnSpc>
            </a:pPr>
            <a:r>
              <a:rPr lang="he-IL" sz="1600" dirty="0">
                <a:solidFill>
                  <a:srgbClr val="F79646">
                    <a:lumMod val="50000"/>
                  </a:srgbClr>
                </a:solidFill>
              </a:rPr>
              <a:t>מעשה ומתה שפחתו של רבי אליעזר,</a:t>
            </a:r>
          </a:p>
          <a:p>
            <a:pPr>
              <a:lnSpc>
                <a:spcPct val="120000"/>
              </a:lnSpc>
            </a:pPr>
            <a:r>
              <a:rPr lang="he-IL" sz="1600" dirty="0">
                <a:solidFill>
                  <a:srgbClr val="F79646">
                    <a:lumMod val="50000"/>
                  </a:srgbClr>
                </a:solidFill>
              </a:rPr>
              <a:t>נכנסו תלמידיו לנחמו, </a:t>
            </a:r>
          </a:p>
          <a:p>
            <a:pPr>
              <a:lnSpc>
                <a:spcPct val="120000"/>
              </a:lnSpc>
            </a:pPr>
            <a:r>
              <a:rPr lang="he-IL" sz="1600" dirty="0">
                <a:solidFill>
                  <a:srgbClr val="F79646">
                    <a:lumMod val="50000"/>
                  </a:srgbClr>
                </a:solidFill>
              </a:rPr>
              <a:t>כיון שראה אותם עלה לעלייה - ועלו אחריו, </a:t>
            </a:r>
          </a:p>
          <a:p>
            <a:pPr>
              <a:lnSpc>
                <a:spcPct val="120000"/>
              </a:lnSpc>
            </a:pPr>
            <a:r>
              <a:rPr lang="he-IL" sz="1600" dirty="0">
                <a:solidFill>
                  <a:srgbClr val="F79646">
                    <a:lumMod val="50000"/>
                  </a:srgbClr>
                </a:solidFill>
              </a:rPr>
              <a:t>נכנס </a:t>
            </a:r>
            <a:r>
              <a:rPr lang="he-IL" sz="1600" dirty="0" err="1">
                <a:solidFill>
                  <a:srgbClr val="F79646">
                    <a:lumMod val="50000"/>
                  </a:srgbClr>
                </a:solidFill>
              </a:rPr>
              <a:t>לאנפילון</a:t>
            </a:r>
            <a:r>
              <a:rPr lang="he-IL" sz="1600" dirty="0">
                <a:solidFill>
                  <a:srgbClr val="F79646">
                    <a:lumMod val="50000"/>
                  </a:srgbClr>
                </a:solidFill>
              </a:rPr>
              <a:t> - נכנסו אחריו,</a:t>
            </a:r>
          </a:p>
          <a:p>
            <a:pPr>
              <a:lnSpc>
                <a:spcPct val="120000"/>
              </a:lnSpc>
            </a:pPr>
            <a:r>
              <a:rPr lang="he-IL" sz="1600" dirty="0">
                <a:solidFill>
                  <a:srgbClr val="F79646">
                    <a:lumMod val="50000"/>
                  </a:srgbClr>
                </a:solidFill>
              </a:rPr>
              <a:t>נכנס לטרקלין - נכנסו אחריו,</a:t>
            </a:r>
          </a:p>
          <a:p>
            <a:pPr>
              <a:lnSpc>
                <a:spcPct val="120000"/>
              </a:lnSpc>
            </a:pPr>
            <a:endParaRPr lang="he-IL" sz="500" dirty="0">
              <a:solidFill>
                <a:srgbClr val="F79646">
                  <a:lumMod val="50000"/>
                </a:srgbClr>
              </a:solidFill>
            </a:endParaRPr>
          </a:p>
          <a:p>
            <a:pPr>
              <a:lnSpc>
                <a:spcPct val="120000"/>
              </a:lnSpc>
            </a:pPr>
            <a:r>
              <a:rPr lang="he-IL" sz="1600" dirty="0">
                <a:solidFill>
                  <a:srgbClr val="F79646">
                    <a:lumMod val="50000"/>
                  </a:srgbClr>
                </a:solidFill>
              </a:rPr>
              <a:t>אמר להם: </a:t>
            </a:r>
          </a:p>
          <a:p>
            <a:pPr>
              <a:lnSpc>
                <a:spcPct val="120000"/>
              </a:lnSpc>
            </a:pPr>
            <a:r>
              <a:rPr lang="he-IL" sz="1600" dirty="0">
                <a:solidFill>
                  <a:srgbClr val="F79646">
                    <a:lumMod val="50000"/>
                  </a:srgbClr>
                </a:solidFill>
              </a:rPr>
              <a:t>כמדומה אני שאתם </a:t>
            </a:r>
            <a:r>
              <a:rPr lang="he-IL" sz="1600" dirty="0" err="1">
                <a:solidFill>
                  <a:srgbClr val="F79646">
                    <a:lumMod val="50000"/>
                  </a:srgbClr>
                </a:solidFill>
              </a:rPr>
              <a:t>נכוים</a:t>
            </a:r>
            <a:r>
              <a:rPr lang="he-IL" sz="1600" dirty="0">
                <a:solidFill>
                  <a:srgbClr val="F79646">
                    <a:lumMod val="50000"/>
                  </a:srgbClr>
                </a:solidFill>
              </a:rPr>
              <a:t> בפושרים עכשיו אי אתם </a:t>
            </a:r>
            <a:r>
              <a:rPr lang="he-IL" sz="1600" dirty="0" err="1">
                <a:solidFill>
                  <a:srgbClr val="F79646">
                    <a:lumMod val="50000"/>
                  </a:srgbClr>
                </a:solidFill>
              </a:rPr>
              <a:t>נכוים</a:t>
            </a:r>
            <a:r>
              <a:rPr lang="he-IL" sz="1600" dirty="0">
                <a:solidFill>
                  <a:srgbClr val="F79646">
                    <a:lumMod val="50000"/>
                  </a:srgbClr>
                </a:solidFill>
              </a:rPr>
              <a:t> אפילו בחמי חמין, לא כך שניתי לכם עבדים ושפחות אין </a:t>
            </a:r>
            <a:r>
              <a:rPr lang="he-IL" sz="1600" dirty="0" err="1">
                <a:solidFill>
                  <a:srgbClr val="F79646">
                    <a:lumMod val="50000"/>
                  </a:srgbClr>
                </a:solidFill>
              </a:rPr>
              <a:t>עומדין</a:t>
            </a:r>
            <a:r>
              <a:rPr lang="he-IL" sz="1600" dirty="0">
                <a:solidFill>
                  <a:srgbClr val="F79646">
                    <a:lumMod val="50000"/>
                  </a:srgbClr>
                </a:solidFill>
              </a:rPr>
              <a:t> עליהם בשורה ואין אומרים עליהם ברכת אבלים ולא תנחומי אבלים? - אלא מה אומרים עליהם? כשם שאומרים לו לאדם על שורו ועל חמורו שמתו "המקום ימלא לך חסרונך" כך אומרים לו על עבדו ועל שפחתו "המקום ימלא לך חסרונך". </a:t>
            </a:r>
          </a:p>
          <a:p>
            <a:pPr>
              <a:lnSpc>
                <a:spcPct val="120000"/>
              </a:lnSpc>
            </a:pPr>
            <a:endParaRPr lang="he-IL" dirty="0">
              <a:solidFill>
                <a:srgbClr val="000000"/>
              </a:solidFill>
              <a:latin typeface="Arial" panose="020B0604020202020204" pitchFamily="34" charset="0"/>
            </a:endParaRPr>
          </a:p>
          <a:p>
            <a:pPr>
              <a:lnSpc>
                <a:spcPct val="120000"/>
              </a:lnSpc>
            </a:pPr>
            <a:r>
              <a:rPr lang="he-IL" sz="1600" b="0" i="0" dirty="0">
                <a:solidFill>
                  <a:srgbClr val="000000"/>
                </a:solidFill>
                <a:effectLst/>
                <a:latin typeface="Arial" panose="020B0604020202020204" pitchFamily="34" charset="0"/>
              </a:rPr>
              <a:t>תניא אידך: </a:t>
            </a:r>
          </a:p>
          <a:p>
            <a:pPr>
              <a:lnSpc>
                <a:spcPct val="120000"/>
              </a:lnSpc>
            </a:pPr>
            <a:r>
              <a:rPr lang="he-IL" sz="1600" dirty="0">
                <a:solidFill>
                  <a:srgbClr val="F79646">
                    <a:lumMod val="50000"/>
                  </a:srgbClr>
                </a:solidFill>
              </a:rPr>
              <a:t>עבדים ושפחות אין </a:t>
            </a:r>
            <a:r>
              <a:rPr lang="he-IL" sz="1600" dirty="0" err="1">
                <a:solidFill>
                  <a:srgbClr val="F79646">
                    <a:lumMod val="50000"/>
                  </a:srgbClr>
                </a:solidFill>
              </a:rPr>
              <a:t>מספידין</a:t>
            </a:r>
            <a:r>
              <a:rPr lang="he-IL" sz="1600" dirty="0">
                <a:solidFill>
                  <a:srgbClr val="F79646">
                    <a:lumMod val="50000"/>
                  </a:srgbClr>
                </a:solidFill>
              </a:rPr>
              <a:t> אותן.</a:t>
            </a:r>
          </a:p>
          <a:p>
            <a:pPr>
              <a:lnSpc>
                <a:spcPct val="120000"/>
              </a:lnSpc>
            </a:pPr>
            <a:r>
              <a:rPr lang="he-IL" sz="1600" dirty="0">
                <a:solidFill>
                  <a:srgbClr val="F79646">
                    <a:lumMod val="50000"/>
                  </a:srgbClr>
                </a:solidFill>
              </a:rPr>
              <a:t>ר' יוסי אומר: אם עבד כשר הוא אומרים עליו "הוי איש טוב ונאמן ונהנה </a:t>
            </a:r>
            <a:r>
              <a:rPr lang="he-IL" sz="1600" dirty="0" err="1">
                <a:solidFill>
                  <a:srgbClr val="F79646">
                    <a:lumMod val="50000"/>
                  </a:srgbClr>
                </a:solidFill>
              </a:rPr>
              <a:t>מיגיעו</a:t>
            </a:r>
            <a:r>
              <a:rPr lang="he-IL" sz="1600" dirty="0">
                <a:solidFill>
                  <a:srgbClr val="F79646">
                    <a:lumMod val="50000"/>
                  </a:srgbClr>
                </a:solidFill>
              </a:rPr>
              <a:t>". </a:t>
            </a:r>
          </a:p>
          <a:p>
            <a:pPr>
              <a:lnSpc>
                <a:spcPct val="120000"/>
              </a:lnSpc>
            </a:pPr>
            <a:r>
              <a:rPr lang="he-IL" sz="1600" dirty="0">
                <a:solidFill>
                  <a:srgbClr val="F79646">
                    <a:lumMod val="50000"/>
                  </a:srgbClr>
                </a:solidFill>
              </a:rPr>
              <a:t>אמרו לו: אם כן, מה הנחת לכשרים?!</a:t>
            </a:r>
          </a:p>
        </p:txBody>
      </p:sp>
      <p:sp>
        <p:nvSpPr>
          <p:cNvPr id="3" name="הסבר מלבני מעוגל 6">
            <a:extLst>
              <a:ext uri="{FF2B5EF4-FFF2-40B4-BE49-F238E27FC236}">
                <a16:creationId xmlns:a16="http://schemas.microsoft.com/office/drawing/2014/main" id="{9A427434-C8CF-C7C4-1BCE-CE2A8C3510C4}"/>
              </a:ext>
            </a:extLst>
          </p:cNvPr>
          <p:cNvSpPr/>
          <p:nvPr/>
        </p:nvSpPr>
        <p:spPr>
          <a:xfrm>
            <a:off x="1619672" y="205334"/>
            <a:ext cx="4752527" cy="1063426"/>
          </a:xfrm>
          <a:prstGeom prst="wedgeRoundRectCallout">
            <a:avLst>
              <a:gd name="adj1" fmla="val 54783"/>
              <a:gd name="adj2" fmla="val -47818"/>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1300" dirty="0">
                <a:solidFill>
                  <a:srgbClr val="000000"/>
                </a:solidFill>
                <a:latin typeface="Arial" panose="020B0604020202020204" pitchFamily="34" charset="0"/>
              </a:rPr>
              <a:t>משנה:</a:t>
            </a:r>
            <a:endParaRPr lang="he-IL" sz="200" dirty="0">
              <a:solidFill>
                <a:srgbClr val="F79646">
                  <a:lumMod val="50000"/>
                </a:srgbClr>
              </a:solidFill>
            </a:endParaRPr>
          </a:p>
          <a:p>
            <a:pPr>
              <a:lnSpc>
                <a:spcPct val="120000"/>
              </a:lnSpc>
            </a:pPr>
            <a:r>
              <a:rPr lang="he-IL" sz="1400" dirty="0">
                <a:solidFill>
                  <a:srgbClr val="F79646">
                    <a:lumMod val="50000"/>
                  </a:srgbClr>
                </a:solidFill>
              </a:rPr>
              <a:t>וכשמת טבי עבדו קבל עליו </a:t>
            </a:r>
            <a:r>
              <a:rPr lang="he-IL" sz="1400" dirty="0" err="1">
                <a:solidFill>
                  <a:srgbClr val="F79646">
                    <a:lumMod val="50000"/>
                  </a:srgbClr>
                </a:solidFill>
              </a:rPr>
              <a:t>תנחומין</a:t>
            </a:r>
            <a:r>
              <a:rPr lang="he-IL" sz="1400" dirty="0">
                <a:solidFill>
                  <a:srgbClr val="F79646">
                    <a:lumMod val="50000"/>
                  </a:srgbClr>
                </a:solidFill>
              </a:rPr>
              <a:t>, </a:t>
            </a:r>
          </a:p>
          <a:p>
            <a:pPr>
              <a:lnSpc>
                <a:spcPct val="120000"/>
              </a:lnSpc>
            </a:pPr>
            <a:r>
              <a:rPr lang="he-IL" sz="1400" dirty="0">
                <a:solidFill>
                  <a:srgbClr val="F79646">
                    <a:lumMod val="50000"/>
                  </a:srgbClr>
                </a:solidFill>
              </a:rPr>
              <a:t>אמרו לו תלמידיו: למדתנו רבינו שאין </a:t>
            </a:r>
            <a:r>
              <a:rPr lang="he-IL" sz="1400" dirty="0" err="1">
                <a:solidFill>
                  <a:srgbClr val="F79646">
                    <a:lumMod val="50000"/>
                  </a:srgbClr>
                </a:solidFill>
              </a:rPr>
              <a:t>מקבלין</a:t>
            </a:r>
            <a:r>
              <a:rPr lang="he-IL" sz="1400" dirty="0">
                <a:solidFill>
                  <a:srgbClr val="F79646">
                    <a:lumMod val="50000"/>
                  </a:srgbClr>
                </a:solidFill>
              </a:rPr>
              <a:t> </a:t>
            </a:r>
            <a:r>
              <a:rPr lang="he-IL" sz="1400" dirty="0" err="1">
                <a:solidFill>
                  <a:srgbClr val="F79646">
                    <a:lumMod val="50000"/>
                  </a:srgbClr>
                </a:solidFill>
              </a:rPr>
              <a:t>תנחומין</a:t>
            </a:r>
            <a:r>
              <a:rPr lang="he-IL" sz="1400" dirty="0">
                <a:solidFill>
                  <a:srgbClr val="F79646">
                    <a:lumMod val="50000"/>
                  </a:srgbClr>
                </a:solidFill>
              </a:rPr>
              <a:t> על העבדים! </a:t>
            </a:r>
          </a:p>
          <a:p>
            <a:pPr>
              <a:lnSpc>
                <a:spcPct val="120000"/>
              </a:lnSpc>
            </a:pPr>
            <a:r>
              <a:rPr lang="he-IL" sz="1400" dirty="0">
                <a:solidFill>
                  <a:srgbClr val="F79646">
                    <a:lumMod val="50000"/>
                  </a:srgbClr>
                </a:solidFill>
              </a:rPr>
              <a:t>אמר להם: אין טבי עבדי כשאר כל העבדים, כשר היה. </a:t>
            </a:r>
          </a:p>
        </p:txBody>
      </p:sp>
    </p:spTree>
    <p:extLst>
      <p:ext uri="{BB962C8B-B14F-4D97-AF65-F5344CB8AC3E}">
        <p14:creationId xmlns:p14="http://schemas.microsoft.com/office/powerpoint/2010/main" val="49631273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תמונה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TextBox 4"/>
          <p:cNvSpPr txBox="1"/>
          <p:nvPr/>
        </p:nvSpPr>
        <p:spPr>
          <a:xfrm>
            <a:off x="-296551" y="35330"/>
            <a:ext cx="1800200" cy="369332"/>
          </a:xfrm>
          <a:prstGeom prst="rect">
            <a:avLst/>
          </a:prstGeom>
          <a:noFill/>
        </p:spPr>
        <p:txBody>
          <a:bodyPr wrap="square" rtlCol="1">
            <a:spAutoFit/>
          </a:bodyPr>
          <a:lstStyle/>
          <a:p>
            <a:r>
              <a:rPr lang="he-IL" b="1" dirty="0">
                <a:solidFill>
                  <a:schemeClr val="bg1">
                    <a:lumMod val="50000"/>
                  </a:schemeClr>
                </a:solidFill>
              </a:rPr>
              <a:t>דף </a:t>
            </a:r>
            <a:r>
              <a:rPr lang="he-IL" b="1" dirty="0" err="1">
                <a:solidFill>
                  <a:schemeClr val="bg1">
                    <a:lumMod val="50000"/>
                  </a:schemeClr>
                </a:solidFill>
              </a:rPr>
              <a:t>טז</a:t>
            </a:r>
            <a:r>
              <a:rPr lang="he-IL" b="1" dirty="0">
                <a:solidFill>
                  <a:schemeClr val="bg1">
                    <a:lumMod val="50000"/>
                  </a:schemeClr>
                </a:solidFill>
              </a:rPr>
              <a:t> עמוד ב</a:t>
            </a:r>
          </a:p>
        </p:txBody>
      </p:sp>
      <p:sp>
        <p:nvSpPr>
          <p:cNvPr id="6" name="TextBox 3">
            <a:extLst>
              <a:ext uri="{FF2B5EF4-FFF2-40B4-BE49-F238E27FC236}">
                <a16:creationId xmlns:a16="http://schemas.microsoft.com/office/drawing/2014/main" id="{FAF8FB03-BD0E-CE9E-97EE-5AED19BFA94D}"/>
              </a:ext>
            </a:extLst>
          </p:cNvPr>
          <p:cNvSpPr txBox="1"/>
          <p:nvPr/>
        </p:nvSpPr>
        <p:spPr>
          <a:xfrm>
            <a:off x="1132610" y="76855"/>
            <a:ext cx="7461976" cy="6674519"/>
          </a:xfrm>
          <a:prstGeom prst="rect">
            <a:avLst/>
          </a:prstGeom>
          <a:noFill/>
        </p:spPr>
        <p:txBody>
          <a:bodyPr wrap="square" rtlCol="1">
            <a:spAutoFit/>
          </a:bodyPr>
          <a:lstStyle/>
          <a:p>
            <a:pPr>
              <a:lnSpc>
                <a:spcPct val="120000"/>
              </a:lnSpc>
            </a:pPr>
            <a:r>
              <a:rPr lang="he-IL" sz="1700" b="0" i="0" dirty="0" err="1">
                <a:solidFill>
                  <a:srgbClr val="000000"/>
                </a:solidFill>
                <a:effectLst/>
                <a:latin typeface="Arial" panose="020B0604020202020204" pitchFamily="34" charset="0"/>
              </a:rPr>
              <a:t>ת''ר</a:t>
            </a:r>
            <a:r>
              <a:rPr lang="he-IL" sz="1700" dirty="0">
                <a:solidFill>
                  <a:srgbClr val="000000"/>
                </a:solidFill>
                <a:latin typeface="Arial" panose="020B0604020202020204" pitchFamily="34" charset="0"/>
              </a:rPr>
              <a:t>:</a:t>
            </a:r>
          </a:p>
          <a:p>
            <a:pPr>
              <a:lnSpc>
                <a:spcPct val="120000"/>
              </a:lnSpc>
            </a:pPr>
            <a:r>
              <a:rPr lang="he-IL" sz="1700" dirty="0">
                <a:solidFill>
                  <a:srgbClr val="F79646">
                    <a:lumMod val="50000"/>
                  </a:srgbClr>
                </a:solidFill>
              </a:rPr>
              <a:t>אין קורין אבות אלא לשלשה,</a:t>
            </a:r>
          </a:p>
          <a:p>
            <a:pPr>
              <a:lnSpc>
                <a:spcPct val="120000"/>
              </a:lnSpc>
            </a:pPr>
            <a:r>
              <a:rPr lang="he-IL" sz="1700" dirty="0">
                <a:solidFill>
                  <a:srgbClr val="F79646">
                    <a:lumMod val="50000"/>
                  </a:srgbClr>
                </a:solidFill>
              </a:rPr>
              <a:t>ואין קורין </a:t>
            </a:r>
            <a:r>
              <a:rPr lang="he-IL" sz="1700" dirty="0" err="1">
                <a:solidFill>
                  <a:srgbClr val="F79646">
                    <a:lumMod val="50000"/>
                  </a:srgbClr>
                </a:solidFill>
              </a:rPr>
              <a:t>אמהות</a:t>
            </a:r>
            <a:r>
              <a:rPr lang="he-IL" sz="1700" dirty="0">
                <a:solidFill>
                  <a:srgbClr val="F79646">
                    <a:lumMod val="50000"/>
                  </a:srgbClr>
                </a:solidFill>
              </a:rPr>
              <a:t> אלא לארבע.</a:t>
            </a:r>
          </a:p>
          <a:p>
            <a:pPr>
              <a:lnSpc>
                <a:spcPct val="120000"/>
              </a:lnSpc>
            </a:pPr>
            <a:endParaRPr lang="he-IL" sz="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אבות מאי טעמא? </a:t>
            </a:r>
          </a:p>
          <a:p>
            <a:pPr>
              <a:lnSpc>
                <a:spcPct val="120000"/>
              </a:lnSpc>
            </a:pPr>
            <a:r>
              <a:rPr lang="he-IL" sz="1700" b="0" i="0" dirty="0" err="1">
                <a:solidFill>
                  <a:srgbClr val="000000"/>
                </a:solidFill>
                <a:effectLst/>
                <a:latin typeface="Arial" panose="020B0604020202020204" pitchFamily="34" charset="0"/>
              </a:rPr>
              <a:t>אילימא</a:t>
            </a:r>
            <a:r>
              <a:rPr lang="he-IL" sz="1700" b="0" i="0" dirty="0">
                <a:solidFill>
                  <a:srgbClr val="000000"/>
                </a:solidFill>
                <a:effectLst/>
                <a:latin typeface="Arial" panose="020B0604020202020204" pitchFamily="34" charset="0"/>
              </a:rPr>
              <a:t> משום דלא </a:t>
            </a:r>
            <a:r>
              <a:rPr lang="he-IL" sz="1700" b="0" i="0" dirty="0" err="1">
                <a:solidFill>
                  <a:srgbClr val="000000"/>
                </a:solidFill>
                <a:effectLst/>
                <a:latin typeface="Arial" panose="020B0604020202020204" pitchFamily="34" charset="0"/>
              </a:rPr>
              <a:t>ידעינן</a:t>
            </a:r>
            <a:r>
              <a:rPr lang="he-IL" sz="1700" b="0" i="0" dirty="0">
                <a:solidFill>
                  <a:srgbClr val="000000"/>
                </a:solidFill>
                <a:effectLst/>
                <a:latin typeface="Arial" panose="020B0604020202020204" pitchFamily="34" charset="0"/>
              </a:rPr>
              <a:t> אי מראובן </a:t>
            </a:r>
            <a:r>
              <a:rPr lang="he-IL" sz="1700" b="0" i="0" dirty="0" err="1">
                <a:solidFill>
                  <a:srgbClr val="000000"/>
                </a:solidFill>
                <a:effectLst/>
                <a:latin typeface="Arial" panose="020B0604020202020204" pitchFamily="34" charset="0"/>
              </a:rPr>
              <a:t>קא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אתינן</a:t>
            </a:r>
            <a:r>
              <a:rPr lang="he-IL" sz="1700" b="0" i="0" dirty="0">
                <a:solidFill>
                  <a:srgbClr val="000000"/>
                </a:solidFill>
                <a:effectLst/>
                <a:latin typeface="Arial" panose="020B0604020202020204" pitchFamily="34" charset="0"/>
              </a:rPr>
              <a:t> אי משמעון </a:t>
            </a:r>
            <a:r>
              <a:rPr lang="he-IL" sz="1700" b="0" i="0" dirty="0" err="1">
                <a:solidFill>
                  <a:srgbClr val="000000"/>
                </a:solidFill>
                <a:effectLst/>
                <a:latin typeface="Arial" panose="020B0604020202020204" pitchFamily="34" charset="0"/>
              </a:rPr>
              <a:t>קא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אתינן</a:t>
            </a:r>
            <a:r>
              <a:rPr lang="he-IL" sz="1700" b="0" i="0" dirty="0">
                <a:solidFill>
                  <a:srgbClr val="000000"/>
                </a:solidFill>
                <a:effectLst/>
                <a:latin typeface="Arial" panose="020B0604020202020204" pitchFamily="34" charset="0"/>
              </a:rPr>
              <a:t> </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אי הכי </a:t>
            </a:r>
            <a:r>
              <a:rPr lang="he-IL" sz="1700" b="0" i="0" dirty="0" err="1">
                <a:solidFill>
                  <a:srgbClr val="000000"/>
                </a:solidFill>
                <a:effectLst/>
                <a:latin typeface="Arial" panose="020B0604020202020204" pitchFamily="34" charset="0"/>
              </a:rPr>
              <a:t>אמהות</a:t>
            </a:r>
            <a:r>
              <a:rPr lang="he-IL" sz="1700" b="0" i="0" dirty="0">
                <a:solidFill>
                  <a:srgbClr val="000000"/>
                </a:solidFill>
                <a:effectLst/>
                <a:latin typeface="Arial" panose="020B0604020202020204" pitchFamily="34" charset="0"/>
              </a:rPr>
              <a:t> נמי לא </a:t>
            </a:r>
            <a:r>
              <a:rPr lang="he-IL" sz="1700" b="0" i="0" dirty="0" err="1">
                <a:solidFill>
                  <a:srgbClr val="000000"/>
                </a:solidFill>
                <a:effectLst/>
                <a:latin typeface="Arial" panose="020B0604020202020204" pitchFamily="34" charset="0"/>
              </a:rPr>
              <a:t>ידעינן</a:t>
            </a:r>
            <a:r>
              <a:rPr lang="he-IL" sz="1700" b="0" i="0" dirty="0">
                <a:solidFill>
                  <a:srgbClr val="000000"/>
                </a:solidFill>
                <a:effectLst/>
                <a:latin typeface="Arial" panose="020B0604020202020204" pitchFamily="34" charset="0"/>
              </a:rPr>
              <a:t> אי מרחל </a:t>
            </a:r>
            <a:r>
              <a:rPr lang="he-IL" sz="1700" b="0" i="0" dirty="0" err="1">
                <a:solidFill>
                  <a:srgbClr val="000000"/>
                </a:solidFill>
                <a:effectLst/>
                <a:latin typeface="Arial" panose="020B0604020202020204" pitchFamily="34" charset="0"/>
              </a:rPr>
              <a:t>קא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אתינן</a:t>
            </a:r>
            <a:r>
              <a:rPr lang="he-IL" sz="1700" b="0" i="0" dirty="0">
                <a:solidFill>
                  <a:srgbClr val="000000"/>
                </a:solidFill>
                <a:effectLst/>
                <a:latin typeface="Arial" panose="020B0604020202020204" pitchFamily="34" charset="0"/>
              </a:rPr>
              <a:t> אי מלאה </a:t>
            </a:r>
            <a:r>
              <a:rPr lang="he-IL" sz="1700" b="0" i="0" dirty="0" err="1">
                <a:solidFill>
                  <a:srgbClr val="000000"/>
                </a:solidFill>
                <a:effectLst/>
                <a:latin typeface="Arial" panose="020B0604020202020204" pitchFamily="34" charset="0"/>
              </a:rPr>
              <a:t>קא</a:t>
            </a:r>
            <a:r>
              <a:rPr lang="he-IL" sz="1700" b="0" i="0" dirty="0">
                <a:solidFill>
                  <a:srgbClr val="000000"/>
                </a:solidFill>
                <a:effectLst/>
                <a:latin typeface="Arial" panose="020B0604020202020204" pitchFamily="34" charset="0"/>
              </a:rPr>
              <a:t> </a:t>
            </a:r>
            <a:r>
              <a:rPr lang="he-IL" sz="1700" b="0" i="0" dirty="0" err="1">
                <a:solidFill>
                  <a:srgbClr val="000000"/>
                </a:solidFill>
                <a:effectLst/>
                <a:latin typeface="Arial" panose="020B0604020202020204" pitchFamily="34" charset="0"/>
              </a:rPr>
              <a:t>אתינן</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אלא עד הכא </a:t>
            </a:r>
            <a:r>
              <a:rPr lang="he-IL" sz="1700" b="0" i="0" dirty="0" err="1">
                <a:solidFill>
                  <a:srgbClr val="000000"/>
                </a:solidFill>
                <a:effectLst/>
                <a:latin typeface="Arial" panose="020B0604020202020204" pitchFamily="34" charset="0"/>
              </a:rPr>
              <a:t>חשיבי</a:t>
            </a:r>
            <a:r>
              <a:rPr lang="he-IL" sz="1700" b="0" i="0" dirty="0">
                <a:solidFill>
                  <a:srgbClr val="000000"/>
                </a:solidFill>
                <a:effectLst/>
                <a:latin typeface="Arial" panose="020B0604020202020204" pitchFamily="34" charset="0"/>
              </a:rPr>
              <a:t> טפי לא </a:t>
            </a:r>
            <a:r>
              <a:rPr lang="he-IL" sz="1700" b="0" i="0" dirty="0" err="1">
                <a:solidFill>
                  <a:srgbClr val="000000"/>
                </a:solidFill>
                <a:effectLst/>
                <a:latin typeface="Arial" panose="020B0604020202020204" pitchFamily="34" charset="0"/>
              </a:rPr>
              <a:t>חשיבי</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endParaRPr lang="he-IL"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תניא אידך: </a:t>
            </a:r>
          </a:p>
          <a:p>
            <a:pPr>
              <a:lnSpc>
                <a:spcPct val="120000"/>
              </a:lnSpc>
            </a:pPr>
            <a:r>
              <a:rPr lang="he-IL" sz="1700" dirty="0">
                <a:solidFill>
                  <a:srgbClr val="F79646">
                    <a:lumMod val="50000"/>
                  </a:srgbClr>
                </a:solidFill>
              </a:rPr>
              <a:t>עבדים ושפחות - אין קורין אותם אבא פלוני ואמא פלונית,</a:t>
            </a:r>
          </a:p>
          <a:p>
            <a:pPr>
              <a:lnSpc>
                <a:spcPct val="120000"/>
              </a:lnSpc>
            </a:pPr>
            <a:r>
              <a:rPr lang="he-IL" sz="1700" dirty="0">
                <a:solidFill>
                  <a:srgbClr val="F79646">
                    <a:lumMod val="50000"/>
                  </a:srgbClr>
                </a:solidFill>
              </a:rPr>
              <a:t>ושל </a:t>
            </a:r>
            <a:r>
              <a:rPr lang="he-IL" sz="1700" dirty="0" err="1">
                <a:solidFill>
                  <a:srgbClr val="F79646">
                    <a:lumMod val="50000"/>
                  </a:srgbClr>
                </a:solidFill>
              </a:rPr>
              <a:t>ר''ג</a:t>
            </a:r>
            <a:r>
              <a:rPr lang="he-IL" sz="1700" dirty="0">
                <a:solidFill>
                  <a:srgbClr val="F79646">
                    <a:lumMod val="50000"/>
                  </a:srgbClr>
                </a:solidFill>
              </a:rPr>
              <a:t> היו קורים אותם אבא פלוני ואמא פלונית.</a:t>
            </a:r>
          </a:p>
          <a:p>
            <a:pPr>
              <a:lnSpc>
                <a:spcPct val="120000"/>
              </a:lnSpc>
            </a:pPr>
            <a:endParaRPr lang="he-IL" sz="700" dirty="0">
              <a:solidFill>
                <a:srgbClr val="000000"/>
              </a:solidFill>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מעשה לסתור?</a:t>
            </a:r>
          </a:p>
          <a:p>
            <a:pPr>
              <a:lnSpc>
                <a:spcPct val="120000"/>
              </a:lnSpc>
            </a:pPr>
            <a:r>
              <a:rPr lang="he-IL" sz="1700" b="0" i="0" dirty="0">
                <a:solidFill>
                  <a:srgbClr val="000000"/>
                </a:solidFill>
                <a:effectLst/>
                <a:latin typeface="Arial" panose="020B0604020202020204" pitchFamily="34" charset="0"/>
              </a:rPr>
              <a:t>משום </a:t>
            </a:r>
            <a:r>
              <a:rPr lang="he-IL" sz="1700" b="0" i="0" dirty="0" err="1">
                <a:solidFill>
                  <a:srgbClr val="000000"/>
                </a:solidFill>
                <a:effectLst/>
                <a:latin typeface="Arial" panose="020B0604020202020204" pitchFamily="34" charset="0"/>
              </a:rPr>
              <a:t>דחשיבי</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endParaRPr lang="he-IL" dirty="0">
              <a:solidFill>
                <a:srgbClr val="000000"/>
              </a:solidFill>
              <a:latin typeface="Arial" panose="020B0604020202020204" pitchFamily="34" charset="0"/>
            </a:endParaRPr>
          </a:p>
          <a:p>
            <a:pPr>
              <a:lnSpc>
                <a:spcPct val="120000"/>
              </a:lnSpc>
            </a:pPr>
            <a:r>
              <a:rPr lang="he-IL" sz="1700" b="0" i="0" dirty="0" err="1">
                <a:solidFill>
                  <a:srgbClr val="000000"/>
                </a:solidFill>
                <a:effectLst/>
                <a:latin typeface="Arial" panose="020B0604020202020204" pitchFamily="34" charset="0"/>
              </a:rPr>
              <a:t>א''ר</a:t>
            </a:r>
            <a:r>
              <a:rPr lang="he-IL" sz="1700" b="0" i="0" dirty="0">
                <a:solidFill>
                  <a:srgbClr val="000000"/>
                </a:solidFill>
                <a:effectLst/>
                <a:latin typeface="Arial" panose="020B0604020202020204" pitchFamily="34" charset="0"/>
              </a:rPr>
              <a:t> אלעזר: </a:t>
            </a:r>
          </a:p>
          <a:p>
            <a:pPr>
              <a:lnSpc>
                <a:spcPct val="120000"/>
              </a:lnSpc>
            </a:pPr>
            <a:r>
              <a:rPr lang="he-IL" sz="1700" b="0" i="0" dirty="0">
                <a:solidFill>
                  <a:srgbClr val="000000"/>
                </a:solidFill>
                <a:effectLst/>
                <a:latin typeface="Arial" panose="020B0604020202020204" pitchFamily="34" charset="0"/>
              </a:rPr>
              <a:t>מאי </a:t>
            </a:r>
            <a:r>
              <a:rPr lang="he-IL" sz="1700" b="0" i="0" dirty="0" err="1">
                <a:solidFill>
                  <a:srgbClr val="000000"/>
                </a:solidFill>
                <a:effectLst/>
                <a:latin typeface="Arial" panose="020B0604020202020204" pitchFamily="34" charset="0"/>
              </a:rPr>
              <a:t>דכתיב</a:t>
            </a:r>
            <a:r>
              <a:rPr lang="he-IL" sz="1700" b="0" i="0" dirty="0">
                <a:solidFill>
                  <a:srgbClr val="000000"/>
                </a:solidFill>
                <a:effectLst/>
                <a:latin typeface="Arial" panose="020B0604020202020204" pitchFamily="34" charset="0"/>
              </a:rPr>
              <a:t> "</a:t>
            </a:r>
            <a:r>
              <a:rPr lang="he-IL" sz="1700" b="0" i="0" dirty="0">
                <a:solidFill>
                  <a:srgbClr val="002060"/>
                </a:solidFill>
                <a:effectLst/>
                <a:latin typeface="Arial" panose="020B0604020202020204" pitchFamily="34" charset="0"/>
              </a:rPr>
              <a:t>כן אברכך בחיי בשמך אשא כפי</a:t>
            </a:r>
            <a:r>
              <a:rPr lang="he-IL" sz="1700" b="0" i="0" dirty="0">
                <a:solidFill>
                  <a:srgbClr val="000000"/>
                </a:solidFill>
                <a:effectLst/>
                <a:latin typeface="Arial" panose="020B0604020202020204" pitchFamily="34" charset="0"/>
              </a:rPr>
              <a:t>"?</a:t>
            </a:r>
          </a:p>
          <a:p>
            <a:pPr>
              <a:lnSpc>
                <a:spcPct val="120000"/>
              </a:lnSpc>
            </a:pPr>
            <a:r>
              <a:rPr lang="he-IL" sz="1700" dirty="0">
                <a:solidFill>
                  <a:srgbClr val="000000"/>
                </a:solidFill>
                <a:latin typeface="Arial" panose="020B0604020202020204" pitchFamily="34" charset="0"/>
              </a:rPr>
              <a:t>"</a:t>
            </a:r>
            <a:r>
              <a:rPr lang="he-IL" sz="1700" b="0" i="0" dirty="0">
                <a:solidFill>
                  <a:srgbClr val="002060"/>
                </a:solidFill>
                <a:effectLst/>
                <a:latin typeface="Arial" panose="020B0604020202020204" pitchFamily="34" charset="0"/>
              </a:rPr>
              <a:t>כן אברכך בחיי</a:t>
            </a:r>
            <a:r>
              <a:rPr lang="he-IL" sz="1700" b="0" i="0" dirty="0">
                <a:solidFill>
                  <a:srgbClr val="000000"/>
                </a:solidFill>
                <a:effectLst/>
                <a:latin typeface="Arial" panose="020B0604020202020204" pitchFamily="34" charset="0"/>
              </a:rPr>
              <a:t>" - זו </a:t>
            </a:r>
            <a:r>
              <a:rPr lang="he-IL" sz="1700" b="0" i="0" dirty="0" err="1">
                <a:solidFill>
                  <a:srgbClr val="000000"/>
                </a:solidFill>
                <a:effectLst/>
                <a:latin typeface="Arial" panose="020B0604020202020204" pitchFamily="34" charset="0"/>
              </a:rPr>
              <a:t>ק''ש</a:t>
            </a:r>
            <a:r>
              <a:rPr lang="he-IL" sz="1700" dirty="0">
                <a:solidFill>
                  <a:srgbClr val="000000"/>
                </a:solidFill>
                <a:latin typeface="Arial" panose="020B0604020202020204" pitchFamily="34" charset="0"/>
              </a:rPr>
              <a:t>,</a:t>
            </a:r>
            <a:endParaRPr lang="he-IL" sz="1700" b="0" i="0" dirty="0">
              <a:solidFill>
                <a:srgbClr val="000000"/>
              </a:solidFill>
              <a:effectLst/>
              <a:latin typeface="Arial" panose="020B0604020202020204" pitchFamily="34" charset="0"/>
            </a:endParaRPr>
          </a:p>
          <a:p>
            <a:pPr>
              <a:lnSpc>
                <a:spcPct val="120000"/>
              </a:lnSpc>
            </a:pPr>
            <a:r>
              <a:rPr lang="he-IL" sz="1700" b="0" i="0" dirty="0">
                <a:solidFill>
                  <a:srgbClr val="000000"/>
                </a:solidFill>
                <a:effectLst/>
                <a:latin typeface="Arial" panose="020B0604020202020204" pitchFamily="34" charset="0"/>
              </a:rPr>
              <a:t>"</a:t>
            </a:r>
            <a:r>
              <a:rPr lang="he-IL" sz="1700" b="0" i="0" dirty="0">
                <a:solidFill>
                  <a:srgbClr val="002060"/>
                </a:solidFill>
                <a:effectLst/>
                <a:latin typeface="Arial" panose="020B0604020202020204" pitchFamily="34" charset="0"/>
              </a:rPr>
              <a:t>בשמך אשא כפי</a:t>
            </a:r>
            <a:r>
              <a:rPr lang="he-IL" sz="1700" b="0" i="0" dirty="0">
                <a:solidFill>
                  <a:srgbClr val="000000"/>
                </a:solidFill>
                <a:effectLst/>
                <a:latin typeface="Arial" panose="020B0604020202020204" pitchFamily="34" charset="0"/>
              </a:rPr>
              <a:t>" - זו תפלה.</a:t>
            </a:r>
          </a:p>
          <a:p>
            <a:pPr>
              <a:lnSpc>
                <a:spcPct val="120000"/>
              </a:lnSpc>
            </a:pPr>
            <a:r>
              <a:rPr lang="he-IL" sz="1700" b="0" i="0" dirty="0">
                <a:solidFill>
                  <a:srgbClr val="000000"/>
                </a:solidFill>
                <a:effectLst/>
                <a:latin typeface="Arial" panose="020B0604020202020204" pitchFamily="34" charset="0"/>
              </a:rPr>
              <a:t>ואם עושה כן עליו הכתוב אומר </a:t>
            </a:r>
            <a:r>
              <a:rPr lang="he-IL" sz="1700" dirty="0">
                <a:solidFill>
                  <a:srgbClr val="000000"/>
                </a:solidFill>
                <a:latin typeface="Arial" panose="020B0604020202020204" pitchFamily="34" charset="0"/>
              </a:rPr>
              <a:t>"</a:t>
            </a:r>
            <a:r>
              <a:rPr lang="he-IL" sz="1700" b="0" i="0" dirty="0">
                <a:solidFill>
                  <a:srgbClr val="002060"/>
                </a:solidFill>
                <a:effectLst/>
                <a:latin typeface="Arial" panose="020B0604020202020204" pitchFamily="34" charset="0"/>
              </a:rPr>
              <a:t>כמו חלב ודשן תשבע נפשי</a:t>
            </a:r>
            <a:r>
              <a:rPr lang="he-IL" sz="1700" b="0" i="0" dirty="0">
                <a:solidFill>
                  <a:srgbClr val="000000"/>
                </a:solidFill>
                <a:effectLst/>
                <a:latin typeface="Arial" panose="020B0604020202020204" pitchFamily="34" charset="0"/>
              </a:rPr>
              <a:t>", </a:t>
            </a:r>
          </a:p>
          <a:p>
            <a:pPr>
              <a:lnSpc>
                <a:spcPct val="120000"/>
              </a:lnSpc>
            </a:pPr>
            <a:r>
              <a:rPr lang="he-IL" sz="1700" b="0" i="0" dirty="0">
                <a:solidFill>
                  <a:srgbClr val="000000"/>
                </a:solidFill>
                <a:effectLst/>
                <a:latin typeface="Arial" panose="020B0604020202020204" pitchFamily="34" charset="0"/>
              </a:rPr>
              <a:t>ולא עוד אלא שנוחל שני עולמים, </a:t>
            </a:r>
            <a:r>
              <a:rPr lang="he-IL" sz="1700" b="0" i="0" dirty="0" err="1">
                <a:solidFill>
                  <a:srgbClr val="000000"/>
                </a:solidFill>
                <a:effectLst/>
                <a:latin typeface="Arial" panose="020B0604020202020204" pitchFamily="34" charset="0"/>
              </a:rPr>
              <a:t>העוה</a:t>
            </a:r>
            <a:r>
              <a:rPr lang="he-IL" sz="1700" b="0" i="0" dirty="0">
                <a:solidFill>
                  <a:srgbClr val="000000"/>
                </a:solidFill>
                <a:effectLst/>
                <a:latin typeface="Arial" panose="020B0604020202020204" pitchFamily="34" charset="0"/>
              </a:rPr>
              <a:t>''ז והעולם הבא, שנאמר: "</a:t>
            </a:r>
            <a:r>
              <a:rPr lang="he-IL" sz="1700" dirty="0">
                <a:solidFill>
                  <a:srgbClr val="002060"/>
                </a:solidFill>
                <a:latin typeface="Arial" panose="020B0604020202020204" pitchFamily="34" charset="0"/>
              </a:rPr>
              <a:t>ושפתי רננות יהלל פי</a:t>
            </a:r>
            <a:r>
              <a:rPr lang="he-IL" sz="1700" b="0" i="0" dirty="0">
                <a:solidFill>
                  <a:srgbClr val="000000"/>
                </a:solidFill>
                <a:effectLst/>
                <a:latin typeface="Arial" panose="020B0604020202020204" pitchFamily="34" charset="0"/>
              </a:rPr>
              <a:t>".</a:t>
            </a:r>
            <a:endParaRPr lang="he-IL" sz="1700" dirty="0">
              <a:solidFill>
                <a:srgbClr val="F79646">
                  <a:lumMod val="50000"/>
                </a:srgbClr>
              </a:solidFill>
            </a:endParaRPr>
          </a:p>
        </p:txBody>
      </p:sp>
      <p:sp>
        <p:nvSpPr>
          <p:cNvPr id="3" name="TextBox 7">
            <a:extLst>
              <a:ext uri="{FF2B5EF4-FFF2-40B4-BE49-F238E27FC236}">
                <a16:creationId xmlns:a16="http://schemas.microsoft.com/office/drawing/2014/main" id="{8BAC76CE-118F-2590-C3E1-1A75B9EAF1FE}"/>
              </a:ext>
            </a:extLst>
          </p:cNvPr>
          <p:cNvSpPr txBox="1"/>
          <p:nvPr/>
        </p:nvSpPr>
        <p:spPr>
          <a:xfrm>
            <a:off x="8649771" y="126494"/>
            <a:ext cx="298695" cy="5247590"/>
          </a:xfrm>
          <a:prstGeom prst="rect">
            <a:avLst/>
          </a:prstGeom>
          <a:noFill/>
        </p:spPr>
        <p:txBody>
          <a:bodyPr wrap="square" rtlCol="1">
            <a:spAutoFit/>
          </a:bodyPr>
          <a:lstStyle/>
          <a:p>
            <a:r>
              <a:rPr lang="he-IL" sz="1400" dirty="0"/>
              <a:t>●</a:t>
            </a:r>
          </a:p>
          <a:p>
            <a:endParaRPr lang="he-IL" sz="1400" dirty="0"/>
          </a:p>
          <a:p>
            <a:endParaRPr lang="he-IL" sz="1400" dirty="0"/>
          </a:p>
          <a:p>
            <a:endParaRPr lang="he-IL" sz="1600" dirty="0"/>
          </a:p>
          <a:p>
            <a:endParaRPr lang="he-IL" sz="1600" dirty="0"/>
          </a:p>
          <a:p>
            <a:endParaRPr lang="he-IL" sz="1600" dirty="0"/>
          </a:p>
          <a:p>
            <a:endParaRPr lang="he-IL" sz="1600" dirty="0"/>
          </a:p>
          <a:p>
            <a:endParaRPr lang="he-IL" sz="1600" dirty="0"/>
          </a:p>
          <a:p>
            <a:endParaRPr lang="he-IL" dirty="0"/>
          </a:p>
          <a:p>
            <a:endParaRPr lang="he-IL" sz="2000" dirty="0"/>
          </a:p>
          <a:p>
            <a:endParaRPr lang="he-IL" sz="1400" dirty="0"/>
          </a:p>
          <a:p>
            <a:r>
              <a:rPr lang="he-IL" sz="1400" dirty="0"/>
              <a:t>●</a:t>
            </a:r>
          </a:p>
          <a:p>
            <a:endParaRPr lang="he-IL" sz="1400" dirty="0"/>
          </a:p>
          <a:p>
            <a:endParaRPr lang="he-IL" sz="1000" dirty="0"/>
          </a:p>
          <a:p>
            <a:endParaRPr lang="he-IL" sz="900" dirty="0"/>
          </a:p>
          <a:p>
            <a:endParaRPr lang="he-IL" sz="1400" dirty="0"/>
          </a:p>
          <a:p>
            <a:endParaRPr lang="he-IL" sz="1600" dirty="0"/>
          </a:p>
          <a:p>
            <a:endParaRPr lang="he-IL" sz="1600" dirty="0"/>
          </a:p>
          <a:p>
            <a:endParaRPr lang="he-IL" sz="1400" dirty="0"/>
          </a:p>
          <a:p>
            <a:endParaRPr lang="he-IL" sz="1200" dirty="0"/>
          </a:p>
          <a:p>
            <a:endParaRPr lang="he-IL" sz="1400" dirty="0"/>
          </a:p>
          <a:p>
            <a:r>
              <a:rPr lang="he-IL" sz="1400" dirty="0"/>
              <a:t>●</a:t>
            </a:r>
          </a:p>
          <a:p>
            <a:endParaRPr lang="he-IL" sz="1400" dirty="0"/>
          </a:p>
        </p:txBody>
      </p:sp>
      <p:sp>
        <p:nvSpPr>
          <p:cNvPr id="4" name="הסבר מלבני מעוגל 6">
            <a:extLst>
              <a:ext uri="{FF2B5EF4-FFF2-40B4-BE49-F238E27FC236}">
                <a16:creationId xmlns:a16="http://schemas.microsoft.com/office/drawing/2014/main" id="{91481B4A-F024-7E7F-12D7-DEF89F593999}"/>
              </a:ext>
            </a:extLst>
          </p:cNvPr>
          <p:cNvSpPr/>
          <p:nvPr/>
        </p:nvSpPr>
        <p:spPr>
          <a:xfrm>
            <a:off x="395536" y="4437112"/>
            <a:ext cx="3384376" cy="936104"/>
          </a:xfrm>
          <a:prstGeom prst="wedgeRoundRectCallout">
            <a:avLst>
              <a:gd name="adj1" fmla="val 58455"/>
              <a:gd name="adj2" fmla="val 4891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1300" dirty="0">
                <a:solidFill>
                  <a:srgbClr val="000000"/>
                </a:solidFill>
                <a:latin typeface="Arial" panose="020B0604020202020204" pitchFamily="34" charset="0"/>
              </a:rPr>
              <a:t>תהילים </a:t>
            </a:r>
            <a:r>
              <a:rPr lang="he-IL" sz="1300" dirty="0" err="1">
                <a:solidFill>
                  <a:srgbClr val="000000"/>
                </a:solidFill>
                <a:latin typeface="Arial" panose="020B0604020202020204" pitchFamily="34" charset="0"/>
              </a:rPr>
              <a:t>סג</a:t>
            </a:r>
            <a:r>
              <a:rPr lang="he-IL" sz="1300" dirty="0">
                <a:solidFill>
                  <a:srgbClr val="000000"/>
                </a:solidFill>
                <a:latin typeface="Arial" panose="020B0604020202020204" pitchFamily="34" charset="0"/>
              </a:rPr>
              <a:t>/ה-ו:</a:t>
            </a:r>
          </a:p>
          <a:p>
            <a:pPr algn="r" rtl="1"/>
            <a:endParaRPr lang="he-IL" sz="500" dirty="0">
              <a:solidFill>
                <a:srgbClr val="000000"/>
              </a:solidFill>
              <a:latin typeface="Arial" panose="020B0604020202020204" pitchFamily="34" charset="0"/>
            </a:endParaRPr>
          </a:p>
          <a:p>
            <a:pPr algn="r" rtl="1"/>
            <a:r>
              <a:rPr lang="he-IL" sz="1300" dirty="0">
                <a:solidFill>
                  <a:srgbClr val="002060"/>
                </a:solidFill>
                <a:latin typeface="Arial" panose="020B0604020202020204" pitchFamily="34" charset="0"/>
              </a:rPr>
              <a:t>כֵּן אֲבָרֶכְךָ בְחַיָּי בְּשִׁמְךָ אֶשָּׂא כַפָּי.</a:t>
            </a:r>
          </a:p>
          <a:p>
            <a:pPr algn="r" rtl="1"/>
            <a:r>
              <a:rPr lang="he-IL" sz="1300" dirty="0">
                <a:solidFill>
                  <a:srgbClr val="002060"/>
                </a:solidFill>
                <a:latin typeface="Arial" panose="020B0604020202020204" pitchFamily="34" charset="0"/>
              </a:rPr>
              <a:t>כְּמוֹ חֵלֶב וָדֶשֶׁן תִּשְׂבַּע נַפְשִׁי וְשִׂפְתֵי רְנָנוֹת יְהַלֶּל פִּי.</a:t>
            </a:r>
          </a:p>
        </p:txBody>
      </p:sp>
    </p:spTree>
    <p:extLst>
      <p:ext uri="{BB962C8B-B14F-4D97-AF65-F5344CB8AC3E}">
        <p14:creationId xmlns:p14="http://schemas.microsoft.com/office/powerpoint/2010/main" val="38804016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33663</TotalTime>
  <Words>2270</Words>
  <Application>Microsoft Office PowerPoint</Application>
  <PresentationFormat>‫הצגה על המסך (4:3)</PresentationFormat>
  <Paragraphs>343</Paragraphs>
  <Slides>13</Slides>
  <Notes>11</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13</vt:i4>
      </vt:variant>
    </vt:vector>
  </HeadingPairs>
  <TitlesOfParts>
    <vt:vector size="16" baseType="lpstr">
      <vt:lpstr>Arial</vt:lpstr>
      <vt:lpstr>Calibri</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נועם שפירא</cp:lastModifiedBy>
  <cp:revision>2466</cp:revision>
  <dcterms:created xsi:type="dcterms:W3CDTF">2015-01-28T10:22:53Z</dcterms:created>
  <dcterms:modified xsi:type="dcterms:W3CDTF">2023-12-10T11:13:04Z</dcterms:modified>
</cp:coreProperties>
</file>