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6" r:id="rId2"/>
    <p:sldId id="519" r:id="rId3"/>
    <p:sldId id="551" r:id="rId4"/>
    <p:sldId id="544" r:id="rId5"/>
    <p:sldId id="555" r:id="rId6"/>
    <p:sldId id="553" r:id="rId7"/>
    <p:sldId id="546" r:id="rId8"/>
    <p:sldId id="556" r:id="rId9"/>
    <p:sldId id="559" r:id="rId10"/>
    <p:sldId id="557" r:id="rId11"/>
    <p:sldId id="558" r:id="rId12"/>
    <p:sldId id="562" r:id="rId13"/>
    <p:sldId id="560" r:id="rId14"/>
    <p:sldId id="42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0785" autoAdjust="0"/>
  </p:normalViewPr>
  <p:slideViewPr>
    <p:cSldViewPr>
      <p:cViewPr varScale="1">
        <p:scale>
          <a:sx n="87" d="100"/>
          <a:sy n="87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3116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227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842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0605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0205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759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3321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5802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68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198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2273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157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א'/טבת/תשפ"ד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60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4000" b="1" dirty="0" err="1">
                <a:solidFill>
                  <a:srgbClr val="C0504D">
                    <a:lumMod val="75000"/>
                  </a:srgbClr>
                </a:solidFill>
              </a:rPr>
              <a:t>יח</a:t>
            </a:r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(תחילת פרק שלישי)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יט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3)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-36512" y="45608"/>
            <a:ext cx="8784976" cy="70246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מעשה בחסיד אחד שנתן דינר לעני בערב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ר''ה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בשני בצורת,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והקניטתו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אשתו, </a:t>
            </a:r>
          </a:p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והלך ולן בבית הקברות,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ושמע שתי רוחות שמספרות זו לזו -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חדא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לחברתה: חברתי, בואי ונשוט בעולם ונשמע מאחורי הפרגוד מה פורענות בא לעולם.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אמרה לה חברתה: איני יכולה שאני קבורה במחצלת של קנים, אלא לכי את ומה שאת שומעת אמרי לי.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הלכה היא ושטה ובאה,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ואמרה לה חברתה: חברתי, מה שמעת מאחורי הפרגוד?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אמרה לה: שמעתי שכל הזורע ברביעה ראשונה ברד מלקה אותו. </a:t>
            </a: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הלך הוא וזרע ברביעה שניה, של כל העולם כולו לקה שלו לא לקה. 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לשנה האחרת הלך ולן בבית הקברות,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ושמע אותן שתי רוחות שמספרות זו עם זו -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חדא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לחברתה: בואי ונשוט בעולם ונשמע מאחורי הפרגוד מה פורענות בא לעולם.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אמרה לה: חברתי, לא כך אמרתי לך איני יכולה שאני קבורה במחצלת של קנים, אלא לכי את ומה שאת שומעת בואי ואמרי לי.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הלכה ושטה ובאה,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ואמרה לה חברתה: חברתי, מה שמעת מאחורי הפרגוד?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אמרה לה: שמעתי שכל הזורע ברביעה שניה שדפון מלקה אותו. </a:t>
            </a: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הלך וזרע ברביעה ראשונה, של כל העולם כולו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נשדף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ושלו לא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נשדף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. </a:t>
            </a: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אמרה לו אשתו: מפני מה אשתקד של כל העולם כולו לקה ושלך לא לקה, ועכשיו של כל העולם כולו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נשדף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ושלך לא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נשדף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סח לה כל הדברים הללו.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אמרו: לא היו ימים מועטים עד שנפלה קטטה בין אשתו של אותו חסיד ובין אמה של אותה ריבה.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אמרה לה: לכי ואראך בתך שהיא קבורה במחצלת של קנים. 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לשנה האחרת הלך ולן בבית הקברות,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ושמע אותן רוחות שמספרות זו עם זו -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אמרה לה: חברתי, בואי ונשוט בעולם ונשמע מאחורי הפרגוד מה פורענות בא לעולם.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אמרה לה: חברתי, הניחני, דברים שביני לבינך כבר נשמעו בין החיים. </a:t>
            </a:r>
          </a:p>
          <a:p>
            <a:pPr>
              <a:lnSpc>
                <a:spcPct val="120000"/>
              </a:lnSpc>
            </a:pPr>
            <a:endParaRPr lang="he-IL" sz="1050" b="0" i="0" dirty="0">
              <a:solidFill>
                <a:srgbClr val="F79646">
                  <a:lumMod val="50000"/>
                </a:srgbClr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ידעי!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דילמא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אחרינא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שכיב ואזיל ואמר להו. </a:t>
            </a:r>
          </a:p>
        </p:txBody>
      </p:sp>
    </p:spTree>
    <p:extLst>
      <p:ext uri="{BB962C8B-B14F-4D97-AF65-F5344CB8AC3E}">
        <p14:creationId xmlns:p14="http://schemas.microsoft.com/office/powerpoint/2010/main" val="568662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611560" y="44624"/>
            <a:ext cx="7992888" cy="6785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דזעירי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מפקיד זוזי גבי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אושפזיכתיה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ואזיל לבי רב, שכיבה.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 בתרה לחצר מות.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לה: זוזי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ליה: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שקלינהו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מתותי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בצנורא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דדשא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בדוך פלן,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ואימא לה לאימא תשדר לי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מסרקאי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וגובתאי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דכוחלא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בהדי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פלניתא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דאתיא</a:t>
            </a:r>
            <a:r>
              <a:rPr lang="he-IL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למחר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ידעי!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 דומה קדים ומכריז להו.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ת''ש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דאבוה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דשמואל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מפקדי גביה זוזי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דיתמי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נח נפשיה 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 גביה, הוו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קרו ליה בר אכיל זוזי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דיתמי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אבתריה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לחצר מות.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אבא.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אמרו ליה: אבא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טובא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איכא הכא.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אבא בר אבא.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אמרו ליה: אבא בר אבא נמי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טובא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איכא הכא.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אבא בר אבא אבוה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דשמואל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אמרו ליה: סליק למתיבתא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דרקיעא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FF3E304F-9BAD-71E5-D3E4-492DF4F76D7B}"/>
              </a:ext>
            </a:extLst>
          </p:cNvPr>
          <p:cNvSpPr/>
          <p:nvPr/>
        </p:nvSpPr>
        <p:spPr>
          <a:xfrm>
            <a:off x="827584" y="638132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C9805C9F-C6F7-753B-5B86-D93E4D73F8B2}"/>
              </a:ext>
            </a:extLst>
          </p:cNvPr>
          <p:cNvSpPr txBox="1"/>
          <p:nvPr/>
        </p:nvSpPr>
        <p:spPr>
          <a:xfrm>
            <a:off x="8719514" y="116632"/>
            <a:ext cx="298695" cy="38625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❷</a:t>
            </a:r>
          </a:p>
          <a:p>
            <a:endParaRPr lang="he-IL" sz="1400" dirty="0"/>
          </a:p>
          <a:p>
            <a:endParaRPr lang="he-IL" sz="2500" dirty="0"/>
          </a:p>
          <a:p>
            <a:endParaRPr lang="he-IL" sz="2500" dirty="0"/>
          </a:p>
          <a:p>
            <a:endParaRPr lang="he-IL" sz="2500" dirty="0"/>
          </a:p>
          <a:p>
            <a:endParaRPr lang="he-IL" sz="2500" dirty="0"/>
          </a:p>
          <a:p>
            <a:endParaRPr lang="he-IL" sz="1100" dirty="0"/>
          </a:p>
          <a:p>
            <a:endParaRPr lang="he-IL" sz="2500" dirty="0"/>
          </a:p>
          <a:p>
            <a:endParaRPr lang="he-IL" sz="2500" dirty="0"/>
          </a:p>
          <a:p>
            <a:endParaRPr lang="he-IL" sz="2500" dirty="0"/>
          </a:p>
          <a:p>
            <a:endParaRPr lang="he-IL" sz="1400" dirty="0"/>
          </a:p>
          <a:p>
            <a:r>
              <a:rPr lang="he-IL" sz="1400" dirty="0"/>
              <a:t>❸</a:t>
            </a:r>
          </a:p>
        </p:txBody>
      </p:sp>
    </p:spTree>
    <p:extLst>
      <p:ext uri="{BB962C8B-B14F-4D97-AF65-F5344CB8AC3E}">
        <p14:creationId xmlns:p14="http://schemas.microsoft.com/office/powerpoint/2010/main" val="3164719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51520" y="116632"/>
            <a:ext cx="8352928" cy="62128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אדהכי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חזייה ללוי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דיתיב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אבראי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יתבת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אבראי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מאי טעמא לא סלקת?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כל כי הנך שני דלא סליקת למתיבתא דרבי אפס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ואחלישתיה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לדעתיה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מעיילינן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למתיבתא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דרקיעא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אדהכי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והכי אתא אבוה, חזייה דהוה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בכי ואחיך.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מאי טעמא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בכית? </a:t>
            </a:r>
          </a:p>
          <a:p>
            <a:pPr>
              <a:lnSpc>
                <a:spcPct val="120000"/>
              </a:lnSpc>
            </a:pPr>
            <a:r>
              <a:rPr lang="he-IL" sz="1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  <a:r>
              <a:rPr lang="he-IL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דלעגל</a:t>
            </a:r>
            <a:r>
              <a:rPr lang="he-IL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אתית.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טעמא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אחיכת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דחשיבת</a:t>
            </a:r>
            <a:r>
              <a:rPr lang="he-IL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בהאי עלמא </a:t>
            </a:r>
            <a:r>
              <a:rPr lang="he-IL" sz="17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טובא</a:t>
            </a:r>
            <a:r>
              <a:rPr lang="he-IL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אי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חשיבנא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נעיילוה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ללוי! 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ועיילוהו ללוי.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זוזי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דיתמי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שקלינהו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באמתא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דרחיא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עילאי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ותתאי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דידן ומיצעי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דיתמי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מאי טעמא עבדת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אי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גנובי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גנבי - מגנבו מדידן, אי אכלה ארעא - אכלה מדידן.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דידעי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דילמא שאני שמואל כיון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קדמי ומכרזי פנו מקום.</a:t>
            </a:r>
          </a:p>
        </p:txBody>
      </p:sp>
    </p:spTree>
    <p:extLst>
      <p:ext uri="{BB962C8B-B14F-4D97-AF65-F5344CB8AC3E}">
        <p14:creationId xmlns:p14="http://schemas.microsoft.com/office/powerpoint/2010/main" val="3604744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:push dir="u"/>
      </p:transition>
    </mc:Choice>
    <mc:Fallback xmlns="">
      <p:transition spd="slow">
        <p:push dir="u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5330"/>
            <a:ext cx="161967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</a:t>
            </a:r>
          </a:p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יט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-188422" y="2583644"/>
            <a:ext cx="9054268" cy="40539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ואף ר' יונתן הדר ביה,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שמואל בר נחמני אמר ר' יונתן: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למתים שמספרים זה עם זה?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וַיֹּאמֶר ה' אֵלָיו זֹאת הָאָרֶץ אֲשֶׁר נִשְׁבַּעְתִּי לְאַבְרָהָם לְיִצְחָק וּלְיַעֲקֹב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לֵאמֹר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הקדוש ברוך הוא למשה: לך אמור להם לאברהם ליצחק וליעקב שבועה שנשבעתי לכם כבר קיימתיה לבניכם.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ידעי כי אמר להו מאי הוי?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דידעי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למה לי'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להו?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לאחזוקי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טיבותא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למשה.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B5A73C9E-6A83-B467-6946-56BC189D10A5}"/>
              </a:ext>
            </a:extLst>
          </p:cNvPr>
          <p:cNvSpPr/>
          <p:nvPr/>
        </p:nvSpPr>
        <p:spPr>
          <a:xfrm>
            <a:off x="2483768" y="260648"/>
            <a:ext cx="6264696" cy="2016224"/>
          </a:xfrm>
          <a:prstGeom prst="wedgeRoundRectCallout">
            <a:avLst>
              <a:gd name="adj1" fmla="val 52732"/>
              <a:gd name="adj2" fmla="val -4618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יח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ע"א:</a:t>
            </a:r>
          </a:p>
          <a:p>
            <a:pPr algn="r" rtl="1"/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רבי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ורבי יונתן הוו שקלי ואזלי בבית הקברות,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קשדיא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תכלתא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דרבי יונתן.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אמר ליה רבי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: דלייה, כדי שלא יאמרו למחר באין אצלנו ועכשיו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מחרפין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אותנו.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אמר ליה: ומי ידעי כולי האי? והא כתיב "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וְהַמֵּתִים אֵינָם יוֹדְעִים מְאוּמָה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"!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אמר ליה: אם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קרית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לא שנית, אם שנית לא שלשת, אם שלשת לא פירשו לך...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64B2E0F2-E2A0-9D06-EA10-4213E2230A32}"/>
              </a:ext>
            </a:extLst>
          </p:cNvPr>
          <p:cNvSpPr txBox="1"/>
          <p:nvPr/>
        </p:nvSpPr>
        <p:spPr>
          <a:xfrm>
            <a:off x="8631082" y="51577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98154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(תחילת פרק שלישי)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יט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3)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יט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303164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971600" y="68633"/>
            <a:ext cx="7848872" cy="5952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/>
              <a:t>משנה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מי שמתו מוטל לפניו -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פטור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מק''ש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ומן התפלה ומן התפילין ומכל מצות האמורות בתורה.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נושאי המטה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וחלופיהן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וחלופי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חלופיהן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, את שלפני המטה ואת שלאחר המטה -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את שלפני המטה צורך בהם - פטורים,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ואת שלאחר המטה צורך בהם - חייבין,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ואלו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ואלו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פטורים מן התפלה.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קברו את המת וחזרו -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אם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יכולין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להתחיל ולגמור עד שלא יגיעו לשורה - יתחילו,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ואם לאו - לא יתחילו.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העומדים בשורה -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הפנימיים פטורים, והחיצונים חייבים.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(נשים ועבדים וקטנים פטורים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מק''ש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ומן התפילין וחייבין בתפלה ובמזוזה ובברכת המזון).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B2C94D8F-EE31-B3ED-7CA6-27A1D9D92A07}"/>
              </a:ext>
            </a:extLst>
          </p:cNvPr>
          <p:cNvSpPr/>
          <p:nvPr/>
        </p:nvSpPr>
        <p:spPr>
          <a:xfrm>
            <a:off x="611560" y="630932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8817646F-6205-536B-51FF-CE4CFA17575E}"/>
              </a:ext>
            </a:extLst>
          </p:cNvPr>
          <p:cNvSpPr/>
          <p:nvPr/>
        </p:nvSpPr>
        <p:spPr>
          <a:xfrm>
            <a:off x="2195736" y="2060848"/>
            <a:ext cx="2218316" cy="670506"/>
          </a:xfrm>
          <a:prstGeom prst="wedgeRoundRectCallout">
            <a:avLst>
              <a:gd name="adj1" fmla="val 67369"/>
              <a:gd name="adj2" fmla="val -1186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גירסת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תוס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':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את שהמטה צריכה להם -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פטורין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אין צריכה להם – חייבין.</a:t>
            </a:r>
          </a:p>
        </p:txBody>
      </p:sp>
    </p:spTree>
    <p:extLst>
      <p:ext uri="{BB962C8B-B14F-4D97-AF65-F5344CB8AC3E}">
        <p14:creationId xmlns:p14="http://schemas.microsoft.com/office/powerpoint/2010/main" val="73431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69918" y="35330"/>
            <a:ext cx="314035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0" y="104061"/>
            <a:ext cx="8848094" cy="62892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מוטל לפניו 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אין, ושאינו מוטל לפניו 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לא?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ורמינהי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מי שמתו מוטל לפניו - אוכל 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בבית אחר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ואם אין לו בית אחר - אוכל בבית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חבירו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ואם אין לו בית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חבירו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עושה מחיצה ואוכל, ואם אין לו דבר לעשות מחיצה - מחזיר פניו ואוכל.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ואינו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מיסב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ואוכל, ואינו אוכל בשר, ואינו שותה יין, ואינו מברך, ואינו מזמן, ואין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עליו, ואין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עליו,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ופטור מקריאת שמע ומן התפלה ומן התפילין ומכל מצות האמורות בתורה.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ובשבת -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מיסב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ואוכל בשר, ושותה יין, ומברך, ומזמן,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ומברכין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עליו,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ומזמנין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עליו, וחייב בכל המצות האמורות בתורה. </a:t>
            </a:r>
          </a:p>
          <a:p>
            <a:pPr>
              <a:lnSpc>
                <a:spcPct val="120000"/>
              </a:lnSpc>
            </a:pP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רשב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''ג אומר: מתוך שנתחייב באלו נתחייב בכולן.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''ר יוחנן: מאי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בינייהו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- תשמיש המטה איכא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בינייהו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55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מיהת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פטור מקריאת שמע ומן התפלה ומן התפילין ומכל מצות האמורות בתורה!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תרגמא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אמחזיר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פניו ואוכל.</a:t>
            </a:r>
          </a:p>
          <a:p>
            <a:pPr>
              <a:lnSpc>
                <a:spcPct val="120000"/>
              </a:lnSpc>
            </a:pPr>
            <a:endParaRPr lang="he-IL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אשי אמר: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כיון שמוטל עליו לקוברו כמוטל לפניו דמי,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55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ויקם</a:t>
            </a:r>
            <a:r>
              <a:rPr lang="he-IL" sz="155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אברהם מעל פני מתו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ונאמר "</a:t>
            </a:r>
            <a:r>
              <a:rPr lang="he-IL" sz="155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ואקברה מתי מלפני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כל זמן שמוטל עליו לקוברו כמוטל לפניו דמי.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5449AB28-5DD3-95AB-97E7-508E720D9EE8}"/>
              </a:ext>
            </a:extLst>
          </p:cNvPr>
          <p:cNvSpPr txBox="1"/>
          <p:nvPr/>
        </p:nvSpPr>
        <p:spPr>
          <a:xfrm>
            <a:off x="8920098" y="4491364"/>
            <a:ext cx="22940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900" dirty="0"/>
          </a:p>
          <a:p>
            <a:endParaRPr lang="he-IL" sz="13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F51B5C1B-CA05-831D-A569-3BFC1245F7A6}"/>
              </a:ext>
            </a:extLst>
          </p:cNvPr>
          <p:cNvSpPr txBox="1"/>
          <p:nvPr/>
        </p:nvSpPr>
        <p:spPr>
          <a:xfrm>
            <a:off x="8613326" y="22768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5BC2B8D6-E2F3-4588-9B1F-34BA54D98BB1}"/>
              </a:ext>
            </a:extLst>
          </p:cNvPr>
          <p:cNvSpPr/>
          <p:nvPr/>
        </p:nvSpPr>
        <p:spPr>
          <a:xfrm>
            <a:off x="323528" y="503306"/>
            <a:ext cx="4032448" cy="724743"/>
          </a:xfrm>
          <a:prstGeom prst="wedgeRoundRectCallout">
            <a:avLst>
              <a:gd name="adj1" fmla="val 54563"/>
              <a:gd name="adj2" fmla="val -127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משנה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יז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ע"ב: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מי שמתו מוטל לפניו -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פטור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מק''ש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ומן התפלה ומן התפילין ומכל מצות האמורות בתורה. 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B4E89A58-89F4-1A6A-280E-296E5C7B7DCB}"/>
              </a:ext>
            </a:extLst>
          </p:cNvPr>
          <p:cNvSpPr/>
          <p:nvPr/>
        </p:nvSpPr>
        <p:spPr>
          <a:xfrm>
            <a:off x="395536" y="4936505"/>
            <a:ext cx="3816424" cy="796751"/>
          </a:xfrm>
          <a:prstGeom prst="wedgeRoundRectCallout">
            <a:avLst>
              <a:gd name="adj1" fmla="val 56657"/>
              <a:gd name="adj2" fmla="val 5555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בראשית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כג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/ג-ד: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chemeClr val="tx1"/>
                </a:solidFill>
              </a:rPr>
              <a:t>וַיָּקָם</a:t>
            </a:r>
            <a:r>
              <a:rPr lang="he-IL" sz="1200" dirty="0">
                <a:solidFill>
                  <a:schemeClr val="tx1"/>
                </a:solidFill>
              </a:rPr>
              <a:t> אַבְרָהָם מֵעַל פְּנֵי מֵתוֹ וַיְדַבֵּר אֶל בְּנֵי חֵת </a:t>
            </a:r>
            <a:r>
              <a:rPr lang="he-IL" sz="1200" dirty="0" err="1">
                <a:solidFill>
                  <a:schemeClr val="tx1"/>
                </a:solidFill>
              </a:rPr>
              <a:t>לֵאמֹר</a:t>
            </a:r>
            <a:r>
              <a:rPr lang="he-IL" sz="1200" dirty="0">
                <a:solidFill>
                  <a:schemeClr val="tx1"/>
                </a:solidFill>
              </a:rPr>
              <a:t>. גֵּר וְתוֹשָׁב אָנֹכִי עִמָּכֶם תְּנוּ לִי אֲחֻזַּת קֶבֶר עִמָּכֶם וְאֶקְבְּרָה מֵתִי מִלְּפָנָי. </a:t>
            </a:r>
          </a:p>
        </p:txBody>
      </p:sp>
    </p:spTree>
    <p:extLst>
      <p:ext uri="{BB962C8B-B14F-4D97-AF65-F5344CB8AC3E}">
        <p14:creationId xmlns:p14="http://schemas.microsoft.com/office/powerpoint/2010/main" val="409952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503056" y="1413629"/>
            <a:ext cx="8136904" cy="49755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מתו אין, אבל משמרו לא?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והתניא: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המשמר את המת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''פ שאינו מתו -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פטור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מק''ש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ומן התפלה ומן התפילין ומכל מצות האמורות בתורה.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משמרו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''פ שאינו מתו, מתו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''פ שאינו משמרו.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מתו ומשמרו אין, אבל מהלך בבית הקברות לא?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והתניא: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לא יהלך אדם בבית הקברות ותפילין בראשו וספר תורה בזרועו וקורא,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ואם עושה כן עובר משום "לֹעֵג לָרָשׁ חֵרֵף עֹשֵׂהוּ".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התם תוך ארבע [אמות] הוא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דאסור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חוץ לארבע אמות חייב,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מר: מת תופס ד' אמות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לק''ש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הכא חוץ לד' אמות נמי פטור.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720FA556-73C5-0579-9238-6323F50B10DF}"/>
              </a:ext>
            </a:extLst>
          </p:cNvPr>
          <p:cNvSpPr/>
          <p:nvPr/>
        </p:nvSpPr>
        <p:spPr>
          <a:xfrm>
            <a:off x="3311368" y="255985"/>
            <a:ext cx="5365088" cy="991312"/>
          </a:xfrm>
          <a:prstGeom prst="wedgeRoundRectCallout">
            <a:avLst>
              <a:gd name="adj1" fmla="val 54783"/>
              <a:gd name="adj2" fmla="val -4781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משנה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יז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ע"ב:</a:t>
            </a:r>
          </a:p>
          <a:p>
            <a:pPr algn="r" rtl="1"/>
            <a:endParaRPr lang="he-IL" sz="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מי שמתו מוטל לפניו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פטור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ומן התפלה ומן התפילין ומכל מצות האמורות בתורה. 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E29183E8-EE7B-7559-6DF1-7C71969DEF74}"/>
              </a:ext>
            </a:extLst>
          </p:cNvPr>
          <p:cNvSpPr txBox="1"/>
          <p:nvPr/>
        </p:nvSpPr>
        <p:spPr>
          <a:xfrm>
            <a:off x="8629297" y="1456202"/>
            <a:ext cx="298695" cy="32778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2000" dirty="0"/>
          </a:p>
          <a:p>
            <a:endParaRPr lang="he-IL" sz="27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127389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187624" y="17990"/>
            <a:ext cx="7452336" cy="70824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גופא: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המשמר את המת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''פ שאינו מתו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פטור מקריאת שמע ומן התפלה ומן התפילין ומכל מצות האמורות בתורה.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היו שנים - זה משמר וזה קורא, וזה משמר וזה קורא.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היו באים בספינה - מניחו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בזוית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זו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ומתפללין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שניהם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בזוית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אחרת.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בינייהו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חוששין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לעכברים איכא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בינייהו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מר סבר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חיישינן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ומר סבר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חיישינן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המוליך עצמות ממקום למקום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הרי זה לא יתנם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בדסקיא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ויתנם על גבי חמור וירכב עליהם, מפני שנוהג בהם מנהג בזיון,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ואם היה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מפני נכרים ומפני לסטים מותר.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וכדרך שאמרו בעצמות כך אמרו בספר תורה.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ארישא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פשיטא! מי גרע ספר תורה מעצמות?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אסיפא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רחבה אמר רב יהודה: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הרואה המת ואינו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מלוהו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עובר משום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לֹעֵג לָרָשׁ חֵרֵף עֹשֵׂהוּ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הלוהו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 שכרו?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אסי: עליו הכתוב אומר 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מַלְוֵה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ה' חוֹנֵן דָּל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וּמְכַבְּדוֹ חֹנֵן אֶבְיוֹן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597ED77C-6A39-C48F-3504-FDCB79AE0D3C}"/>
              </a:ext>
            </a:extLst>
          </p:cNvPr>
          <p:cNvSpPr txBox="1"/>
          <p:nvPr/>
        </p:nvSpPr>
        <p:spPr>
          <a:xfrm>
            <a:off x="8629297" y="53502"/>
            <a:ext cx="298695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900" dirty="0"/>
          </a:p>
          <a:p>
            <a:endParaRPr lang="he-IL" sz="17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27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296739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2" y="35330"/>
            <a:ext cx="32123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59414" y="253490"/>
            <a:ext cx="8532456" cy="61591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ורבי יונתן הוו שקלי ואזלי בבית הקברות,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קשדיא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תכלתא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דרבי יונתן.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דלייה, כדי שלא יאמרו למחר באין אצלנו ועכשיו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מחרפין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אותנו.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ומי ידעי כולי האי? והא כתיב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וְהַמֵּתִים אֵינָם יוֹדְעִים מְאוּמָה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"!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אם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שנית, אם שנית לא שלשת, אם שלשת לא פירשו לך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כִּי הַחַיִּים יוֹדְעִים שֶׁיָּמֻתוּ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אלו צדיקים שבמיתתן נקראו חיים,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וּבְנָיָהוּ בֶן יְהוֹיָדָע בֶּן אִישׁ חי רַב פְּעָלִים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מִקַּבְצְאֵל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הוּא הִכָּה אֵת שְׁנֵי אֲרִאֵל מוֹאָב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            וְהוּא יָרַד וְהִכָּה אֶת הָאֲרִי בְּתוֹךְ הַבֹּאר בְּיוֹם הַשָּׁלֶג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–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"בן איש חי" - אטו כולי עלמא בני מתי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אלא בן איש חי שאפי' במיתתו קרוי חי.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"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פעלים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מקבצאל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שריבה וקבץ פועלים לתורה.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"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והוא הכה את שני אריאל מואב" - שלא הניח כמותו לא במקדש ראשון ולא במקדש שני.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"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והוא ירד והכה את הארי בתוך הבור ביום השלג" - איכא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גזיזי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דברדא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ונחת וטבל,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סיפרא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דבי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ביומא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דסיתוא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וְהַמֵּתִים אֵינָם יוֹדְעִים מְאוּמָה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אלו רשעים שבחייהן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קרויין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מתים,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                       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וְאַתָּה חָלָל רָשָׁע נְשִׂיא יִשְׂרָאֵל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                       ואי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 מהכא: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עַל פִּי שְׁנַיִם עֵדִים אוֹ שְׁלֹשָׁה עֵדִים יוּמַת הַמֵּת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 הוא! - אלא המת מעיקרא.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B8C78EE9-D482-3AA0-3D15-33EB8208E930}"/>
              </a:ext>
            </a:extLst>
          </p:cNvPr>
          <p:cNvSpPr txBox="1"/>
          <p:nvPr/>
        </p:nvSpPr>
        <p:spPr>
          <a:xfrm>
            <a:off x="8586692" y="338461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FCB956CF-FB31-228B-DA3D-7FF52ADBBA79}"/>
              </a:ext>
            </a:extLst>
          </p:cNvPr>
          <p:cNvSpPr/>
          <p:nvPr/>
        </p:nvSpPr>
        <p:spPr>
          <a:xfrm>
            <a:off x="251520" y="2132856"/>
            <a:ext cx="1987622" cy="792088"/>
          </a:xfrm>
          <a:prstGeom prst="wedgeRoundRectCallout">
            <a:avLst>
              <a:gd name="adj1" fmla="val 65590"/>
              <a:gd name="adj2" fmla="val 3762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קהלת ט/ה: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כִּי הַחַיִּים יוֹדְעִים שֶׁיָּמֻתוּ וְהַמֵּתִים אֵינָם יוֹדְעִים מְאוּמָה</a:t>
            </a:r>
          </a:p>
        </p:txBody>
      </p:sp>
    </p:spTree>
    <p:extLst>
      <p:ext uri="{BB962C8B-B14F-4D97-AF65-F5344CB8AC3E}">
        <p14:creationId xmlns:p14="http://schemas.microsoft.com/office/powerpoint/2010/main" val="1730071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-252536" y="332656"/>
            <a:ext cx="9036496" cy="57142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בני ר'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נפוק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לקרייתא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אייקר להו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תלמודייהו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הוו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מצערי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לאדכוריה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חד לחבריה: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ידע אבון בהאי צערא. 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אידך: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מנא ידע? והא כתיב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יִכְבְּדוּ בָנָיו וְלֹא יֵדָע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"!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אידך: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ידע?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כתיב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אַךְ בְּשָׂרוֹ עָלָיו יִכְאָב וְנַפְשׁוֹ עָלָיו תֶּאֱבָל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ואמר רבי יצחק: קשה רמה למת כמחט בבשר החי. 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אמרי: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בצערא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דידהו ידעי,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בצערא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דאחרינא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ידעי.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והתניא: 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C17FCDF2-5606-B0EA-AE47-FCD15B932F52}"/>
              </a:ext>
            </a:extLst>
          </p:cNvPr>
          <p:cNvSpPr/>
          <p:nvPr/>
        </p:nvSpPr>
        <p:spPr>
          <a:xfrm>
            <a:off x="467544" y="2326448"/>
            <a:ext cx="3240360" cy="1174560"/>
          </a:xfrm>
          <a:prstGeom prst="wedgeRoundRectCallout">
            <a:avLst>
              <a:gd name="adj1" fmla="val 64494"/>
              <a:gd name="adj2" fmla="val 2250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איוב יד/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כא-כב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algn="r" rtl="1"/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tx1"/>
                </a:solidFill>
              </a:rPr>
              <a:t>יִכְבְּדוּ בָנָיו וְלֹא יֵדָע וְיִצְעֲרוּ וְלֹא יָבִין לָמוֹ.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tx1"/>
                </a:solidFill>
              </a:rPr>
              <a:t>אַךְ בְּשָׂרוֹ עָלָיו יִכְאָב וְנַפְשׁוֹ עָלָיו תֶּאֱבָל.</a:t>
            </a: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A525204C-36A6-0C73-F1BD-D4B01DDB1823}"/>
              </a:ext>
            </a:extLst>
          </p:cNvPr>
          <p:cNvSpPr/>
          <p:nvPr/>
        </p:nvSpPr>
        <p:spPr>
          <a:xfrm>
            <a:off x="1187624" y="5805264"/>
            <a:ext cx="1584176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591D94EA-515F-91DC-3B21-CC3F6A06F18C}"/>
              </a:ext>
            </a:extLst>
          </p:cNvPr>
          <p:cNvSpPr txBox="1"/>
          <p:nvPr/>
        </p:nvSpPr>
        <p:spPr>
          <a:xfrm>
            <a:off x="8809809" y="5705380"/>
            <a:ext cx="298695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❶</a:t>
            </a:r>
          </a:p>
          <a:p>
            <a:endParaRPr lang="he-IL" sz="1400" dirty="0"/>
          </a:p>
          <a:p>
            <a:endParaRPr lang="he-IL" sz="2400" dirty="0"/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06727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07504" y="116632"/>
            <a:ext cx="8784976" cy="6602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מעשה בחסיד אחד שנתן דינר לעני בערב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בשני בצורת,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והקניטתו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אשתו,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והלך ולן בבית הקברות,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ושמע שתי רוחות שמספרות זו לזו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חדא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לחברתה: חברתי, בואי ונשוט בעולם ונשמע מאחורי הפרגוד מה פורענות בא לעולם.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לה חברתה: איני יכולה שאני קבורה במחצלת של קנים, אלא לכי את ומה שאת שומעת אמרי לי.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הלכה היא ושטה ובאה,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ואמרה לה חברתה: חברתי, מה שמעת מאחורי הפרגוד?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לה: שמעתי שכל הזורע ברביעה ראשונה ברד מלקה אותו.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הלך הוא וזרע ברביעה שניה,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 כל העולם כולו לקה שלו לא לקה.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לשנה האחרת הלך ולן בבית הקברות,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ושמע אותן שתי רוחות שמספרות זו עם זו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חדא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לחברתה: בואי ונשוט בעולם ונשמע מאחורי הפרגוד מה פורענות בא לעולם.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לה: חברתי, לא כך אמרתי לך איני יכולה שאני קבורה במחצלת של קנים, אלא לכי את ומה שאת שומעת בואי ואמרי לי.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הלכה ושטה ובאה,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ואמרה לה חברתה: חברתי, מה שמעת מאחורי הפרגוד?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לה: שמעתי שכל הזורע ברביעה שניה שדפון מלקה אותו.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הלך וזרע ברביעה ראשונה,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 כל העולם כולו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נשדף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ושלו לא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נשדף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7161D283-F0A0-9AE7-954A-B56A14C2A99C}"/>
              </a:ext>
            </a:extLst>
          </p:cNvPr>
          <p:cNvSpPr/>
          <p:nvPr/>
        </p:nvSpPr>
        <p:spPr>
          <a:xfrm>
            <a:off x="827584" y="638132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286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395536" y="548680"/>
            <a:ext cx="8496944" cy="49403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לו אשתו: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מפני מה אשתקד של כל העולם כולו לקה ושלך לא לקה, ועכשיו של כל העולם כולו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נשדף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ושלך לא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נשדף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סח לה כל הדברים הללו.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אמרו: לא היו ימים מועטים עד שנפלה קטטה בין אשתו של אותו חסיד ובין אמה של אותה ריבה.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לה: לכי ואראך בתך שהיא קבורה במחצלת של קנים.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לשנה האחרת הלך ולן בבית הקברות,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ושמע אותן רוחות שמספרות זו עם זו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לה: חברתי, בואי ונשוט בעולם ונשמע מאחורי הפרגוד מה פורענות בא לעולם.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לה: חברתי, הניחני,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דברים שביני לבינך כבר נשמעו בין החיים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3600" b="0" i="0" dirty="0">
              <a:solidFill>
                <a:srgbClr val="F79646">
                  <a:lumMod val="50000"/>
                </a:srgbClr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ידעי!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דילמא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שכיב ואזיל ואמר להו.</a:t>
            </a: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7161D283-F0A0-9AE7-954A-B56A14C2A99C}"/>
              </a:ext>
            </a:extLst>
          </p:cNvPr>
          <p:cNvSpPr/>
          <p:nvPr/>
        </p:nvSpPr>
        <p:spPr>
          <a:xfrm>
            <a:off x="827584" y="638132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1219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:push dir="u"/>
      </p:transition>
    </mc:Choice>
    <mc:Fallback xmlns="">
      <p:transition spd="slow">
        <p:push dir="u"/>
      </p:transition>
    </mc:Fallback>
  </mc:AlternateContent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34941</TotalTime>
  <Words>2347</Words>
  <Application>Microsoft Office PowerPoint</Application>
  <PresentationFormat>‫הצגה על המסך (4:3)</PresentationFormat>
  <Paragraphs>384</Paragraphs>
  <Slides>14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7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2505</cp:revision>
  <dcterms:created xsi:type="dcterms:W3CDTF">2015-01-28T10:22:53Z</dcterms:created>
  <dcterms:modified xsi:type="dcterms:W3CDTF">2023-12-13T14:00:22Z</dcterms:modified>
</cp:coreProperties>
</file>