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76" r:id="rId2"/>
    <p:sldId id="544" r:id="rId3"/>
    <p:sldId id="563" r:id="rId4"/>
    <p:sldId id="564" r:id="rId5"/>
    <p:sldId id="565" r:id="rId6"/>
    <p:sldId id="566" r:id="rId7"/>
    <p:sldId id="568" r:id="rId8"/>
    <p:sldId id="569" r:id="rId9"/>
    <p:sldId id="570" r:id="rId10"/>
    <p:sldId id="429" r:id="rId1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סגנון ערכת נושא 1 - הדגשה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202B0CA-FC54-4496-8BCA-5EF66A818D29}" styleName="סגנון כהה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סגנון כהה 2 - הדגשה 1/הדגשה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סגנון כהה 2 - הדגשה 3/הדגשה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0785" autoAdjust="0"/>
  </p:normalViewPr>
  <p:slideViewPr>
    <p:cSldViewPr>
      <p:cViewPr varScale="1">
        <p:scale>
          <a:sx n="86" d="100"/>
          <a:sy n="86" d="100"/>
        </p:scale>
        <p:origin x="138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pPr/>
              <a:t>ה'/טבת/תשפ"ד</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pPr/>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2</a:t>
            </a:fld>
            <a:endParaRPr lang="he-IL"/>
          </a:p>
        </p:txBody>
      </p:sp>
    </p:spTree>
    <p:extLst>
      <p:ext uri="{BB962C8B-B14F-4D97-AF65-F5344CB8AC3E}">
        <p14:creationId xmlns:p14="http://schemas.microsoft.com/office/powerpoint/2010/main" val="2568759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3</a:t>
            </a:fld>
            <a:endParaRPr lang="he-IL"/>
          </a:p>
        </p:txBody>
      </p:sp>
    </p:spTree>
    <p:extLst>
      <p:ext uri="{BB962C8B-B14F-4D97-AF65-F5344CB8AC3E}">
        <p14:creationId xmlns:p14="http://schemas.microsoft.com/office/powerpoint/2010/main" val="2455585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4</a:t>
            </a:fld>
            <a:endParaRPr lang="he-IL"/>
          </a:p>
        </p:txBody>
      </p:sp>
    </p:spTree>
    <p:extLst>
      <p:ext uri="{BB962C8B-B14F-4D97-AF65-F5344CB8AC3E}">
        <p14:creationId xmlns:p14="http://schemas.microsoft.com/office/powerpoint/2010/main" val="1528833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5</a:t>
            </a:fld>
            <a:endParaRPr lang="he-IL"/>
          </a:p>
        </p:txBody>
      </p:sp>
    </p:spTree>
    <p:extLst>
      <p:ext uri="{BB962C8B-B14F-4D97-AF65-F5344CB8AC3E}">
        <p14:creationId xmlns:p14="http://schemas.microsoft.com/office/powerpoint/2010/main" val="534605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6</a:t>
            </a:fld>
            <a:endParaRPr lang="he-IL"/>
          </a:p>
        </p:txBody>
      </p:sp>
    </p:spTree>
    <p:extLst>
      <p:ext uri="{BB962C8B-B14F-4D97-AF65-F5344CB8AC3E}">
        <p14:creationId xmlns:p14="http://schemas.microsoft.com/office/powerpoint/2010/main" val="2932775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7</a:t>
            </a:fld>
            <a:endParaRPr lang="he-IL"/>
          </a:p>
        </p:txBody>
      </p:sp>
    </p:spTree>
    <p:extLst>
      <p:ext uri="{BB962C8B-B14F-4D97-AF65-F5344CB8AC3E}">
        <p14:creationId xmlns:p14="http://schemas.microsoft.com/office/powerpoint/2010/main" val="54541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8</a:t>
            </a:fld>
            <a:endParaRPr lang="he-IL"/>
          </a:p>
        </p:txBody>
      </p:sp>
    </p:spTree>
    <p:extLst>
      <p:ext uri="{BB962C8B-B14F-4D97-AF65-F5344CB8AC3E}">
        <p14:creationId xmlns:p14="http://schemas.microsoft.com/office/powerpoint/2010/main" val="2486969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9</a:t>
            </a:fld>
            <a:endParaRPr lang="he-IL"/>
          </a:p>
        </p:txBody>
      </p:sp>
    </p:spTree>
    <p:extLst>
      <p:ext uri="{BB962C8B-B14F-4D97-AF65-F5344CB8AC3E}">
        <p14:creationId xmlns:p14="http://schemas.microsoft.com/office/powerpoint/2010/main" val="2842897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ה'/טבת/תשפ"ד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ה'/טבת/תשפ"ד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ה'/טבת/תשפ"ד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ה'/טבת/תשפ"ד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ה'/טבת/תשפ"ד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ה'/טבת/תשפ"ד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pPr/>
              <a:t>ה'/טבת/תשפ"ד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pPr/>
              <a:t>ה'/טבת/תשפ"ד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pPr/>
              <a:t>ה'/טבת/תשפ"ד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ה'/טבת/תשפ"ד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ה'/טבת/תשפ"ד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pPr/>
              <a:t>ה'/טבת/תשפ"ד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pPr/>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af-yomi.com/MediaPage.aspx?id=26561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hemeOverride" Target="../theme/themeOverride8.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144016" y="1386064"/>
            <a:ext cx="8820472" cy="5324535"/>
          </a:xfrm>
          <a:prstGeom prst="rect">
            <a:avLst/>
          </a:prstGeom>
          <a:noFill/>
        </p:spPr>
        <p:txBody>
          <a:bodyPr wrap="square" rtlCol="1">
            <a:spAutoFit/>
          </a:bodyPr>
          <a:lstStyle/>
          <a:p>
            <a:pPr algn="ctr"/>
            <a:r>
              <a:rPr lang="he-IL" sz="4000" b="1" dirty="0">
                <a:solidFill>
                  <a:srgbClr val="C0504D">
                    <a:lumMod val="75000"/>
                  </a:srgbClr>
                </a:solidFill>
              </a:rPr>
              <a:t>מסכת ברכות</a:t>
            </a:r>
          </a:p>
          <a:p>
            <a:pPr algn="ctr"/>
            <a:r>
              <a:rPr lang="he-IL" sz="4000" b="1" dirty="0">
                <a:solidFill>
                  <a:srgbClr val="C0504D">
                    <a:lumMod val="75000"/>
                  </a:srgbClr>
                </a:solidFill>
              </a:rPr>
              <a:t>דף </a:t>
            </a:r>
            <a:r>
              <a:rPr lang="he-IL" sz="4000" b="1" dirty="0" err="1">
                <a:solidFill>
                  <a:srgbClr val="C0504D">
                    <a:lumMod val="75000"/>
                  </a:srgbClr>
                </a:solidFill>
              </a:rPr>
              <a:t>יט</a:t>
            </a:r>
            <a:endParaRPr lang="he-IL" sz="4000" b="1" dirty="0">
              <a:solidFill>
                <a:srgbClr val="C0504D">
                  <a:lumMod val="75000"/>
                </a:srgbClr>
              </a:solidFill>
            </a:endParaRPr>
          </a:p>
          <a:p>
            <a:pPr algn="ctr"/>
            <a:endParaRPr lang="he-IL" sz="2000" b="1" dirty="0">
              <a:solidFill>
                <a:srgbClr val="C0504D">
                  <a:lumMod val="75000"/>
                </a:srgbClr>
              </a:solidFill>
            </a:endParaRPr>
          </a:p>
          <a:p>
            <a:pPr algn="ctr"/>
            <a:r>
              <a:rPr lang="he-IL" sz="2400" b="1" dirty="0">
                <a:solidFill>
                  <a:srgbClr val="C0504D">
                    <a:lumMod val="75000"/>
                  </a:srgbClr>
                </a:solidFill>
              </a:rPr>
              <a:t>דף </a:t>
            </a:r>
            <a:r>
              <a:rPr lang="he-IL" sz="2400" b="1" dirty="0" err="1">
                <a:solidFill>
                  <a:srgbClr val="C0504D">
                    <a:lumMod val="75000"/>
                  </a:srgbClr>
                </a:solidFill>
              </a:rPr>
              <a:t>יט</a:t>
            </a:r>
            <a:r>
              <a:rPr lang="he-IL" sz="2400" b="1" dirty="0">
                <a:solidFill>
                  <a:srgbClr val="C0504D">
                    <a:lumMod val="75000"/>
                  </a:srgbClr>
                </a:solidFill>
              </a:rPr>
              <a:t> ע"א (שורה 3) – דף כ ע"א (שורה 4)</a:t>
            </a:r>
          </a:p>
          <a:p>
            <a:pPr algn="ctr"/>
            <a:endParaRPr lang="he-IL" sz="2000" b="1" dirty="0">
              <a:solidFill>
                <a:srgbClr val="C0504D">
                  <a:lumMod val="75000"/>
                </a:srgbClr>
              </a:solidFill>
            </a:endParaRPr>
          </a:p>
          <a:p>
            <a:pPr algn="ctr"/>
            <a:r>
              <a:rPr lang="he-IL" sz="2400" b="1" dirty="0">
                <a:solidFill>
                  <a:srgbClr val="EEECE1">
                    <a:lumMod val="50000"/>
                  </a:srgbClr>
                </a:solidFill>
              </a:rPr>
              <a:t>מצגת עזר ללימוד הדף היומי</a:t>
            </a:r>
          </a:p>
          <a:p>
            <a:pPr algn="ctr"/>
            <a:endParaRPr lang="he-IL" sz="800" b="1" dirty="0">
              <a:solidFill>
                <a:srgbClr val="EEECE1">
                  <a:lumMod val="50000"/>
                </a:srgbClr>
              </a:solidFill>
            </a:endParaRPr>
          </a:p>
          <a:p>
            <a:pPr algn="ctr"/>
            <a:r>
              <a:rPr lang="he-IL" sz="2400" b="1" dirty="0">
                <a:solidFill>
                  <a:srgbClr val="EEECE1">
                    <a:lumMod val="50000"/>
                  </a:srgbClr>
                </a:solidFill>
              </a:rPr>
              <a:t>בעריכת: הראל שפירא</a:t>
            </a:r>
          </a:p>
          <a:p>
            <a:pPr algn="ctr"/>
            <a:endParaRPr lang="he-IL" sz="1400" b="1" dirty="0">
              <a:solidFill>
                <a:srgbClr val="EEECE1">
                  <a:lumMod val="50000"/>
                </a:srgbClr>
              </a:solidFill>
            </a:endParaRPr>
          </a:p>
          <a:p>
            <a:pPr algn="ctr"/>
            <a:endParaRPr lang="he-IL" sz="2400" b="1" dirty="0">
              <a:solidFill>
                <a:srgbClr val="EEECE1">
                  <a:lumMod val="50000"/>
                </a:srgbClr>
              </a:solidFill>
            </a:endParaRPr>
          </a:p>
          <a:p>
            <a:pPr algn="ctr"/>
            <a:r>
              <a:rPr lang="he-IL" sz="2400" b="1" dirty="0">
                <a:solidFill>
                  <a:srgbClr val="EEECE1">
                    <a:lumMod val="50000"/>
                  </a:srgbClr>
                </a:solidFill>
              </a:rPr>
              <a:t>לשמיעת השיעור בליווי המצגת – </a:t>
            </a:r>
            <a:r>
              <a:rPr lang="he-IL" sz="2400" dirty="0">
                <a:solidFill>
                  <a:srgbClr val="EEECE1">
                    <a:lumMod val="50000"/>
                  </a:srgbClr>
                </a:solidFill>
                <a:hlinkClick r:id="rId3"/>
              </a:rPr>
              <a:t>לחץ כאן</a:t>
            </a:r>
            <a:endParaRPr lang="he-IL" sz="2400" dirty="0">
              <a:solidFill>
                <a:srgbClr val="EEECE1">
                  <a:lumMod val="50000"/>
                </a:srgbClr>
              </a:solidFill>
            </a:endParaRPr>
          </a:p>
          <a:p>
            <a:pPr algn="ctr"/>
            <a:endParaRPr lang="he-IL" sz="3600" b="1" dirty="0">
              <a:solidFill>
                <a:srgbClr val="C0504D">
                  <a:lumMod val="75000"/>
                </a:srgbClr>
              </a:solidFill>
            </a:endParaRPr>
          </a:p>
          <a:p>
            <a:r>
              <a:rPr lang="he-IL" sz="1400" dirty="0"/>
              <a:t>ליצירת קשר: </a:t>
            </a:r>
          </a:p>
          <a:p>
            <a:r>
              <a:rPr lang="he-IL" sz="1400" dirty="0"/>
              <a:t>טל': 054-4931075</a:t>
            </a:r>
            <a:endParaRPr lang="en-US" sz="1400" dirty="0"/>
          </a:p>
          <a:p>
            <a:r>
              <a:rPr lang="he-IL" sz="1400" dirty="0"/>
              <a:t>דוא"ל: </a:t>
            </a:r>
            <a:r>
              <a:rPr lang="en-US" sz="1400" dirty="0"/>
              <a:t>rlshapira@gmail.com</a:t>
            </a:r>
            <a:endParaRPr lang="he-IL" sz="1400" dirty="0"/>
          </a:p>
        </p:txBody>
      </p:sp>
    </p:spTree>
    <p:extLst>
      <p:ext uri="{BB962C8B-B14F-4D97-AF65-F5344CB8AC3E}">
        <p14:creationId xmlns:p14="http://schemas.microsoft.com/office/powerpoint/2010/main" val="3101671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144016" y="2915647"/>
            <a:ext cx="8820472" cy="3631763"/>
          </a:xfrm>
          <a:prstGeom prst="rect">
            <a:avLst/>
          </a:prstGeom>
          <a:noFill/>
        </p:spPr>
        <p:txBody>
          <a:bodyPr wrap="square" rtlCol="1">
            <a:spAutoFit/>
          </a:bodyPr>
          <a:lstStyle/>
          <a:p>
            <a:pPr algn="ctr"/>
            <a:r>
              <a:rPr lang="he-IL" sz="2400" b="1" dirty="0">
                <a:solidFill>
                  <a:srgbClr val="C0504D">
                    <a:lumMod val="75000"/>
                  </a:srgbClr>
                </a:solidFill>
              </a:rPr>
              <a:t>דף </a:t>
            </a:r>
            <a:r>
              <a:rPr lang="he-IL" sz="2400" b="1" dirty="0" err="1">
                <a:solidFill>
                  <a:srgbClr val="C0504D">
                    <a:lumMod val="75000"/>
                  </a:srgbClr>
                </a:solidFill>
              </a:rPr>
              <a:t>יט</a:t>
            </a:r>
            <a:r>
              <a:rPr lang="he-IL" sz="2400" b="1" dirty="0">
                <a:solidFill>
                  <a:srgbClr val="C0504D">
                    <a:lumMod val="75000"/>
                  </a:srgbClr>
                </a:solidFill>
              </a:rPr>
              <a:t> ע"א (שורה 3) – דף כ ע"א (שורה 4)</a:t>
            </a:r>
          </a:p>
          <a:p>
            <a:pPr algn="ctr"/>
            <a:endParaRPr lang="he-IL" sz="2400" b="1" dirty="0">
              <a:solidFill>
                <a:srgbClr val="C0504D">
                  <a:lumMod val="75000"/>
                </a:srgbClr>
              </a:solidFill>
            </a:endParaRPr>
          </a:p>
          <a:p>
            <a:pPr algn="ctr"/>
            <a:endParaRPr lang="he-IL" sz="2400" b="1" dirty="0">
              <a:solidFill>
                <a:srgbClr val="C0504D">
                  <a:lumMod val="75000"/>
                </a:srgbClr>
              </a:solidFill>
            </a:endParaRPr>
          </a:p>
          <a:p>
            <a:pPr algn="ctr"/>
            <a:r>
              <a:rPr lang="he-IL" sz="2400" b="1" dirty="0">
                <a:solidFill>
                  <a:srgbClr val="00B050"/>
                </a:solidFill>
              </a:rPr>
              <a:t>להתראות בדף כ</a:t>
            </a:r>
          </a:p>
          <a:p>
            <a:pPr algn="ctr"/>
            <a:endParaRPr lang="he-IL" sz="2000" b="1" dirty="0">
              <a:solidFill>
                <a:srgbClr val="C0504D">
                  <a:lumMod val="75000"/>
                </a:srgbClr>
              </a:solidFill>
            </a:endParaRPr>
          </a:p>
          <a:p>
            <a:pPr algn="ctr"/>
            <a:endParaRPr lang="he-IL" sz="3600" b="1" dirty="0">
              <a:solidFill>
                <a:srgbClr val="C0504D">
                  <a:lumMod val="75000"/>
                </a:srgbClr>
              </a:solidFill>
            </a:endParaRPr>
          </a:p>
          <a:p>
            <a:pPr algn="ctr"/>
            <a:endParaRPr lang="he-IL" sz="3600" b="1" dirty="0">
              <a:solidFill>
                <a:srgbClr val="C0504D">
                  <a:lumMod val="75000"/>
                </a:srgbClr>
              </a:solidFill>
            </a:endParaRPr>
          </a:p>
          <a:p>
            <a:r>
              <a:rPr lang="he-IL" sz="1400" dirty="0"/>
              <a:t>ליצירת קשר: </a:t>
            </a:r>
          </a:p>
          <a:p>
            <a:r>
              <a:rPr lang="he-IL" sz="1400" dirty="0"/>
              <a:t>טל': 054-4931075</a:t>
            </a:r>
            <a:endParaRPr lang="en-US" sz="1400" dirty="0"/>
          </a:p>
          <a:p>
            <a:r>
              <a:rPr lang="he-IL" sz="1400" dirty="0"/>
              <a:t>דוא"ל: </a:t>
            </a:r>
            <a:r>
              <a:rPr lang="en-US" sz="1400" dirty="0"/>
              <a:t>rlshapira@gmail.com</a:t>
            </a:r>
            <a:endParaRPr lang="he-IL" sz="1400" dirty="0"/>
          </a:p>
        </p:txBody>
      </p:sp>
      <p:sp>
        <p:nvSpPr>
          <p:cNvPr id="6" name="TextBox 5">
            <a:extLst>
              <a:ext uri="{FF2B5EF4-FFF2-40B4-BE49-F238E27FC236}">
                <a16:creationId xmlns:a16="http://schemas.microsoft.com/office/drawing/2014/main" id="{FB86E679-A7EC-45BA-8925-0D1259BA82A3}"/>
              </a:ext>
            </a:extLst>
          </p:cNvPr>
          <p:cNvSpPr txBox="1"/>
          <p:nvPr/>
        </p:nvSpPr>
        <p:spPr>
          <a:xfrm>
            <a:off x="8303164" y="2844246"/>
            <a:ext cx="301284" cy="646331"/>
          </a:xfrm>
          <a:prstGeom prst="rect">
            <a:avLst/>
          </a:prstGeom>
          <a:noFill/>
        </p:spPr>
        <p:txBody>
          <a:bodyPr wrap="square" rtlCol="1">
            <a:spAutoFit/>
          </a:bodyPr>
          <a:lstStyle/>
          <a:p>
            <a:r>
              <a:rPr lang="he-IL" sz="3600" b="1" dirty="0"/>
              <a:t>√</a:t>
            </a:r>
          </a:p>
        </p:txBody>
      </p:sp>
    </p:spTree>
    <p:extLst>
      <p:ext uri="{BB962C8B-B14F-4D97-AF65-F5344CB8AC3E}">
        <p14:creationId xmlns:p14="http://schemas.microsoft.com/office/powerpoint/2010/main" val="104243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296551" y="35330"/>
            <a:ext cx="180020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יט</a:t>
            </a:r>
            <a:r>
              <a:rPr lang="he-IL" b="1" dirty="0">
                <a:solidFill>
                  <a:schemeClr val="bg1">
                    <a:lumMod val="50000"/>
                  </a:schemeClr>
                </a:solidFill>
              </a:rPr>
              <a:t> עמוד א</a:t>
            </a:r>
          </a:p>
        </p:txBody>
      </p:sp>
      <p:sp>
        <p:nvSpPr>
          <p:cNvPr id="6" name="TextBox 3">
            <a:extLst>
              <a:ext uri="{FF2B5EF4-FFF2-40B4-BE49-F238E27FC236}">
                <a16:creationId xmlns:a16="http://schemas.microsoft.com/office/drawing/2014/main" id="{FAF8FB03-BD0E-CE9E-97EE-5AED19BFA94D}"/>
              </a:ext>
            </a:extLst>
          </p:cNvPr>
          <p:cNvSpPr txBox="1"/>
          <p:nvPr/>
        </p:nvSpPr>
        <p:spPr>
          <a:xfrm>
            <a:off x="467544" y="130689"/>
            <a:ext cx="8136904" cy="6526787"/>
          </a:xfrm>
          <a:prstGeom prst="rect">
            <a:avLst/>
          </a:prstGeom>
          <a:noFill/>
        </p:spPr>
        <p:txBody>
          <a:bodyPr wrap="square" rtlCol="1">
            <a:spAutoFit/>
          </a:bodyPr>
          <a:lstStyle/>
          <a:p>
            <a:pPr>
              <a:lnSpc>
                <a:spcPct val="120000"/>
              </a:lnSpc>
            </a:pPr>
            <a:r>
              <a:rPr lang="he-IL" sz="1700" b="0" i="0" dirty="0">
                <a:solidFill>
                  <a:srgbClr val="000000"/>
                </a:solidFill>
                <a:effectLst/>
                <a:latin typeface="Arial" panose="020B0604020202020204" pitchFamily="34" charset="0"/>
              </a:rPr>
              <a:t>אמר רבי יצחק: </a:t>
            </a:r>
          </a:p>
          <a:p>
            <a:pPr>
              <a:lnSpc>
                <a:spcPct val="120000"/>
              </a:lnSpc>
            </a:pPr>
            <a:r>
              <a:rPr lang="he-IL" sz="1700" b="0" i="0" dirty="0">
                <a:solidFill>
                  <a:srgbClr val="000000"/>
                </a:solidFill>
                <a:effectLst/>
                <a:latin typeface="Arial" panose="020B0604020202020204" pitchFamily="34" charset="0"/>
              </a:rPr>
              <a:t>כל המספר אחרי המת - כאלו מספר אחרי האבן.</a:t>
            </a:r>
          </a:p>
          <a:p>
            <a:pPr>
              <a:lnSpc>
                <a:spcPct val="120000"/>
              </a:lnSpc>
            </a:pPr>
            <a:r>
              <a:rPr lang="he-IL" sz="1700" b="0" i="0" dirty="0">
                <a:solidFill>
                  <a:srgbClr val="000000"/>
                </a:solidFill>
                <a:effectLst/>
                <a:latin typeface="Arial" panose="020B0604020202020204" pitchFamily="34" charset="0"/>
              </a:rPr>
              <a:t>     איכא </a:t>
            </a:r>
            <a:r>
              <a:rPr lang="he-IL" sz="1700" b="0" i="0" dirty="0" err="1">
                <a:solidFill>
                  <a:srgbClr val="000000"/>
                </a:solidFill>
                <a:effectLst/>
                <a:latin typeface="Arial" panose="020B0604020202020204" pitchFamily="34" charset="0"/>
              </a:rPr>
              <a:t>דאמרי</a:t>
            </a:r>
            <a:r>
              <a:rPr lang="he-IL" sz="1700" b="0" i="0" dirty="0">
                <a:solidFill>
                  <a:srgbClr val="000000"/>
                </a:solidFill>
                <a:effectLst/>
                <a:latin typeface="Arial" panose="020B0604020202020204" pitchFamily="34" charset="0"/>
              </a:rPr>
              <a:t> דלא ידעי,</a:t>
            </a:r>
          </a:p>
          <a:p>
            <a:pPr>
              <a:lnSpc>
                <a:spcPct val="120000"/>
              </a:lnSpc>
            </a:pPr>
            <a:r>
              <a:rPr lang="he-IL" sz="1700" b="0" i="0" dirty="0">
                <a:solidFill>
                  <a:srgbClr val="000000"/>
                </a:solidFill>
                <a:effectLst/>
                <a:latin typeface="Arial" panose="020B0604020202020204" pitchFamily="34" charset="0"/>
              </a:rPr>
              <a:t>     ואיכא </a:t>
            </a:r>
            <a:r>
              <a:rPr lang="he-IL" sz="1700" b="0" i="0" dirty="0" err="1">
                <a:solidFill>
                  <a:srgbClr val="000000"/>
                </a:solidFill>
                <a:effectLst/>
                <a:latin typeface="Arial" panose="020B0604020202020204" pitchFamily="34" charset="0"/>
              </a:rPr>
              <a:t>דאמרי</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דידעי</a:t>
            </a:r>
            <a:r>
              <a:rPr lang="he-IL" sz="1700" b="0" i="0" dirty="0">
                <a:solidFill>
                  <a:srgbClr val="000000"/>
                </a:solidFill>
                <a:effectLst/>
                <a:latin typeface="Arial" panose="020B0604020202020204" pitchFamily="34" charset="0"/>
              </a:rPr>
              <a:t> ולא איכפת להו.</a:t>
            </a:r>
          </a:p>
          <a:p>
            <a:pPr>
              <a:lnSpc>
                <a:spcPct val="120000"/>
              </a:lnSpc>
            </a:pPr>
            <a:endParaRPr lang="he-IL" sz="500" dirty="0">
              <a:solidFill>
                <a:srgbClr val="000000"/>
              </a:solidFill>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איני?</a:t>
            </a:r>
          </a:p>
          <a:p>
            <a:pPr>
              <a:lnSpc>
                <a:spcPct val="120000"/>
              </a:lnSpc>
            </a:pPr>
            <a:r>
              <a:rPr lang="he-IL" sz="1700" b="0" i="0" dirty="0">
                <a:solidFill>
                  <a:srgbClr val="000000"/>
                </a:solidFill>
                <a:effectLst/>
                <a:latin typeface="Arial" panose="020B0604020202020204" pitchFamily="34" charset="0"/>
              </a:rPr>
              <a:t>והא אמר רב </a:t>
            </a:r>
            <a:r>
              <a:rPr lang="he-IL" sz="1700" b="0" i="0" dirty="0" err="1">
                <a:solidFill>
                  <a:srgbClr val="000000"/>
                </a:solidFill>
                <a:effectLst/>
                <a:latin typeface="Arial" panose="020B0604020202020204" pitchFamily="34" charset="0"/>
              </a:rPr>
              <a:t>פפא</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חד </a:t>
            </a:r>
            <a:r>
              <a:rPr lang="he-IL" sz="1700" b="0" i="0" dirty="0" err="1">
                <a:solidFill>
                  <a:srgbClr val="000000"/>
                </a:solidFill>
                <a:effectLst/>
                <a:latin typeface="Arial" panose="020B0604020202020204" pitchFamily="34" charset="0"/>
              </a:rPr>
              <a:t>אישתעי</a:t>
            </a:r>
            <a:r>
              <a:rPr lang="he-IL" sz="1700" b="0" i="0" dirty="0">
                <a:solidFill>
                  <a:srgbClr val="000000"/>
                </a:solidFill>
                <a:effectLst/>
                <a:latin typeface="Arial" panose="020B0604020202020204" pitchFamily="34" charset="0"/>
              </a:rPr>
              <a:t> מילתא בתריה </a:t>
            </a:r>
            <a:r>
              <a:rPr lang="he-IL" sz="1700" b="0" i="0" dirty="0" err="1">
                <a:solidFill>
                  <a:srgbClr val="000000"/>
                </a:solidFill>
                <a:effectLst/>
                <a:latin typeface="Arial" panose="020B0604020202020204" pitchFamily="34" charset="0"/>
              </a:rPr>
              <a:t>דמר</a:t>
            </a:r>
            <a:r>
              <a:rPr lang="he-IL" sz="1700" b="0" i="0" dirty="0">
                <a:solidFill>
                  <a:srgbClr val="000000"/>
                </a:solidFill>
                <a:effectLst/>
                <a:latin typeface="Arial" panose="020B0604020202020204" pitchFamily="34" charset="0"/>
              </a:rPr>
              <a:t> שמואל ונפל קניא </a:t>
            </a:r>
            <a:r>
              <a:rPr lang="he-IL" sz="1700" b="0" i="0" dirty="0" err="1">
                <a:solidFill>
                  <a:srgbClr val="000000"/>
                </a:solidFill>
                <a:effectLst/>
                <a:latin typeface="Arial" panose="020B0604020202020204" pitchFamily="34" charset="0"/>
              </a:rPr>
              <a:t>מטללא</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ובזעא</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לארנקא</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דמוחיה</a:t>
            </a:r>
            <a:r>
              <a:rPr lang="he-IL" sz="1700" b="0" i="0" dirty="0">
                <a:solidFill>
                  <a:srgbClr val="000000"/>
                </a:solidFill>
                <a:effectLst/>
                <a:latin typeface="Arial" panose="020B0604020202020204" pitchFamily="34" charset="0"/>
              </a:rPr>
              <a:t>. </a:t>
            </a:r>
          </a:p>
          <a:p>
            <a:pPr>
              <a:lnSpc>
                <a:spcPct val="120000"/>
              </a:lnSpc>
            </a:pPr>
            <a:endParaRPr lang="he-IL" sz="500" dirty="0">
              <a:solidFill>
                <a:srgbClr val="000000"/>
              </a:solidFill>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שאני צורבא </a:t>
            </a:r>
            <a:r>
              <a:rPr lang="he-IL" sz="1700" b="0" i="0" dirty="0" err="1">
                <a:solidFill>
                  <a:srgbClr val="000000"/>
                </a:solidFill>
                <a:effectLst/>
                <a:latin typeface="Arial" panose="020B0604020202020204" pitchFamily="34" charset="0"/>
              </a:rPr>
              <a:t>מרבנן</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דקודשא</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בריך</a:t>
            </a:r>
            <a:r>
              <a:rPr lang="he-IL" sz="1700" b="0" i="0" dirty="0">
                <a:solidFill>
                  <a:srgbClr val="000000"/>
                </a:solidFill>
                <a:effectLst/>
                <a:latin typeface="Arial" panose="020B0604020202020204" pitchFamily="34" charset="0"/>
              </a:rPr>
              <a:t> הוא תבע </a:t>
            </a:r>
            <a:r>
              <a:rPr lang="he-IL" sz="1700" b="0" i="0" dirty="0" err="1">
                <a:solidFill>
                  <a:srgbClr val="000000"/>
                </a:solidFill>
                <a:effectLst/>
                <a:latin typeface="Arial" panose="020B0604020202020204" pitchFamily="34" charset="0"/>
              </a:rPr>
              <a:t>ביקריה</a:t>
            </a:r>
            <a:r>
              <a:rPr lang="he-IL" sz="1700" dirty="0">
                <a:solidFill>
                  <a:srgbClr val="000000"/>
                </a:solidFill>
                <a:latin typeface="Arial" panose="020B0604020202020204" pitchFamily="34" charset="0"/>
              </a:rPr>
              <a:t>.</a:t>
            </a:r>
            <a:endParaRPr lang="he-IL" sz="1700" b="0" i="0" dirty="0">
              <a:solidFill>
                <a:srgbClr val="000000"/>
              </a:solidFill>
              <a:effectLst/>
              <a:latin typeface="Arial" panose="020B0604020202020204" pitchFamily="34" charset="0"/>
            </a:endParaRPr>
          </a:p>
          <a:p>
            <a:pPr>
              <a:lnSpc>
                <a:spcPct val="120000"/>
              </a:lnSpc>
            </a:pPr>
            <a:endParaRPr lang="he-IL" sz="2000" dirty="0">
              <a:solidFill>
                <a:srgbClr val="000000"/>
              </a:solidFill>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אמר רבי יהושע בן לוי: </a:t>
            </a:r>
          </a:p>
          <a:p>
            <a:pPr>
              <a:lnSpc>
                <a:spcPct val="120000"/>
              </a:lnSpc>
            </a:pPr>
            <a:r>
              <a:rPr lang="he-IL" sz="1700" b="0" i="0" dirty="0">
                <a:solidFill>
                  <a:srgbClr val="000000"/>
                </a:solidFill>
                <a:effectLst/>
                <a:latin typeface="Arial" panose="020B0604020202020204" pitchFamily="34" charset="0"/>
              </a:rPr>
              <a:t>כל המספר אחר </a:t>
            </a:r>
            <a:r>
              <a:rPr lang="he-IL" sz="1700" b="0" i="0" dirty="0" err="1">
                <a:solidFill>
                  <a:srgbClr val="000000"/>
                </a:solidFill>
                <a:effectLst/>
                <a:latin typeface="Arial" panose="020B0604020202020204" pitchFamily="34" charset="0"/>
              </a:rPr>
              <a:t>מטתן</a:t>
            </a:r>
            <a:r>
              <a:rPr lang="he-IL" sz="1700" b="0" i="0" dirty="0">
                <a:solidFill>
                  <a:srgbClr val="000000"/>
                </a:solidFill>
                <a:effectLst/>
                <a:latin typeface="Arial" panose="020B0604020202020204" pitchFamily="34" charset="0"/>
              </a:rPr>
              <a:t> של תלמידי חכמים - נופל </a:t>
            </a:r>
            <a:r>
              <a:rPr lang="he-IL" sz="1700" b="0" i="0" dirty="0" err="1">
                <a:solidFill>
                  <a:srgbClr val="000000"/>
                </a:solidFill>
                <a:effectLst/>
                <a:latin typeface="Arial" panose="020B0604020202020204" pitchFamily="34" charset="0"/>
              </a:rPr>
              <a:t>בגיהנם</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שנא': "</a:t>
            </a:r>
            <a:r>
              <a:rPr lang="he-IL" sz="1700" b="0" i="0" dirty="0">
                <a:solidFill>
                  <a:srgbClr val="002060"/>
                </a:solidFill>
                <a:effectLst/>
                <a:latin typeface="Arial" panose="020B0604020202020204" pitchFamily="34" charset="0"/>
              </a:rPr>
              <a:t>וְהַמַּטִּים עַקַלְקַלּוֹתָם יוֹלִיכֵם ה' אֶת פֹּעֲלֵי הָאָוֶן שָׁלוֹם עַל יִשְׂרָאֵל</a:t>
            </a:r>
            <a:r>
              <a:rPr lang="he-IL" sz="1700" b="0" i="0" dirty="0">
                <a:solidFill>
                  <a:srgbClr val="000000"/>
                </a:solidFill>
                <a:effectLst/>
                <a:latin typeface="Arial" panose="020B0604020202020204" pitchFamily="34" charset="0"/>
              </a:rPr>
              <a:t>" - אפילו בשעה ששלום על ישראל יוליכם ה' את פועלי האון. </a:t>
            </a:r>
          </a:p>
          <a:p>
            <a:pPr>
              <a:lnSpc>
                <a:spcPct val="120000"/>
              </a:lnSpc>
            </a:pPr>
            <a:endParaRPr lang="he-IL" sz="20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תנא דבי ר' ישמעאל: </a:t>
            </a:r>
          </a:p>
          <a:p>
            <a:pPr>
              <a:lnSpc>
                <a:spcPct val="120000"/>
              </a:lnSpc>
            </a:pPr>
            <a:r>
              <a:rPr lang="he-IL" sz="1700" dirty="0">
                <a:solidFill>
                  <a:srgbClr val="F79646">
                    <a:lumMod val="50000"/>
                  </a:srgbClr>
                </a:solidFill>
              </a:rPr>
              <a:t>אם ראית תלמיד חכם שעבר עבירה בלילה - אל תהרהר אחריו ביום, שמא עשה תשובה. </a:t>
            </a:r>
          </a:p>
          <a:p>
            <a:pPr>
              <a:lnSpc>
                <a:spcPct val="120000"/>
              </a:lnSpc>
            </a:pPr>
            <a:r>
              <a:rPr lang="he-IL" sz="1700" b="0" i="0" dirty="0">
                <a:solidFill>
                  <a:srgbClr val="000000"/>
                </a:solidFill>
                <a:effectLst/>
                <a:latin typeface="Arial" panose="020B0604020202020204" pitchFamily="34" charset="0"/>
              </a:rPr>
              <a:t>שמא </a:t>
            </a:r>
            <a:r>
              <a:rPr lang="he-IL" sz="1700" b="0" i="0" dirty="0" err="1">
                <a:solidFill>
                  <a:srgbClr val="000000"/>
                </a:solidFill>
                <a:effectLst/>
                <a:latin typeface="Arial" panose="020B0604020202020204" pitchFamily="34" charset="0"/>
              </a:rPr>
              <a:t>סלקא</a:t>
            </a:r>
            <a:r>
              <a:rPr lang="he-IL" sz="1700" b="0" i="0" dirty="0">
                <a:solidFill>
                  <a:srgbClr val="000000"/>
                </a:solidFill>
                <a:effectLst/>
                <a:latin typeface="Arial" panose="020B0604020202020204" pitchFamily="34" charset="0"/>
              </a:rPr>
              <a:t> דעתך? </a:t>
            </a:r>
          </a:p>
          <a:p>
            <a:pPr>
              <a:lnSpc>
                <a:spcPct val="120000"/>
              </a:lnSpc>
            </a:pPr>
            <a:r>
              <a:rPr lang="he-IL" sz="1700" b="0" i="0" dirty="0">
                <a:solidFill>
                  <a:srgbClr val="000000"/>
                </a:solidFill>
                <a:effectLst/>
                <a:latin typeface="Arial" panose="020B0604020202020204" pitchFamily="34" charset="0"/>
              </a:rPr>
              <a:t>אלא ודאי עשה תשובה.</a:t>
            </a:r>
          </a:p>
          <a:p>
            <a:pPr>
              <a:lnSpc>
                <a:spcPct val="120000"/>
              </a:lnSpc>
            </a:pPr>
            <a:endParaRPr lang="he-IL" sz="4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והני מילי בדברים שבגופו, אבל </a:t>
            </a:r>
            <a:r>
              <a:rPr lang="he-IL" sz="1700" b="0" i="0" dirty="0" err="1">
                <a:solidFill>
                  <a:srgbClr val="000000"/>
                </a:solidFill>
                <a:effectLst/>
                <a:latin typeface="Arial" panose="020B0604020202020204" pitchFamily="34" charset="0"/>
              </a:rPr>
              <a:t>בממונא</a:t>
            </a:r>
            <a:r>
              <a:rPr lang="he-IL" sz="1700" b="0" i="0" dirty="0">
                <a:solidFill>
                  <a:srgbClr val="000000"/>
                </a:solidFill>
                <a:effectLst/>
                <a:latin typeface="Arial" panose="020B0604020202020204" pitchFamily="34" charset="0"/>
              </a:rPr>
              <a:t> עד </a:t>
            </a:r>
            <a:r>
              <a:rPr lang="he-IL" sz="1700" b="0" i="0" dirty="0" err="1">
                <a:solidFill>
                  <a:srgbClr val="000000"/>
                </a:solidFill>
                <a:effectLst/>
                <a:latin typeface="Arial" panose="020B0604020202020204" pitchFamily="34" charset="0"/>
              </a:rPr>
              <a:t>דמהדר</a:t>
            </a:r>
            <a:r>
              <a:rPr lang="he-IL" sz="1700" b="0" i="0" dirty="0">
                <a:solidFill>
                  <a:srgbClr val="000000"/>
                </a:solidFill>
                <a:effectLst/>
                <a:latin typeface="Arial" panose="020B0604020202020204" pitchFamily="34" charset="0"/>
              </a:rPr>
              <a:t> למריה.</a:t>
            </a:r>
          </a:p>
        </p:txBody>
      </p:sp>
      <p:sp>
        <p:nvSpPr>
          <p:cNvPr id="3" name="TextBox 7">
            <a:extLst>
              <a:ext uri="{FF2B5EF4-FFF2-40B4-BE49-F238E27FC236}">
                <a16:creationId xmlns:a16="http://schemas.microsoft.com/office/drawing/2014/main" id="{E29183E8-EE7B-7559-6DF1-7C71969DEF74}"/>
              </a:ext>
            </a:extLst>
          </p:cNvPr>
          <p:cNvSpPr txBox="1"/>
          <p:nvPr/>
        </p:nvSpPr>
        <p:spPr>
          <a:xfrm>
            <a:off x="8629297" y="188640"/>
            <a:ext cx="298695" cy="5740033"/>
          </a:xfrm>
          <a:prstGeom prst="rect">
            <a:avLst/>
          </a:prstGeom>
          <a:noFill/>
        </p:spPr>
        <p:txBody>
          <a:bodyPr wrap="square" rtlCol="1">
            <a:spAutoFit/>
          </a:bodyPr>
          <a:lstStyle/>
          <a:p>
            <a:r>
              <a:rPr lang="he-IL" sz="1400" dirty="0"/>
              <a:t>●</a:t>
            </a:r>
          </a:p>
          <a:p>
            <a:endParaRPr lang="he-IL" sz="1400" dirty="0"/>
          </a:p>
          <a:p>
            <a:endParaRPr lang="he-IL" sz="1400" dirty="0"/>
          </a:p>
          <a:p>
            <a:endParaRPr lang="he-IL" sz="1600" dirty="0"/>
          </a:p>
          <a:p>
            <a:endParaRPr lang="he-IL" sz="900" dirty="0"/>
          </a:p>
          <a:p>
            <a:endParaRPr lang="he-IL" sz="1900" dirty="0"/>
          </a:p>
          <a:p>
            <a:endParaRPr lang="he-IL" sz="1500" dirty="0"/>
          </a:p>
          <a:p>
            <a:endParaRPr lang="he-IL" sz="1900" dirty="0"/>
          </a:p>
          <a:p>
            <a:endParaRPr lang="he-IL" dirty="0"/>
          </a:p>
          <a:p>
            <a:endParaRPr lang="he-IL" sz="2000" dirty="0"/>
          </a:p>
          <a:p>
            <a:endParaRPr lang="he-IL" sz="2700" dirty="0"/>
          </a:p>
          <a:p>
            <a:endParaRPr lang="he-IL" sz="1400" dirty="0"/>
          </a:p>
          <a:p>
            <a:r>
              <a:rPr lang="he-IL" sz="1400" dirty="0"/>
              <a:t>●</a:t>
            </a:r>
          </a:p>
          <a:p>
            <a:endParaRPr lang="he-IL" sz="1400" dirty="0"/>
          </a:p>
          <a:p>
            <a:endParaRPr lang="he-IL" sz="1400" dirty="0"/>
          </a:p>
          <a:p>
            <a:endParaRPr lang="he-IL" sz="1400" dirty="0"/>
          </a:p>
          <a:p>
            <a:endParaRPr lang="he-IL" sz="1400" dirty="0"/>
          </a:p>
          <a:p>
            <a:endParaRPr lang="he-IL" sz="1300" dirty="0"/>
          </a:p>
          <a:p>
            <a:endParaRPr lang="he-IL" sz="800" dirty="0"/>
          </a:p>
          <a:p>
            <a:endParaRPr lang="he-IL" sz="1400" dirty="0"/>
          </a:p>
          <a:p>
            <a:r>
              <a:rPr lang="he-IL" sz="1400" dirty="0"/>
              <a:t>●</a:t>
            </a:r>
          </a:p>
          <a:p>
            <a:endParaRPr lang="he-IL" sz="1400" dirty="0"/>
          </a:p>
          <a:p>
            <a:endParaRPr lang="he-IL" sz="1400" dirty="0"/>
          </a:p>
          <a:p>
            <a:endParaRPr lang="he-IL" sz="1400" dirty="0"/>
          </a:p>
        </p:txBody>
      </p:sp>
    </p:spTree>
    <p:extLst>
      <p:ext uri="{BB962C8B-B14F-4D97-AF65-F5344CB8AC3E}">
        <p14:creationId xmlns:p14="http://schemas.microsoft.com/office/powerpoint/2010/main" val="112738977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296551" y="35330"/>
            <a:ext cx="180020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יט</a:t>
            </a:r>
            <a:r>
              <a:rPr lang="he-IL" b="1" dirty="0">
                <a:solidFill>
                  <a:schemeClr val="bg1">
                    <a:lumMod val="50000"/>
                  </a:schemeClr>
                </a:solidFill>
              </a:rPr>
              <a:t> עמוד א</a:t>
            </a:r>
          </a:p>
        </p:txBody>
      </p:sp>
      <p:sp>
        <p:nvSpPr>
          <p:cNvPr id="6" name="TextBox 3">
            <a:extLst>
              <a:ext uri="{FF2B5EF4-FFF2-40B4-BE49-F238E27FC236}">
                <a16:creationId xmlns:a16="http://schemas.microsoft.com/office/drawing/2014/main" id="{FAF8FB03-BD0E-CE9E-97EE-5AED19BFA94D}"/>
              </a:ext>
            </a:extLst>
          </p:cNvPr>
          <p:cNvSpPr txBox="1"/>
          <p:nvPr/>
        </p:nvSpPr>
        <p:spPr>
          <a:xfrm>
            <a:off x="602682" y="104055"/>
            <a:ext cx="8217790" cy="6860853"/>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ואמר ר' יהושע בן לוי: </a:t>
            </a:r>
          </a:p>
          <a:p>
            <a:pPr>
              <a:lnSpc>
                <a:spcPct val="120000"/>
              </a:lnSpc>
            </a:pPr>
            <a:r>
              <a:rPr lang="he-IL" sz="1600" b="0" i="0" dirty="0" err="1">
                <a:solidFill>
                  <a:srgbClr val="000000"/>
                </a:solidFill>
                <a:effectLst/>
                <a:latin typeface="Arial" panose="020B0604020202020204" pitchFamily="34" charset="0"/>
              </a:rPr>
              <a:t>בכ</a:t>
            </a:r>
            <a:r>
              <a:rPr lang="he-IL" sz="1600" b="0" i="0" dirty="0">
                <a:solidFill>
                  <a:srgbClr val="000000"/>
                </a:solidFill>
                <a:effectLst/>
                <a:latin typeface="Arial" panose="020B0604020202020204" pitchFamily="34" charset="0"/>
              </a:rPr>
              <a:t>''ד מקומות בית דין מנדי' על כבוד הרב וכולן שנינו במשנתנו. </a:t>
            </a:r>
          </a:p>
          <a:p>
            <a:pPr>
              <a:lnSpc>
                <a:spcPct val="120000"/>
              </a:lnSpc>
            </a:pPr>
            <a:endParaRPr lang="he-IL" sz="14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ליה ר' אלעזר: </a:t>
            </a:r>
            <a:r>
              <a:rPr lang="he-IL" sz="1600" b="0" i="0" dirty="0" err="1">
                <a:solidFill>
                  <a:srgbClr val="000000"/>
                </a:solidFill>
                <a:effectLst/>
                <a:latin typeface="Arial" panose="020B0604020202020204" pitchFamily="34" charset="0"/>
              </a:rPr>
              <a:t>היכא</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אמר ליה: לכי תשכח. </a:t>
            </a:r>
          </a:p>
          <a:p>
            <a:pPr>
              <a:lnSpc>
                <a:spcPct val="120000"/>
              </a:lnSpc>
            </a:pPr>
            <a:endParaRPr lang="he-IL" sz="14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נפק דק ואשכח תלת: </a:t>
            </a:r>
          </a:p>
          <a:p>
            <a:pPr>
              <a:lnSpc>
                <a:spcPct val="120000"/>
              </a:lnSpc>
            </a:pPr>
            <a:r>
              <a:rPr lang="he-IL" sz="1600" b="0" i="0" dirty="0">
                <a:solidFill>
                  <a:srgbClr val="000000"/>
                </a:solidFill>
                <a:effectLst/>
                <a:latin typeface="Arial" panose="020B0604020202020204" pitchFamily="34" charset="0"/>
              </a:rPr>
              <a:t>המזלזל בנטילת ידים, והמספר אחר </a:t>
            </a:r>
            <a:r>
              <a:rPr lang="he-IL" sz="1600" b="0" i="0" dirty="0" err="1">
                <a:solidFill>
                  <a:srgbClr val="000000"/>
                </a:solidFill>
                <a:effectLst/>
                <a:latin typeface="Arial" panose="020B0604020202020204" pitchFamily="34" charset="0"/>
              </a:rPr>
              <a:t>מטתן</a:t>
            </a:r>
            <a:r>
              <a:rPr lang="he-IL" sz="1600" b="0" i="0" dirty="0">
                <a:solidFill>
                  <a:srgbClr val="000000"/>
                </a:solidFill>
                <a:effectLst/>
                <a:latin typeface="Arial" panose="020B0604020202020204" pitchFamily="34" charset="0"/>
              </a:rPr>
              <a:t> של תלמידי חכמי', </a:t>
            </a:r>
            <a:r>
              <a:rPr lang="he-IL" sz="1600" b="0" i="0" dirty="0" err="1">
                <a:solidFill>
                  <a:srgbClr val="000000"/>
                </a:solidFill>
                <a:effectLst/>
                <a:latin typeface="Arial" panose="020B0604020202020204" pitchFamily="34" charset="0"/>
              </a:rPr>
              <a:t>והמגיס</a:t>
            </a:r>
            <a:r>
              <a:rPr lang="he-IL" sz="1600" b="0" i="0" dirty="0">
                <a:solidFill>
                  <a:srgbClr val="000000"/>
                </a:solidFill>
                <a:effectLst/>
                <a:latin typeface="Arial" panose="020B0604020202020204" pitchFamily="34" charset="0"/>
              </a:rPr>
              <a:t> דעתו כלפי מעלה.</a:t>
            </a:r>
          </a:p>
          <a:p>
            <a:pPr>
              <a:lnSpc>
                <a:spcPct val="120000"/>
              </a:lnSpc>
            </a:pPr>
            <a:endParaRPr lang="he-IL" sz="14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המספר אחר </a:t>
            </a:r>
            <a:r>
              <a:rPr lang="he-IL" sz="1600" b="0" i="0" dirty="0" err="1">
                <a:solidFill>
                  <a:srgbClr val="000000"/>
                </a:solidFill>
                <a:effectLst/>
                <a:latin typeface="Arial" panose="020B0604020202020204" pitchFamily="34" charset="0"/>
              </a:rPr>
              <a:t>מטתן</a:t>
            </a:r>
            <a:r>
              <a:rPr lang="he-IL" sz="1600" b="0" i="0" dirty="0">
                <a:solidFill>
                  <a:srgbClr val="000000"/>
                </a:solidFill>
                <a:effectLst/>
                <a:latin typeface="Arial" panose="020B0604020202020204" pitchFamily="34" charset="0"/>
              </a:rPr>
              <a:t> של תלמידי חכמים - מאי היא? </a:t>
            </a:r>
          </a:p>
          <a:p>
            <a:pPr>
              <a:lnSpc>
                <a:spcPct val="120000"/>
              </a:lnSpc>
            </a:pPr>
            <a:r>
              <a:rPr lang="he-IL" sz="1600" b="0" i="0" dirty="0" err="1">
                <a:solidFill>
                  <a:srgbClr val="000000"/>
                </a:solidFill>
                <a:effectLst/>
                <a:latin typeface="Arial" panose="020B0604020202020204" pitchFamily="34" charset="0"/>
              </a:rPr>
              <a:t>דתנן</a:t>
            </a:r>
            <a:r>
              <a:rPr lang="he-IL" sz="1600" b="0" i="0" dirty="0">
                <a:solidFill>
                  <a:srgbClr val="000000"/>
                </a:solidFill>
                <a:effectLst/>
                <a:latin typeface="Arial" panose="020B0604020202020204" pitchFamily="34" charset="0"/>
              </a:rPr>
              <a:t>: </a:t>
            </a:r>
            <a:r>
              <a:rPr lang="he-IL" sz="1600" dirty="0">
                <a:solidFill>
                  <a:srgbClr val="F79646">
                    <a:lumMod val="50000"/>
                  </a:srgbClr>
                </a:solidFill>
              </a:rPr>
              <a:t>הוא היה אומר: אין משקין לא את הגיורת ולא את המשוחררת, וחכמים אומרים: משקין, ואמרו לו: מעשה </a:t>
            </a:r>
            <a:r>
              <a:rPr lang="he-IL" sz="1600" dirty="0" err="1">
                <a:solidFill>
                  <a:srgbClr val="F79646">
                    <a:lumMod val="50000"/>
                  </a:srgbClr>
                </a:solidFill>
              </a:rPr>
              <a:t>בכרכמית</a:t>
            </a:r>
            <a:r>
              <a:rPr lang="he-IL" sz="1600" dirty="0">
                <a:solidFill>
                  <a:srgbClr val="F79646">
                    <a:lumMod val="50000"/>
                  </a:srgbClr>
                </a:solidFill>
              </a:rPr>
              <a:t> שפחה משוחררת בירושלים והשקוה שמעיה ואבטליון, ואמר להם: דוגמא השקוה, ונדוהו ומת </a:t>
            </a:r>
            <a:r>
              <a:rPr lang="he-IL" sz="1600" dirty="0" err="1">
                <a:solidFill>
                  <a:srgbClr val="F79646">
                    <a:lumMod val="50000"/>
                  </a:srgbClr>
                </a:solidFill>
              </a:rPr>
              <a:t>בנדויו</a:t>
            </a:r>
            <a:r>
              <a:rPr lang="he-IL" sz="1600" dirty="0">
                <a:solidFill>
                  <a:srgbClr val="F79646">
                    <a:lumMod val="50000"/>
                  </a:srgbClr>
                </a:solidFill>
              </a:rPr>
              <a:t> וסקלו בית דין את ארונו. </a:t>
            </a:r>
          </a:p>
          <a:p>
            <a:pPr>
              <a:lnSpc>
                <a:spcPct val="120000"/>
              </a:lnSpc>
            </a:pPr>
            <a:endParaRPr lang="he-IL" sz="14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והמזלזל בנטילת ידים - מאי היא? </a:t>
            </a:r>
          </a:p>
          <a:p>
            <a:pPr>
              <a:lnSpc>
                <a:spcPct val="120000"/>
              </a:lnSpc>
            </a:pPr>
            <a:r>
              <a:rPr lang="he-IL" sz="1600" b="0" i="0" dirty="0" err="1">
                <a:solidFill>
                  <a:srgbClr val="000000"/>
                </a:solidFill>
                <a:effectLst/>
                <a:latin typeface="Arial" panose="020B0604020202020204" pitchFamily="34" charset="0"/>
              </a:rPr>
              <a:t>דתנן</a:t>
            </a:r>
            <a:r>
              <a:rPr lang="he-IL" sz="1600" b="0" i="0" dirty="0">
                <a:solidFill>
                  <a:srgbClr val="000000"/>
                </a:solidFill>
                <a:effectLst/>
                <a:latin typeface="Arial" panose="020B0604020202020204" pitchFamily="34" charset="0"/>
              </a:rPr>
              <a:t>: </a:t>
            </a:r>
            <a:r>
              <a:rPr lang="he-IL" sz="1600" dirty="0" err="1">
                <a:solidFill>
                  <a:srgbClr val="F79646">
                    <a:lumMod val="50000"/>
                  </a:srgbClr>
                </a:solidFill>
              </a:rPr>
              <a:t>א''ר</a:t>
            </a:r>
            <a:r>
              <a:rPr lang="he-IL" sz="1600" dirty="0">
                <a:solidFill>
                  <a:srgbClr val="F79646">
                    <a:lumMod val="50000"/>
                  </a:srgbClr>
                </a:solidFill>
              </a:rPr>
              <a:t> יהודה: חס ושלום </a:t>
            </a:r>
            <a:r>
              <a:rPr lang="he-IL" sz="1600" dirty="0" err="1">
                <a:solidFill>
                  <a:srgbClr val="F79646">
                    <a:lumMod val="50000"/>
                  </a:srgbClr>
                </a:solidFill>
              </a:rPr>
              <a:t>שעקביא</a:t>
            </a:r>
            <a:r>
              <a:rPr lang="he-IL" sz="1600" dirty="0">
                <a:solidFill>
                  <a:srgbClr val="F79646">
                    <a:lumMod val="50000"/>
                  </a:srgbClr>
                </a:solidFill>
              </a:rPr>
              <a:t> בן </a:t>
            </a:r>
            <a:r>
              <a:rPr lang="he-IL" sz="1600" dirty="0" err="1">
                <a:solidFill>
                  <a:srgbClr val="F79646">
                    <a:lumMod val="50000"/>
                  </a:srgbClr>
                </a:solidFill>
              </a:rPr>
              <a:t>מהללאל</a:t>
            </a:r>
            <a:r>
              <a:rPr lang="he-IL" sz="1600" dirty="0">
                <a:solidFill>
                  <a:srgbClr val="F79646">
                    <a:lumMod val="50000"/>
                  </a:srgbClr>
                </a:solidFill>
              </a:rPr>
              <a:t> </a:t>
            </a:r>
            <a:r>
              <a:rPr lang="he-IL" sz="1600" dirty="0" err="1">
                <a:solidFill>
                  <a:srgbClr val="F79646">
                    <a:lumMod val="50000"/>
                  </a:srgbClr>
                </a:solidFill>
              </a:rPr>
              <a:t>נתנדה</a:t>
            </a:r>
            <a:r>
              <a:rPr lang="he-IL" sz="1600" dirty="0">
                <a:solidFill>
                  <a:srgbClr val="F79646">
                    <a:lumMod val="50000"/>
                  </a:srgbClr>
                </a:solidFill>
              </a:rPr>
              <a:t>, שאין עזרה ננעלת על כל אדם בישראל בחכמה ובטהרה וביראת חטא </a:t>
            </a:r>
            <a:r>
              <a:rPr lang="he-IL" sz="1600" dirty="0" err="1">
                <a:solidFill>
                  <a:srgbClr val="F79646">
                    <a:lumMod val="50000"/>
                  </a:srgbClr>
                </a:solidFill>
              </a:rPr>
              <a:t>כעקביא</a:t>
            </a:r>
            <a:r>
              <a:rPr lang="he-IL" sz="1600" dirty="0">
                <a:solidFill>
                  <a:srgbClr val="F79646">
                    <a:lumMod val="50000"/>
                  </a:srgbClr>
                </a:solidFill>
              </a:rPr>
              <a:t> בן </a:t>
            </a:r>
            <a:r>
              <a:rPr lang="he-IL" sz="1600" dirty="0" err="1">
                <a:solidFill>
                  <a:srgbClr val="F79646">
                    <a:lumMod val="50000"/>
                  </a:srgbClr>
                </a:solidFill>
              </a:rPr>
              <a:t>מהללאל</a:t>
            </a:r>
            <a:r>
              <a:rPr lang="he-IL" sz="1600" dirty="0">
                <a:solidFill>
                  <a:srgbClr val="F79646">
                    <a:lumMod val="50000"/>
                  </a:srgbClr>
                </a:solidFill>
              </a:rPr>
              <a:t>, אלא את מי נדו? את אלעזר בן חנוך שפקפק בנטילת ידים, וכשמת שלחו בית דין והניחו אבן גדולה על ארונו ללמדך שכל </a:t>
            </a:r>
            <a:r>
              <a:rPr lang="he-IL" sz="1600" dirty="0" err="1">
                <a:solidFill>
                  <a:srgbClr val="F79646">
                    <a:lumMod val="50000"/>
                  </a:srgbClr>
                </a:solidFill>
              </a:rPr>
              <a:t>המתנדה</a:t>
            </a:r>
            <a:r>
              <a:rPr lang="he-IL" sz="1600" dirty="0">
                <a:solidFill>
                  <a:srgbClr val="F79646">
                    <a:lumMod val="50000"/>
                  </a:srgbClr>
                </a:solidFill>
              </a:rPr>
              <a:t> ומת </a:t>
            </a:r>
            <a:r>
              <a:rPr lang="he-IL" sz="1600" dirty="0" err="1">
                <a:solidFill>
                  <a:srgbClr val="F79646">
                    <a:lumMod val="50000"/>
                  </a:srgbClr>
                </a:solidFill>
              </a:rPr>
              <a:t>בנדויו</a:t>
            </a:r>
            <a:r>
              <a:rPr lang="he-IL" sz="1600" dirty="0">
                <a:solidFill>
                  <a:srgbClr val="F79646">
                    <a:lumMod val="50000"/>
                  </a:srgbClr>
                </a:solidFill>
              </a:rPr>
              <a:t> </a:t>
            </a:r>
            <a:r>
              <a:rPr lang="he-IL" sz="1600" dirty="0" err="1">
                <a:solidFill>
                  <a:srgbClr val="F79646">
                    <a:lumMod val="50000"/>
                  </a:srgbClr>
                </a:solidFill>
              </a:rPr>
              <a:t>ב''ד</a:t>
            </a:r>
            <a:r>
              <a:rPr lang="he-IL" sz="1600" dirty="0">
                <a:solidFill>
                  <a:srgbClr val="F79646">
                    <a:lumMod val="50000"/>
                  </a:srgbClr>
                </a:solidFill>
              </a:rPr>
              <a:t> </a:t>
            </a:r>
            <a:r>
              <a:rPr lang="he-IL" sz="1600" dirty="0" err="1">
                <a:solidFill>
                  <a:srgbClr val="F79646">
                    <a:lumMod val="50000"/>
                  </a:srgbClr>
                </a:solidFill>
              </a:rPr>
              <a:t>סוקלין</a:t>
            </a:r>
            <a:r>
              <a:rPr lang="he-IL" sz="1600" dirty="0">
                <a:solidFill>
                  <a:srgbClr val="F79646">
                    <a:lumMod val="50000"/>
                  </a:srgbClr>
                </a:solidFill>
              </a:rPr>
              <a:t> את ארונו.</a:t>
            </a:r>
          </a:p>
          <a:p>
            <a:pPr>
              <a:lnSpc>
                <a:spcPct val="120000"/>
              </a:lnSpc>
            </a:pPr>
            <a:endParaRPr lang="he-IL" sz="14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המגיס</a:t>
            </a:r>
            <a:r>
              <a:rPr lang="he-IL" sz="1600" b="0" i="0" dirty="0">
                <a:solidFill>
                  <a:srgbClr val="000000"/>
                </a:solidFill>
                <a:effectLst/>
                <a:latin typeface="Arial" panose="020B0604020202020204" pitchFamily="34" charset="0"/>
              </a:rPr>
              <a:t> דעתו כלפי מעלה - מאי היא? </a:t>
            </a:r>
          </a:p>
          <a:p>
            <a:pPr>
              <a:lnSpc>
                <a:spcPct val="120000"/>
              </a:lnSpc>
            </a:pPr>
            <a:r>
              <a:rPr lang="he-IL" sz="1600" b="0" i="0" dirty="0" err="1">
                <a:solidFill>
                  <a:srgbClr val="000000"/>
                </a:solidFill>
                <a:effectLst/>
                <a:latin typeface="Arial" panose="020B0604020202020204" pitchFamily="34" charset="0"/>
              </a:rPr>
              <a:t>דתנן</a:t>
            </a:r>
            <a:r>
              <a:rPr lang="he-IL" sz="1600" b="0" i="0" dirty="0">
                <a:solidFill>
                  <a:srgbClr val="000000"/>
                </a:solidFill>
                <a:effectLst/>
                <a:latin typeface="Arial" panose="020B0604020202020204" pitchFamily="34" charset="0"/>
              </a:rPr>
              <a:t>: </a:t>
            </a:r>
            <a:r>
              <a:rPr lang="he-IL" sz="1600" dirty="0">
                <a:solidFill>
                  <a:srgbClr val="F79646">
                    <a:lumMod val="50000"/>
                  </a:srgbClr>
                </a:solidFill>
              </a:rPr>
              <a:t>שלח לו שמעון בן שטח לחוני המעגל: צריך אתה </a:t>
            </a:r>
            <a:r>
              <a:rPr lang="he-IL" sz="1600" dirty="0" err="1">
                <a:solidFill>
                  <a:srgbClr val="F79646">
                    <a:lumMod val="50000"/>
                  </a:srgbClr>
                </a:solidFill>
              </a:rPr>
              <a:t>להתנדות</a:t>
            </a:r>
            <a:r>
              <a:rPr lang="he-IL" sz="1600" dirty="0">
                <a:solidFill>
                  <a:srgbClr val="F79646">
                    <a:lumMod val="50000"/>
                  </a:srgbClr>
                </a:solidFill>
              </a:rPr>
              <a:t>, ואלמלא חוני אתה גוזרני עליך </a:t>
            </a:r>
            <a:r>
              <a:rPr lang="he-IL" sz="1600" dirty="0" err="1">
                <a:solidFill>
                  <a:srgbClr val="F79646">
                    <a:lumMod val="50000"/>
                  </a:srgbClr>
                </a:solidFill>
              </a:rPr>
              <a:t>נדוי</a:t>
            </a:r>
            <a:r>
              <a:rPr lang="he-IL" sz="1600" dirty="0">
                <a:solidFill>
                  <a:srgbClr val="F79646">
                    <a:lumMod val="50000"/>
                  </a:srgbClr>
                </a:solidFill>
              </a:rPr>
              <a:t>, אבל מה אעשה שאתה מתחטא לפני המקום ועושה לך רצונך כבן שמתחטא לפני אביו ועושה לו רצונו, ועליך הכתוב אומר: "ישמח אביך </a:t>
            </a:r>
            <a:r>
              <a:rPr lang="he-IL" sz="1600" dirty="0" err="1">
                <a:solidFill>
                  <a:srgbClr val="F79646">
                    <a:lumMod val="50000"/>
                  </a:srgbClr>
                </a:solidFill>
              </a:rPr>
              <a:t>ואמך</a:t>
            </a:r>
            <a:r>
              <a:rPr lang="he-IL" sz="1600" dirty="0">
                <a:solidFill>
                  <a:srgbClr val="F79646">
                    <a:lumMod val="50000"/>
                  </a:srgbClr>
                </a:solidFill>
              </a:rPr>
              <a:t> </a:t>
            </a:r>
            <a:r>
              <a:rPr lang="he-IL" sz="1600" dirty="0" err="1">
                <a:solidFill>
                  <a:srgbClr val="F79646">
                    <a:lumMod val="50000"/>
                  </a:srgbClr>
                </a:solidFill>
              </a:rPr>
              <a:t>ותגל</a:t>
            </a:r>
            <a:r>
              <a:rPr lang="he-IL" sz="1600" dirty="0">
                <a:solidFill>
                  <a:srgbClr val="F79646">
                    <a:lumMod val="50000"/>
                  </a:srgbClr>
                </a:solidFill>
              </a:rPr>
              <a:t> יולדתך".</a:t>
            </a:r>
          </a:p>
        </p:txBody>
      </p:sp>
      <p:sp>
        <p:nvSpPr>
          <p:cNvPr id="4" name="חץ: שמאלה 3">
            <a:extLst>
              <a:ext uri="{FF2B5EF4-FFF2-40B4-BE49-F238E27FC236}">
                <a16:creationId xmlns:a16="http://schemas.microsoft.com/office/drawing/2014/main" id="{D207030C-559E-E8CE-4AFD-2DBCD1491C5D}"/>
              </a:ext>
            </a:extLst>
          </p:cNvPr>
          <p:cNvSpPr/>
          <p:nvPr/>
        </p:nvSpPr>
        <p:spPr>
          <a:xfrm>
            <a:off x="324512" y="6435580"/>
            <a:ext cx="936104" cy="360040"/>
          </a:xfrm>
          <a:prstGeom prst="leftArrow">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70132810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296551" y="35330"/>
            <a:ext cx="180020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יט</a:t>
            </a:r>
            <a:r>
              <a:rPr lang="he-IL" b="1" dirty="0">
                <a:solidFill>
                  <a:schemeClr val="bg1">
                    <a:lumMod val="50000"/>
                  </a:schemeClr>
                </a:solidFill>
              </a:rPr>
              <a:t> עמוד א</a:t>
            </a:r>
          </a:p>
        </p:txBody>
      </p:sp>
      <p:sp>
        <p:nvSpPr>
          <p:cNvPr id="6" name="TextBox 3">
            <a:extLst>
              <a:ext uri="{FF2B5EF4-FFF2-40B4-BE49-F238E27FC236}">
                <a16:creationId xmlns:a16="http://schemas.microsoft.com/office/drawing/2014/main" id="{FAF8FB03-BD0E-CE9E-97EE-5AED19BFA94D}"/>
              </a:ext>
            </a:extLst>
          </p:cNvPr>
          <p:cNvSpPr txBox="1"/>
          <p:nvPr/>
        </p:nvSpPr>
        <p:spPr>
          <a:xfrm>
            <a:off x="439926" y="1124744"/>
            <a:ext cx="8217790" cy="5457391"/>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ותו </a:t>
            </a:r>
            <a:r>
              <a:rPr lang="he-IL" sz="1600" b="0" i="0" dirty="0" err="1">
                <a:solidFill>
                  <a:srgbClr val="000000"/>
                </a:solidFill>
                <a:effectLst/>
                <a:latin typeface="Arial" panose="020B0604020202020204" pitchFamily="34" charset="0"/>
              </a:rPr>
              <a:t>ליכא</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והא איכא </a:t>
            </a:r>
            <a:r>
              <a:rPr lang="he-IL" sz="1600" b="0" i="0" dirty="0" err="1">
                <a:solidFill>
                  <a:srgbClr val="000000"/>
                </a:solidFill>
                <a:effectLst/>
                <a:latin typeface="Arial" panose="020B0604020202020204" pitchFamily="34" charset="0"/>
              </a:rPr>
              <a:t>דתני</a:t>
            </a:r>
            <a:r>
              <a:rPr lang="he-IL" sz="1600" b="0" i="0" dirty="0">
                <a:solidFill>
                  <a:srgbClr val="000000"/>
                </a:solidFill>
                <a:effectLst/>
                <a:latin typeface="Arial" panose="020B0604020202020204" pitchFamily="34" charset="0"/>
              </a:rPr>
              <a:t> רב יוסף: </a:t>
            </a:r>
          </a:p>
          <a:p>
            <a:pPr>
              <a:lnSpc>
                <a:spcPct val="120000"/>
              </a:lnSpc>
            </a:pPr>
            <a:r>
              <a:rPr lang="he-IL" sz="1600" dirty="0" err="1">
                <a:solidFill>
                  <a:srgbClr val="F79646">
                    <a:lumMod val="50000"/>
                  </a:srgbClr>
                </a:solidFill>
              </a:rPr>
              <a:t>תודוס</a:t>
            </a:r>
            <a:r>
              <a:rPr lang="he-IL" sz="1600" dirty="0">
                <a:solidFill>
                  <a:srgbClr val="F79646">
                    <a:lumMod val="50000"/>
                  </a:srgbClr>
                </a:solidFill>
              </a:rPr>
              <a:t> איש רומי הנהיג את בני רומי להאכילן גדיים </a:t>
            </a:r>
            <a:r>
              <a:rPr lang="he-IL" sz="1600" dirty="0" err="1">
                <a:solidFill>
                  <a:srgbClr val="F79646">
                    <a:lumMod val="50000"/>
                  </a:srgbClr>
                </a:solidFill>
              </a:rPr>
              <a:t>מקולסין</a:t>
            </a:r>
            <a:r>
              <a:rPr lang="he-IL" sz="1600" dirty="0">
                <a:solidFill>
                  <a:srgbClr val="F79646">
                    <a:lumMod val="50000"/>
                  </a:srgbClr>
                </a:solidFill>
              </a:rPr>
              <a:t> בלילי פסחים. </a:t>
            </a:r>
          </a:p>
          <a:p>
            <a:pPr>
              <a:lnSpc>
                <a:spcPct val="120000"/>
              </a:lnSpc>
            </a:pPr>
            <a:r>
              <a:rPr lang="he-IL" sz="1600" dirty="0">
                <a:solidFill>
                  <a:srgbClr val="F79646">
                    <a:lumMod val="50000"/>
                  </a:srgbClr>
                </a:solidFill>
              </a:rPr>
              <a:t>שלח ליה שמעון בן שטח: אלמלא </a:t>
            </a:r>
            <a:r>
              <a:rPr lang="he-IL" sz="1600" dirty="0" err="1">
                <a:solidFill>
                  <a:srgbClr val="F79646">
                    <a:lumMod val="50000"/>
                  </a:srgbClr>
                </a:solidFill>
              </a:rPr>
              <a:t>תודוס</a:t>
            </a:r>
            <a:r>
              <a:rPr lang="he-IL" sz="1600" dirty="0">
                <a:solidFill>
                  <a:srgbClr val="F79646">
                    <a:lumMod val="50000"/>
                  </a:srgbClr>
                </a:solidFill>
              </a:rPr>
              <a:t> אתה גוזרני עליך </a:t>
            </a:r>
            <a:r>
              <a:rPr lang="he-IL" sz="1600" dirty="0" err="1">
                <a:solidFill>
                  <a:srgbClr val="F79646">
                    <a:lumMod val="50000"/>
                  </a:srgbClr>
                </a:solidFill>
              </a:rPr>
              <a:t>נדוי</a:t>
            </a:r>
            <a:r>
              <a:rPr lang="he-IL" sz="1600" dirty="0">
                <a:solidFill>
                  <a:srgbClr val="F79646">
                    <a:lumMod val="50000"/>
                  </a:srgbClr>
                </a:solidFill>
              </a:rPr>
              <a:t> שאתה מאכיל את ישראל קדשים בחוץ.</a:t>
            </a:r>
          </a:p>
          <a:p>
            <a:pPr>
              <a:lnSpc>
                <a:spcPct val="120000"/>
              </a:lnSpc>
            </a:pPr>
            <a:endParaRPr lang="he-IL" sz="8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במשנתנו </a:t>
            </a:r>
            <a:r>
              <a:rPr lang="he-IL" sz="1600" b="0" i="0" dirty="0" err="1">
                <a:solidFill>
                  <a:srgbClr val="000000"/>
                </a:solidFill>
                <a:effectLst/>
                <a:latin typeface="Arial" panose="020B0604020202020204" pitchFamily="34" charset="0"/>
              </a:rPr>
              <a:t>קאמרינן</a:t>
            </a:r>
            <a:r>
              <a:rPr lang="he-IL" sz="1600" b="0" i="0" dirty="0">
                <a:solidFill>
                  <a:srgbClr val="000000"/>
                </a:solidFill>
                <a:effectLst/>
                <a:latin typeface="Arial" panose="020B0604020202020204" pitchFamily="34" charset="0"/>
              </a:rPr>
              <a:t> והא ברייתא היא. </a:t>
            </a:r>
          </a:p>
          <a:p>
            <a:pPr>
              <a:lnSpc>
                <a:spcPct val="120000"/>
              </a:lnSpc>
            </a:pPr>
            <a:endParaRPr lang="he-IL"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ובמתני' </a:t>
            </a:r>
            <a:r>
              <a:rPr lang="he-IL" sz="1600" b="0" i="0" dirty="0" err="1">
                <a:solidFill>
                  <a:srgbClr val="000000"/>
                </a:solidFill>
                <a:effectLst/>
                <a:latin typeface="Arial" panose="020B0604020202020204" pitchFamily="34" charset="0"/>
              </a:rPr>
              <a:t>ליכא</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והא איכא הא </a:t>
            </a:r>
            <a:r>
              <a:rPr lang="he-IL" sz="1600" b="0" i="0" dirty="0" err="1">
                <a:solidFill>
                  <a:srgbClr val="000000"/>
                </a:solidFill>
                <a:effectLst/>
                <a:latin typeface="Arial" panose="020B0604020202020204" pitchFamily="34" charset="0"/>
              </a:rPr>
              <a:t>דתנן</a:t>
            </a:r>
            <a:r>
              <a:rPr lang="he-IL" sz="1600" b="0" i="0" dirty="0">
                <a:solidFill>
                  <a:srgbClr val="000000"/>
                </a:solidFill>
                <a:effectLst/>
                <a:latin typeface="Arial" panose="020B0604020202020204" pitchFamily="34" charset="0"/>
              </a:rPr>
              <a:t>: </a:t>
            </a:r>
          </a:p>
          <a:p>
            <a:pPr>
              <a:lnSpc>
                <a:spcPct val="120000"/>
              </a:lnSpc>
            </a:pPr>
            <a:r>
              <a:rPr lang="he-IL" sz="1600" dirty="0">
                <a:solidFill>
                  <a:srgbClr val="F79646">
                    <a:lumMod val="50000"/>
                  </a:srgbClr>
                </a:solidFill>
              </a:rPr>
              <a:t>חתכו חוליות ונתן חול בין </a:t>
            </a:r>
            <a:r>
              <a:rPr lang="he-IL" sz="1600" dirty="0" err="1">
                <a:solidFill>
                  <a:srgbClr val="F79646">
                    <a:lumMod val="50000"/>
                  </a:srgbClr>
                </a:solidFill>
              </a:rPr>
              <a:t>חוליא</a:t>
            </a:r>
            <a:r>
              <a:rPr lang="he-IL" sz="1600" dirty="0">
                <a:solidFill>
                  <a:srgbClr val="F79646">
                    <a:lumMod val="50000"/>
                  </a:srgbClr>
                </a:solidFill>
              </a:rPr>
              <a:t> </a:t>
            </a:r>
            <a:r>
              <a:rPr lang="he-IL" sz="1600" dirty="0" err="1">
                <a:solidFill>
                  <a:srgbClr val="F79646">
                    <a:lumMod val="50000"/>
                  </a:srgbClr>
                </a:solidFill>
              </a:rPr>
              <a:t>לחוליא</a:t>
            </a:r>
            <a:r>
              <a:rPr lang="he-IL" sz="1600" dirty="0">
                <a:solidFill>
                  <a:srgbClr val="F79646">
                    <a:lumMod val="50000"/>
                  </a:srgbClr>
                </a:solidFill>
              </a:rPr>
              <a:t> - ר' אליעזר מטהר וחכמים מטמאים, וזהו תנורו של עכנאי. </a:t>
            </a:r>
          </a:p>
          <a:p>
            <a:pPr>
              <a:lnSpc>
                <a:spcPct val="120000"/>
              </a:lnSpc>
            </a:pPr>
            <a:r>
              <a:rPr lang="he-IL" sz="1600" b="0" i="0" dirty="0">
                <a:solidFill>
                  <a:srgbClr val="000000"/>
                </a:solidFill>
                <a:effectLst/>
                <a:latin typeface="Arial" panose="020B0604020202020204" pitchFamily="34" charset="0"/>
              </a:rPr>
              <a:t>מאי עכנאי? </a:t>
            </a:r>
          </a:p>
          <a:p>
            <a:pPr>
              <a:lnSpc>
                <a:spcPct val="120000"/>
              </a:lnSpc>
            </a:pPr>
            <a:r>
              <a:rPr lang="he-IL" sz="1600" b="0" i="0" dirty="0">
                <a:solidFill>
                  <a:srgbClr val="000000"/>
                </a:solidFill>
                <a:effectLst/>
                <a:latin typeface="Arial" panose="020B0604020202020204" pitchFamily="34" charset="0"/>
              </a:rPr>
              <a:t>אמר רב יהודה אמר שמואל: מלמד שהקיפוהו הלכות כעכנאי זה וטמאוהו. </a:t>
            </a:r>
          </a:p>
          <a:p>
            <a:pPr>
              <a:lnSpc>
                <a:spcPct val="120000"/>
              </a:lnSpc>
            </a:pPr>
            <a:r>
              <a:rPr lang="he-IL" sz="1600" b="0" i="0" dirty="0">
                <a:solidFill>
                  <a:srgbClr val="000000"/>
                </a:solidFill>
                <a:effectLst/>
                <a:latin typeface="Arial" panose="020B0604020202020204" pitchFamily="34" charset="0"/>
              </a:rPr>
              <a:t>ותניא: </a:t>
            </a:r>
          </a:p>
          <a:p>
            <a:pPr>
              <a:lnSpc>
                <a:spcPct val="120000"/>
              </a:lnSpc>
            </a:pPr>
            <a:r>
              <a:rPr lang="he-IL" sz="1600" dirty="0">
                <a:solidFill>
                  <a:srgbClr val="F79646">
                    <a:lumMod val="50000"/>
                  </a:srgbClr>
                </a:solidFill>
              </a:rPr>
              <a:t>אותו היום הביאו כל טהרות שטיהר </a:t>
            </a:r>
            <a:r>
              <a:rPr lang="he-IL" sz="1600" dirty="0" err="1">
                <a:solidFill>
                  <a:srgbClr val="F79646">
                    <a:lumMod val="50000"/>
                  </a:srgbClr>
                </a:solidFill>
              </a:rPr>
              <a:t>ר''א</a:t>
            </a:r>
            <a:r>
              <a:rPr lang="he-IL" sz="1600" dirty="0">
                <a:solidFill>
                  <a:srgbClr val="F79646">
                    <a:lumMod val="50000"/>
                  </a:srgbClr>
                </a:solidFill>
              </a:rPr>
              <a:t> ושרפום לפניו ולבסוף ברכוהו. </a:t>
            </a:r>
          </a:p>
          <a:p>
            <a:pPr>
              <a:lnSpc>
                <a:spcPct val="120000"/>
              </a:lnSpc>
            </a:pPr>
            <a:endParaRPr lang="he-IL" sz="8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אפילו הכי </a:t>
            </a:r>
            <a:r>
              <a:rPr lang="he-IL" sz="1600" b="0" i="0" dirty="0" err="1">
                <a:solidFill>
                  <a:srgbClr val="000000"/>
                </a:solidFill>
                <a:effectLst/>
                <a:latin typeface="Arial" panose="020B0604020202020204" pitchFamily="34" charset="0"/>
              </a:rPr>
              <a:t>נדוי</a:t>
            </a:r>
            <a:r>
              <a:rPr lang="he-IL" sz="1600" b="0" i="0" dirty="0">
                <a:solidFill>
                  <a:srgbClr val="000000"/>
                </a:solidFill>
                <a:effectLst/>
                <a:latin typeface="Arial" panose="020B0604020202020204" pitchFamily="34" charset="0"/>
              </a:rPr>
              <a:t> במתני' לא תנן. </a:t>
            </a:r>
          </a:p>
          <a:p>
            <a:pPr>
              <a:lnSpc>
                <a:spcPct val="120000"/>
              </a:lnSpc>
            </a:pPr>
            <a:endParaRPr lang="he-IL"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אלא </a:t>
            </a:r>
            <a:r>
              <a:rPr lang="he-IL" sz="1600" b="0" i="0" dirty="0" err="1">
                <a:solidFill>
                  <a:srgbClr val="000000"/>
                </a:solidFill>
                <a:effectLst/>
                <a:latin typeface="Arial" panose="020B0604020202020204" pitchFamily="34" charset="0"/>
              </a:rPr>
              <a:t>בכ</a:t>
            </a:r>
            <a:r>
              <a:rPr lang="he-IL" sz="1600" b="0" i="0" dirty="0">
                <a:solidFill>
                  <a:srgbClr val="000000"/>
                </a:solidFill>
                <a:effectLst/>
                <a:latin typeface="Arial" panose="020B0604020202020204" pitchFamily="34" charset="0"/>
              </a:rPr>
              <a:t>''ד מקומות </a:t>
            </a:r>
            <a:r>
              <a:rPr lang="he-IL" sz="1600" b="0" i="0" dirty="0" err="1">
                <a:solidFill>
                  <a:srgbClr val="000000"/>
                </a:solidFill>
                <a:effectLst/>
                <a:latin typeface="Arial" panose="020B0604020202020204" pitchFamily="34" charset="0"/>
              </a:rPr>
              <a:t>היכא</a:t>
            </a:r>
            <a:r>
              <a:rPr lang="he-IL" sz="1600" b="0" i="0" dirty="0">
                <a:solidFill>
                  <a:srgbClr val="000000"/>
                </a:solidFill>
                <a:effectLst/>
                <a:latin typeface="Arial" panose="020B0604020202020204" pitchFamily="34" charset="0"/>
              </a:rPr>
              <a:t> משכחת לה? </a:t>
            </a:r>
          </a:p>
          <a:p>
            <a:pPr>
              <a:lnSpc>
                <a:spcPct val="120000"/>
              </a:lnSpc>
            </a:pPr>
            <a:r>
              <a:rPr lang="he-IL" sz="1600" b="0" i="0" dirty="0">
                <a:solidFill>
                  <a:srgbClr val="000000"/>
                </a:solidFill>
                <a:effectLst/>
                <a:latin typeface="Arial" panose="020B0604020202020204" pitchFamily="34" charset="0"/>
              </a:rPr>
              <a:t>ר' יהושע בן לוי מדמה מילתא למילתא, ור' אלעזר לא מדמה מילתא למילתא.</a:t>
            </a:r>
            <a:endParaRPr lang="he-IL" sz="1600" dirty="0">
              <a:solidFill>
                <a:srgbClr val="F79646">
                  <a:lumMod val="50000"/>
                </a:srgbClr>
              </a:solidFill>
            </a:endParaRPr>
          </a:p>
        </p:txBody>
      </p:sp>
      <p:sp>
        <p:nvSpPr>
          <p:cNvPr id="3" name="הסבר מלבני מעוגל 6">
            <a:extLst>
              <a:ext uri="{FF2B5EF4-FFF2-40B4-BE49-F238E27FC236}">
                <a16:creationId xmlns:a16="http://schemas.microsoft.com/office/drawing/2014/main" id="{33711D1C-40F2-1123-03F9-71D450FE6382}"/>
              </a:ext>
            </a:extLst>
          </p:cNvPr>
          <p:cNvSpPr/>
          <p:nvPr/>
        </p:nvSpPr>
        <p:spPr>
          <a:xfrm>
            <a:off x="2123728" y="143872"/>
            <a:ext cx="6563577" cy="868930"/>
          </a:xfrm>
          <a:prstGeom prst="wedgeRoundRectCallout">
            <a:avLst>
              <a:gd name="adj1" fmla="val 53122"/>
              <a:gd name="adj2" fmla="val -41942"/>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200" dirty="0">
                <a:solidFill>
                  <a:srgbClr val="000000"/>
                </a:solidFill>
                <a:latin typeface="Arial" panose="020B0604020202020204" pitchFamily="34" charset="0"/>
              </a:rPr>
              <a:t>ואמר ר' יהושע בן לוי: </a:t>
            </a:r>
            <a:r>
              <a:rPr lang="he-IL" sz="1200" dirty="0" err="1">
                <a:solidFill>
                  <a:srgbClr val="000000"/>
                </a:solidFill>
                <a:latin typeface="Arial" panose="020B0604020202020204" pitchFamily="34" charset="0"/>
              </a:rPr>
              <a:t>בכ</a:t>
            </a:r>
            <a:r>
              <a:rPr lang="he-IL" sz="1200" dirty="0">
                <a:solidFill>
                  <a:srgbClr val="000000"/>
                </a:solidFill>
                <a:latin typeface="Arial" panose="020B0604020202020204" pitchFamily="34" charset="0"/>
              </a:rPr>
              <a:t>''ד מקומות בית דין מנדי' על כבוד הרב וכולן שנינו במשנתנו. </a:t>
            </a:r>
          </a:p>
          <a:p>
            <a:pPr>
              <a:lnSpc>
                <a:spcPct val="120000"/>
              </a:lnSpc>
            </a:pPr>
            <a:endParaRPr lang="he-IL" sz="300" dirty="0">
              <a:solidFill>
                <a:srgbClr val="000000"/>
              </a:solidFill>
              <a:latin typeface="Arial" panose="020B0604020202020204" pitchFamily="34" charset="0"/>
            </a:endParaRPr>
          </a:p>
          <a:p>
            <a:pPr>
              <a:lnSpc>
                <a:spcPct val="120000"/>
              </a:lnSpc>
            </a:pPr>
            <a:r>
              <a:rPr lang="he-IL" sz="1200" dirty="0">
                <a:solidFill>
                  <a:srgbClr val="000000"/>
                </a:solidFill>
                <a:latin typeface="Arial" panose="020B0604020202020204" pitchFamily="34" charset="0"/>
              </a:rPr>
              <a:t>אמר ליה ר' אלעזר: </a:t>
            </a:r>
            <a:r>
              <a:rPr lang="he-IL" sz="1200" dirty="0" err="1">
                <a:solidFill>
                  <a:srgbClr val="000000"/>
                </a:solidFill>
                <a:latin typeface="Arial" panose="020B0604020202020204" pitchFamily="34" charset="0"/>
              </a:rPr>
              <a:t>היכא</a:t>
            </a:r>
            <a:r>
              <a:rPr lang="he-IL" sz="1200" dirty="0">
                <a:solidFill>
                  <a:srgbClr val="000000"/>
                </a:solidFill>
                <a:latin typeface="Arial" panose="020B0604020202020204" pitchFamily="34" charset="0"/>
              </a:rPr>
              <a:t>? אמר ליה: לכי תשכח. </a:t>
            </a:r>
          </a:p>
          <a:p>
            <a:pPr>
              <a:lnSpc>
                <a:spcPct val="120000"/>
              </a:lnSpc>
            </a:pPr>
            <a:endParaRPr lang="he-IL" sz="300" dirty="0">
              <a:solidFill>
                <a:srgbClr val="000000"/>
              </a:solidFill>
              <a:latin typeface="Arial" panose="020B0604020202020204" pitchFamily="34" charset="0"/>
            </a:endParaRPr>
          </a:p>
          <a:p>
            <a:pPr>
              <a:lnSpc>
                <a:spcPct val="120000"/>
              </a:lnSpc>
            </a:pPr>
            <a:r>
              <a:rPr lang="he-IL" sz="1200" dirty="0">
                <a:solidFill>
                  <a:srgbClr val="000000"/>
                </a:solidFill>
                <a:latin typeface="Arial" panose="020B0604020202020204" pitchFamily="34" charset="0"/>
              </a:rPr>
              <a:t>נפק דק ואשכח תלת: המזלזל בנטילת ידים, והמספר אחר </a:t>
            </a:r>
            <a:r>
              <a:rPr lang="he-IL" sz="1200" dirty="0" err="1">
                <a:solidFill>
                  <a:srgbClr val="000000"/>
                </a:solidFill>
                <a:latin typeface="Arial" panose="020B0604020202020204" pitchFamily="34" charset="0"/>
              </a:rPr>
              <a:t>מטתן</a:t>
            </a:r>
            <a:r>
              <a:rPr lang="he-IL" sz="1200" dirty="0">
                <a:solidFill>
                  <a:srgbClr val="000000"/>
                </a:solidFill>
                <a:latin typeface="Arial" panose="020B0604020202020204" pitchFamily="34" charset="0"/>
              </a:rPr>
              <a:t> של תלמידי חכמי', </a:t>
            </a:r>
            <a:r>
              <a:rPr lang="he-IL" sz="1200" dirty="0" err="1">
                <a:solidFill>
                  <a:srgbClr val="000000"/>
                </a:solidFill>
                <a:latin typeface="Arial" panose="020B0604020202020204" pitchFamily="34" charset="0"/>
              </a:rPr>
              <a:t>והמגיס</a:t>
            </a:r>
            <a:r>
              <a:rPr lang="he-IL" sz="1200" dirty="0">
                <a:solidFill>
                  <a:srgbClr val="000000"/>
                </a:solidFill>
                <a:latin typeface="Arial" panose="020B0604020202020204" pitchFamily="34" charset="0"/>
              </a:rPr>
              <a:t> דעתו כלפי מעלה.</a:t>
            </a:r>
          </a:p>
        </p:txBody>
      </p:sp>
    </p:spTree>
    <p:extLst>
      <p:ext uri="{BB962C8B-B14F-4D97-AF65-F5344CB8AC3E}">
        <p14:creationId xmlns:p14="http://schemas.microsoft.com/office/powerpoint/2010/main" val="348034192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296551" y="35330"/>
            <a:ext cx="180020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יט</a:t>
            </a:r>
            <a:r>
              <a:rPr lang="he-IL" b="1" dirty="0">
                <a:solidFill>
                  <a:schemeClr val="bg1">
                    <a:lumMod val="50000"/>
                  </a:schemeClr>
                </a:solidFill>
              </a:rPr>
              <a:t> עמוד א</a:t>
            </a:r>
          </a:p>
        </p:txBody>
      </p:sp>
      <p:sp>
        <p:nvSpPr>
          <p:cNvPr id="6" name="TextBox 3">
            <a:extLst>
              <a:ext uri="{FF2B5EF4-FFF2-40B4-BE49-F238E27FC236}">
                <a16:creationId xmlns:a16="http://schemas.microsoft.com/office/drawing/2014/main" id="{FAF8FB03-BD0E-CE9E-97EE-5AED19BFA94D}"/>
              </a:ext>
            </a:extLst>
          </p:cNvPr>
          <p:cNvSpPr txBox="1"/>
          <p:nvPr/>
        </p:nvSpPr>
        <p:spPr>
          <a:xfrm>
            <a:off x="414276" y="116632"/>
            <a:ext cx="8406196" cy="6565387"/>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נושאי המטה </a:t>
            </a:r>
            <a:r>
              <a:rPr lang="he-IL" sz="1600" b="0" i="0" dirty="0" err="1">
                <a:solidFill>
                  <a:srgbClr val="000000"/>
                </a:solidFill>
                <a:effectLst/>
                <a:latin typeface="Arial" panose="020B0604020202020204" pitchFamily="34" charset="0"/>
              </a:rPr>
              <a:t>וחלופיהן</a:t>
            </a:r>
            <a:r>
              <a:rPr lang="he-IL" sz="1600" b="0" i="0" dirty="0">
                <a:solidFill>
                  <a:srgbClr val="000000"/>
                </a:solidFill>
                <a:effectLst/>
                <a:latin typeface="Arial" panose="020B0604020202020204" pitchFamily="34" charset="0"/>
              </a:rPr>
              <a:t>: </a:t>
            </a:r>
          </a:p>
          <a:p>
            <a:pPr>
              <a:lnSpc>
                <a:spcPct val="120000"/>
              </a:lnSpc>
            </a:pPr>
            <a:endParaRPr lang="he-IL" sz="8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ת''ר</a:t>
            </a:r>
            <a:r>
              <a:rPr lang="he-IL" sz="1600" b="0" i="0" dirty="0">
                <a:solidFill>
                  <a:srgbClr val="000000"/>
                </a:solidFill>
                <a:effectLst/>
                <a:latin typeface="Arial" panose="020B0604020202020204" pitchFamily="34" charset="0"/>
              </a:rPr>
              <a:t>: </a:t>
            </a:r>
          </a:p>
          <a:p>
            <a:pPr>
              <a:lnSpc>
                <a:spcPct val="120000"/>
              </a:lnSpc>
            </a:pPr>
            <a:r>
              <a:rPr lang="he-IL" sz="1600" dirty="0">
                <a:solidFill>
                  <a:srgbClr val="F79646">
                    <a:lumMod val="50000"/>
                  </a:srgbClr>
                </a:solidFill>
              </a:rPr>
              <a:t>אין </a:t>
            </a:r>
            <a:r>
              <a:rPr lang="he-IL" sz="1600" dirty="0" err="1">
                <a:solidFill>
                  <a:srgbClr val="F79646">
                    <a:lumMod val="50000"/>
                  </a:srgbClr>
                </a:solidFill>
              </a:rPr>
              <a:t>מוציאין</a:t>
            </a:r>
            <a:r>
              <a:rPr lang="he-IL" sz="1600" dirty="0">
                <a:solidFill>
                  <a:srgbClr val="F79646">
                    <a:lumMod val="50000"/>
                  </a:srgbClr>
                </a:solidFill>
              </a:rPr>
              <a:t> את המת סמוך </a:t>
            </a:r>
            <a:r>
              <a:rPr lang="he-IL" sz="1600" dirty="0" err="1">
                <a:solidFill>
                  <a:srgbClr val="F79646">
                    <a:lumMod val="50000"/>
                  </a:srgbClr>
                </a:solidFill>
              </a:rPr>
              <a:t>לק''ש</a:t>
            </a:r>
            <a:r>
              <a:rPr lang="he-IL" sz="1600" dirty="0">
                <a:solidFill>
                  <a:srgbClr val="F79646">
                    <a:lumMod val="50000"/>
                  </a:srgbClr>
                </a:solidFill>
              </a:rPr>
              <a:t>, ואם התחילו אין </a:t>
            </a:r>
            <a:r>
              <a:rPr lang="he-IL" sz="1600" dirty="0" err="1">
                <a:solidFill>
                  <a:srgbClr val="F79646">
                    <a:lumMod val="50000"/>
                  </a:srgbClr>
                </a:solidFill>
              </a:rPr>
              <a:t>מפסיקין</a:t>
            </a:r>
            <a:r>
              <a:rPr lang="he-IL" sz="1600" dirty="0">
                <a:solidFill>
                  <a:srgbClr val="F79646">
                    <a:lumMod val="50000"/>
                  </a:srgbClr>
                </a:solidFill>
              </a:rPr>
              <a:t>. </a:t>
            </a:r>
          </a:p>
          <a:p>
            <a:pPr>
              <a:lnSpc>
                <a:spcPct val="120000"/>
              </a:lnSpc>
            </a:pPr>
            <a:endParaRPr lang="he-IL" sz="8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איני? </a:t>
            </a:r>
          </a:p>
          <a:p>
            <a:pPr>
              <a:lnSpc>
                <a:spcPct val="120000"/>
              </a:lnSpc>
            </a:pPr>
            <a:r>
              <a:rPr lang="he-IL" sz="1600" b="0" i="0" dirty="0">
                <a:solidFill>
                  <a:srgbClr val="000000"/>
                </a:solidFill>
                <a:effectLst/>
                <a:latin typeface="Arial" panose="020B0604020202020204" pitchFamily="34" charset="0"/>
              </a:rPr>
              <a:t>והא רב יוסף </a:t>
            </a:r>
            <a:r>
              <a:rPr lang="he-IL" sz="1600" b="0" i="0" dirty="0" err="1">
                <a:solidFill>
                  <a:srgbClr val="000000"/>
                </a:solidFill>
                <a:effectLst/>
                <a:latin typeface="Arial" panose="020B0604020202020204" pitchFamily="34" charset="0"/>
              </a:rPr>
              <a:t>אפקוהו</a:t>
            </a:r>
            <a:r>
              <a:rPr lang="he-IL" sz="1600" dirty="0">
                <a:solidFill>
                  <a:srgbClr val="000000"/>
                </a:solidFill>
                <a:latin typeface="Arial" panose="020B0604020202020204" pitchFamily="34" charset="0"/>
              </a:rPr>
              <a:t> </a:t>
            </a:r>
            <a:r>
              <a:rPr lang="he-IL" sz="1600" b="0" i="0" dirty="0">
                <a:solidFill>
                  <a:srgbClr val="000000"/>
                </a:solidFill>
                <a:effectLst/>
                <a:latin typeface="Arial" panose="020B0604020202020204" pitchFamily="34" charset="0"/>
              </a:rPr>
              <a:t>סמוך </a:t>
            </a:r>
            <a:r>
              <a:rPr lang="he-IL" sz="1600" b="0" i="0" dirty="0" err="1">
                <a:solidFill>
                  <a:srgbClr val="000000"/>
                </a:solidFill>
                <a:effectLst/>
                <a:latin typeface="Arial" panose="020B0604020202020204" pitchFamily="34" charset="0"/>
              </a:rPr>
              <a:t>לק''ש</a:t>
            </a:r>
            <a:r>
              <a:rPr lang="he-IL" sz="1600" b="0" i="0" dirty="0">
                <a:solidFill>
                  <a:srgbClr val="000000"/>
                </a:solidFill>
                <a:effectLst/>
                <a:latin typeface="Arial" panose="020B0604020202020204" pitchFamily="34" charset="0"/>
              </a:rPr>
              <a:t>! </a:t>
            </a:r>
          </a:p>
          <a:p>
            <a:pPr>
              <a:lnSpc>
                <a:spcPct val="120000"/>
              </a:lnSpc>
            </a:pPr>
            <a:endParaRPr lang="he-IL" sz="7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אדם חשוב שאני.</a:t>
            </a:r>
          </a:p>
          <a:p>
            <a:pPr>
              <a:lnSpc>
                <a:spcPct val="120000"/>
              </a:lnSpc>
            </a:pPr>
            <a:endParaRPr lang="he-IL" sz="28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שלפני המטה ושלאחר המטה: </a:t>
            </a:r>
          </a:p>
          <a:p>
            <a:pPr>
              <a:lnSpc>
                <a:spcPct val="120000"/>
              </a:lnSpc>
            </a:pPr>
            <a:endParaRPr lang="he-IL" sz="8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ת''ר</a:t>
            </a:r>
            <a:r>
              <a:rPr lang="he-IL" sz="1600" b="0" i="0" dirty="0">
                <a:solidFill>
                  <a:srgbClr val="000000"/>
                </a:solidFill>
                <a:effectLst/>
                <a:latin typeface="Arial" panose="020B0604020202020204" pitchFamily="34" charset="0"/>
              </a:rPr>
              <a:t>: </a:t>
            </a:r>
          </a:p>
          <a:p>
            <a:pPr>
              <a:lnSpc>
                <a:spcPct val="120000"/>
              </a:lnSpc>
            </a:pPr>
            <a:r>
              <a:rPr lang="he-IL" sz="1600" dirty="0">
                <a:solidFill>
                  <a:srgbClr val="F79646">
                    <a:lumMod val="50000"/>
                  </a:srgbClr>
                </a:solidFill>
              </a:rPr>
              <a:t>העוסקים בהספד – </a:t>
            </a:r>
          </a:p>
          <a:p>
            <a:pPr>
              <a:lnSpc>
                <a:spcPct val="120000"/>
              </a:lnSpc>
            </a:pPr>
            <a:r>
              <a:rPr lang="he-IL" sz="1600" dirty="0">
                <a:solidFill>
                  <a:srgbClr val="F79646">
                    <a:lumMod val="50000"/>
                  </a:srgbClr>
                </a:solidFill>
              </a:rPr>
              <a:t>בזמן שהמת מוטל לפניהם - </a:t>
            </a:r>
            <a:r>
              <a:rPr lang="he-IL" sz="1600" dirty="0" err="1">
                <a:solidFill>
                  <a:srgbClr val="F79646">
                    <a:lumMod val="50000"/>
                  </a:srgbClr>
                </a:solidFill>
              </a:rPr>
              <a:t>נשמטין</a:t>
            </a:r>
            <a:r>
              <a:rPr lang="he-IL" sz="1600" dirty="0">
                <a:solidFill>
                  <a:srgbClr val="F79646">
                    <a:lumMod val="50000"/>
                  </a:srgbClr>
                </a:solidFill>
              </a:rPr>
              <a:t> אחד אחד וקורין. </a:t>
            </a:r>
          </a:p>
          <a:p>
            <a:pPr>
              <a:lnSpc>
                <a:spcPct val="120000"/>
              </a:lnSpc>
            </a:pPr>
            <a:r>
              <a:rPr lang="he-IL" sz="1600" dirty="0">
                <a:solidFill>
                  <a:srgbClr val="F79646">
                    <a:lumMod val="50000"/>
                  </a:srgbClr>
                </a:solidFill>
              </a:rPr>
              <a:t>אין המת מוטל לפניהם - הן </a:t>
            </a:r>
            <a:r>
              <a:rPr lang="he-IL" sz="1600" dirty="0" err="1">
                <a:solidFill>
                  <a:srgbClr val="F79646">
                    <a:lumMod val="50000"/>
                  </a:srgbClr>
                </a:solidFill>
              </a:rPr>
              <a:t>יושבין</a:t>
            </a:r>
            <a:r>
              <a:rPr lang="he-IL" sz="1600" dirty="0">
                <a:solidFill>
                  <a:srgbClr val="F79646">
                    <a:lumMod val="50000"/>
                  </a:srgbClr>
                </a:solidFill>
              </a:rPr>
              <a:t> וקורין והוא יושב ודומם, הם עומדים </a:t>
            </a:r>
            <a:r>
              <a:rPr lang="he-IL" sz="1600" dirty="0" err="1">
                <a:solidFill>
                  <a:srgbClr val="F79646">
                    <a:lumMod val="50000"/>
                  </a:srgbClr>
                </a:solidFill>
              </a:rPr>
              <a:t>ומתפללין</a:t>
            </a:r>
            <a:r>
              <a:rPr lang="he-IL" sz="1600" dirty="0">
                <a:solidFill>
                  <a:srgbClr val="F79646">
                    <a:lumMod val="50000"/>
                  </a:srgbClr>
                </a:solidFill>
              </a:rPr>
              <a:t> והוא עומד ומצדיק עליו את הדין ואומר </a:t>
            </a:r>
            <a:r>
              <a:rPr lang="he-IL" sz="1600" dirty="0" err="1">
                <a:solidFill>
                  <a:srgbClr val="F79646">
                    <a:lumMod val="50000"/>
                  </a:srgbClr>
                </a:solidFill>
              </a:rPr>
              <a:t>רבון</a:t>
            </a:r>
            <a:r>
              <a:rPr lang="he-IL" sz="1600" dirty="0">
                <a:solidFill>
                  <a:srgbClr val="F79646">
                    <a:lumMod val="50000"/>
                  </a:srgbClr>
                </a:solidFill>
              </a:rPr>
              <a:t> העולמים הרבה חטאתי לפניך </a:t>
            </a:r>
            <a:r>
              <a:rPr lang="he-IL" sz="1600" b="1" dirty="0">
                <a:solidFill>
                  <a:srgbClr val="F79646">
                    <a:lumMod val="50000"/>
                  </a:srgbClr>
                </a:solidFill>
              </a:rPr>
              <a:t>ולא נפרעת ממני אחד מני אלף </a:t>
            </a:r>
            <a:r>
              <a:rPr lang="he-IL" sz="1600" dirty="0">
                <a:solidFill>
                  <a:srgbClr val="F79646">
                    <a:lumMod val="50000"/>
                  </a:srgbClr>
                </a:solidFill>
              </a:rPr>
              <a:t>יהי רצון מלפניך ה' </a:t>
            </a:r>
            <a:r>
              <a:rPr lang="he-IL" sz="1600" dirty="0" err="1">
                <a:solidFill>
                  <a:srgbClr val="F79646">
                    <a:lumMod val="50000"/>
                  </a:srgbClr>
                </a:solidFill>
              </a:rPr>
              <a:t>אלהינו</a:t>
            </a:r>
            <a:r>
              <a:rPr lang="he-IL" sz="1600" dirty="0">
                <a:solidFill>
                  <a:srgbClr val="F79646">
                    <a:lumMod val="50000"/>
                  </a:srgbClr>
                </a:solidFill>
              </a:rPr>
              <a:t> שתגדור פרצותינו ופרצות כל עמך בית ישראל ברחמים. </a:t>
            </a:r>
          </a:p>
          <a:p>
            <a:pPr>
              <a:lnSpc>
                <a:spcPct val="120000"/>
              </a:lnSpc>
            </a:pPr>
            <a:endParaRPr lang="he-IL" sz="8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a:t>
            </a:r>
            <a:r>
              <a:rPr lang="he-IL" sz="1600" b="0" i="0" dirty="0" err="1">
                <a:solidFill>
                  <a:srgbClr val="000000"/>
                </a:solidFill>
                <a:effectLst/>
                <a:latin typeface="Arial" panose="020B0604020202020204" pitchFamily="34" charset="0"/>
              </a:rPr>
              <a:t>אביי</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לא מבעי ליה </a:t>
            </a:r>
            <a:r>
              <a:rPr lang="he-IL" sz="1600" b="0" i="0" dirty="0" err="1">
                <a:solidFill>
                  <a:srgbClr val="000000"/>
                </a:solidFill>
                <a:effectLst/>
                <a:latin typeface="Arial" panose="020B0604020202020204" pitchFamily="34" charset="0"/>
              </a:rPr>
              <a:t>לאינש</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למימר</a:t>
            </a:r>
            <a:r>
              <a:rPr lang="he-IL" sz="1600" b="0" i="0" dirty="0">
                <a:solidFill>
                  <a:srgbClr val="000000"/>
                </a:solidFill>
                <a:effectLst/>
                <a:latin typeface="Arial" panose="020B0604020202020204" pitchFamily="34" charset="0"/>
              </a:rPr>
              <a:t> הכי, </a:t>
            </a:r>
          </a:p>
          <a:p>
            <a:pPr>
              <a:lnSpc>
                <a:spcPct val="120000"/>
              </a:lnSpc>
            </a:pPr>
            <a:r>
              <a:rPr lang="he-IL" sz="1600" b="0" i="0" dirty="0" err="1">
                <a:solidFill>
                  <a:srgbClr val="000000"/>
                </a:solidFill>
                <a:effectLst/>
                <a:latin typeface="Arial" panose="020B0604020202020204" pitchFamily="34" charset="0"/>
              </a:rPr>
              <a:t>דארשב</a:t>
            </a:r>
            <a:r>
              <a:rPr lang="he-IL" sz="1600" b="0" i="0" dirty="0">
                <a:solidFill>
                  <a:srgbClr val="000000"/>
                </a:solidFill>
                <a:effectLst/>
                <a:latin typeface="Arial" panose="020B0604020202020204" pitchFamily="34" charset="0"/>
              </a:rPr>
              <a:t>''ל וכן תנא משמיה דרבי יוסי: </a:t>
            </a:r>
            <a:r>
              <a:rPr lang="he-IL" sz="1600" dirty="0">
                <a:solidFill>
                  <a:srgbClr val="F79646">
                    <a:lumMod val="50000"/>
                  </a:srgbClr>
                </a:solidFill>
              </a:rPr>
              <a:t>לעולם אל יפתח אדם פיו לשטן</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ואמר רב יוסף: מאי קראה? שנאמר "</a:t>
            </a:r>
            <a:r>
              <a:rPr lang="he-IL" sz="1600" b="0" i="0" dirty="0">
                <a:solidFill>
                  <a:srgbClr val="002060"/>
                </a:solidFill>
                <a:effectLst/>
                <a:latin typeface="Arial" panose="020B0604020202020204" pitchFamily="34" charset="0"/>
              </a:rPr>
              <a:t>כִּמְעָט כִּסְדֹם הָיִינוּ</a:t>
            </a:r>
            <a:r>
              <a:rPr lang="he-IL" sz="1600" b="0" i="0" dirty="0">
                <a:solidFill>
                  <a:srgbClr val="000000"/>
                </a:solidFill>
                <a:effectLst/>
                <a:latin typeface="Arial" panose="020B0604020202020204" pitchFamily="34" charset="0"/>
              </a:rPr>
              <a:t>", מאי אהדר להו נביא? "</a:t>
            </a:r>
            <a:r>
              <a:rPr lang="he-IL" sz="1600" b="0" i="0" dirty="0">
                <a:solidFill>
                  <a:srgbClr val="002060"/>
                </a:solidFill>
                <a:effectLst/>
                <a:latin typeface="Arial" panose="020B0604020202020204" pitchFamily="34" charset="0"/>
              </a:rPr>
              <a:t>שִׁמְעוּ דְבַר ה' קְצִינֵי </a:t>
            </a:r>
            <a:r>
              <a:rPr lang="he-IL" sz="1600" dirty="0">
                <a:solidFill>
                  <a:srgbClr val="002060"/>
                </a:solidFill>
                <a:latin typeface="Arial" panose="020B0604020202020204" pitchFamily="34" charset="0"/>
              </a:rPr>
              <a:t>סְדֹם</a:t>
            </a:r>
            <a:r>
              <a:rPr lang="he-IL" sz="1600" b="0" i="0" dirty="0">
                <a:solidFill>
                  <a:srgbClr val="000000"/>
                </a:solidFill>
                <a:effectLst/>
                <a:latin typeface="Arial" panose="020B0604020202020204" pitchFamily="34" charset="0"/>
              </a:rPr>
              <a:t>".</a:t>
            </a:r>
            <a:endParaRPr lang="he-IL" sz="1600" dirty="0">
              <a:solidFill>
                <a:srgbClr val="F79646">
                  <a:lumMod val="50000"/>
                </a:srgbClr>
              </a:solidFill>
            </a:endParaRPr>
          </a:p>
        </p:txBody>
      </p:sp>
      <p:sp>
        <p:nvSpPr>
          <p:cNvPr id="4" name="הסבר מלבני מעוגל 6">
            <a:extLst>
              <a:ext uri="{FF2B5EF4-FFF2-40B4-BE49-F238E27FC236}">
                <a16:creationId xmlns:a16="http://schemas.microsoft.com/office/drawing/2014/main" id="{29EF53BC-6415-8C9F-D31B-9BD8D1C35180}"/>
              </a:ext>
            </a:extLst>
          </p:cNvPr>
          <p:cNvSpPr/>
          <p:nvPr/>
        </p:nvSpPr>
        <p:spPr>
          <a:xfrm>
            <a:off x="323528" y="692696"/>
            <a:ext cx="3312368" cy="1755947"/>
          </a:xfrm>
          <a:prstGeom prst="wedgeRoundRectCallout">
            <a:avLst>
              <a:gd name="adj1" fmla="val 56606"/>
              <a:gd name="adj2" fmla="val -5053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rgbClr val="000000"/>
                </a:solidFill>
                <a:latin typeface="Arial" panose="020B0604020202020204" pitchFamily="34" charset="0"/>
              </a:rPr>
              <a:t>משנה </a:t>
            </a:r>
            <a:r>
              <a:rPr lang="he-IL" sz="1400" dirty="0" err="1">
                <a:solidFill>
                  <a:srgbClr val="000000"/>
                </a:solidFill>
                <a:latin typeface="Arial" panose="020B0604020202020204" pitchFamily="34" charset="0"/>
              </a:rPr>
              <a:t>יז</a:t>
            </a:r>
            <a:r>
              <a:rPr lang="he-IL" sz="1400" dirty="0">
                <a:solidFill>
                  <a:srgbClr val="000000"/>
                </a:solidFill>
                <a:latin typeface="Arial" panose="020B0604020202020204" pitchFamily="34" charset="0"/>
              </a:rPr>
              <a:t> ע"ב:</a:t>
            </a:r>
          </a:p>
          <a:p>
            <a:pPr>
              <a:lnSpc>
                <a:spcPct val="120000"/>
              </a:lnSpc>
            </a:pPr>
            <a:endParaRPr lang="he-IL" sz="200" dirty="0">
              <a:solidFill>
                <a:srgbClr val="000000"/>
              </a:solidFill>
              <a:latin typeface="Arial" panose="020B0604020202020204" pitchFamily="34" charset="0"/>
            </a:endParaRPr>
          </a:p>
          <a:p>
            <a:pPr>
              <a:lnSpc>
                <a:spcPct val="120000"/>
              </a:lnSpc>
            </a:pPr>
            <a:r>
              <a:rPr lang="he-IL" sz="1400" dirty="0">
                <a:solidFill>
                  <a:srgbClr val="F79646">
                    <a:lumMod val="50000"/>
                  </a:srgbClr>
                </a:solidFill>
              </a:rPr>
              <a:t>נושאי המטה </a:t>
            </a:r>
            <a:r>
              <a:rPr lang="he-IL" sz="1400" dirty="0" err="1">
                <a:solidFill>
                  <a:srgbClr val="F79646">
                    <a:lumMod val="50000"/>
                  </a:srgbClr>
                </a:solidFill>
              </a:rPr>
              <a:t>וחלופיהן</a:t>
            </a:r>
            <a:r>
              <a:rPr lang="he-IL" sz="1400" dirty="0">
                <a:solidFill>
                  <a:srgbClr val="F79646">
                    <a:lumMod val="50000"/>
                  </a:srgbClr>
                </a:solidFill>
              </a:rPr>
              <a:t> וחלופי </a:t>
            </a:r>
            <a:r>
              <a:rPr lang="he-IL" sz="1400" dirty="0" err="1">
                <a:solidFill>
                  <a:srgbClr val="F79646">
                    <a:lumMod val="50000"/>
                  </a:srgbClr>
                </a:solidFill>
              </a:rPr>
              <a:t>חלופיהן</a:t>
            </a:r>
            <a:r>
              <a:rPr lang="he-IL" sz="1400" dirty="0">
                <a:solidFill>
                  <a:srgbClr val="F79646">
                    <a:lumMod val="50000"/>
                  </a:srgbClr>
                </a:solidFill>
              </a:rPr>
              <a:t>, את שלפני המטה ואת שלאחר המטה -</a:t>
            </a:r>
          </a:p>
          <a:p>
            <a:pPr>
              <a:lnSpc>
                <a:spcPct val="120000"/>
              </a:lnSpc>
            </a:pPr>
            <a:r>
              <a:rPr lang="he-IL" sz="1400" dirty="0">
                <a:solidFill>
                  <a:srgbClr val="F79646">
                    <a:lumMod val="50000"/>
                  </a:srgbClr>
                </a:solidFill>
              </a:rPr>
              <a:t>את שלפני המטה צורך בהם - פטורים, </a:t>
            </a:r>
          </a:p>
          <a:p>
            <a:pPr>
              <a:lnSpc>
                <a:spcPct val="120000"/>
              </a:lnSpc>
            </a:pPr>
            <a:r>
              <a:rPr lang="he-IL" sz="1400" dirty="0">
                <a:solidFill>
                  <a:srgbClr val="F79646">
                    <a:lumMod val="50000"/>
                  </a:srgbClr>
                </a:solidFill>
              </a:rPr>
              <a:t>ואת שלאחר המטה צורך בהם - חייבין,</a:t>
            </a:r>
          </a:p>
          <a:p>
            <a:pPr>
              <a:lnSpc>
                <a:spcPct val="120000"/>
              </a:lnSpc>
            </a:pPr>
            <a:r>
              <a:rPr lang="he-IL" sz="1400" dirty="0">
                <a:solidFill>
                  <a:srgbClr val="F79646">
                    <a:lumMod val="50000"/>
                  </a:srgbClr>
                </a:solidFill>
              </a:rPr>
              <a:t>ואלו </a:t>
            </a:r>
            <a:r>
              <a:rPr lang="he-IL" sz="1400" dirty="0" err="1">
                <a:solidFill>
                  <a:srgbClr val="F79646">
                    <a:lumMod val="50000"/>
                  </a:srgbClr>
                </a:solidFill>
              </a:rPr>
              <a:t>ואלו</a:t>
            </a:r>
            <a:r>
              <a:rPr lang="he-IL" sz="1400" dirty="0">
                <a:solidFill>
                  <a:srgbClr val="F79646">
                    <a:lumMod val="50000"/>
                  </a:srgbClr>
                </a:solidFill>
              </a:rPr>
              <a:t> פטורים מן התפלה.</a:t>
            </a:r>
          </a:p>
        </p:txBody>
      </p:sp>
      <p:sp>
        <p:nvSpPr>
          <p:cNvPr id="7" name="TextBox 7">
            <a:extLst>
              <a:ext uri="{FF2B5EF4-FFF2-40B4-BE49-F238E27FC236}">
                <a16:creationId xmlns:a16="http://schemas.microsoft.com/office/drawing/2014/main" id="{67614D96-A9CB-4BF7-D356-DC0DA88BCD59}"/>
              </a:ext>
            </a:extLst>
          </p:cNvPr>
          <p:cNvSpPr txBox="1"/>
          <p:nvPr/>
        </p:nvSpPr>
        <p:spPr>
          <a:xfrm>
            <a:off x="8736817" y="152144"/>
            <a:ext cx="298695" cy="3801041"/>
          </a:xfrm>
          <a:prstGeom prst="rect">
            <a:avLst/>
          </a:prstGeom>
          <a:noFill/>
        </p:spPr>
        <p:txBody>
          <a:bodyPr wrap="square" rtlCol="1">
            <a:spAutoFit/>
          </a:bodyPr>
          <a:lstStyle/>
          <a:p>
            <a:r>
              <a:rPr lang="he-IL" sz="1400" dirty="0"/>
              <a:t>●</a:t>
            </a:r>
          </a:p>
          <a:p>
            <a:endParaRPr lang="he-IL" sz="1400" dirty="0"/>
          </a:p>
          <a:p>
            <a:endParaRPr lang="he-IL" sz="1400" dirty="0"/>
          </a:p>
          <a:p>
            <a:endParaRPr lang="he-IL" sz="1600" dirty="0"/>
          </a:p>
          <a:p>
            <a:endParaRPr lang="he-IL" sz="900" dirty="0"/>
          </a:p>
          <a:p>
            <a:endParaRPr lang="he-IL" sz="1700" dirty="0"/>
          </a:p>
          <a:p>
            <a:endParaRPr lang="he-IL" sz="1900" dirty="0"/>
          </a:p>
          <a:p>
            <a:endParaRPr lang="he-IL" sz="1900" dirty="0"/>
          </a:p>
          <a:p>
            <a:endParaRPr lang="he-IL" sz="1050" dirty="0"/>
          </a:p>
          <a:p>
            <a:endParaRPr lang="he-IL" sz="1400" dirty="0"/>
          </a:p>
          <a:p>
            <a:endParaRPr lang="he-IL" sz="1400" dirty="0"/>
          </a:p>
          <a:p>
            <a:endParaRPr lang="he-IL" sz="1600" dirty="0"/>
          </a:p>
          <a:p>
            <a:r>
              <a:rPr lang="he-IL" sz="1400" dirty="0"/>
              <a:t>●</a:t>
            </a:r>
          </a:p>
          <a:p>
            <a:endParaRPr lang="he-IL" sz="1400" dirty="0"/>
          </a:p>
          <a:p>
            <a:endParaRPr lang="he-IL" sz="1000" dirty="0"/>
          </a:p>
          <a:p>
            <a:endParaRPr lang="he-IL" sz="900" dirty="0"/>
          </a:p>
          <a:p>
            <a:endParaRPr lang="he-IL" sz="1400" dirty="0"/>
          </a:p>
        </p:txBody>
      </p:sp>
      <p:sp>
        <p:nvSpPr>
          <p:cNvPr id="3" name="הסבר מלבני מעוגל 6">
            <a:extLst>
              <a:ext uri="{FF2B5EF4-FFF2-40B4-BE49-F238E27FC236}">
                <a16:creationId xmlns:a16="http://schemas.microsoft.com/office/drawing/2014/main" id="{25695BE6-D6FD-43BA-7E80-B6565B55D14C}"/>
              </a:ext>
            </a:extLst>
          </p:cNvPr>
          <p:cNvSpPr/>
          <p:nvPr/>
        </p:nvSpPr>
        <p:spPr>
          <a:xfrm>
            <a:off x="395536" y="5003177"/>
            <a:ext cx="2664296" cy="963859"/>
          </a:xfrm>
          <a:prstGeom prst="wedgeRoundRectCallout">
            <a:avLst>
              <a:gd name="adj1" fmla="val 53607"/>
              <a:gd name="adj2" fmla="val 5077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150" dirty="0">
                <a:solidFill>
                  <a:srgbClr val="000000"/>
                </a:solidFill>
                <a:latin typeface="Arial" panose="020B0604020202020204" pitchFamily="34" charset="0"/>
              </a:rPr>
              <a:t>ישעיהו א/ט-י:</a:t>
            </a:r>
          </a:p>
          <a:p>
            <a:pPr>
              <a:lnSpc>
                <a:spcPct val="120000"/>
              </a:lnSpc>
            </a:pPr>
            <a:r>
              <a:rPr lang="he-IL" sz="1150" dirty="0">
                <a:solidFill>
                  <a:srgbClr val="000000"/>
                </a:solidFill>
                <a:latin typeface="Arial" panose="020B0604020202020204" pitchFamily="34" charset="0"/>
              </a:rPr>
              <a:t>לוּלֵי ה' צְבָאוֹת הוֹתִיר לָנוּ שָׂרִיד </a:t>
            </a:r>
            <a:r>
              <a:rPr lang="he-IL" sz="1150" b="1" dirty="0">
                <a:solidFill>
                  <a:srgbClr val="000000"/>
                </a:solidFill>
                <a:latin typeface="Arial" panose="020B0604020202020204" pitchFamily="34" charset="0"/>
              </a:rPr>
              <a:t>כִּמְעָט</a:t>
            </a:r>
            <a:r>
              <a:rPr lang="he-IL" sz="1150" dirty="0">
                <a:solidFill>
                  <a:srgbClr val="000000"/>
                </a:solidFill>
                <a:latin typeface="Arial" panose="020B0604020202020204" pitchFamily="34" charset="0"/>
              </a:rPr>
              <a:t> </a:t>
            </a:r>
            <a:r>
              <a:rPr lang="he-IL" sz="1150" b="1" dirty="0">
                <a:solidFill>
                  <a:srgbClr val="000000"/>
                </a:solidFill>
                <a:latin typeface="Arial" panose="020B0604020202020204" pitchFamily="34" charset="0"/>
              </a:rPr>
              <a:t>כִּסְדֹם הָיִינוּ </a:t>
            </a:r>
            <a:r>
              <a:rPr lang="he-IL" sz="1150" dirty="0" err="1">
                <a:solidFill>
                  <a:srgbClr val="000000"/>
                </a:solidFill>
                <a:latin typeface="Arial" panose="020B0604020202020204" pitchFamily="34" charset="0"/>
              </a:rPr>
              <a:t>לַעֲמֹרָה</a:t>
            </a:r>
            <a:r>
              <a:rPr lang="he-IL" sz="1150" dirty="0">
                <a:solidFill>
                  <a:srgbClr val="000000"/>
                </a:solidFill>
                <a:latin typeface="Arial" panose="020B0604020202020204" pitchFamily="34" charset="0"/>
              </a:rPr>
              <a:t> דָּמִינוּ. </a:t>
            </a:r>
            <a:r>
              <a:rPr lang="he-IL" sz="1150" b="1" dirty="0">
                <a:solidFill>
                  <a:srgbClr val="000000"/>
                </a:solidFill>
                <a:latin typeface="Arial" panose="020B0604020202020204" pitchFamily="34" charset="0"/>
              </a:rPr>
              <a:t>שִׁמְעוּ דְבַר ה' קְצִינֵי סְדֹם</a:t>
            </a:r>
            <a:r>
              <a:rPr lang="he-IL" sz="1150" dirty="0">
                <a:solidFill>
                  <a:srgbClr val="000000"/>
                </a:solidFill>
                <a:latin typeface="Arial" panose="020B0604020202020204" pitchFamily="34" charset="0"/>
              </a:rPr>
              <a:t> הַאֲזִינוּ תּוֹרַת </a:t>
            </a:r>
            <a:r>
              <a:rPr lang="he-IL" sz="1150" dirty="0" err="1">
                <a:solidFill>
                  <a:srgbClr val="000000"/>
                </a:solidFill>
                <a:latin typeface="Arial" panose="020B0604020202020204" pitchFamily="34" charset="0"/>
              </a:rPr>
              <a:t>אֱלֹהֵינו</a:t>
            </a:r>
            <a:r>
              <a:rPr lang="he-IL" sz="1150" dirty="0">
                <a:solidFill>
                  <a:srgbClr val="000000"/>
                </a:solidFill>
                <a:latin typeface="Arial" panose="020B0604020202020204" pitchFamily="34" charset="0"/>
              </a:rPr>
              <a:t>ּ עַם </a:t>
            </a:r>
            <a:r>
              <a:rPr lang="he-IL" sz="1150" dirty="0" err="1">
                <a:solidFill>
                  <a:srgbClr val="000000"/>
                </a:solidFill>
                <a:latin typeface="Arial" panose="020B0604020202020204" pitchFamily="34" charset="0"/>
              </a:rPr>
              <a:t>עֲמֹרָה</a:t>
            </a:r>
            <a:r>
              <a:rPr lang="he-IL" sz="1150" dirty="0">
                <a:solidFill>
                  <a:srgbClr val="000000"/>
                </a:solidFill>
                <a:latin typeface="Arial" panose="020B0604020202020204" pitchFamily="34" charset="0"/>
              </a:rPr>
              <a:t>.</a:t>
            </a:r>
            <a:endParaRPr lang="he-IL" sz="1150" dirty="0">
              <a:solidFill>
                <a:srgbClr val="F79646">
                  <a:lumMod val="50000"/>
                </a:srgbClr>
              </a:solidFill>
            </a:endParaRPr>
          </a:p>
        </p:txBody>
      </p:sp>
    </p:spTree>
    <p:extLst>
      <p:ext uri="{BB962C8B-B14F-4D97-AF65-F5344CB8AC3E}">
        <p14:creationId xmlns:p14="http://schemas.microsoft.com/office/powerpoint/2010/main" val="27219726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396552" y="35330"/>
            <a:ext cx="1988231" cy="646331"/>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יט</a:t>
            </a:r>
            <a:r>
              <a:rPr lang="he-IL" b="1" dirty="0">
                <a:solidFill>
                  <a:schemeClr val="bg1">
                    <a:lumMod val="50000"/>
                  </a:schemeClr>
                </a:solidFill>
              </a:rPr>
              <a:t> עמוד א - </a:t>
            </a:r>
          </a:p>
          <a:p>
            <a:r>
              <a:rPr lang="he-IL" b="1" dirty="0">
                <a:solidFill>
                  <a:schemeClr val="bg1">
                    <a:lumMod val="50000"/>
                  </a:schemeClr>
                </a:solidFill>
              </a:rPr>
              <a:t>דף </a:t>
            </a:r>
            <a:r>
              <a:rPr lang="he-IL" b="1" dirty="0" err="1">
                <a:solidFill>
                  <a:schemeClr val="bg1">
                    <a:lumMod val="50000"/>
                  </a:schemeClr>
                </a:solidFill>
              </a:rPr>
              <a:t>יט</a:t>
            </a:r>
            <a:r>
              <a:rPr lang="he-IL" b="1" dirty="0">
                <a:solidFill>
                  <a:schemeClr val="bg1">
                    <a:lumMod val="50000"/>
                  </a:schemeClr>
                </a:solidFill>
              </a:rPr>
              <a:t> עמוד ב</a:t>
            </a:r>
          </a:p>
        </p:txBody>
      </p:sp>
      <p:sp>
        <p:nvSpPr>
          <p:cNvPr id="6" name="TextBox 3">
            <a:extLst>
              <a:ext uri="{FF2B5EF4-FFF2-40B4-BE49-F238E27FC236}">
                <a16:creationId xmlns:a16="http://schemas.microsoft.com/office/drawing/2014/main" id="{FAF8FB03-BD0E-CE9E-97EE-5AED19BFA94D}"/>
              </a:ext>
            </a:extLst>
          </p:cNvPr>
          <p:cNvSpPr txBox="1"/>
          <p:nvPr/>
        </p:nvSpPr>
        <p:spPr>
          <a:xfrm>
            <a:off x="-55252" y="1927678"/>
            <a:ext cx="8928992" cy="4201663"/>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קברו את המת וחזרו </a:t>
            </a:r>
            <a:r>
              <a:rPr lang="he-IL" sz="1600" b="0" i="0" dirty="0" err="1">
                <a:solidFill>
                  <a:srgbClr val="000000"/>
                </a:solidFill>
                <a:effectLst/>
                <a:latin typeface="Arial" panose="020B0604020202020204" pitchFamily="34" charset="0"/>
              </a:rPr>
              <a:t>וכו</a:t>
            </a:r>
            <a:r>
              <a:rPr lang="he-IL" sz="1600" b="0" i="0" dirty="0">
                <a:solidFill>
                  <a:srgbClr val="000000"/>
                </a:solidFill>
                <a:effectLst/>
                <a:latin typeface="Arial" panose="020B0604020202020204" pitchFamily="34" charset="0"/>
              </a:rPr>
              <a:t>': </a:t>
            </a:r>
          </a:p>
          <a:p>
            <a:pPr>
              <a:lnSpc>
                <a:spcPct val="120000"/>
              </a:lnSpc>
            </a:pPr>
            <a:endParaRPr lang="he-IL" sz="8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אם יכולים להתחיל ולגמור את כולה - אין, אבל פרק אחד או פסוק אחד - לא,</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ורמינהו</a:t>
            </a:r>
            <a:r>
              <a:rPr lang="he-IL" sz="1600" b="0" i="0" dirty="0">
                <a:solidFill>
                  <a:srgbClr val="000000"/>
                </a:solidFill>
                <a:effectLst/>
                <a:latin typeface="Arial" panose="020B0604020202020204" pitchFamily="34" charset="0"/>
              </a:rPr>
              <a:t>: </a:t>
            </a:r>
          </a:p>
          <a:p>
            <a:pPr>
              <a:lnSpc>
                <a:spcPct val="120000"/>
              </a:lnSpc>
            </a:pPr>
            <a:r>
              <a:rPr lang="he-IL" sz="1600" dirty="0">
                <a:solidFill>
                  <a:srgbClr val="F79646">
                    <a:lumMod val="50000"/>
                  </a:srgbClr>
                </a:solidFill>
              </a:rPr>
              <a:t>קברו את המת וחזרו - אם </a:t>
            </a:r>
            <a:r>
              <a:rPr lang="he-IL" sz="1600" dirty="0" err="1">
                <a:solidFill>
                  <a:srgbClr val="F79646">
                    <a:lumMod val="50000"/>
                  </a:srgbClr>
                </a:solidFill>
              </a:rPr>
              <a:t>יכולין</a:t>
            </a:r>
            <a:r>
              <a:rPr lang="he-IL" sz="1600" dirty="0">
                <a:solidFill>
                  <a:srgbClr val="F79646">
                    <a:lumMod val="50000"/>
                  </a:srgbClr>
                </a:solidFill>
              </a:rPr>
              <a:t> להתחיל ולגמור אפילו פרק אחד או פסוק אחד. </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הכי נמי </a:t>
            </a:r>
            <a:r>
              <a:rPr lang="he-IL" sz="1600" b="0" i="0" dirty="0" err="1">
                <a:solidFill>
                  <a:srgbClr val="000000"/>
                </a:solidFill>
                <a:effectLst/>
                <a:latin typeface="Arial" panose="020B0604020202020204" pitchFamily="34" charset="0"/>
              </a:rPr>
              <a:t>קאמר</a:t>
            </a:r>
            <a:r>
              <a:rPr lang="he-IL" sz="1600" b="0" i="0" dirty="0">
                <a:solidFill>
                  <a:srgbClr val="000000"/>
                </a:solidFill>
                <a:effectLst/>
                <a:latin typeface="Arial" panose="020B0604020202020204" pitchFamily="34" charset="0"/>
              </a:rPr>
              <a:t>:</a:t>
            </a:r>
          </a:p>
          <a:p>
            <a:pPr>
              <a:lnSpc>
                <a:spcPct val="120000"/>
              </a:lnSpc>
            </a:pPr>
            <a:r>
              <a:rPr lang="he-IL" sz="1600" b="0" i="0" dirty="0">
                <a:solidFill>
                  <a:srgbClr val="000000"/>
                </a:solidFill>
                <a:effectLst/>
                <a:latin typeface="Arial" panose="020B0604020202020204" pitchFamily="34" charset="0"/>
              </a:rPr>
              <a:t>אם </a:t>
            </a:r>
            <a:r>
              <a:rPr lang="he-IL" sz="1600" b="0" i="0" dirty="0" err="1">
                <a:solidFill>
                  <a:srgbClr val="000000"/>
                </a:solidFill>
                <a:effectLst/>
                <a:latin typeface="Arial" panose="020B0604020202020204" pitchFamily="34" charset="0"/>
              </a:rPr>
              <a:t>יכולין</a:t>
            </a:r>
            <a:r>
              <a:rPr lang="he-IL" sz="1600" b="0" i="0" dirty="0">
                <a:solidFill>
                  <a:srgbClr val="000000"/>
                </a:solidFill>
                <a:effectLst/>
                <a:latin typeface="Arial" panose="020B0604020202020204" pitchFamily="34" charset="0"/>
              </a:rPr>
              <a:t> להתחיל ולגמור אפי' פרק אחד או אפילו פסוק אחד עד שלא יגיעו לשורה - יתחילו, ואם לאו - לא יתחילו.</a:t>
            </a:r>
          </a:p>
          <a:p>
            <a:pPr>
              <a:lnSpc>
                <a:spcPct val="120000"/>
              </a:lnSpc>
            </a:pPr>
            <a:endParaRPr lang="he-IL" sz="32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העומדים בשורה </a:t>
            </a:r>
            <a:r>
              <a:rPr lang="he-IL" sz="1600" b="0" i="0" dirty="0" err="1">
                <a:solidFill>
                  <a:srgbClr val="000000"/>
                </a:solidFill>
                <a:effectLst/>
                <a:latin typeface="Arial" panose="020B0604020202020204" pitchFamily="34" charset="0"/>
              </a:rPr>
              <a:t>וכו</a:t>
            </a:r>
            <a:r>
              <a:rPr lang="he-IL" sz="1600" b="0" i="0" dirty="0">
                <a:solidFill>
                  <a:srgbClr val="000000"/>
                </a:solidFill>
                <a:effectLst/>
                <a:latin typeface="Arial" panose="020B0604020202020204" pitchFamily="34" charset="0"/>
              </a:rPr>
              <a:t>': </a:t>
            </a:r>
          </a:p>
          <a:p>
            <a:pPr>
              <a:lnSpc>
                <a:spcPct val="120000"/>
              </a:lnSpc>
            </a:pPr>
            <a:endParaRPr lang="he-IL" sz="8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ת''ר</a:t>
            </a:r>
            <a:r>
              <a:rPr lang="he-IL" sz="1600" b="0" i="0" dirty="0">
                <a:solidFill>
                  <a:srgbClr val="000000"/>
                </a:solidFill>
                <a:effectLst/>
                <a:latin typeface="Arial" panose="020B0604020202020204" pitchFamily="34" charset="0"/>
              </a:rPr>
              <a:t>: </a:t>
            </a:r>
          </a:p>
          <a:p>
            <a:pPr>
              <a:lnSpc>
                <a:spcPct val="120000"/>
              </a:lnSpc>
            </a:pPr>
            <a:r>
              <a:rPr lang="he-IL" sz="1600" dirty="0">
                <a:solidFill>
                  <a:srgbClr val="F79646">
                    <a:lumMod val="50000"/>
                  </a:srgbClr>
                </a:solidFill>
              </a:rPr>
              <a:t>שורה הרואה פנימה - פטורה, ושאינה רואה פנימה - חייבת, </a:t>
            </a:r>
          </a:p>
          <a:p>
            <a:pPr>
              <a:lnSpc>
                <a:spcPct val="120000"/>
              </a:lnSpc>
            </a:pPr>
            <a:r>
              <a:rPr lang="he-IL" sz="1600" dirty="0">
                <a:solidFill>
                  <a:srgbClr val="F79646">
                    <a:lumMod val="50000"/>
                  </a:srgbClr>
                </a:solidFill>
              </a:rPr>
              <a:t>רבי יהודה אומר: הבאים מחמת האבל - </a:t>
            </a:r>
            <a:r>
              <a:rPr lang="he-IL" sz="1600" dirty="0" err="1">
                <a:solidFill>
                  <a:srgbClr val="F79646">
                    <a:lumMod val="50000"/>
                  </a:srgbClr>
                </a:solidFill>
              </a:rPr>
              <a:t>פטורין</a:t>
            </a:r>
            <a:r>
              <a:rPr lang="he-IL" sz="1600" dirty="0">
                <a:solidFill>
                  <a:srgbClr val="F79646">
                    <a:lumMod val="50000"/>
                  </a:srgbClr>
                </a:solidFill>
              </a:rPr>
              <a:t>, מחמת עצמן - חייבין.</a:t>
            </a:r>
          </a:p>
        </p:txBody>
      </p:sp>
      <p:sp>
        <p:nvSpPr>
          <p:cNvPr id="4" name="הסבר מלבני מעוגל 6">
            <a:extLst>
              <a:ext uri="{FF2B5EF4-FFF2-40B4-BE49-F238E27FC236}">
                <a16:creationId xmlns:a16="http://schemas.microsoft.com/office/drawing/2014/main" id="{29EF53BC-6415-8C9F-D31B-9BD8D1C35180}"/>
              </a:ext>
            </a:extLst>
          </p:cNvPr>
          <p:cNvSpPr/>
          <p:nvPr/>
        </p:nvSpPr>
        <p:spPr>
          <a:xfrm>
            <a:off x="2456150" y="260648"/>
            <a:ext cx="6336704" cy="1440160"/>
          </a:xfrm>
          <a:prstGeom prst="wedgeRoundRectCallout">
            <a:avLst>
              <a:gd name="adj1" fmla="val 51983"/>
              <a:gd name="adj2" fmla="val -41290"/>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a:solidFill>
                  <a:srgbClr val="000000"/>
                </a:solidFill>
                <a:latin typeface="Arial" panose="020B0604020202020204" pitchFamily="34" charset="0"/>
              </a:rPr>
              <a:t>משנה </a:t>
            </a:r>
            <a:r>
              <a:rPr lang="he-IL" sz="1600" dirty="0" err="1">
                <a:solidFill>
                  <a:srgbClr val="000000"/>
                </a:solidFill>
                <a:latin typeface="Arial" panose="020B0604020202020204" pitchFamily="34" charset="0"/>
              </a:rPr>
              <a:t>יז</a:t>
            </a:r>
            <a:r>
              <a:rPr lang="he-IL" sz="1600" dirty="0">
                <a:solidFill>
                  <a:srgbClr val="000000"/>
                </a:solidFill>
                <a:latin typeface="Arial" panose="020B0604020202020204" pitchFamily="34" charset="0"/>
              </a:rPr>
              <a:t> ע"ב:</a:t>
            </a:r>
          </a:p>
          <a:p>
            <a:pPr>
              <a:lnSpc>
                <a:spcPct val="120000"/>
              </a:lnSpc>
            </a:pPr>
            <a:endParaRPr lang="he-IL" sz="300" dirty="0">
              <a:solidFill>
                <a:srgbClr val="000000"/>
              </a:solidFill>
              <a:latin typeface="Arial" panose="020B0604020202020204" pitchFamily="34" charset="0"/>
            </a:endParaRPr>
          </a:p>
          <a:p>
            <a:pPr>
              <a:lnSpc>
                <a:spcPct val="120000"/>
              </a:lnSpc>
            </a:pPr>
            <a:r>
              <a:rPr lang="he-IL" sz="1600" dirty="0">
                <a:solidFill>
                  <a:srgbClr val="F79646">
                    <a:lumMod val="50000"/>
                  </a:srgbClr>
                </a:solidFill>
              </a:rPr>
              <a:t>קברו את המת וחזרו -</a:t>
            </a:r>
          </a:p>
          <a:p>
            <a:pPr>
              <a:lnSpc>
                <a:spcPct val="120000"/>
              </a:lnSpc>
            </a:pPr>
            <a:r>
              <a:rPr lang="he-IL" sz="1600" dirty="0">
                <a:solidFill>
                  <a:srgbClr val="F79646">
                    <a:lumMod val="50000"/>
                  </a:srgbClr>
                </a:solidFill>
              </a:rPr>
              <a:t>אם </a:t>
            </a:r>
            <a:r>
              <a:rPr lang="he-IL" sz="1600" dirty="0" err="1">
                <a:solidFill>
                  <a:srgbClr val="F79646">
                    <a:lumMod val="50000"/>
                  </a:srgbClr>
                </a:solidFill>
              </a:rPr>
              <a:t>יכולין</a:t>
            </a:r>
            <a:r>
              <a:rPr lang="he-IL" sz="1600" dirty="0">
                <a:solidFill>
                  <a:srgbClr val="F79646">
                    <a:lumMod val="50000"/>
                  </a:srgbClr>
                </a:solidFill>
              </a:rPr>
              <a:t> להתחיל ולגמור עד שלא יגיעו לשורה - יתחילו, ואם לאו - לא יתחילו.</a:t>
            </a:r>
          </a:p>
          <a:p>
            <a:pPr>
              <a:lnSpc>
                <a:spcPct val="120000"/>
              </a:lnSpc>
            </a:pPr>
            <a:endParaRPr lang="he-IL" sz="400" dirty="0">
              <a:solidFill>
                <a:srgbClr val="F79646">
                  <a:lumMod val="50000"/>
                </a:srgbClr>
              </a:solidFill>
            </a:endParaRPr>
          </a:p>
          <a:p>
            <a:pPr>
              <a:lnSpc>
                <a:spcPct val="120000"/>
              </a:lnSpc>
            </a:pPr>
            <a:r>
              <a:rPr lang="he-IL" sz="1600" dirty="0">
                <a:solidFill>
                  <a:srgbClr val="F79646">
                    <a:lumMod val="50000"/>
                  </a:srgbClr>
                </a:solidFill>
              </a:rPr>
              <a:t>העומדים בשורה - הפנימיים פטורים, והחיצונים חייבים.</a:t>
            </a:r>
          </a:p>
        </p:txBody>
      </p:sp>
      <p:sp>
        <p:nvSpPr>
          <p:cNvPr id="3" name="TextBox 7">
            <a:extLst>
              <a:ext uri="{FF2B5EF4-FFF2-40B4-BE49-F238E27FC236}">
                <a16:creationId xmlns:a16="http://schemas.microsoft.com/office/drawing/2014/main" id="{E9B456A7-9FA6-A276-CA8A-6FCEFD67C4C7}"/>
              </a:ext>
            </a:extLst>
          </p:cNvPr>
          <p:cNvSpPr txBox="1"/>
          <p:nvPr/>
        </p:nvSpPr>
        <p:spPr>
          <a:xfrm>
            <a:off x="8790085" y="1958849"/>
            <a:ext cx="298695" cy="3839513"/>
          </a:xfrm>
          <a:prstGeom prst="rect">
            <a:avLst/>
          </a:prstGeom>
          <a:noFill/>
        </p:spPr>
        <p:txBody>
          <a:bodyPr wrap="square" rtlCol="1">
            <a:spAutoFit/>
          </a:bodyPr>
          <a:lstStyle/>
          <a:p>
            <a:r>
              <a:rPr lang="he-IL" sz="1400" dirty="0"/>
              <a:t>●</a:t>
            </a:r>
          </a:p>
          <a:p>
            <a:endParaRPr lang="he-IL" sz="1400" dirty="0"/>
          </a:p>
          <a:p>
            <a:endParaRPr lang="he-IL" sz="1400" dirty="0"/>
          </a:p>
          <a:p>
            <a:endParaRPr lang="he-IL" sz="1600" dirty="0"/>
          </a:p>
          <a:p>
            <a:endParaRPr lang="he-IL" sz="900" dirty="0"/>
          </a:p>
          <a:p>
            <a:endParaRPr lang="he-IL" sz="1700" dirty="0"/>
          </a:p>
          <a:p>
            <a:endParaRPr lang="he-IL" sz="1900" dirty="0"/>
          </a:p>
          <a:p>
            <a:endParaRPr lang="he-IL" sz="1900" dirty="0"/>
          </a:p>
          <a:p>
            <a:endParaRPr lang="he-IL" sz="1050" dirty="0"/>
          </a:p>
          <a:p>
            <a:endParaRPr lang="he-IL" sz="2000" dirty="0"/>
          </a:p>
          <a:p>
            <a:endParaRPr lang="he-IL" sz="1400" dirty="0"/>
          </a:p>
          <a:p>
            <a:endParaRPr lang="he-IL" sz="1600" dirty="0"/>
          </a:p>
          <a:p>
            <a:r>
              <a:rPr lang="he-IL" sz="1400" dirty="0"/>
              <a:t>●</a:t>
            </a:r>
          </a:p>
          <a:p>
            <a:endParaRPr lang="he-IL" sz="1400" dirty="0"/>
          </a:p>
          <a:p>
            <a:endParaRPr lang="he-IL" sz="1000" dirty="0"/>
          </a:p>
          <a:p>
            <a:endParaRPr lang="he-IL" sz="900" dirty="0"/>
          </a:p>
          <a:p>
            <a:endParaRPr lang="he-IL" sz="1400" dirty="0"/>
          </a:p>
        </p:txBody>
      </p:sp>
      <p:sp>
        <p:nvSpPr>
          <p:cNvPr id="7" name="TextBox 5">
            <a:extLst>
              <a:ext uri="{FF2B5EF4-FFF2-40B4-BE49-F238E27FC236}">
                <a16:creationId xmlns:a16="http://schemas.microsoft.com/office/drawing/2014/main" id="{8872F845-04F7-1D4B-B422-BCBCDD11B0D3}"/>
              </a:ext>
            </a:extLst>
          </p:cNvPr>
          <p:cNvSpPr txBox="1"/>
          <p:nvPr/>
        </p:nvSpPr>
        <p:spPr>
          <a:xfrm>
            <a:off x="8586692" y="4653716"/>
            <a:ext cx="576064" cy="215444"/>
          </a:xfrm>
          <a:prstGeom prst="rect">
            <a:avLst/>
          </a:prstGeom>
          <a:noFill/>
        </p:spPr>
        <p:txBody>
          <a:bodyPr wrap="square" rtlCol="1">
            <a:spAutoFit/>
          </a:bodyPr>
          <a:lstStyle/>
          <a:p>
            <a:r>
              <a:rPr lang="he-IL" sz="800" dirty="0"/>
              <a:t>עמוד ב</a:t>
            </a:r>
          </a:p>
        </p:txBody>
      </p:sp>
    </p:spTree>
    <p:extLst>
      <p:ext uri="{BB962C8B-B14F-4D97-AF65-F5344CB8AC3E}">
        <p14:creationId xmlns:p14="http://schemas.microsoft.com/office/powerpoint/2010/main" val="393779097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p:cNvSpPr txBox="1"/>
          <p:nvPr/>
        </p:nvSpPr>
        <p:spPr>
          <a:xfrm>
            <a:off x="-296551" y="35330"/>
            <a:ext cx="180020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יט</a:t>
            </a:r>
            <a:r>
              <a:rPr lang="he-IL" b="1" dirty="0">
                <a:solidFill>
                  <a:schemeClr val="bg1">
                    <a:lumMod val="50000"/>
                  </a:schemeClr>
                </a:solidFill>
              </a:rPr>
              <a:t> עמוד ב</a:t>
            </a:r>
          </a:p>
        </p:txBody>
      </p:sp>
      <p:sp>
        <p:nvSpPr>
          <p:cNvPr id="6" name="TextBox 3">
            <a:extLst>
              <a:ext uri="{FF2B5EF4-FFF2-40B4-BE49-F238E27FC236}">
                <a16:creationId xmlns:a16="http://schemas.microsoft.com/office/drawing/2014/main" id="{FAF8FB03-BD0E-CE9E-97EE-5AED19BFA94D}"/>
              </a:ext>
            </a:extLst>
          </p:cNvPr>
          <p:cNvSpPr txBox="1"/>
          <p:nvPr/>
        </p:nvSpPr>
        <p:spPr>
          <a:xfrm>
            <a:off x="-108520" y="94111"/>
            <a:ext cx="9036512" cy="6565387"/>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אמר רב יהודה אמר רב: </a:t>
            </a: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המוצא כלאים בבגדו פושטן אפי' בשוק,</a:t>
            </a:r>
          </a:p>
          <a:p>
            <a:pPr>
              <a:lnSpc>
                <a:spcPct val="120000"/>
              </a:lnSpc>
            </a:pPr>
            <a:r>
              <a:rPr lang="he-IL" sz="1600" b="0" i="0" dirty="0" err="1">
                <a:solidFill>
                  <a:srgbClr val="000000"/>
                </a:solidFill>
                <a:effectLst/>
                <a:latin typeface="Arial" panose="020B0604020202020204" pitchFamily="34" charset="0"/>
              </a:rPr>
              <a:t>מ''ט</a:t>
            </a:r>
            <a:r>
              <a:rPr lang="he-IL" sz="1600" b="0" i="0" dirty="0">
                <a:solidFill>
                  <a:srgbClr val="000000"/>
                </a:solidFill>
                <a:effectLst/>
                <a:latin typeface="Arial" panose="020B0604020202020204" pitchFamily="34" charset="0"/>
              </a:rPr>
              <a:t>? – "</a:t>
            </a:r>
            <a:r>
              <a:rPr lang="he-IL" sz="1600" b="0" i="0" dirty="0">
                <a:solidFill>
                  <a:srgbClr val="002060"/>
                </a:solidFill>
                <a:effectLst/>
                <a:latin typeface="Arial" panose="020B0604020202020204" pitchFamily="34" charset="0"/>
              </a:rPr>
              <a:t>אֵין חָכְמָה וְאֵין תְּבוּנָה וְאֵין עֵצָה לְנֶגֶד ה'</a:t>
            </a:r>
            <a:r>
              <a:rPr lang="he-IL" sz="1600" b="0" i="0" dirty="0">
                <a:solidFill>
                  <a:srgbClr val="000000"/>
                </a:solidFill>
                <a:effectLst/>
                <a:latin typeface="Arial" panose="020B0604020202020204" pitchFamily="34" charset="0"/>
              </a:rPr>
              <a:t>" - </a:t>
            </a:r>
            <a:r>
              <a:rPr lang="he-IL" sz="1600" b="0" i="0" dirty="0" err="1">
                <a:solidFill>
                  <a:srgbClr val="000000"/>
                </a:solidFill>
                <a:effectLst/>
                <a:latin typeface="Arial" panose="020B0604020202020204" pitchFamily="34" charset="0"/>
              </a:rPr>
              <a:t>כ''מ</a:t>
            </a:r>
            <a:r>
              <a:rPr lang="he-IL" sz="1600" b="0" i="0" dirty="0">
                <a:solidFill>
                  <a:srgbClr val="000000"/>
                </a:solidFill>
                <a:effectLst/>
                <a:latin typeface="Arial" panose="020B0604020202020204" pitchFamily="34" charset="0"/>
              </a:rPr>
              <a:t> שיש חלול השם אין </a:t>
            </a:r>
            <a:r>
              <a:rPr lang="he-IL" sz="1600" b="0" i="0" dirty="0" err="1">
                <a:solidFill>
                  <a:srgbClr val="000000"/>
                </a:solidFill>
                <a:effectLst/>
                <a:latin typeface="Arial" panose="020B0604020202020204" pitchFamily="34" charset="0"/>
              </a:rPr>
              <a:t>חולקין</a:t>
            </a:r>
            <a:r>
              <a:rPr lang="he-IL" sz="1600" b="0" i="0" dirty="0">
                <a:solidFill>
                  <a:srgbClr val="000000"/>
                </a:solidFill>
                <a:effectLst/>
                <a:latin typeface="Arial" panose="020B0604020202020204" pitchFamily="34" charset="0"/>
              </a:rPr>
              <a:t> כבוד לרב.</a:t>
            </a:r>
          </a:p>
          <a:p>
            <a:pPr>
              <a:lnSpc>
                <a:spcPct val="120000"/>
              </a:lnSpc>
            </a:pPr>
            <a:endParaRPr lang="he-IL" sz="12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מתיבי</a:t>
            </a:r>
            <a:r>
              <a:rPr lang="he-IL" sz="1600" b="0" i="0" dirty="0">
                <a:solidFill>
                  <a:srgbClr val="000000"/>
                </a:solidFill>
                <a:effectLst/>
                <a:latin typeface="Arial" panose="020B0604020202020204" pitchFamily="34" charset="0"/>
              </a:rPr>
              <a:t>: </a:t>
            </a:r>
          </a:p>
          <a:p>
            <a:pPr>
              <a:lnSpc>
                <a:spcPct val="120000"/>
              </a:lnSpc>
            </a:pPr>
            <a:r>
              <a:rPr lang="he-IL" sz="1600" dirty="0">
                <a:solidFill>
                  <a:srgbClr val="F79646">
                    <a:lumMod val="50000"/>
                  </a:srgbClr>
                </a:solidFill>
              </a:rPr>
              <a:t>קברו את המת וחזרו ולפניהם ב' דרכים אחת טהורה ואחת טמאה – </a:t>
            </a:r>
          </a:p>
          <a:p>
            <a:pPr>
              <a:lnSpc>
                <a:spcPct val="120000"/>
              </a:lnSpc>
            </a:pPr>
            <a:r>
              <a:rPr lang="he-IL" sz="1600" dirty="0">
                <a:solidFill>
                  <a:srgbClr val="F79646">
                    <a:lumMod val="50000"/>
                  </a:srgbClr>
                </a:solidFill>
              </a:rPr>
              <a:t>בא בטהורה - באין עמו בטהורה, בא בטמאה - באין עמו בטמאה משום כבודו.</a:t>
            </a:r>
          </a:p>
          <a:p>
            <a:pPr>
              <a:lnSpc>
                <a:spcPct val="120000"/>
              </a:lnSpc>
            </a:pPr>
            <a:r>
              <a:rPr lang="he-IL" sz="1600" b="0" i="0" dirty="0" err="1">
                <a:solidFill>
                  <a:srgbClr val="000000"/>
                </a:solidFill>
                <a:effectLst/>
                <a:latin typeface="Arial" panose="020B0604020202020204" pitchFamily="34" charset="0"/>
              </a:rPr>
              <a:t>אמאי</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לימא</a:t>
            </a:r>
            <a:r>
              <a:rPr lang="he-IL" sz="1600" b="0" i="0" dirty="0">
                <a:solidFill>
                  <a:srgbClr val="000000"/>
                </a:solidFill>
                <a:effectLst/>
                <a:latin typeface="Arial" panose="020B0604020202020204" pitchFamily="34" charset="0"/>
              </a:rPr>
              <a:t> אין חכמה ואין תבונה לנגד ה'!</a:t>
            </a:r>
          </a:p>
          <a:p>
            <a:pPr>
              <a:lnSpc>
                <a:spcPct val="120000"/>
              </a:lnSpc>
            </a:pPr>
            <a:endParaRPr lang="he-IL" sz="9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תרגמה רבי אבא: </a:t>
            </a:r>
          </a:p>
          <a:p>
            <a:pPr>
              <a:lnSpc>
                <a:spcPct val="120000"/>
              </a:lnSpc>
            </a:pPr>
            <a:r>
              <a:rPr lang="he-IL" sz="1600" b="0" i="0" dirty="0">
                <a:solidFill>
                  <a:srgbClr val="000000"/>
                </a:solidFill>
                <a:effectLst/>
                <a:latin typeface="Arial" panose="020B0604020202020204" pitchFamily="34" charset="0"/>
              </a:rPr>
              <a:t>בבית הפרס דרבנן,</a:t>
            </a:r>
          </a:p>
          <a:p>
            <a:pPr>
              <a:lnSpc>
                <a:spcPct val="120000"/>
              </a:lnSpc>
            </a:pPr>
            <a:r>
              <a:rPr lang="he-IL" sz="1600" b="0" i="0" dirty="0" err="1">
                <a:solidFill>
                  <a:srgbClr val="000000"/>
                </a:solidFill>
                <a:effectLst/>
                <a:latin typeface="Arial" panose="020B0604020202020204" pitchFamily="34" charset="0"/>
              </a:rPr>
              <a:t>דאמר</a:t>
            </a:r>
            <a:r>
              <a:rPr lang="he-IL" sz="1600" b="0" i="0" dirty="0">
                <a:solidFill>
                  <a:srgbClr val="000000"/>
                </a:solidFill>
                <a:effectLst/>
                <a:latin typeface="Arial" panose="020B0604020202020204" pitchFamily="34" charset="0"/>
              </a:rPr>
              <a:t> רב יהודה אמר שמואל: מנפח אדם בית הפרס והולך,</a:t>
            </a:r>
          </a:p>
          <a:p>
            <a:pPr>
              <a:lnSpc>
                <a:spcPct val="120000"/>
              </a:lnSpc>
            </a:pPr>
            <a:r>
              <a:rPr lang="he-IL" sz="1600" b="0" i="0" dirty="0">
                <a:solidFill>
                  <a:srgbClr val="000000"/>
                </a:solidFill>
                <a:effectLst/>
                <a:latin typeface="Arial" panose="020B0604020202020204" pitchFamily="34" charset="0"/>
              </a:rPr>
              <a:t>ואמר רב יהודה בר אשי משמיה </a:t>
            </a:r>
            <a:r>
              <a:rPr lang="he-IL" sz="1600" b="0" i="0" dirty="0" err="1">
                <a:solidFill>
                  <a:srgbClr val="000000"/>
                </a:solidFill>
                <a:effectLst/>
                <a:latin typeface="Arial" panose="020B0604020202020204" pitchFamily="34" charset="0"/>
              </a:rPr>
              <a:t>דרב</a:t>
            </a:r>
            <a:r>
              <a:rPr lang="he-IL" sz="1600" b="0" i="0" dirty="0">
                <a:solidFill>
                  <a:srgbClr val="000000"/>
                </a:solidFill>
                <a:effectLst/>
                <a:latin typeface="Arial" panose="020B0604020202020204" pitchFamily="34" charset="0"/>
              </a:rPr>
              <a:t>: בית הפרס </a:t>
            </a:r>
            <a:r>
              <a:rPr lang="he-IL" sz="1600" b="0" i="0" dirty="0" err="1">
                <a:solidFill>
                  <a:srgbClr val="000000"/>
                </a:solidFill>
                <a:effectLst/>
                <a:latin typeface="Arial" panose="020B0604020202020204" pitchFamily="34" charset="0"/>
              </a:rPr>
              <a:t>שנדש</a:t>
            </a:r>
            <a:r>
              <a:rPr lang="he-IL" sz="1600" b="0" i="0" dirty="0">
                <a:solidFill>
                  <a:srgbClr val="000000"/>
                </a:solidFill>
                <a:effectLst/>
                <a:latin typeface="Arial" panose="020B0604020202020204" pitchFamily="34" charset="0"/>
              </a:rPr>
              <a:t> טהור.</a:t>
            </a:r>
          </a:p>
          <a:p>
            <a:pPr>
              <a:lnSpc>
                <a:spcPct val="120000"/>
              </a:lnSpc>
            </a:pPr>
            <a:endParaRPr lang="he-IL" sz="12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ת''ש</a:t>
            </a:r>
            <a:r>
              <a:rPr lang="he-IL" sz="1600" dirty="0">
                <a:solidFill>
                  <a:srgbClr val="000000"/>
                </a:solidFill>
                <a:latin typeface="Arial" panose="020B0604020202020204" pitchFamily="34" charset="0"/>
              </a:rPr>
              <a:t>:</a:t>
            </a:r>
            <a:endParaRPr lang="he-IL" sz="16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דאמר</a:t>
            </a:r>
            <a:r>
              <a:rPr lang="he-IL" sz="1600" b="0" i="0" dirty="0">
                <a:solidFill>
                  <a:srgbClr val="000000"/>
                </a:solidFill>
                <a:effectLst/>
                <a:latin typeface="Arial" panose="020B0604020202020204" pitchFamily="34" charset="0"/>
              </a:rPr>
              <a:t> ר' אלעזר בר צדוק: </a:t>
            </a:r>
          </a:p>
          <a:p>
            <a:pPr>
              <a:lnSpc>
                <a:spcPct val="120000"/>
              </a:lnSpc>
            </a:pPr>
            <a:r>
              <a:rPr lang="he-IL" sz="1600" dirty="0" err="1">
                <a:solidFill>
                  <a:srgbClr val="F79646">
                    <a:lumMod val="50000"/>
                  </a:srgbClr>
                </a:solidFill>
              </a:rPr>
              <a:t>מדלגין</a:t>
            </a:r>
            <a:r>
              <a:rPr lang="he-IL" sz="1600" dirty="0">
                <a:solidFill>
                  <a:srgbClr val="F79646">
                    <a:lumMod val="50000"/>
                  </a:srgbClr>
                </a:solidFill>
              </a:rPr>
              <a:t> היינו על גבי ארונות של מתים לקראת מלכי ישראל,</a:t>
            </a:r>
          </a:p>
          <a:p>
            <a:pPr>
              <a:lnSpc>
                <a:spcPct val="120000"/>
              </a:lnSpc>
            </a:pPr>
            <a:r>
              <a:rPr lang="he-IL" sz="1600" dirty="0">
                <a:solidFill>
                  <a:srgbClr val="F79646">
                    <a:lumMod val="50000"/>
                  </a:srgbClr>
                </a:solidFill>
              </a:rPr>
              <a:t>ולא לקראת מלכי ישראל בלבד אמרו, אלא אפי' לקראת מלכי </a:t>
            </a:r>
            <a:r>
              <a:rPr lang="he-IL" sz="1600" dirty="0" err="1">
                <a:solidFill>
                  <a:srgbClr val="F79646">
                    <a:lumMod val="50000"/>
                  </a:srgbClr>
                </a:solidFill>
              </a:rPr>
              <a:t>עכו''ם</a:t>
            </a:r>
            <a:r>
              <a:rPr lang="he-IL" sz="1600" dirty="0">
                <a:solidFill>
                  <a:srgbClr val="F79646">
                    <a:lumMod val="50000"/>
                  </a:srgbClr>
                </a:solidFill>
              </a:rPr>
              <a:t>, שאם יזכה יבחין בין מלכי ישראל למלכי </a:t>
            </a:r>
            <a:r>
              <a:rPr lang="he-IL" sz="1600" dirty="0" err="1">
                <a:solidFill>
                  <a:srgbClr val="F79646">
                    <a:lumMod val="50000"/>
                  </a:srgbClr>
                </a:solidFill>
              </a:rPr>
              <a:t>עכו''ם</a:t>
            </a:r>
            <a:r>
              <a:rPr lang="he-IL" sz="1600" dirty="0">
                <a:solidFill>
                  <a:srgbClr val="F79646">
                    <a:lumMod val="50000"/>
                  </a:srgbClr>
                </a:solidFill>
              </a:rPr>
              <a:t>.</a:t>
            </a:r>
            <a:endParaRPr lang="he-IL" sz="16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אמאי</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לימא</a:t>
            </a:r>
            <a:r>
              <a:rPr lang="he-IL" sz="1600" b="0" i="0" dirty="0">
                <a:solidFill>
                  <a:srgbClr val="000000"/>
                </a:solidFill>
                <a:effectLst/>
                <a:latin typeface="Arial" panose="020B0604020202020204" pitchFamily="34" charset="0"/>
              </a:rPr>
              <a:t> אין חכמה ואין תבונה ואין עצה לנגד ה'!</a:t>
            </a:r>
          </a:p>
          <a:p>
            <a:pPr>
              <a:lnSpc>
                <a:spcPct val="120000"/>
              </a:lnSpc>
            </a:pPr>
            <a:endParaRPr lang="he-IL" sz="9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כדרבא</a:t>
            </a:r>
            <a:r>
              <a:rPr lang="he-IL" sz="1600" b="0" i="0" dirty="0">
                <a:solidFill>
                  <a:srgbClr val="000000"/>
                </a:solidFill>
                <a:effectLst/>
                <a:latin typeface="Arial" panose="020B0604020202020204" pitchFamily="34" charset="0"/>
              </a:rPr>
              <a:t>, </a:t>
            </a:r>
          </a:p>
          <a:p>
            <a:pPr>
              <a:lnSpc>
                <a:spcPct val="120000"/>
              </a:lnSpc>
            </a:pPr>
            <a:r>
              <a:rPr lang="he-IL" sz="1600" b="0" i="0" dirty="0" err="1">
                <a:solidFill>
                  <a:srgbClr val="000000"/>
                </a:solidFill>
                <a:effectLst/>
                <a:latin typeface="Arial" panose="020B0604020202020204" pitchFamily="34" charset="0"/>
              </a:rPr>
              <a:t>דאמר</a:t>
            </a:r>
            <a:r>
              <a:rPr lang="he-IL" sz="1600" b="0" i="0" dirty="0">
                <a:solidFill>
                  <a:srgbClr val="000000"/>
                </a:solidFill>
                <a:effectLst/>
                <a:latin typeface="Arial" panose="020B0604020202020204" pitchFamily="34" charset="0"/>
              </a:rPr>
              <a:t> רבא: דבר תורה אהל כל שיש בו חלל טפח חוצץ בפני הטומאה, ושאין בו חלל טפח אינו חוצץ בפני הטומאה, ורוב ארונות יש בהן חלל טפח, וגזרו על שיש בהן משום שאין בהן, ומשום כבוד מלכים לא גזרו בהו רבנן.</a:t>
            </a:r>
            <a:endParaRPr lang="he-IL" sz="1600" dirty="0">
              <a:solidFill>
                <a:srgbClr val="F79646">
                  <a:lumMod val="50000"/>
                </a:srgbClr>
              </a:solidFill>
            </a:endParaRPr>
          </a:p>
        </p:txBody>
      </p:sp>
      <p:sp>
        <p:nvSpPr>
          <p:cNvPr id="3" name="TextBox 5">
            <a:extLst>
              <a:ext uri="{FF2B5EF4-FFF2-40B4-BE49-F238E27FC236}">
                <a16:creationId xmlns:a16="http://schemas.microsoft.com/office/drawing/2014/main" id="{41E70CA5-F091-CD9C-D9BD-C331CF66D179}"/>
              </a:ext>
            </a:extLst>
          </p:cNvPr>
          <p:cNvSpPr txBox="1"/>
          <p:nvPr/>
        </p:nvSpPr>
        <p:spPr>
          <a:xfrm>
            <a:off x="8890695" y="1256101"/>
            <a:ext cx="298695" cy="4893647"/>
          </a:xfrm>
          <a:prstGeom prst="rect">
            <a:avLst/>
          </a:prstGeom>
          <a:noFill/>
        </p:spPr>
        <p:txBody>
          <a:bodyPr wrap="square" rtlCol="1">
            <a:spAutoFit/>
          </a:bodyPr>
          <a:lstStyle/>
          <a:p>
            <a:r>
              <a:rPr lang="he-IL" sz="1300" dirty="0"/>
              <a:t>❶</a:t>
            </a:r>
          </a:p>
          <a:p>
            <a:endParaRPr lang="he-IL" sz="1300" dirty="0"/>
          </a:p>
          <a:p>
            <a:endParaRPr lang="he-IL" sz="1300" dirty="0"/>
          </a:p>
          <a:p>
            <a:endParaRPr lang="he-IL" sz="1300" dirty="0"/>
          </a:p>
          <a:p>
            <a:endParaRPr lang="he-IL" sz="1100" dirty="0"/>
          </a:p>
          <a:p>
            <a:endParaRPr lang="he-IL" sz="1300" dirty="0"/>
          </a:p>
          <a:p>
            <a:endParaRPr lang="he-IL" sz="1300" dirty="0"/>
          </a:p>
          <a:p>
            <a:endParaRPr lang="he-IL" sz="1200" dirty="0"/>
          </a:p>
          <a:p>
            <a:endParaRPr lang="he-IL" sz="1200" dirty="0"/>
          </a:p>
          <a:p>
            <a:endParaRPr lang="he-IL" sz="1300" dirty="0"/>
          </a:p>
          <a:p>
            <a:endParaRPr lang="he-IL" sz="1300" dirty="0"/>
          </a:p>
          <a:p>
            <a:endParaRPr lang="he-IL" sz="1350" dirty="0"/>
          </a:p>
          <a:p>
            <a:endParaRPr lang="he-IL" sz="1300" dirty="0"/>
          </a:p>
          <a:p>
            <a:endParaRPr lang="he-IL" sz="1300" dirty="0"/>
          </a:p>
          <a:p>
            <a:r>
              <a:rPr lang="he-IL" sz="1300" dirty="0"/>
              <a:t>❷</a:t>
            </a:r>
          </a:p>
          <a:p>
            <a:endParaRPr lang="he-IL" sz="1300" dirty="0"/>
          </a:p>
          <a:p>
            <a:endParaRPr lang="he-IL" sz="1300" dirty="0"/>
          </a:p>
          <a:p>
            <a:endParaRPr lang="he-IL" sz="1300" dirty="0"/>
          </a:p>
          <a:p>
            <a:endParaRPr lang="he-IL" sz="1300" dirty="0"/>
          </a:p>
          <a:p>
            <a:endParaRPr lang="he-IL" sz="1300" dirty="0"/>
          </a:p>
          <a:p>
            <a:endParaRPr lang="he-IL" sz="1300" dirty="0"/>
          </a:p>
          <a:p>
            <a:endParaRPr lang="he-IL" sz="1300" dirty="0"/>
          </a:p>
          <a:p>
            <a:endParaRPr lang="he-IL" sz="1300" dirty="0"/>
          </a:p>
          <a:p>
            <a:endParaRPr lang="he-IL" sz="1300" dirty="0"/>
          </a:p>
        </p:txBody>
      </p:sp>
      <p:sp>
        <p:nvSpPr>
          <p:cNvPr id="2" name="חץ: שמאלה 1">
            <a:extLst>
              <a:ext uri="{FF2B5EF4-FFF2-40B4-BE49-F238E27FC236}">
                <a16:creationId xmlns:a16="http://schemas.microsoft.com/office/drawing/2014/main" id="{A82D34E6-1DC6-1A87-BF0C-A08EE6C22995}"/>
              </a:ext>
            </a:extLst>
          </p:cNvPr>
          <p:cNvSpPr/>
          <p:nvPr/>
        </p:nvSpPr>
        <p:spPr>
          <a:xfrm>
            <a:off x="80870" y="6444458"/>
            <a:ext cx="936104" cy="360040"/>
          </a:xfrm>
          <a:prstGeom prst="leftArrow">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94306051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296551" y="35330"/>
            <a:ext cx="180020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יט</a:t>
            </a:r>
            <a:r>
              <a:rPr lang="he-IL" b="1" dirty="0">
                <a:solidFill>
                  <a:schemeClr val="bg1">
                    <a:lumMod val="50000"/>
                  </a:schemeClr>
                </a:solidFill>
              </a:rPr>
              <a:t> עמוד ב</a:t>
            </a:r>
          </a:p>
        </p:txBody>
      </p:sp>
      <p:sp>
        <p:nvSpPr>
          <p:cNvPr id="6" name="TextBox 3">
            <a:extLst>
              <a:ext uri="{FF2B5EF4-FFF2-40B4-BE49-F238E27FC236}">
                <a16:creationId xmlns:a16="http://schemas.microsoft.com/office/drawing/2014/main" id="{FAF8FB03-BD0E-CE9E-97EE-5AED19BFA94D}"/>
              </a:ext>
            </a:extLst>
          </p:cNvPr>
          <p:cNvSpPr txBox="1"/>
          <p:nvPr/>
        </p:nvSpPr>
        <p:spPr>
          <a:xfrm>
            <a:off x="251520" y="89998"/>
            <a:ext cx="8280920" cy="6786986"/>
          </a:xfrm>
          <a:prstGeom prst="rect">
            <a:avLst/>
          </a:prstGeom>
          <a:noFill/>
        </p:spPr>
        <p:txBody>
          <a:bodyPr wrap="square" rtlCol="1">
            <a:spAutoFit/>
          </a:bodyPr>
          <a:lstStyle/>
          <a:p>
            <a:pPr>
              <a:lnSpc>
                <a:spcPct val="120000"/>
              </a:lnSpc>
            </a:pPr>
            <a:r>
              <a:rPr lang="he-IL" sz="1600" b="0" i="0" dirty="0" err="1">
                <a:solidFill>
                  <a:srgbClr val="000000"/>
                </a:solidFill>
                <a:effectLst/>
                <a:latin typeface="Arial" panose="020B0604020202020204" pitchFamily="34" charset="0"/>
              </a:rPr>
              <a:t>ת''ש</a:t>
            </a:r>
            <a:r>
              <a:rPr lang="he-IL" sz="1600" b="0" i="0" dirty="0">
                <a:solidFill>
                  <a:srgbClr val="000000"/>
                </a:solidFill>
                <a:effectLst/>
                <a:latin typeface="Arial" panose="020B0604020202020204" pitchFamily="34" charset="0"/>
              </a:rPr>
              <a:t>: </a:t>
            </a:r>
          </a:p>
          <a:p>
            <a:pPr>
              <a:lnSpc>
                <a:spcPct val="120000"/>
              </a:lnSpc>
            </a:pPr>
            <a:r>
              <a:rPr lang="he-IL" sz="1600" dirty="0">
                <a:solidFill>
                  <a:srgbClr val="F79646">
                    <a:lumMod val="50000"/>
                  </a:srgbClr>
                </a:solidFill>
              </a:rPr>
              <a:t>גדול כבוד הבריות שדוחה [את] לא תעשה שבתורה. </a:t>
            </a:r>
            <a:endParaRPr lang="he-IL" sz="16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ואמאי</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לימא</a:t>
            </a:r>
            <a:r>
              <a:rPr lang="he-IL" sz="1600" b="0" i="0" dirty="0">
                <a:solidFill>
                  <a:srgbClr val="000000"/>
                </a:solidFill>
                <a:effectLst/>
                <a:latin typeface="Arial" panose="020B0604020202020204" pitchFamily="34" charset="0"/>
              </a:rPr>
              <a:t> אין חכמה ואין תבונה ואין עצה לנגד ה'! </a:t>
            </a:r>
          </a:p>
          <a:p>
            <a:pPr>
              <a:lnSpc>
                <a:spcPct val="120000"/>
              </a:lnSpc>
            </a:pPr>
            <a:endParaRPr lang="he-IL" sz="1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תרגמה רב בר שבא </a:t>
            </a:r>
            <a:r>
              <a:rPr lang="he-IL" sz="1600" b="0" i="0" dirty="0" err="1">
                <a:solidFill>
                  <a:srgbClr val="000000"/>
                </a:solidFill>
                <a:effectLst/>
                <a:latin typeface="Arial" panose="020B0604020202020204" pitchFamily="34" charset="0"/>
              </a:rPr>
              <a:t>קמיה</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דרב</a:t>
            </a:r>
            <a:r>
              <a:rPr lang="he-IL" sz="1600" b="0" i="0" dirty="0">
                <a:solidFill>
                  <a:srgbClr val="000000"/>
                </a:solidFill>
                <a:effectLst/>
                <a:latin typeface="Arial" panose="020B0604020202020204" pitchFamily="34" charset="0"/>
              </a:rPr>
              <a:t> כהנא: </a:t>
            </a:r>
          </a:p>
          <a:p>
            <a:pPr>
              <a:lnSpc>
                <a:spcPct val="120000"/>
              </a:lnSpc>
            </a:pPr>
            <a:r>
              <a:rPr lang="he-IL" sz="1600" b="0" i="0" dirty="0">
                <a:solidFill>
                  <a:srgbClr val="000000"/>
                </a:solidFill>
                <a:effectLst/>
                <a:latin typeface="Arial" panose="020B0604020202020204" pitchFamily="34" charset="0"/>
              </a:rPr>
              <a:t>בלאו דלא תסור.</a:t>
            </a:r>
          </a:p>
          <a:p>
            <a:pPr>
              <a:lnSpc>
                <a:spcPct val="120000"/>
              </a:lnSpc>
            </a:pPr>
            <a:endParaRPr lang="he-IL" sz="7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אחיכו</a:t>
            </a:r>
            <a:r>
              <a:rPr lang="he-IL" sz="1600" b="0" i="0" dirty="0">
                <a:solidFill>
                  <a:srgbClr val="000000"/>
                </a:solidFill>
                <a:effectLst/>
                <a:latin typeface="Arial" panose="020B0604020202020204" pitchFamily="34" charset="0"/>
              </a:rPr>
              <a:t> עליה: </a:t>
            </a:r>
          </a:p>
          <a:p>
            <a:pPr>
              <a:lnSpc>
                <a:spcPct val="120000"/>
              </a:lnSpc>
            </a:pPr>
            <a:r>
              <a:rPr lang="he-IL" sz="1600" b="0" i="0" dirty="0">
                <a:solidFill>
                  <a:srgbClr val="000000"/>
                </a:solidFill>
                <a:effectLst/>
                <a:latin typeface="Arial" panose="020B0604020202020204" pitchFamily="34" charset="0"/>
              </a:rPr>
              <a:t>       לאו דלא תסור דאורייתא היא!</a:t>
            </a:r>
          </a:p>
          <a:p>
            <a:pPr>
              <a:lnSpc>
                <a:spcPct val="120000"/>
              </a:lnSpc>
            </a:pPr>
            <a:endParaRPr lang="he-IL" sz="6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       אמר רב כהנא: </a:t>
            </a:r>
          </a:p>
          <a:p>
            <a:pPr>
              <a:lnSpc>
                <a:spcPct val="120000"/>
              </a:lnSpc>
            </a:pPr>
            <a:r>
              <a:rPr lang="he-IL" sz="1600" b="0" i="0" dirty="0">
                <a:solidFill>
                  <a:srgbClr val="000000"/>
                </a:solidFill>
                <a:effectLst/>
                <a:latin typeface="Arial" panose="020B0604020202020204" pitchFamily="34" charset="0"/>
              </a:rPr>
              <a:t>       גברא רבה אמר מילתא לא </a:t>
            </a:r>
            <a:r>
              <a:rPr lang="he-IL" sz="1600" b="0" i="0" dirty="0" err="1">
                <a:solidFill>
                  <a:srgbClr val="000000"/>
                </a:solidFill>
                <a:effectLst/>
                <a:latin typeface="Arial" panose="020B0604020202020204" pitchFamily="34" charset="0"/>
              </a:rPr>
              <a:t>תחיכו</a:t>
            </a:r>
            <a:r>
              <a:rPr lang="he-IL" sz="1600" b="0" i="0" dirty="0">
                <a:solidFill>
                  <a:srgbClr val="000000"/>
                </a:solidFill>
                <a:effectLst/>
                <a:latin typeface="Arial" panose="020B0604020202020204" pitchFamily="34" charset="0"/>
              </a:rPr>
              <a:t> עליה, </a:t>
            </a:r>
          </a:p>
          <a:p>
            <a:pPr>
              <a:lnSpc>
                <a:spcPct val="120000"/>
              </a:lnSpc>
            </a:pPr>
            <a:r>
              <a:rPr lang="he-IL" sz="1600" b="0" i="0" dirty="0">
                <a:solidFill>
                  <a:srgbClr val="000000"/>
                </a:solidFill>
                <a:effectLst/>
                <a:latin typeface="Arial" panose="020B0604020202020204" pitchFamily="34" charset="0"/>
              </a:rPr>
              <a:t>       כל מילי דרבנן </a:t>
            </a:r>
            <a:r>
              <a:rPr lang="he-IL" sz="1600" b="0" i="0" dirty="0" err="1">
                <a:solidFill>
                  <a:srgbClr val="000000"/>
                </a:solidFill>
                <a:effectLst/>
                <a:latin typeface="Arial" panose="020B0604020202020204" pitchFamily="34" charset="0"/>
              </a:rPr>
              <a:t>אסמכינהו</a:t>
            </a:r>
            <a:r>
              <a:rPr lang="he-IL" sz="1600" b="0" i="0" dirty="0">
                <a:solidFill>
                  <a:srgbClr val="000000"/>
                </a:solidFill>
                <a:effectLst/>
                <a:latin typeface="Arial" panose="020B0604020202020204" pitchFamily="34" charset="0"/>
              </a:rPr>
              <a:t> על לאו דלא תסור ומשום כבודו שרו רבנן. </a:t>
            </a:r>
          </a:p>
          <a:p>
            <a:pPr>
              <a:lnSpc>
                <a:spcPct val="120000"/>
              </a:lnSpc>
            </a:pPr>
            <a:endParaRPr lang="he-IL" sz="20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ת''ש</a:t>
            </a:r>
            <a:r>
              <a:rPr lang="he-IL" sz="1600" b="0" i="0" dirty="0">
                <a:solidFill>
                  <a:srgbClr val="000000"/>
                </a:solidFill>
                <a:effectLst/>
                <a:latin typeface="Arial" panose="020B0604020202020204" pitchFamily="34" charset="0"/>
              </a:rPr>
              <a:t>: </a:t>
            </a:r>
          </a:p>
          <a:p>
            <a:pPr>
              <a:lnSpc>
                <a:spcPct val="120000"/>
              </a:lnSpc>
            </a:pPr>
            <a:r>
              <a:rPr lang="he-IL" sz="1600" dirty="0">
                <a:solidFill>
                  <a:srgbClr val="F79646">
                    <a:lumMod val="50000"/>
                  </a:srgbClr>
                </a:solidFill>
              </a:rPr>
              <a:t>"והתעלמת מהם" -  פעמים שאתה מתעלם מהם ופעמים שאין אתה מתעלם מהם, </a:t>
            </a:r>
          </a:p>
          <a:p>
            <a:pPr>
              <a:lnSpc>
                <a:spcPct val="120000"/>
              </a:lnSpc>
            </a:pPr>
            <a:r>
              <a:rPr lang="he-IL" sz="1600" dirty="0">
                <a:solidFill>
                  <a:srgbClr val="F79646">
                    <a:lumMod val="50000"/>
                  </a:srgbClr>
                </a:solidFill>
              </a:rPr>
              <a:t>הא כיצד? אם היה כהן והיא בבית הקברות או היה זקן ואינה לפי כבודו או </a:t>
            </a:r>
            <a:r>
              <a:rPr lang="he-IL" sz="1600" dirty="0" err="1">
                <a:solidFill>
                  <a:srgbClr val="F79646">
                    <a:lumMod val="50000"/>
                  </a:srgbClr>
                </a:solidFill>
              </a:rPr>
              <a:t>שהיתה</a:t>
            </a:r>
            <a:r>
              <a:rPr lang="he-IL" sz="1600" dirty="0">
                <a:solidFill>
                  <a:srgbClr val="F79646">
                    <a:lumMod val="50000"/>
                  </a:srgbClr>
                </a:solidFill>
              </a:rPr>
              <a:t> מלאכתו מרובה </a:t>
            </a:r>
          </a:p>
          <a:p>
            <a:pPr>
              <a:lnSpc>
                <a:spcPct val="120000"/>
              </a:lnSpc>
            </a:pPr>
            <a:r>
              <a:rPr lang="he-IL" sz="1600" dirty="0">
                <a:solidFill>
                  <a:srgbClr val="F79646">
                    <a:lumMod val="50000"/>
                  </a:srgbClr>
                </a:solidFill>
              </a:rPr>
              <a:t>משל חברו לכך נאמר והתעלמת. </a:t>
            </a:r>
          </a:p>
          <a:p>
            <a:pPr>
              <a:lnSpc>
                <a:spcPct val="120000"/>
              </a:lnSpc>
            </a:pPr>
            <a:r>
              <a:rPr lang="he-IL" sz="1600" b="0" i="0" dirty="0" err="1">
                <a:solidFill>
                  <a:srgbClr val="000000"/>
                </a:solidFill>
                <a:effectLst/>
                <a:latin typeface="Arial" panose="020B0604020202020204" pitchFamily="34" charset="0"/>
              </a:rPr>
              <a:t>אמאי</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לימא</a:t>
            </a:r>
            <a:r>
              <a:rPr lang="he-IL" sz="1600" b="0" i="0" dirty="0">
                <a:solidFill>
                  <a:srgbClr val="000000"/>
                </a:solidFill>
                <a:effectLst/>
                <a:latin typeface="Arial" panose="020B0604020202020204" pitchFamily="34" charset="0"/>
              </a:rPr>
              <a:t> אין חכמה ואין תבונה ואין עצה לנגד ה'! </a:t>
            </a:r>
          </a:p>
          <a:p>
            <a:pPr>
              <a:lnSpc>
                <a:spcPct val="120000"/>
              </a:lnSpc>
            </a:pPr>
            <a:endParaRPr lang="he-IL" sz="10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שאני התם </a:t>
            </a:r>
            <a:r>
              <a:rPr lang="he-IL" sz="1600" b="0" i="0" dirty="0" err="1">
                <a:solidFill>
                  <a:srgbClr val="000000"/>
                </a:solidFill>
                <a:effectLst/>
                <a:latin typeface="Arial" panose="020B0604020202020204" pitchFamily="34" charset="0"/>
              </a:rPr>
              <a:t>דכתיב</a:t>
            </a:r>
            <a:r>
              <a:rPr lang="he-IL" sz="1600" b="0" i="0" dirty="0">
                <a:solidFill>
                  <a:srgbClr val="000000"/>
                </a:solidFill>
                <a:effectLst/>
                <a:latin typeface="Arial" panose="020B0604020202020204" pitchFamily="34" charset="0"/>
              </a:rPr>
              <a:t> והתעלמת מהם. </a:t>
            </a:r>
          </a:p>
          <a:p>
            <a:pPr>
              <a:lnSpc>
                <a:spcPct val="120000"/>
              </a:lnSpc>
            </a:pPr>
            <a:endParaRPr lang="he-IL" sz="7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וליגמר</a:t>
            </a:r>
            <a:r>
              <a:rPr lang="he-IL" sz="1600" b="0" i="0" dirty="0">
                <a:solidFill>
                  <a:srgbClr val="000000"/>
                </a:solidFill>
                <a:effectLst/>
                <a:latin typeface="Arial" panose="020B0604020202020204" pitchFamily="34" charset="0"/>
              </a:rPr>
              <a:t> מינה!</a:t>
            </a:r>
          </a:p>
          <a:p>
            <a:pPr>
              <a:lnSpc>
                <a:spcPct val="120000"/>
              </a:lnSpc>
            </a:pPr>
            <a:r>
              <a:rPr lang="he-IL" sz="7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איסורא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מממונא</a:t>
            </a:r>
            <a:r>
              <a:rPr lang="he-IL" sz="1600" b="0" i="0" dirty="0">
                <a:solidFill>
                  <a:srgbClr val="000000"/>
                </a:solidFill>
                <a:effectLst/>
                <a:latin typeface="Arial" panose="020B0604020202020204" pitchFamily="34" charset="0"/>
              </a:rPr>
              <a:t> לא </a:t>
            </a:r>
            <a:r>
              <a:rPr lang="he-IL" sz="1600" b="0" i="0" dirty="0" err="1">
                <a:solidFill>
                  <a:srgbClr val="000000"/>
                </a:solidFill>
                <a:effectLst/>
                <a:latin typeface="Arial" panose="020B0604020202020204" pitchFamily="34" charset="0"/>
              </a:rPr>
              <a:t>ילפינן</a:t>
            </a:r>
            <a:r>
              <a:rPr lang="he-IL" sz="1600" b="0" i="0" dirty="0">
                <a:solidFill>
                  <a:srgbClr val="000000"/>
                </a:solidFill>
                <a:effectLst/>
                <a:latin typeface="Arial" panose="020B0604020202020204" pitchFamily="34" charset="0"/>
              </a:rPr>
              <a:t>.</a:t>
            </a:r>
            <a:endParaRPr lang="he-IL" sz="1600" dirty="0">
              <a:solidFill>
                <a:srgbClr val="F79646">
                  <a:lumMod val="50000"/>
                </a:srgbClr>
              </a:solidFill>
            </a:endParaRPr>
          </a:p>
        </p:txBody>
      </p:sp>
      <p:sp>
        <p:nvSpPr>
          <p:cNvPr id="3" name="TextBox 5">
            <a:extLst>
              <a:ext uri="{FF2B5EF4-FFF2-40B4-BE49-F238E27FC236}">
                <a16:creationId xmlns:a16="http://schemas.microsoft.com/office/drawing/2014/main" id="{41E70CA5-F091-CD9C-D9BD-C331CF66D179}"/>
              </a:ext>
            </a:extLst>
          </p:cNvPr>
          <p:cNvSpPr txBox="1"/>
          <p:nvPr/>
        </p:nvSpPr>
        <p:spPr>
          <a:xfrm>
            <a:off x="8676456" y="125510"/>
            <a:ext cx="298695" cy="4770537"/>
          </a:xfrm>
          <a:prstGeom prst="rect">
            <a:avLst/>
          </a:prstGeom>
          <a:noFill/>
        </p:spPr>
        <p:txBody>
          <a:bodyPr wrap="square" rtlCol="1">
            <a:spAutoFit/>
          </a:bodyPr>
          <a:lstStyle/>
          <a:p>
            <a:r>
              <a:rPr lang="he-IL" sz="1500" dirty="0"/>
              <a:t>❸</a:t>
            </a:r>
          </a:p>
          <a:p>
            <a:endParaRPr lang="he-IL" sz="1500" dirty="0"/>
          </a:p>
          <a:p>
            <a:endParaRPr lang="he-IL" sz="1500" dirty="0"/>
          </a:p>
          <a:p>
            <a:endParaRPr lang="he-IL" sz="1500" dirty="0"/>
          </a:p>
          <a:p>
            <a:endParaRPr lang="he-IL" dirty="0"/>
          </a:p>
          <a:p>
            <a:endParaRPr lang="he-IL" sz="1500" dirty="0"/>
          </a:p>
          <a:p>
            <a:endParaRPr lang="he-IL" sz="1500" dirty="0"/>
          </a:p>
          <a:p>
            <a:endParaRPr lang="he-IL" sz="1500" dirty="0"/>
          </a:p>
          <a:p>
            <a:endParaRPr lang="he-IL" sz="1500" dirty="0"/>
          </a:p>
          <a:p>
            <a:endParaRPr lang="he-IL" sz="1500" dirty="0"/>
          </a:p>
          <a:p>
            <a:endParaRPr lang="he-IL" sz="1600" dirty="0"/>
          </a:p>
          <a:p>
            <a:endParaRPr lang="he-IL" sz="1500" dirty="0"/>
          </a:p>
          <a:p>
            <a:endParaRPr lang="he-IL" sz="1500" dirty="0"/>
          </a:p>
          <a:p>
            <a:endParaRPr lang="he-IL" sz="1500" dirty="0"/>
          </a:p>
          <a:p>
            <a:endParaRPr lang="he-IL" sz="1500" dirty="0"/>
          </a:p>
          <a:p>
            <a:endParaRPr lang="he-IL" sz="1500" dirty="0"/>
          </a:p>
          <a:p>
            <a:r>
              <a:rPr lang="he-IL" sz="1500" dirty="0"/>
              <a:t>❹</a:t>
            </a:r>
          </a:p>
          <a:p>
            <a:endParaRPr lang="he-IL" sz="1500" dirty="0"/>
          </a:p>
          <a:p>
            <a:endParaRPr lang="he-IL" sz="1500" dirty="0"/>
          </a:p>
          <a:p>
            <a:endParaRPr lang="he-IL" sz="1500" dirty="0"/>
          </a:p>
        </p:txBody>
      </p:sp>
      <p:sp>
        <p:nvSpPr>
          <p:cNvPr id="4" name="הסבר מלבני מעוגל 6">
            <a:extLst>
              <a:ext uri="{FF2B5EF4-FFF2-40B4-BE49-F238E27FC236}">
                <a16:creationId xmlns:a16="http://schemas.microsoft.com/office/drawing/2014/main" id="{D04CFC8B-F95F-8431-96BE-4C9BF5E093F9}"/>
              </a:ext>
            </a:extLst>
          </p:cNvPr>
          <p:cNvSpPr/>
          <p:nvPr/>
        </p:nvSpPr>
        <p:spPr>
          <a:xfrm>
            <a:off x="395536" y="620688"/>
            <a:ext cx="2952328" cy="1368151"/>
          </a:xfrm>
          <a:prstGeom prst="wedgeRoundRectCallout">
            <a:avLst>
              <a:gd name="adj1" fmla="val 56606"/>
              <a:gd name="adj2" fmla="val -5053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rgbClr val="000000"/>
                </a:solidFill>
                <a:latin typeface="Arial" panose="020B0604020202020204" pitchFamily="34" charset="0"/>
              </a:rPr>
              <a:t>אמר רב יהודה אמר רב: </a:t>
            </a:r>
          </a:p>
          <a:p>
            <a:pPr>
              <a:lnSpc>
                <a:spcPct val="120000"/>
              </a:lnSpc>
            </a:pPr>
            <a:r>
              <a:rPr lang="he-IL" sz="1400" dirty="0">
                <a:solidFill>
                  <a:srgbClr val="000000"/>
                </a:solidFill>
                <a:latin typeface="Arial" panose="020B0604020202020204" pitchFamily="34" charset="0"/>
              </a:rPr>
              <a:t>המוצא כלאים בבגדו פושטן אפי' בשוק,</a:t>
            </a:r>
          </a:p>
          <a:p>
            <a:pPr>
              <a:lnSpc>
                <a:spcPct val="120000"/>
              </a:lnSpc>
            </a:pPr>
            <a:r>
              <a:rPr lang="he-IL" sz="1400" dirty="0" err="1">
                <a:solidFill>
                  <a:srgbClr val="000000"/>
                </a:solidFill>
                <a:latin typeface="Arial" panose="020B0604020202020204" pitchFamily="34" charset="0"/>
              </a:rPr>
              <a:t>מ''ט</a:t>
            </a:r>
            <a:r>
              <a:rPr lang="he-IL" sz="1400" dirty="0">
                <a:solidFill>
                  <a:srgbClr val="000000"/>
                </a:solidFill>
                <a:latin typeface="Arial" panose="020B0604020202020204" pitchFamily="34" charset="0"/>
              </a:rPr>
              <a:t>? – "</a:t>
            </a:r>
            <a:r>
              <a:rPr lang="he-IL" sz="1400" dirty="0">
                <a:solidFill>
                  <a:srgbClr val="002060"/>
                </a:solidFill>
                <a:latin typeface="Arial" panose="020B0604020202020204" pitchFamily="34" charset="0"/>
              </a:rPr>
              <a:t>אֵין חָכְמָה וְאֵין תְּבוּנָה וְאֵין עֵצָה לְנֶגֶד ה'</a:t>
            </a:r>
            <a:r>
              <a:rPr lang="he-IL" sz="1400" dirty="0">
                <a:solidFill>
                  <a:srgbClr val="000000"/>
                </a:solidFill>
                <a:latin typeface="Arial" panose="020B0604020202020204" pitchFamily="34" charset="0"/>
              </a:rPr>
              <a:t>" - </a:t>
            </a:r>
            <a:r>
              <a:rPr lang="he-IL" sz="1400" dirty="0" err="1">
                <a:solidFill>
                  <a:srgbClr val="000000"/>
                </a:solidFill>
                <a:latin typeface="Arial" panose="020B0604020202020204" pitchFamily="34" charset="0"/>
              </a:rPr>
              <a:t>כ''מ</a:t>
            </a:r>
            <a:r>
              <a:rPr lang="he-IL" sz="1400" dirty="0">
                <a:solidFill>
                  <a:srgbClr val="000000"/>
                </a:solidFill>
                <a:latin typeface="Arial" panose="020B0604020202020204" pitchFamily="34" charset="0"/>
              </a:rPr>
              <a:t> שיש חלול השם אין </a:t>
            </a:r>
            <a:r>
              <a:rPr lang="he-IL" sz="1400" dirty="0" err="1">
                <a:solidFill>
                  <a:srgbClr val="000000"/>
                </a:solidFill>
                <a:latin typeface="Arial" panose="020B0604020202020204" pitchFamily="34" charset="0"/>
              </a:rPr>
              <a:t>חולקין</a:t>
            </a:r>
            <a:r>
              <a:rPr lang="he-IL" sz="1400" dirty="0">
                <a:solidFill>
                  <a:srgbClr val="000000"/>
                </a:solidFill>
                <a:latin typeface="Arial" panose="020B0604020202020204" pitchFamily="34" charset="0"/>
              </a:rPr>
              <a:t> כבוד לרב.</a:t>
            </a:r>
          </a:p>
        </p:txBody>
      </p:sp>
      <p:sp>
        <p:nvSpPr>
          <p:cNvPr id="7" name="הסבר מלבני מעוגל 6">
            <a:extLst>
              <a:ext uri="{FF2B5EF4-FFF2-40B4-BE49-F238E27FC236}">
                <a16:creationId xmlns:a16="http://schemas.microsoft.com/office/drawing/2014/main" id="{77F273F4-6D27-BECF-BB3B-83DA339DC5FD}"/>
              </a:ext>
            </a:extLst>
          </p:cNvPr>
          <p:cNvSpPr/>
          <p:nvPr/>
        </p:nvSpPr>
        <p:spPr>
          <a:xfrm>
            <a:off x="467544" y="5003177"/>
            <a:ext cx="2592288" cy="730079"/>
          </a:xfrm>
          <a:prstGeom prst="wedgeRoundRectCallout">
            <a:avLst>
              <a:gd name="adj1" fmla="val 58272"/>
              <a:gd name="adj2" fmla="val -4501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150" dirty="0">
                <a:solidFill>
                  <a:srgbClr val="000000"/>
                </a:solidFill>
                <a:latin typeface="Arial" panose="020B0604020202020204" pitchFamily="34" charset="0"/>
              </a:rPr>
              <a:t>דברים </a:t>
            </a:r>
            <a:r>
              <a:rPr lang="he-IL" sz="1150" dirty="0" err="1">
                <a:solidFill>
                  <a:srgbClr val="000000"/>
                </a:solidFill>
                <a:latin typeface="Arial" panose="020B0604020202020204" pitchFamily="34" charset="0"/>
              </a:rPr>
              <a:t>כב</a:t>
            </a:r>
            <a:r>
              <a:rPr lang="he-IL" sz="1150" dirty="0">
                <a:solidFill>
                  <a:srgbClr val="000000"/>
                </a:solidFill>
                <a:latin typeface="Arial" panose="020B0604020202020204" pitchFamily="34" charset="0"/>
              </a:rPr>
              <a:t>/א:</a:t>
            </a:r>
          </a:p>
          <a:p>
            <a:pPr>
              <a:lnSpc>
                <a:spcPct val="120000"/>
              </a:lnSpc>
            </a:pPr>
            <a:r>
              <a:rPr lang="he-IL" sz="1150" dirty="0">
                <a:solidFill>
                  <a:srgbClr val="000000"/>
                </a:solidFill>
                <a:latin typeface="Arial" panose="020B0604020202020204" pitchFamily="34" charset="0"/>
              </a:rPr>
              <a:t>לֹא תִרְאֶה אֶת שׁוֹר אָחִיךָ אוֹ אֶת שֵׂיוֹ נִדָּחִים וְהִתְעַלַּמְתָּ מֵהֶם הָשֵׁב תְּשִׁיבֵם לְאָחִיךָ.</a:t>
            </a:r>
            <a:endParaRPr lang="he-IL" sz="1150" dirty="0">
              <a:solidFill>
                <a:srgbClr val="F79646">
                  <a:lumMod val="50000"/>
                </a:srgbClr>
              </a:solidFill>
            </a:endParaRPr>
          </a:p>
        </p:txBody>
      </p:sp>
    </p:spTree>
    <p:extLst>
      <p:ext uri="{BB962C8B-B14F-4D97-AF65-F5344CB8AC3E}">
        <p14:creationId xmlns:p14="http://schemas.microsoft.com/office/powerpoint/2010/main" val="6182305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71650" y="35330"/>
            <a:ext cx="1800200" cy="646331"/>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יט</a:t>
            </a:r>
            <a:r>
              <a:rPr lang="he-IL" b="1" dirty="0">
                <a:solidFill>
                  <a:schemeClr val="bg1">
                    <a:lumMod val="50000"/>
                  </a:schemeClr>
                </a:solidFill>
              </a:rPr>
              <a:t> עמוד ב - דף כ עמוד א</a:t>
            </a:r>
          </a:p>
        </p:txBody>
      </p:sp>
      <p:sp>
        <p:nvSpPr>
          <p:cNvPr id="6" name="TextBox 3">
            <a:extLst>
              <a:ext uri="{FF2B5EF4-FFF2-40B4-BE49-F238E27FC236}">
                <a16:creationId xmlns:a16="http://schemas.microsoft.com/office/drawing/2014/main" id="{FAF8FB03-BD0E-CE9E-97EE-5AED19BFA94D}"/>
              </a:ext>
            </a:extLst>
          </p:cNvPr>
          <p:cNvSpPr txBox="1"/>
          <p:nvPr/>
        </p:nvSpPr>
        <p:spPr>
          <a:xfrm>
            <a:off x="1187624" y="1821483"/>
            <a:ext cx="7183044" cy="4127797"/>
          </a:xfrm>
          <a:prstGeom prst="rect">
            <a:avLst/>
          </a:prstGeom>
          <a:noFill/>
        </p:spPr>
        <p:txBody>
          <a:bodyPr wrap="square" rtlCol="1">
            <a:spAutoFit/>
          </a:bodyPr>
          <a:lstStyle/>
          <a:p>
            <a:pPr>
              <a:lnSpc>
                <a:spcPct val="120000"/>
              </a:lnSpc>
            </a:pPr>
            <a:r>
              <a:rPr lang="he-IL" sz="1600" b="0" i="0" dirty="0" err="1">
                <a:solidFill>
                  <a:srgbClr val="000000"/>
                </a:solidFill>
                <a:effectLst/>
                <a:latin typeface="Arial" panose="020B0604020202020204" pitchFamily="34" charset="0"/>
              </a:rPr>
              <a:t>ת''ש</a:t>
            </a:r>
            <a:r>
              <a:rPr lang="he-IL" sz="1600" b="0" i="0" dirty="0">
                <a:solidFill>
                  <a:srgbClr val="000000"/>
                </a:solidFill>
                <a:effectLst/>
                <a:latin typeface="Arial" panose="020B0604020202020204" pitchFamily="34" charset="0"/>
              </a:rPr>
              <a:t>:</a:t>
            </a:r>
          </a:p>
          <a:p>
            <a:pPr>
              <a:lnSpc>
                <a:spcPct val="120000"/>
              </a:lnSpc>
            </a:pPr>
            <a:endParaRPr lang="he-IL" sz="400" dirty="0">
              <a:solidFill>
                <a:srgbClr val="000000"/>
              </a:solidFill>
              <a:latin typeface="Arial" panose="020B0604020202020204" pitchFamily="34" charset="0"/>
            </a:endParaRPr>
          </a:p>
          <a:p>
            <a:pPr>
              <a:lnSpc>
                <a:spcPct val="120000"/>
              </a:lnSpc>
            </a:pPr>
            <a:r>
              <a:rPr lang="he-IL" sz="1600" dirty="0">
                <a:solidFill>
                  <a:srgbClr val="F79646">
                    <a:lumMod val="50000"/>
                  </a:srgbClr>
                </a:solidFill>
              </a:rPr>
              <a:t>"ולאחותו" - מה תלמוד לומר? </a:t>
            </a:r>
          </a:p>
          <a:p>
            <a:pPr>
              <a:lnSpc>
                <a:spcPct val="120000"/>
              </a:lnSpc>
            </a:pPr>
            <a:r>
              <a:rPr lang="he-IL" sz="1600" dirty="0">
                <a:solidFill>
                  <a:srgbClr val="F79646">
                    <a:lumMod val="50000"/>
                  </a:srgbClr>
                </a:solidFill>
              </a:rPr>
              <a:t>הרי שהיה הולך לשחוט את פסחו ולמול את בנו ושמע שמת לו מת, יכול יחזור ויטמא? </a:t>
            </a:r>
          </a:p>
          <a:p>
            <a:pPr>
              <a:lnSpc>
                <a:spcPct val="120000"/>
              </a:lnSpc>
            </a:pPr>
            <a:r>
              <a:rPr lang="he-IL" sz="1600" dirty="0">
                <a:solidFill>
                  <a:srgbClr val="F79646">
                    <a:lumMod val="50000"/>
                  </a:srgbClr>
                </a:solidFill>
              </a:rPr>
              <a:t>אמרת לא יטמא. </a:t>
            </a:r>
          </a:p>
          <a:p>
            <a:pPr>
              <a:lnSpc>
                <a:spcPct val="120000"/>
              </a:lnSpc>
            </a:pPr>
            <a:r>
              <a:rPr lang="he-IL" sz="1600" dirty="0">
                <a:solidFill>
                  <a:srgbClr val="F79646">
                    <a:lumMod val="50000"/>
                  </a:srgbClr>
                </a:solidFill>
              </a:rPr>
              <a:t>יכול כשם שאינו מטמא להם כך אינו מטמא למת מצוה? </a:t>
            </a:r>
          </a:p>
          <a:p>
            <a:pPr>
              <a:lnSpc>
                <a:spcPct val="120000"/>
              </a:lnSpc>
            </a:pPr>
            <a:r>
              <a:rPr lang="he-IL" sz="1600" dirty="0" err="1">
                <a:solidFill>
                  <a:srgbClr val="F79646">
                    <a:lumMod val="50000"/>
                  </a:srgbClr>
                </a:solidFill>
              </a:rPr>
              <a:t>ת''ל</a:t>
            </a:r>
            <a:r>
              <a:rPr lang="he-IL" sz="1600" dirty="0">
                <a:solidFill>
                  <a:srgbClr val="F79646">
                    <a:lumMod val="50000"/>
                  </a:srgbClr>
                </a:solidFill>
              </a:rPr>
              <a:t> "ולאחותו" - לאחותו הוא דאינו מטמא, אבל מטמא הוא למת מצוה.</a:t>
            </a:r>
          </a:p>
          <a:p>
            <a:pPr>
              <a:lnSpc>
                <a:spcPct val="120000"/>
              </a:lnSpc>
            </a:pPr>
            <a:endParaRPr lang="he-IL" sz="4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אמאי</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לימא</a:t>
            </a:r>
            <a:r>
              <a:rPr lang="he-IL" sz="1600" b="0" i="0" dirty="0">
                <a:solidFill>
                  <a:srgbClr val="000000"/>
                </a:solidFill>
                <a:effectLst/>
                <a:latin typeface="Arial" panose="020B0604020202020204" pitchFamily="34" charset="0"/>
              </a:rPr>
              <a:t> אין חכמה ואין תבונה ואין עצה לנגד ה'! </a:t>
            </a:r>
          </a:p>
          <a:p>
            <a:pPr>
              <a:lnSpc>
                <a:spcPct val="120000"/>
              </a:lnSpc>
            </a:pPr>
            <a:endParaRPr lang="he-IL" sz="2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שאני התם </a:t>
            </a:r>
            <a:r>
              <a:rPr lang="he-IL" sz="1600" b="0" i="0" dirty="0" err="1">
                <a:solidFill>
                  <a:srgbClr val="000000"/>
                </a:solidFill>
                <a:effectLst/>
                <a:latin typeface="Arial" panose="020B0604020202020204" pitchFamily="34" charset="0"/>
              </a:rPr>
              <a:t>דכתיב</a:t>
            </a:r>
            <a:r>
              <a:rPr lang="he-IL" sz="1600" b="0" i="0" dirty="0">
                <a:solidFill>
                  <a:srgbClr val="000000"/>
                </a:solidFill>
                <a:effectLst/>
                <a:latin typeface="Arial" panose="020B0604020202020204" pitchFamily="34" charset="0"/>
              </a:rPr>
              <a:t> "ולאחותו". </a:t>
            </a:r>
          </a:p>
          <a:p>
            <a:pPr>
              <a:lnSpc>
                <a:spcPct val="120000"/>
              </a:lnSpc>
            </a:pPr>
            <a:endParaRPr lang="he-IL" sz="16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וליגמר</a:t>
            </a:r>
            <a:r>
              <a:rPr lang="he-IL" sz="1600" b="0" i="0" dirty="0">
                <a:solidFill>
                  <a:srgbClr val="000000"/>
                </a:solidFill>
                <a:effectLst/>
                <a:latin typeface="Arial" panose="020B0604020202020204" pitchFamily="34" charset="0"/>
              </a:rPr>
              <a:t> מינה!</a:t>
            </a:r>
          </a:p>
          <a:p>
            <a:pPr>
              <a:lnSpc>
                <a:spcPct val="120000"/>
              </a:lnSpc>
            </a:pPr>
            <a:endParaRPr lang="he-IL" sz="16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שב ואל תעשה שאני.</a:t>
            </a:r>
          </a:p>
        </p:txBody>
      </p:sp>
      <p:sp>
        <p:nvSpPr>
          <p:cNvPr id="3" name="TextBox 5">
            <a:extLst>
              <a:ext uri="{FF2B5EF4-FFF2-40B4-BE49-F238E27FC236}">
                <a16:creationId xmlns:a16="http://schemas.microsoft.com/office/drawing/2014/main" id="{41E70CA5-F091-CD9C-D9BD-C331CF66D179}"/>
              </a:ext>
            </a:extLst>
          </p:cNvPr>
          <p:cNvSpPr txBox="1"/>
          <p:nvPr/>
        </p:nvSpPr>
        <p:spPr>
          <a:xfrm>
            <a:off x="8550196" y="1871872"/>
            <a:ext cx="298695" cy="1015663"/>
          </a:xfrm>
          <a:prstGeom prst="rect">
            <a:avLst/>
          </a:prstGeom>
          <a:noFill/>
        </p:spPr>
        <p:txBody>
          <a:bodyPr wrap="square" rtlCol="1">
            <a:spAutoFit/>
          </a:bodyPr>
          <a:lstStyle/>
          <a:p>
            <a:r>
              <a:rPr lang="he-IL" sz="1500" dirty="0"/>
              <a:t>❺</a:t>
            </a:r>
          </a:p>
          <a:p>
            <a:endParaRPr lang="he-IL" sz="1500" dirty="0"/>
          </a:p>
          <a:p>
            <a:endParaRPr lang="he-IL" sz="1500" dirty="0"/>
          </a:p>
          <a:p>
            <a:endParaRPr lang="he-IL" sz="1500" dirty="0"/>
          </a:p>
        </p:txBody>
      </p:sp>
      <p:sp>
        <p:nvSpPr>
          <p:cNvPr id="4" name="TextBox 5">
            <a:extLst>
              <a:ext uri="{FF2B5EF4-FFF2-40B4-BE49-F238E27FC236}">
                <a16:creationId xmlns:a16="http://schemas.microsoft.com/office/drawing/2014/main" id="{A23CA04C-02C7-1DBC-6D3B-3A598EF4AEFD}"/>
              </a:ext>
            </a:extLst>
          </p:cNvPr>
          <p:cNvSpPr txBox="1"/>
          <p:nvPr/>
        </p:nvSpPr>
        <p:spPr>
          <a:xfrm>
            <a:off x="8417026" y="3465910"/>
            <a:ext cx="576064" cy="215444"/>
          </a:xfrm>
          <a:prstGeom prst="rect">
            <a:avLst/>
          </a:prstGeom>
          <a:noFill/>
        </p:spPr>
        <p:txBody>
          <a:bodyPr wrap="square" rtlCol="1">
            <a:spAutoFit/>
          </a:bodyPr>
          <a:lstStyle/>
          <a:p>
            <a:r>
              <a:rPr lang="he-IL" sz="800" dirty="0"/>
              <a:t>עמוד א</a:t>
            </a:r>
          </a:p>
        </p:txBody>
      </p:sp>
      <p:sp>
        <p:nvSpPr>
          <p:cNvPr id="7" name="הסבר מלבני מעוגל 6">
            <a:extLst>
              <a:ext uri="{FF2B5EF4-FFF2-40B4-BE49-F238E27FC236}">
                <a16:creationId xmlns:a16="http://schemas.microsoft.com/office/drawing/2014/main" id="{6B721320-CF58-B22E-4C8B-D48489BB529C}"/>
              </a:ext>
            </a:extLst>
          </p:cNvPr>
          <p:cNvSpPr/>
          <p:nvPr/>
        </p:nvSpPr>
        <p:spPr>
          <a:xfrm>
            <a:off x="395536" y="908721"/>
            <a:ext cx="2952328" cy="1368151"/>
          </a:xfrm>
          <a:prstGeom prst="wedgeRoundRectCallout">
            <a:avLst>
              <a:gd name="adj1" fmla="val 56606"/>
              <a:gd name="adj2" fmla="val -5053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rgbClr val="000000"/>
                </a:solidFill>
                <a:latin typeface="Arial" panose="020B0604020202020204" pitchFamily="34" charset="0"/>
              </a:rPr>
              <a:t>אמר רב יהודה אמר רב: </a:t>
            </a:r>
          </a:p>
          <a:p>
            <a:pPr>
              <a:lnSpc>
                <a:spcPct val="120000"/>
              </a:lnSpc>
            </a:pPr>
            <a:r>
              <a:rPr lang="he-IL" sz="1400" dirty="0">
                <a:solidFill>
                  <a:srgbClr val="000000"/>
                </a:solidFill>
                <a:latin typeface="Arial" panose="020B0604020202020204" pitchFamily="34" charset="0"/>
              </a:rPr>
              <a:t>המוצא כלאים בבגדו פושטן אפי' בשוק,</a:t>
            </a:r>
          </a:p>
          <a:p>
            <a:pPr>
              <a:lnSpc>
                <a:spcPct val="120000"/>
              </a:lnSpc>
            </a:pPr>
            <a:r>
              <a:rPr lang="he-IL" sz="1400" dirty="0" err="1">
                <a:solidFill>
                  <a:srgbClr val="000000"/>
                </a:solidFill>
                <a:latin typeface="Arial" panose="020B0604020202020204" pitchFamily="34" charset="0"/>
              </a:rPr>
              <a:t>מ''ט</a:t>
            </a:r>
            <a:r>
              <a:rPr lang="he-IL" sz="1400" dirty="0">
                <a:solidFill>
                  <a:srgbClr val="000000"/>
                </a:solidFill>
                <a:latin typeface="Arial" panose="020B0604020202020204" pitchFamily="34" charset="0"/>
              </a:rPr>
              <a:t>? – "</a:t>
            </a:r>
            <a:r>
              <a:rPr lang="he-IL" sz="1400" dirty="0">
                <a:solidFill>
                  <a:srgbClr val="002060"/>
                </a:solidFill>
                <a:latin typeface="Arial" panose="020B0604020202020204" pitchFamily="34" charset="0"/>
              </a:rPr>
              <a:t>אֵין חָכְמָה וְאֵין תְּבוּנָה וְאֵין עֵצָה לְנֶגֶד ה'</a:t>
            </a:r>
            <a:r>
              <a:rPr lang="he-IL" sz="1400" dirty="0">
                <a:solidFill>
                  <a:srgbClr val="000000"/>
                </a:solidFill>
                <a:latin typeface="Arial" panose="020B0604020202020204" pitchFamily="34" charset="0"/>
              </a:rPr>
              <a:t>" - </a:t>
            </a:r>
            <a:r>
              <a:rPr lang="he-IL" sz="1400" dirty="0" err="1">
                <a:solidFill>
                  <a:srgbClr val="000000"/>
                </a:solidFill>
                <a:latin typeface="Arial" panose="020B0604020202020204" pitchFamily="34" charset="0"/>
              </a:rPr>
              <a:t>כ''מ</a:t>
            </a:r>
            <a:r>
              <a:rPr lang="he-IL" sz="1400" dirty="0">
                <a:solidFill>
                  <a:srgbClr val="000000"/>
                </a:solidFill>
                <a:latin typeface="Arial" panose="020B0604020202020204" pitchFamily="34" charset="0"/>
              </a:rPr>
              <a:t> שיש חלול השם אין </a:t>
            </a:r>
            <a:r>
              <a:rPr lang="he-IL" sz="1400" dirty="0" err="1">
                <a:solidFill>
                  <a:srgbClr val="000000"/>
                </a:solidFill>
                <a:latin typeface="Arial" panose="020B0604020202020204" pitchFamily="34" charset="0"/>
              </a:rPr>
              <a:t>חולקין</a:t>
            </a:r>
            <a:r>
              <a:rPr lang="he-IL" sz="1400" dirty="0">
                <a:solidFill>
                  <a:srgbClr val="000000"/>
                </a:solidFill>
                <a:latin typeface="Arial" panose="020B0604020202020204" pitchFamily="34" charset="0"/>
              </a:rPr>
              <a:t> כבוד לרב.</a:t>
            </a:r>
          </a:p>
        </p:txBody>
      </p:sp>
      <p:sp>
        <p:nvSpPr>
          <p:cNvPr id="8" name="הסבר מלבני מעוגל 6">
            <a:extLst>
              <a:ext uri="{FF2B5EF4-FFF2-40B4-BE49-F238E27FC236}">
                <a16:creationId xmlns:a16="http://schemas.microsoft.com/office/drawing/2014/main" id="{015FC0F1-EB57-B601-762C-20F223CDFB31}"/>
              </a:ext>
            </a:extLst>
          </p:cNvPr>
          <p:cNvSpPr/>
          <p:nvPr/>
        </p:nvSpPr>
        <p:spPr>
          <a:xfrm>
            <a:off x="395536" y="4067073"/>
            <a:ext cx="2592288" cy="1018111"/>
          </a:xfrm>
          <a:prstGeom prst="wedgeRoundRectCallout">
            <a:avLst>
              <a:gd name="adj1" fmla="val 58272"/>
              <a:gd name="adj2" fmla="val -4501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150" dirty="0">
                <a:solidFill>
                  <a:srgbClr val="000000"/>
                </a:solidFill>
                <a:latin typeface="Arial" panose="020B0604020202020204" pitchFamily="34" charset="0"/>
              </a:rPr>
              <a:t>במדבר ו/ו-ז:</a:t>
            </a:r>
          </a:p>
          <a:p>
            <a:pPr>
              <a:lnSpc>
                <a:spcPct val="120000"/>
              </a:lnSpc>
            </a:pPr>
            <a:r>
              <a:rPr lang="he-IL" sz="1150" dirty="0">
                <a:solidFill>
                  <a:srgbClr val="000000"/>
                </a:solidFill>
                <a:latin typeface="Arial" panose="020B0604020202020204" pitchFamily="34" charset="0"/>
              </a:rPr>
              <a:t>כָּל יְמֵי הַזִּירוֹ לַה' עַל נֶפֶשׁ מֵת לֹא יָבֹא.</a:t>
            </a:r>
          </a:p>
          <a:p>
            <a:pPr>
              <a:lnSpc>
                <a:spcPct val="120000"/>
              </a:lnSpc>
            </a:pPr>
            <a:r>
              <a:rPr lang="he-IL" sz="1150" dirty="0">
                <a:solidFill>
                  <a:srgbClr val="000000"/>
                </a:solidFill>
                <a:latin typeface="Arial" panose="020B0604020202020204" pitchFamily="34" charset="0"/>
              </a:rPr>
              <a:t>לְאָבִיו </a:t>
            </a:r>
            <a:r>
              <a:rPr lang="he-IL" sz="1150" dirty="0" err="1">
                <a:solidFill>
                  <a:srgbClr val="000000"/>
                </a:solidFill>
                <a:latin typeface="Arial" panose="020B0604020202020204" pitchFamily="34" charset="0"/>
              </a:rPr>
              <a:t>וּלְאִמּו</a:t>
            </a:r>
            <a:r>
              <a:rPr lang="he-IL" sz="1150" dirty="0">
                <a:solidFill>
                  <a:srgbClr val="000000"/>
                </a:solidFill>
                <a:latin typeface="Arial" panose="020B0604020202020204" pitchFamily="34" charset="0"/>
              </a:rPr>
              <a:t>ֹ לְאָחִיו </a:t>
            </a:r>
            <a:r>
              <a:rPr lang="he-IL" sz="1150" dirty="0" err="1">
                <a:solidFill>
                  <a:srgbClr val="000000"/>
                </a:solidFill>
                <a:latin typeface="Arial" panose="020B0604020202020204" pitchFamily="34" charset="0"/>
              </a:rPr>
              <a:t>וּלְאַחֹתו</a:t>
            </a:r>
            <a:r>
              <a:rPr lang="he-IL" sz="1150" dirty="0">
                <a:solidFill>
                  <a:srgbClr val="000000"/>
                </a:solidFill>
                <a:latin typeface="Arial" panose="020B0604020202020204" pitchFamily="34" charset="0"/>
              </a:rPr>
              <a:t>ֹ לֹא יִטַּמָּא לָהֶם בְּמֹתָם כִּי נֵזֶר </a:t>
            </a:r>
            <a:r>
              <a:rPr lang="he-IL" sz="1150" dirty="0" err="1">
                <a:solidFill>
                  <a:srgbClr val="000000"/>
                </a:solidFill>
                <a:latin typeface="Arial" panose="020B0604020202020204" pitchFamily="34" charset="0"/>
              </a:rPr>
              <a:t>אֱלֹהָיו</a:t>
            </a:r>
            <a:r>
              <a:rPr lang="he-IL" sz="1150" dirty="0">
                <a:solidFill>
                  <a:srgbClr val="000000"/>
                </a:solidFill>
                <a:latin typeface="Arial" panose="020B0604020202020204" pitchFamily="34" charset="0"/>
              </a:rPr>
              <a:t> עַל רֹאשׁוֹ.</a:t>
            </a:r>
          </a:p>
        </p:txBody>
      </p:sp>
    </p:spTree>
    <p:extLst>
      <p:ext uri="{BB962C8B-B14F-4D97-AF65-F5344CB8AC3E}">
        <p14:creationId xmlns:p14="http://schemas.microsoft.com/office/powerpoint/2010/main" val="36073565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35415</TotalTime>
  <Words>1698</Words>
  <Application>Microsoft Office PowerPoint</Application>
  <PresentationFormat>‫הצגה על המסך (4:3)</PresentationFormat>
  <Paragraphs>324</Paragraphs>
  <Slides>10</Slides>
  <Notes>8</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10</vt:i4>
      </vt:variant>
    </vt:vector>
  </HeadingPairs>
  <TitlesOfParts>
    <vt:vector size="13" baseType="lpstr">
      <vt:lpstr>Arial</vt:lpstr>
      <vt:lpstr>Calibri</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נועם שפירא</cp:lastModifiedBy>
  <cp:revision>2536</cp:revision>
  <dcterms:created xsi:type="dcterms:W3CDTF">2015-01-28T10:22:53Z</dcterms:created>
  <dcterms:modified xsi:type="dcterms:W3CDTF">2023-12-17T09:14:45Z</dcterms:modified>
</cp:coreProperties>
</file>