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6" r:id="rId2"/>
    <p:sldId id="544" r:id="rId3"/>
    <p:sldId id="571" r:id="rId4"/>
    <p:sldId id="572" r:id="rId5"/>
    <p:sldId id="573" r:id="rId6"/>
    <p:sldId id="574" r:id="rId7"/>
    <p:sldId id="575" r:id="rId8"/>
    <p:sldId id="576" r:id="rId9"/>
    <p:sldId id="577" r:id="rId10"/>
    <p:sldId id="578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8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62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648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000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655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655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6563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741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257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ה'/טבת/תשפ"ד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1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כ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כ ע"א (שורה 4)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8)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78796" y="35330"/>
            <a:ext cx="19264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627784" y="3024570"/>
            <a:ext cx="5797136" cy="30198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והרי תפלה,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שהצבור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עסוקין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בו, ותנן: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עומד בתפלה ונזכר שהוא בעל קרי לא יפסיק אלא יקצר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טעמא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דאתחיל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לא אתחיל לא יתחיל!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שאני תפלה דלית בה מלכות שמים.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והרי ברכת המזון לאחריו, דלית בה מלכות שמים, ותנן: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המזון מברך לאחריו ואינו מברך לפניו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וברכת המזון דאורייתא ותפלה דרבנן.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2DE115E7-FA40-9CCE-3774-B8AEED99FB27}"/>
              </a:ext>
            </a:extLst>
          </p:cNvPr>
          <p:cNvSpPr/>
          <p:nvPr/>
        </p:nvSpPr>
        <p:spPr>
          <a:xfrm>
            <a:off x="2555776" y="260648"/>
            <a:ext cx="5976664" cy="2406595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הרהור לאו כדבור דמי,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סלקא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דעתך הרהור כדבור דמי יוציא בשפתיו.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מאי הרהור לאו כדבור דמי למה מהרהר?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רבי אלעזר: כדי שלא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העולם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עוסקין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והוא יושב ובטל.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ונגרוס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בפרקא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אהבה: בדבר שהצבור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עוסקין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בו.</a:t>
            </a:r>
          </a:p>
        </p:txBody>
      </p:sp>
    </p:spTree>
    <p:extLst>
      <p:ext uri="{BB962C8B-B14F-4D97-AF65-F5344CB8AC3E}">
        <p14:creationId xmlns:p14="http://schemas.microsoft.com/office/powerpoint/2010/main" val="2526319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כ ע"א (שורה 4)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8)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כא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303164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331640" y="207573"/>
            <a:ext cx="7416824" cy="5309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שנא ראשונים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דאתרחיש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ומאי שנא אנן דלא מתרחיש 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בשני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כולי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בנזיקין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סדרי,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מטי רב יהודה בעוקצין "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שכובשת ירק בקדרה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ואמרי לה "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זיתים שכבשן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בטרפיהן טהורים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הויות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ושמואל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מתנינן בעוקצין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תליסר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מתיבתא,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ואילו רב יהודה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שליף חד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מסאניה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מצערינן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ומצוח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צוחינן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דמשגח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בן.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קמאי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נפשייהו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אקדושת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השם, אנן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אקדושת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 חזייה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לההיא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סבר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ישראל היא, קם קרעיה מינה,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אגלאי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דכותית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שיימוה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בארבע מאה זוזי.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מה שמך?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אמרה ליה: מתון.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לה: מתון מתון ארבע מאה זוזי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0D81C0D6-3BE3-0B73-D977-82BD75FD1509}"/>
              </a:ext>
            </a:extLst>
          </p:cNvPr>
          <p:cNvSpPr/>
          <p:nvPr/>
        </p:nvSpPr>
        <p:spPr>
          <a:xfrm>
            <a:off x="899592" y="5511395"/>
            <a:ext cx="3024336" cy="1157965"/>
          </a:xfrm>
          <a:prstGeom prst="wedgeRoundRectCallout">
            <a:avLst>
              <a:gd name="adj1" fmla="val 59157"/>
              <a:gd name="adj2" fmla="val 59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יט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המוצא כלאים בבגדו פושטן אפי' בשוק,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מ''ט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? – "</a:t>
            </a:r>
            <a:r>
              <a:rPr lang="he-IL" sz="1200" dirty="0">
                <a:solidFill>
                  <a:srgbClr val="002060"/>
                </a:solidFill>
                <a:latin typeface="Arial" panose="020B0604020202020204" pitchFamily="34" charset="0"/>
              </a:rPr>
              <a:t>אֵין חָכְמָה וְאֵין תְּבוּנָה וְאֵין עֵצָה לְנֶגֶד ה'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 -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כ''מ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שיש חלול השם אין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חולקין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כבוד לרב.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5BDE66C6-D95C-EEF5-A2BD-858F409A0C73}"/>
              </a:ext>
            </a:extLst>
          </p:cNvPr>
          <p:cNvSpPr/>
          <p:nvPr/>
        </p:nvSpPr>
        <p:spPr>
          <a:xfrm>
            <a:off x="4932040" y="5658161"/>
            <a:ext cx="3412369" cy="945028"/>
          </a:xfrm>
          <a:prstGeom prst="wedgeRoundRectCallout">
            <a:avLst>
              <a:gd name="adj1" fmla="val 55595"/>
              <a:gd name="adj2" fmla="val -3941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רש"י: והאי מילתא נקט הכא משום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דמיירי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שמוסרין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נפשם על קדושת השם ועד השתא איירי נמי במי שמבזה עצמו על קדושת השם לפשוט כלאים בשוק</a:t>
            </a:r>
          </a:p>
        </p:txBody>
      </p:sp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755576" y="237807"/>
            <a:ext cx="7776864" cy="58821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גידל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רגיל דהוה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ויתיב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אשערי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דטבילה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טבילו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טבילו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 רבנן: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מסתפי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 מיצר הרע?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באפאי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רגיל דהוה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ויתיב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אשערי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דטבילה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כי סלקן בנות ישראל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ואתיין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מטבילה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מסתכלן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ונהוי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זרעא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דשפירי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כוותי.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 רבנן: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מסתפי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בישא?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מזרעא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דיוסף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שלטא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עינא בישא,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בן פורת יוסף בן פורת עלי עין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ואמר רבי אבהו: אל תקרי עלי עין אלא עולי עין.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רבי יוסי ברבי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מהכא: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וידגו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לרוב בקרב הארץ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מה דגים שבים מים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מכסין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  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עין הרע שולטת בהם, אף זרעו של יוסף אין עין הרע שולטת בהם.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עין שלא רצתה לזון ממה שאינו שלו אין עין הרע שולטת בו.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4EC7CDDF-2EF1-B924-8A78-9C913E7074EC}"/>
              </a:ext>
            </a:extLst>
          </p:cNvPr>
          <p:cNvSpPr txBox="1"/>
          <p:nvPr/>
        </p:nvSpPr>
        <p:spPr>
          <a:xfrm>
            <a:off x="8587676" y="274303"/>
            <a:ext cx="298695" cy="35932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7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05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240251C6-12B3-65A2-3DDB-9C7867742C3E}"/>
              </a:ext>
            </a:extLst>
          </p:cNvPr>
          <p:cNvSpPr txBox="1"/>
          <p:nvPr/>
        </p:nvSpPr>
        <p:spPr>
          <a:xfrm>
            <a:off x="8190156" y="4919311"/>
            <a:ext cx="288032" cy="118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6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428028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א - דף כ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259632" y="-35278"/>
            <a:ext cx="7272808" cy="70824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  <a:endParaRPr lang="he-IL" sz="19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וקטנים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פטורין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ומן התפלין,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וחייבין בתפלה ובמזוזה ובברכת המזון.</a:t>
            </a:r>
            <a:br>
              <a:rPr lang="he-IL" sz="1600" dirty="0"/>
            </a:br>
            <a:endParaRPr lang="he-IL" sz="600" dirty="0"/>
          </a:p>
          <a:p>
            <a:pPr>
              <a:lnSpc>
                <a:spcPct val="120000"/>
              </a:lnSpc>
            </a:pPr>
            <a:r>
              <a:rPr lang="he-I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  <a:r>
              <a:rPr lang="he-IL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פשיטא, מצות עשה שהזמן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וכל מצות עשה שהזמן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נשים פטורות!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מלכות שמים,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ומן התפלין: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ואתקש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למזוזה,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וחייבין בתפלה: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דרחמי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וכתיב בה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ערב ובקר וצהרים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כמצות עשה שהזמן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ובמזוזה: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ואתקש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לתלמוד תורה,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קמשמע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ובברכת המזון: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וכתיב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בתת ה' לכם בערב בשר לאכל ולחם בבקר לשבע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כמצות עשה שהזמן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499D2639-C865-7229-7423-792D3154AA71}"/>
              </a:ext>
            </a:extLst>
          </p:cNvPr>
          <p:cNvSpPr txBox="1"/>
          <p:nvPr/>
        </p:nvSpPr>
        <p:spPr>
          <a:xfrm>
            <a:off x="8426888" y="44017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2B50EB0E-0E50-E199-52D3-185F18205935}"/>
              </a:ext>
            </a:extLst>
          </p:cNvPr>
          <p:cNvSpPr/>
          <p:nvPr/>
        </p:nvSpPr>
        <p:spPr>
          <a:xfrm>
            <a:off x="251520" y="4509120"/>
            <a:ext cx="2304256" cy="576064"/>
          </a:xfrm>
          <a:prstGeom prst="wedgeRoundRectCallout">
            <a:avLst>
              <a:gd name="adj1" fmla="val 65491"/>
              <a:gd name="adj2" fmla="val -4146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תהילים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נה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יח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:  עֶרֶב וָבֹקֶר וְצָהֳרַיִם אָשִׂיחָה וְאֶהֱמֶה וַיִּשְׁמַע קוֹלִי.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BE92014E-9ADD-3DE5-FC5F-16FEA254517F}"/>
              </a:ext>
            </a:extLst>
          </p:cNvPr>
          <p:cNvSpPr/>
          <p:nvPr/>
        </p:nvSpPr>
        <p:spPr>
          <a:xfrm>
            <a:off x="251520" y="2780928"/>
            <a:ext cx="2664296" cy="792089"/>
          </a:xfrm>
          <a:prstGeom prst="wedgeRoundRectCallout">
            <a:avLst>
              <a:gd name="adj1" fmla="val 59827"/>
              <a:gd name="adj2" fmla="val -100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דברים ו/ח-ט: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וּקְשַׁרְתָּם לְאוֹת עַל יָדֶךָ וְהָיוּ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לְטֹטָפֹת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בֵּין עֵינֶיךָ. וּכְתַבְתָּם עַל מְזוּזֹת בֵּיתֶךָ וּבִשְׁעָרֶיךָ.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B88DA57A-B01C-A2B7-66AE-B467EAE4A2A2}"/>
              </a:ext>
            </a:extLst>
          </p:cNvPr>
          <p:cNvSpPr/>
          <p:nvPr/>
        </p:nvSpPr>
        <p:spPr>
          <a:xfrm>
            <a:off x="251520" y="5229199"/>
            <a:ext cx="2952328" cy="792089"/>
          </a:xfrm>
          <a:prstGeom prst="wedgeRoundRectCallout">
            <a:avLst>
              <a:gd name="adj1" fmla="val 61331"/>
              <a:gd name="adj2" fmla="val -4258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דברים יא/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יט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-כ: וְלִמַּדְתֶּם אֹתָם אֶת בְּנֵיכֶם לְדַבֵּר בָּם בְּשִׁבְתְּךָ בְּבֵיתֶךָ וּבְלֶכְתְּךָ בַדֶּרֶךְ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וּבְשָׁכְבְּך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ָ וּבְקוּמֶךָ. וּכְתַבְתָּם עַל מְזוּזוֹת בֵּיתֶךָ </a:t>
            </a:r>
            <a:r>
              <a:rPr lang="he-IL" sz="1200">
                <a:solidFill>
                  <a:srgbClr val="000000"/>
                </a:solidFill>
                <a:latin typeface="Arial" panose="020B0604020202020204" pitchFamily="34" charset="0"/>
              </a:rPr>
              <a:t>וּבִשְׁעָרֶיךָ.</a:t>
            </a: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19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835696" y="1582968"/>
            <a:ext cx="6634598" cy="48647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נשים חייבות בקדוש היום דבר תורה.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מצות עשה שהזמן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וכל מצות עשה שהזמן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נשים פטורות!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אמר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מדרבנן.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והא דבר תורה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ועוד כל מצות עשה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נחייבינהו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מדרבנן!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אלא אמר רבא: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אמר קרא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זכור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שמור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כל שישנו בשמירה ישנו בזכירה,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והני נשי הואיל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בשמירה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בזכירה.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3F512AD0-6C5A-7D9D-46F3-396B6E5ABF6F}"/>
              </a:ext>
            </a:extLst>
          </p:cNvPr>
          <p:cNvSpPr/>
          <p:nvPr/>
        </p:nvSpPr>
        <p:spPr>
          <a:xfrm>
            <a:off x="4644008" y="230317"/>
            <a:ext cx="3888432" cy="1119329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וקטנים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פטורין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ומן התפלין,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וחייבין בתפלה ובמזוזה ובברכת המזון.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7F74CB2B-F0A5-7C2E-1879-FFD470742A25}"/>
              </a:ext>
            </a:extLst>
          </p:cNvPr>
          <p:cNvSpPr txBox="1"/>
          <p:nvPr/>
        </p:nvSpPr>
        <p:spPr>
          <a:xfrm>
            <a:off x="8225668" y="3429000"/>
            <a:ext cx="288032" cy="27853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6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</p:txBody>
      </p:sp>
    </p:spTree>
    <p:extLst>
      <p:ext uri="{BB962C8B-B14F-4D97-AF65-F5344CB8AC3E}">
        <p14:creationId xmlns:p14="http://schemas.microsoft.com/office/powerpoint/2010/main" val="2992950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7878" y="1512402"/>
            <a:ext cx="8596570" cy="5106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נשים בברכת המזון דאורייתא או דרבנן? </a:t>
            </a:r>
          </a:p>
          <a:p>
            <a:pPr>
              <a:lnSpc>
                <a:spcPct val="120000"/>
              </a:lnSpc>
            </a:pP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למאי נפקא מינה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רבים ידי חובתן –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אי אמרת (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דאורייתא - אתי דאורייתא ומפיק דאורייתא,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(אלא אי) אמרת דרבנן - הוי שאינו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מחוייב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 וכל שאינו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מחוייב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 אינו מוציא את הרבים ידי חובתן.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מאי?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באמת אמרו: בן מברך לאביו ועבד מברך לרבו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ואשה מברכת לבעלה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אבל אמרו חכמים: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תבא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מארה לאדם שאשתו ובניו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אמרת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דאורייתא - אתי דאורייתא ומפיק דאורייתא,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 אמרת דרבנן - אתי דרבנן ומפיק דאורייתא?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ולטעמיך: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קטן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הכי במאי עסקינן כגון שאכל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שיעורא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דרבנן ומפיק דרבנן. 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F1B48B25-3A26-9EBC-121B-5A40A9953AE7}"/>
              </a:ext>
            </a:extLst>
          </p:cNvPr>
          <p:cNvSpPr/>
          <p:nvPr/>
        </p:nvSpPr>
        <p:spPr>
          <a:xfrm>
            <a:off x="4760406" y="230317"/>
            <a:ext cx="3888432" cy="1119329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וקטנים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פטורין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ומן התפלין,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וחייבין בתפלה ובמזוזה ובברכת המזון.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07AE69E-7D6E-1EE9-03FB-009AE273F2E1}"/>
              </a:ext>
            </a:extLst>
          </p:cNvPr>
          <p:cNvSpPr/>
          <p:nvPr/>
        </p:nvSpPr>
        <p:spPr>
          <a:xfrm>
            <a:off x="251520" y="1484784"/>
            <a:ext cx="2664296" cy="792089"/>
          </a:xfrm>
          <a:prstGeom prst="wedgeRoundRectCallout">
            <a:avLst>
              <a:gd name="adj1" fmla="val 59827"/>
              <a:gd name="adj2" fmla="val -100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דברים ח/י: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וְאָכַלְתָּ וְשָׂבָעְתָּ וּבֵרַכְתָּ אֶת ה'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אֱלֹהֶיך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ָ עַל הָאָרֶץ הַטֹּבָה אֲשֶׁר נָתַן לָךְ.</a:t>
            </a:r>
          </a:p>
        </p:txBody>
      </p:sp>
    </p:spTree>
    <p:extLst>
      <p:ext uri="{BB962C8B-B14F-4D97-AF65-F5344CB8AC3E}">
        <p14:creationId xmlns:p14="http://schemas.microsoft.com/office/powerpoint/2010/main" val="3114891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187624" y="862931"/>
            <a:ext cx="7416824" cy="3718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עוירא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זמנין אמר לה משמיה דר' אמי וזמנין אמר לה משמיה דר' אסי: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אמרו מלאכי השרת לפני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כתוב בתורתך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אשר לא </a:t>
            </a:r>
            <a:r>
              <a:rPr lang="he-IL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ישא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פנים ולא </a:t>
            </a:r>
            <a:r>
              <a:rPr lang="he-IL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שחד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והלא אתה נושא פנים לישראל,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ישא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ה' פניו אליך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להם: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לא אשא פנים לישראל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שכתבתי להם בתורה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ואכלת ושבעת וברכת את ה' </a:t>
            </a:r>
            <a:r>
              <a:rPr lang="he-IL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אלהיך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והם מדקדקים [על] עצמם עד כזית ועד כביצה.</a:t>
            </a:r>
          </a:p>
        </p:txBody>
      </p:sp>
    </p:spTree>
    <p:extLst>
      <p:ext uri="{BB962C8B-B14F-4D97-AF65-F5344CB8AC3E}">
        <p14:creationId xmlns:p14="http://schemas.microsoft.com/office/powerpoint/2010/main" val="3502341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ב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FE8FA155-4684-2DBD-7520-3CFDB11527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082" y="341534"/>
            <a:ext cx="8821406" cy="644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07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7879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187624" y="63364"/>
            <a:ext cx="7272808" cy="6583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  <a:endParaRPr lang="he-IL" sz="19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בעל קרי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מהרהר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ואינו מברך לא לפניה ולא לאחריה, ועל המזון מברך לאחריו ואינו מברך לפניו.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מברך לפניהם ולאחריהם.</a:t>
            </a:r>
            <a:br>
              <a:rPr lang="he-IL" sz="1600" dirty="0"/>
            </a:br>
            <a:endParaRPr lang="he-IL" dirty="0"/>
          </a:p>
          <a:p>
            <a:pPr>
              <a:lnSpc>
                <a:spcPct val="120000"/>
              </a:lnSpc>
            </a:pPr>
            <a:r>
              <a:rPr lang="he-I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  <a:r>
              <a:rPr lang="he-IL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זאת אומרת הרהור כדבור דמי,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סלקא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דעתך לאו כדבור דמי למה מהרהר?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מאי הרהור כדבור דמי יוציא בשפתיו!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כדאשכחן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בסיני.</a:t>
            </a:r>
          </a:p>
          <a:p>
            <a:pPr>
              <a:lnSpc>
                <a:spcPct val="120000"/>
              </a:lnSpc>
            </a:pPr>
            <a:endParaRPr lang="he-IL" sz="2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הרהור לאו כדבור דמי,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סלקא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דעתך הרהור כדבור דמי יוציא בשפתיו.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מאי הרהור לאו כדבור דמי למה מהרהר?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רבי אלעזר: כדי שלא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העולם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עוסקין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והוא יושב ובטל.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ונגרוס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בפרקא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אהבה: בדבר שהצבור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עוסקין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בו.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652DB4AE-41DC-6F2F-361B-97E0F7E55236}"/>
              </a:ext>
            </a:extLst>
          </p:cNvPr>
          <p:cNvSpPr/>
          <p:nvPr/>
        </p:nvSpPr>
        <p:spPr>
          <a:xfrm>
            <a:off x="971600" y="638231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798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35838</TotalTime>
  <Words>1377</Words>
  <Application>Microsoft Office PowerPoint</Application>
  <PresentationFormat>‫הצגה על המסך (4:3)</PresentationFormat>
  <Paragraphs>246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2561</cp:revision>
  <dcterms:created xsi:type="dcterms:W3CDTF">2015-01-28T10:22:53Z</dcterms:created>
  <dcterms:modified xsi:type="dcterms:W3CDTF">2023-12-17T19:45:11Z</dcterms:modified>
</cp:coreProperties>
</file>