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544" r:id="rId3"/>
    <p:sldId id="579" r:id="rId4"/>
    <p:sldId id="580" r:id="rId5"/>
    <p:sldId id="581" r:id="rId6"/>
    <p:sldId id="571" r:id="rId7"/>
    <p:sldId id="583" r:id="rId8"/>
    <p:sldId id="584" r:id="rId9"/>
    <p:sldId id="585" r:id="rId10"/>
    <p:sldId id="587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533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12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780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29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661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5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724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356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ז'/טבת/תשפ"ד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8)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(6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485300" y="4131324"/>
            <a:ext cx="7776864" cy="19487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אין, במשנה תורה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מבעי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לאידך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המלמד לבנו תורה מעלה עליו הכתוב כאלו קבלה מהר חורב,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והודעתם לבניך ולבני בניך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וכתיב בתריה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יום אשר עמדת לפני ה'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אלהיך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בחורב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4AEC1669-6DD0-45C8-79E1-81F0FF25A837}"/>
              </a:ext>
            </a:extLst>
          </p:cNvPr>
          <p:cNvSpPr/>
          <p:nvPr/>
        </p:nvSpPr>
        <p:spPr>
          <a:xfrm>
            <a:off x="3131840" y="143266"/>
            <a:ext cx="5400600" cy="3789790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יהודה אומר מברך לפניהם ולאחריהם: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דקסבר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בעל קרי 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מותר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תורה, 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לבעל קרי ש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תורה?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והודעתם לבניך ולבני בניך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וסמיך ליה "</a:t>
            </a:r>
            <a:r>
              <a:rPr lang="he-IL" sz="1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יום אשר עמדת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-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להלן בעלי קריין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כאן בעלי קריין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סמוכים,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 יוסף: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מאן דלא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 בכל התורה, במשנה תורה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בכל התורה כולה ובמשנה תורה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1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8)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(6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כב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0316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915816" y="127671"/>
            <a:ext cx="5472608" cy="66392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</a:t>
            </a:r>
            <a:r>
              <a:rPr lang="he-IL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ברכת המזון לאחריה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מן התורה?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ואכלת ושבעת וברכת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</a:t>
            </a:r>
            <a:r>
              <a:rPr lang="he-IL" sz="16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ברכת התורה לפניה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מן התורה?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כי שם ה' אקרא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הבו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גדל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לאלהינו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יוחנן: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למדנו </a:t>
            </a:r>
            <a:r>
              <a:rPr lang="he-IL" sz="16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ברכת התורה לאחריה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מן ברכת המזון מקל וחומר,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</a:t>
            </a:r>
            <a:r>
              <a:rPr lang="he-I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ברכת המזון לפניה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מן ברכת התורה מקל וחומר: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ברכת התורה לאחריה מן ברכת המזון מקל וחומר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ומה מזון שאין טעון לפניו טעון לאחריו,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תורה שטעונה לפניה אינו דין שטעונה לאחריה.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וברכת המזון לפניה מן ברכת התורה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מק''ו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ומה תורה שאין טעונה לאחריה טעונה לפניה,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מזון שהוא טעון לאחריו אינו דין שיהא טעון לפניו.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איכא למפרך: מה למזון שכן נהנה ומה לתורה שכן חיי עולם,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ועוד תנן: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68BA85E0-3C99-C225-241F-A6F14E23DB53}"/>
              </a:ext>
            </a:extLst>
          </p:cNvPr>
          <p:cNvSpPr txBox="1"/>
          <p:nvPr/>
        </p:nvSpPr>
        <p:spPr>
          <a:xfrm>
            <a:off x="8387440" y="176645"/>
            <a:ext cx="298695" cy="32701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900" dirty="0"/>
          </a:p>
          <a:p>
            <a:endParaRPr lang="he-IL" sz="1700" dirty="0"/>
          </a:p>
          <a:p>
            <a:endParaRPr lang="he-IL" sz="2000" dirty="0"/>
          </a:p>
          <a:p>
            <a:endParaRPr lang="he-IL" sz="105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</p:txBody>
      </p:sp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5A640547-6853-8434-D6B7-A07D06D8E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98600"/>
              </p:ext>
            </p:extLst>
          </p:nvPr>
        </p:nvGraphicFramePr>
        <p:xfrm>
          <a:off x="764454" y="3496424"/>
          <a:ext cx="1918746" cy="868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39582">
                  <a:extLst>
                    <a:ext uri="{9D8B030D-6E8A-4147-A177-3AD203B41FA5}">
                      <a16:colId xmlns:a16="http://schemas.microsoft.com/office/drawing/2014/main" val="833202466"/>
                    </a:ext>
                  </a:extLst>
                </a:gridCol>
                <a:gridCol w="639582">
                  <a:extLst>
                    <a:ext uri="{9D8B030D-6E8A-4147-A177-3AD203B41FA5}">
                      <a16:colId xmlns:a16="http://schemas.microsoft.com/office/drawing/2014/main" val="1286609269"/>
                    </a:ext>
                  </a:extLst>
                </a:gridCol>
                <a:gridCol w="639582">
                  <a:extLst>
                    <a:ext uri="{9D8B030D-6E8A-4147-A177-3AD203B41FA5}">
                      <a16:colId xmlns:a16="http://schemas.microsoft.com/office/drawing/2014/main" val="330600746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rtl="1"/>
                      <a:endParaRPr lang="he-IL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לפניו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לאחריו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65876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מזון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X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8706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תורה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13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331528"/>
                  </a:ext>
                </a:extLst>
              </a:tr>
            </a:tbl>
          </a:graphicData>
        </a:graphic>
      </p:graphicFrame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726D7F1E-668E-2450-F2EF-4F918F0B3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23440"/>
              </p:ext>
            </p:extLst>
          </p:nvPr>
        </p:nvGraphicFramePr>
        <p:xfrm>
          <a:off x="755576" y="4540048"/>
          <a:ext cx="1918746" cy="868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39582">
                  <a:extLst>
                    <a:ext uri="{9D8B030D-6E8A-4147-A177-3AD203B41FA5}">
                      <a16:colId xmlns:a16="http://schemas.microsoft.com/office/drawing/2014/main" val="833202466"/>
                    </a:ext>
                  </a:extLst>
                </a:gridCol>
                <a:gridCol w="639582">
                  <a:extLst>
                    <a:ext uri="{9D8B030D-6E8A-4147-A177-3AD203B41FA5}">
                      <a16:colId xmlns:a16="http://schemas.microsoft.com/office/drawing/2014/main" val="1286609269"/>
                    </a:ext>
                  </a:extLst>
                </a:gridCol>
                <a:gridCol w="639582">
                  <a:extLst>
                    <a:ext uri="{9D8B030D-6E8A-4147-A177-3AD203B41FA5}">
                      <a16:colId xmlns:a16="http://schemas.microsoft.com/office/drawing/2014/main" val="330600746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rtl="1"/>
                      <a:endParaRPr lang="he-IL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לאחריו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לפניו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65876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תורה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X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08706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מזון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b="1" dirty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he-IL" sz="13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331528"/>
                  </a:ext>
                </a:extLst>
              </a:tr>
            </a:tbl>
          </a:graphicData>
        </a:graphic>
      </p:graphicFrame>
      <p:sp>
        <p:nvSpPr>
          <p:cNvPr id="9" name="TextBox 5">
            <a:extLst>
              <a:ext uri="{FF2B5EF4-FFF2-40B4-BE49-F238E27FC236}">
                <a16:creationId xmlns:a16="http://schemas.microsoft.com/office/drawing/2014/main" id="{69CFCD99-AD3C-9A63-F668-7E47019F90DB}"/>
              </a:ext>
            </a:extLst>
          </p:cNvPr>
          <p:cNvSpPr txBox="1"/>
          <p:nvPr/>
        </p:nvSpPr>
        <p:spPr>
          <a:xfrm>
            <a:off x="8859434" y="156696"/>
            <a:ext cx="22940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①</a:t>
            </a:r>
          </a:p>
          <a:p>
            <a:endParaRPr lang="he-IL" sz="1600" dirty="0"/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B01BD50-1036-5276-351E-86B5EAA0FB4F}"/>
              </a:ext>
            </a:extLst>
          </p:cNvPr>
          <p:cNvSpPr/>
          <p:nvPr/>
        </p:nvSpPr>
        <p:spPr>
          <a:xfrm>
            <a:off x="323528" y="548680"/>
            <a:ext cx="3312368" cy="1440160"/>
          </a:xfrm>
          <a:prstGeom prst="wedgeRoundRectCallout">
            <a:avLst>
              <a:gd name="adj1" fmla="val 56070"/>
              <a:gd name="adj2" fmla="val -4255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כ ע"ב: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בעל קרי - מהרהר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ואינו מברך לא לפניה ולא לאחריה, ועל המזון מברך לאחריו ואינו מברך לפניו.</a:t>
            </a:r>
            <a:endParaRPr lang="he-IL" sz="1200" b="0" i="0" dirty="0">
              <a:solidFill>
                <a:srgbClr val="F79646">
                  <a:lumMod val="50000"/>
                </a:srgbClr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גמרא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וברכת המזון דאורייתא ותפלה דרבנן.</a:t>
            </a:r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79512" y="179762"/>
            <a:ext cx="8331031" cy="64545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קרא קריאת שמע ספק לא קרא - אינו חוזר וקורא,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אמר אמת ויציב ספק לא אמר - חוזר ואומר אמת ויציב.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קריאת שמע דרבנן,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 ויציב דאורייתא. 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ובשכבך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ובקומך".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ההוא בדברי תורה כתיב.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בעל קרי מהרהר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ואינו מברך לא לפניה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ולא לאחריה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אמת ויציב דאורייתא לברוך לאחריה!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מברך? אי משום יציאת מצרים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אדכר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בקריאת שמע!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קריאת שמע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בה תרתי.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F0E90E10-FBB8-A4FC-84D3-6B9EAF13F41A}"/>
              </a:ext>
            </a:extLst>
          </p:cNvPr>
          <p:cNvSpPr txBox="1"/>
          <p:nvPr/>
        </p:nvSpPr>
        <p:spPr>
          <a:xfrm>
            <a:off x="8657368" y="2842090"/>
            <a:ext cx="298695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  <a:p>
            <a:endParaRPr lang="he-IL" sz="1400" dirty="0"/>
          </a:p>
          <a:p>
            <a:endParaRPr lang="he-IL" sz="5400" dirty="0"/>
          </a:p>
          <a:p>
            <a:endParaRPr lang="he-IL" sz="1400" dirty="0"/>
          </a:p>
          <a:p>
            <a:r>
              <a:rPr lang="he-IL" sz="1400" dirty="0"/>
              <a:t>❷</a:t>
            </a:r>
          </a:p>
          <a:p>
            <a:endParaRPr lang="he-IL" sz="1400" dirty="0"/>
          </a:p>
          <a:p>
            <a:endParaRPr lang="he-IL" sz="1400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A6B85E3-25B4-5065-ABCC-A192A3C0D8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892D1DC1-DE95-4E90-AA73-3C5BB7F82C41}"/>
              </a:ext>
            </a:extLst>
          </p:cNvPr>
          <p:cNvSpPr/>
          <p:nvPr/>
        </p:nvSpPr>
        <p:spPr>
          <a:xfrm>
            <a:off x="644111" y="640894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3C7C0D9B-60DF-1948-A5C9-0948B4105CFA}"/>
              </a:ext>
            </a:extLst>
          </p:cNvPr>
          <p:cNvSpPr txBox="1"/>
          <p:nvPr/>
        </p:nvSpPr>
        <p:spPr>
          <a:xfrm>
            <a:off x="8859434" y="218842"/>
            <a:ext cx="2294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9497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131840" y="2231699"/>
            <a:ext cx="5312804" cy="23886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אלעזר אמר: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קרא קריאת שמע ספק לא קרא - חוזר וקורא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התפלל ספק לא התפלל - אינו חוזר ומתפלל.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 יוחנן אמר: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ולואי שיתפלל אדם כל היום כולו.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39E3E059-730B-E21B-7D60-880921828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497AFC6B-01DE-53F9-7273-929C5F43E38B}"/>
              </a:ext>
            </a:extLst>
          </p:cNvPr>
          <p:cNvSpPr/>
          <p:nvPr/>
        </p:nvSpPr>
        <p:spPr>
          <a:xfrm>
            <a:off x="3635896" y="653487"/>
            <a:ext cx="4896544" cy="1119329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קרא קריאת שמע ספק לא קרא - אינו חוזר וקורא,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אמר אמת ויציב ספק לא אמר - חוזר ואומר אמת ויציב. </a:t>
            </a:r>
          </a:p>
        </p:txBody>
      </p:sp>
    </p:spTree>
    <p:extLst>
      <p:ext uri="{BB962C8B-B14F-4D97-AF65-F5344CB8AC3E}">
        <p14:creationId xmlns:p14="http://schemas.microsoft.com/office/powerpoint/2010/main" val="521695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552" y="35330"/>
            <a:ext cx="19882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95536" y="102068"/>
            <a:ext cx="8136904" cy="6196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יהודה אמר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עומד בתפלה ונזכר שהתפלל -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פוסק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ואפילו באמצע ברכה.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איני?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והאמר רב נחמן: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רבה בר אבוה,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מיניה: הני בני 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ומדכרי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בשבת מהו שיגמרו, ואמר לן </a:t>
            </a:r>
            <a:r>
              <a:rPr lang="he-IL" sz="1600" b="1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גומרין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אותה ברכה!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הכי השתא?!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התם גברא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ורבנן הוא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אטרחוהו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כבוד שבת,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הכא הא צלי ליה.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יהודה אמר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התפלל ונכנס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לביהכ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''נ ומצא צבור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שמתפללין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יכול לחדש בה דבר יחזור ויתפלל,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לאו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אל יחזור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ויתפלל.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יחיד ויחיד או צבור וצבור, אבל יחיד לגבי צבור כמאן דלא צלי דמי,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- משום 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 אתחיל בה,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דאתחיל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אימא לא,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39E3E059-730B-E21B-7D60-880921828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94D88AA-A3AF-6674-D474-15CC8D0F410B}"/>
              </a:ext>
            </a:extLst>
          </p:cNvPr>
          <p:cNvSpPr txBox="1"/>
          <p:nvPr/>
        </p:nvSpPr>
        <p:spPr>
          <a:xfrm>
            <a:off x="8757342" y="144573"/>
            <a:ext cx="229406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③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7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500" dirty="0"/>
          </a:p>
          <a:p>
            <a:endParaRPr lang="he-IL" sz="28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600" dirty="0"/>
              <a:t>④</a:t>
            </a:r>
          </a:p>
          <a:p>
            <a:endParaRPr lang="he-IL" sz="1600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B0616FDD-ADEE-1976-CD54-2634F6706BD1}"/>
              </a:ext>
            </a:extLst>
          </p:cNvPr>
          <p:cNvSpPr txBox="1"/>
          <p:nvPr/>
        </p:nvSpPr>
        <p:spPr>
          <a:xfrm>
            <a:off x="8426888" y="570720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3314887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737820" y="153128"/>
            <a:ext cx="7776864" cy="6491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הנכנס לבית הכנסת ומצא צבור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שמתפללין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יכול להתחיל ולגמור עד שלא יגיע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ש''ץ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למודים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יתפלל, ואם לאו - אל יתפלל.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יכול להתחיל ולגמור עד שלא יגיע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ש''צ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לקדושה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יתפלל, ואם לאו - אל יתפלל.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מפלגי?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סבר יחיד אומר קדושה ומר סבר אין יחיד אומר קדושה.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שאין היחיד אומר קדושה?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ונקדשתי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 בתוך בני ישראל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כל דבר שבקדושה לא יהא פחות מעשרה.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מאי משמע?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רבנאי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אחוה דרבי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כתיב הכא 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ונקדשתי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תוך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בני ישראל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וכתיב התם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הבדלו מ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תוך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העדה הזאת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מה להלן עשרה אף כאן עשרה.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ודכולי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מפסק לא פסיק. 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E2B677FB-9028-BDC4-DA80-6DA6C54AE05D}"/>
              </a:ext>
            </a:extLst>
          </p:cNvPr>
          <p:cNvSpPr/>
          <p:nvPr/>
        </p:nvSpPr>
        <p:spPr>
          <a:xfrm>
            <a:off x="1835696" y="623731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8028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1847F4E8-3CBB-ECB9-1075-CABFBDB4ADA0}"/>
              </a:ext>
            </a:extLst>
          </p:cNvPr>
          <p:cNvSpPr/>
          <p:nvPr/>
        </p:nvSpPr>
        <p:spPr>
          <a:xfrm>
            <a:off x="2627784" y="260648"/>
            <a:ext cx="5904656" cy="2127441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הנכנס לבית הכנסת ומצא צבור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שמתפללין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יכול להתחיל ולגמור עד שלא יגיע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ש''ץ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למודים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יתפלל, ואם לאו - אל יתפלל.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אם יכול להתחיל ולגמור עד שלא יגיע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ש''צ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לקדושה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יתפלל, ואם לאו - אל יתפלל.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ודכולי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עלמא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מיהת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מפסק לא פסיק. 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610576" y="2770127"/>
            <a:ext cx="7776864" cy="27210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להפסיק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ליהא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 הגדול מבורך?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 דימי אמר: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יהודה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תלמידי דרבי יוחנן אמרי: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לכל אין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מפסיקין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חוץ מן יהא שמו הגדול מבורך שאפילו עוסק במעשה מרכבה פוסק.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 הלכתא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6202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1847F4E8-3CBB-ECB9-1075-CABFBDB4ADA0}"/>
              </a:ext>
            </a:extLst>
          </p:cNvPr>
          <p:cNvSpPr/>
          <p:nvPr/>
        </p:nvSpPr>
        <p:spPr>
          <a:xfrm>
            <a:off x="2051720" y="404664"/>
            <a:ext cx="6480720" cy="1152128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כ ע"ב:</a:t>
            </a:r>
            <a:endParaRPr lang="he-IL" sz="18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בעל קרי -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מהרהר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ואינו מברך לא לפניה ולא לאחריה, ועל המזון מברך לאחריו ואינו מברך לפניו.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רבי יהודה אומר: מברך לפניהם ולאחריהם.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1835696" y="1879866"/>
            <a:ext cx="6651370" cy="4105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יהודה אומר מברך לפניהם ולאחריהם: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דקסבר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בעל קרי </a:t>
            </a:r>
            <a:r>
              <a:rPr lang="he-IL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מותר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תורה,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לבעל קרי ש</a:t>
            </a:r>
            <a:r>
              <a:rPr lang="he-IL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אסור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בדברי תורה?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והודעתם לבניך ולבני בניך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וסמיך ליה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יום אשר עמדת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 -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להלן בעלי קריין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כאן בעלי קריין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 יוסף: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מאן דלא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 בכל התורה, במשנה תורה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סמוכין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בכל התורה כולה ובמשנה תורה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6A00EFD9-F1CA-38AA-B3FB-4C926CA2E3BC}"/>
              </a:ext>
            </a:extLst>
          </p:cNvPr>
          <p:cNvSpPr/>
          <p:nvPr/>
        </p:nvSpPr>
        <p:spPr>
          <a:xfrm>
            <a:off x="755576" y="558924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740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כא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710202" y="1089232"/>
            <a:ext cx="7776864" cy="74517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ובכל התורה כולה מנא לן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עזאי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נאמר "מכשפה לא תחיה" ונאמר "כל שוכב עם בהמה מות יומת"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סמכו ענין לו לומר מה שוכב עם בהמה בסקילה אף מכשפה נמי בסקילה.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ליה ר'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וכי מפני שסמכו ענין לו נוציא לזה לסקילה?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אוב וידעוני בכלל כל המכשפים היו, ולמה יצאו? להקיש להן ולומר לך מה אוב וידעוני בסקילה אף מכשפה בסקילה.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ובמשנה תורה מנא 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אליעזר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נושא אדם אנוסת אביו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ומפותת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אביו אנוסת בנו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ומפותת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בנו,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אוסר באנוסת אביו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ובמפותת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אביו.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גידל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דר' יהודה?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איש את אשת אביו ולא יגלה (את) כנף אביו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כנף שראה אביו לא יגלה.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דבאנוסת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אביו כתיב?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דסמיך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ונתן האיש השוכב עמה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אין, במשנה תורה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מבעי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לאידך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המלמד לבנו תורה מעלה עליו הכתוב כאלו קבלה מהר חורב,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"והודעתם לבניך ולבני בניך" וכתיב בתריה "יום אשר עמדת לפני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בחורב".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4AEC1669-6DD0-45C8-79E1-81F0FF25A837}"/>
              </a:ext>
            </a:extLst>
          </p:cNvPr>
          <p:cNvSpPr/>
          <p:nvPr/>
        </p:nvSpPr>
        <p:spPr>
          <a:xfrm>
            <a:off x="3419872" y="143266"/>
            <a:ext cx="5112568" cy="837462"/>
          </a:xfrm>
          <a:prstGeom prst="wedgeRoundRectCallout">
            <a:avLst>
              <a:gd name="adj1" fmla="val 53548"/>
              <a:gd name="adj2" fmla="val -39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סמוכים, והאמר רב יוסף: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מאן דלא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סמוכים בכל התורה, במשנה תורה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לא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סמוכין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בכל התורה כולה ובמשנה תורה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1B30CFBD-F8B9-31FA-FB1A-2E7A0C17E2B0}"/>
              </a:ext>
            </a:extLst>
          </p:cNvPr>
          <p:cNvSpPr/>
          <p:nvPr/>
        </p:nvSpPr>
        <p:spPr>
          <a:xfrm>
            <a:off x="467544" y="630932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3574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36332</TotalTime>
  <Words>1489</Words>
  <Application>Microsoft Office PowerPoint</Application>
  <PresentationFormat>‫הצגה על המסך (4:3)</PresentationFormat>
  <Paragraphs>280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2588</cp:revision>
  <dcterms:created xsi:type="dcterms:W3CDTF">2015-01-28T10:22:53Z</dcterms:created>
  <dcterms:modified xsi:type="dcterms:W3CDTF">2023-12-19T14:03:56Z</dcterms:modified>
</cp:coreProperties>
</file>