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8"/>
  </p:notesMasterIdLst>
  <p:sldIdLst>
    <p:sldId id="276" r:id="rId2"/>
    <p:sldId id="586" r:id="rId3"/>
    <p:sldId id="544" r:id="rId4"/>
    <p:sldId id="589" r:id="rId5"/>
    <p:sldId id="588" r:id="rId6"/>
    <p:sldId id="590" r:id="rId7"/>
    <p:sldId id="591" r:id="rId8"/>
    <p:sldId id="593" r:id="rId9"/>
    <p:sldId id="592" r:id="rId10"/>
    <p:sldId id="594" r:id="rId11"/>
    <p:sldId id="595" r:id="rId12"/>
    <p:sldId id="596" r:id="rId13"/>
    <p:sldId id="579" r:id="rId14"/>
    <p:sldId id="598" r:id="rId15"/>
    <p:sldId id="597" r:id="rId16"/>
    <p:sldId id="429" r:id="rId1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ראל" initials="ה" lastIdx="1" clrIdx="0">
    <p:extLst>
      <p:ext uri="{19B8F6BF-5375-455C-9EA6-DF929625EA0E}">
        <p15:presenceInfo xmlns:p15="http://schemas.microsoft.com/office/powerpoint/2012/main" userId="הרא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202B0CA-FC54-4496-8BCA-5EF66A818D29}" styleName="סגנון כהה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סגנון כהה 2 - הדגשה 1/הדגשה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סגנון כהה 2 - הדגשה 3/הדגשה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0785" autoAdjust="0"/>
  </p:normalViewPr>
  <p:slideViewPr>
    <p:cSldViewPr>
      <p:cViewPr varScale="1">
        <p:scale>
          <a:sx n="95" d="100"/>
          <a:sy n="95" d="100"/>
        </p:scale>
        <p:origin x="111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pPr/>
              <a:t>י"ב/טבת/תשפ"ד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72438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5784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86477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053320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451558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89305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8759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51907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59543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877075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304290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11615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72615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74605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י"ב/טבת/תשפ"ד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י"ב/טבת/תשפ"ד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י"ב/טבת/תשפ"ד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י"ב/טבת/תשפ"ד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י"ב/טבת/תשפ"ד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י"ב/טבת/תשפ"ד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י"ב/טבת/תשפ"ד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י"ב/טבת/תשפ"ד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י"ב/טבת/תשפ"ד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י"ב/טבת/תשפ"ד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י"ב/טבת/תשפ"ד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pPr/>
              <a:t>י"ב/טבת/תשפ"ד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af-yomi.com/MediaPage.aspx?id=265616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9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3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4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1386064"/>
            <a:ext cx="8820472" cy="5324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מסכת ברכות</a:t>
            </a:r>
          </a:p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דף </a:t>
            </a:r>
            <a:r>
              <a:rPr lang="he-IL" sz="4000" b="1" dirty="0" err="1">
                <a:solidFill>
                  <a:srgbClr val="C0504D">
                    <a:lumMod val="75000"/>
                  </a:srgbClr>
                </a:solidFill>
              </a:rPr>
              <a:t>כב</a:t>
            </a:r>
            <a:endParaRPr lang="he-IL" sz="4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כא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ע"ב (6 שורות מלמטה) – דף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כב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ע"ב (2 שורות מלמטה)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מצגת עזר ללימוד הדף היומי</a:t>
            </a:r>
          </a:p>
          <a:p>
            <a:pPr algn="ctr"/>
            <a:endParaRPr lang="he-IL" sz="8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בעריכת: הראל שפירא</a:t>
            </a:r>
          </a:p>
          <a:p>
            <a:pPr algn="ctr"/>
            <a:endParaRPr lang="he-IL" sz="14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לשמיעת השיעור בליווי המצגת – </a:t>
            </a:r>
            <a:r>
              <a:rPr lang="he-IL" sz="2400" dirty="0">
                <a:solidFill>
                  <a:srgbClr val="EEECE1">
                    <a:lumMod val="50000"/>
                  </a:srgbClr>
                </a:solidFill>
                <a:hlinkClick r:id="rId3"/>
              </a:rPr>
              <a:t>לחץ כאן</a:t>
            </a:r>
            <a:endParaRPr lang="he-IL" sz="2400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3101671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52536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כב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467544" y="404664"/>
            <a:ext cx="7992888" cy="55480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להו רב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הונא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לרבנן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רבותי, מפני מה אתם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מזלזלין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בטבילה זו?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 משום צינה - אפשר במרחצאות. </a:t>
            </a:r>
          </a:p>
          <a:p>
            <a:pPr>
              <a:lnSpc>
                <a:spcPct val="120000"/>
              </a:lnSpc>
            </a:pPr>
            <a:endParaRPr lang="he-IL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ליה רב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חסדא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וכי יש טבילה בחמין? </a:t>
            </a:r>
          </a:p>
          <a:p>
            <a:pPr>
              <a:lnSpc>
                <a:spcPct val="120000"/>
              </a:lnSpc>
            </a:pPr>
            <a:endParaRPr lang="he-IL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ליה: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אדא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אהבה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קאי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כוותך. </a:t>
            </a:r>
          </a:p>
          <a:p>
            <a:pPr>
              <a:lnSpc>
                <a:spcPct val="120000"/>
              </a:lnSpc>
            </a:pPr>
            <a:endParaRPr lang="he-IL" sz="3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רבי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זירא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יתיב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באגנא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דמיא בי מסותא,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ליה לשמעיה: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זיל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ואייתי לי תשעה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קבין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ושדי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עלואי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ליה רבי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אבא: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למה ליה למר כולי האי, והא יתיב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בגווייהו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</a:t>
            </a:r>
          </a:p>
          <a:p>
            <a:pPr>
              <a:lnSpc>
                <a:spcPct val="120000"/>
              </a:lnSpc>
            </a:pPr>
            <a:endParaRPr lang="he-IL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ליה: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כארבעים סאה - מה ארבעים סאה בטבילה ולא בנתינה, אף תשעה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קבין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בנתינה ולא בטבילה. </a:t>
            </a:r>
          </a:p>
        </p:txBody>
      </p:sp>
      <p:pic>
        <p:nvPicPr>
          <p:cNvPr id="2" name="תמונה 1">
            <a:extLst>
              <a:ext uri="{FF2B5EF4-FFF2-40B4-BE49-F238E27FC236}">
                <a16:creationId xmlns:a16="http://schemas.microsoft.com/office/drawing/2014/main" id="{6BEAFC1A-B338-72FC-F166-39B1071EBB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7">
            <a:extLst>
              <a:ext uri="{FF2B5EF4-FFF2-40B4-BE49-F238E27FC236}">
                <a16:creationId xmlns:a16="http://schemas.microsoft.com/office/drawing/2014/main" id="{F0C55DB7-A75C-BAC9-9275-E2D92C3566EA}"/>
              </a:ext>
            </a:extLst>
          </p:cNvPr>
          <p:cNvSpPr txBox="1"/>
          <p:nvPr/>
        </p:nvSpPr>
        <p:spPr>
          <a:xfrm>
            <a:off x="8490018" y="463087"/>
            <a:ext cx="298695" cy="393184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●</a:t>
            </a:r>
          </a:p>
          <a:p>
            <a:endParaRPr lang="he-IL" sz="1400" dirty="0"/>
          </a:p>
          <a:p>
            <a:endParaRPr lang="he-IL" sz="1400" dirty="0"/>
          </a:p>
          <a:p>
            <a:endParaRPr lang="he-IL" sz="1900" dirty="0"/>
          </a:p>
          <a:p>
            <a:endParaRPr lang="he-IL" dirty="0"/>
          </a:p>
          <a:p>
            <a:endParaRPr lang="he-IL" dirty="0"/>
          </a:p>
          <a:p>
            <a:endParaRPr lang="he-IL" sz="2100" dirty="0"/>
          </a:p>
          <a:p>
            <a:endParaRPr lang="he-IL" sz="1900" dirty="0"/>
          </a:p>
          <a:p>
            <a:endParaRPr lang="he-IL" sz="2000" dirty="0"/>
          </a:p>
          <a:p>
            <a:endParaRPr lang="he-IL" sz="1200" dirty="0"/>
          </a:p>
          <a:p>
            <a:endParaRPr lang="he-IL" sz="2400" dirty="0"/>
          </a:p>
          <a:p>
            <a:endParaRPr lang="he-IL" sz="1600" dirty="0"/>
          </a:p>
          <a:p>
            <a:r>
              <a:rPr lang="he-IL" sz="1400" dirty="0"/>
              <a:t>●</a:t>
            </a:r>
          </a:p>
          <a:p>
            <a:endParaRPr lang="he-IL" sz="1400" dirty="0"/>
          </a:p>
          <a:p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38226970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52536" y="35330"/>
            <a:ext cx="32403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כב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 - 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כב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ב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314650" y="920380"/>
            <a:ext cx="8433814" cy="37013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 נחמן תקן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חצבא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בת תשעה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קבין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כי אתא רב דימי אמר: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רבי עקיבא ורבי יהודה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גלוסטרא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אמרו: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 שנו אלא לחולה לאונסו, אבל לחולה המרגיל ארבעים סאה.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יוסף: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אתבר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חצביה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נחמן.</a:t>
            </a:r>
          </a:p>
          <a:p>
            <a:pPr>
              <a:lnSpc>
                <a:spcPct val="120000"/>
              </a:lnSpc>
            </a:pPr>
            <a:endParaRPr lang="he-IL" sz="2400" dirty="0"/>
          </a:p>
          <a:p>
            <a:pPr>
              <a:lnSpc>
                <a:spcPct val="120000"/>
              </a:lnSpc>
            </a:pPr>
            <a:r>
              <a:rPr lang="he-IL" sz="1700" dirty="0"/>
              <a:t>כי אתא רבין אמר: </a:t>
            </a:r>
          </a:p>
          <a:p>
            <a:pPr>
              <a:lnSpc>
                <a:spcPct val="120000"/>
              </a:lnSpc>
            </a:pPr>
            <a:r>
              <a:rPr lang="he-IL" sz="1700" dirty="0" err="1"/>
              <a:t>באושא</a:t>
            </a:r>
            <a:r>
              <a:rPr lang="he-IL" sz="1700" dirty="0"/>
              <a:t> </a:t>
            </a:r>
            <a:r>
              <a:rPr lang="he-IL" sz="1700" dirty="0" err="1"/>
              <a:t>הוה</a:t>
            </a:r>
            <a:r>
              <a:rPr lang="he-IL" sz="1700" dirty="0"/>
              <a:t> </a:t>
            </a:r>
            <a:r>
              <a:rPr lang="he-IL" sz="1700" dirty="0" err="1"/>
              <a:t>עובדא</a:t>
            </a:r>
            <a:r>
              <a:rPr lang="he-IL" sz="1700" dirty="0"/>
              <a:t> </a:t>
            </a:r>
            <a:r>
              <a:rPr lang="he-IL" sz="1700" dirty="0" err="1"/>
              <a:t>בקילעא</a:t>
            </a:r>
            <a:r>
              <a:rPr lang="he-IL" sz="1700" dirty="0"/>
              <a:t> </a:t>
            </a:r>
            <a:r>
              <a:rPr lang="he-IL" sz="1700" dirty="0" err="1"/>
              <a:t>דרב</a:t>
            </a:r>
            <a:r>
              <a:rPr lang="he-IL" sz="1700" dirty="0"/>
              <a:t> </a:t>
            </a:r>
            <a:r>
              <a:rPr lang="he-IL" sz="1700" dirty="0" err="1"/>
              <a:t>אושעיא</a:t>
            </a:r>
            <a:r>
              <a:rPr lang="he-IL" sz="1700" dirty="0"/>
              <a:t>, אתו ושאלו לרב אסי, אמר להו: </a:t>
            </a:r>
          </a:p>
          <a:p>
            <a:pPr>
              <a:lnSpc>
                <a:spcPct val="120000"/>
              </a:lnSpc>
            </a:pPr>
            <a:r>
              <a:rPr lang="he-IL" sz="1700" dirty="0"/>
              <a:t>לא שנו אלא לחולה המרגיל, אבל לחולה לאונסו פטור מכלום. </a:t>
            </a:r>
          </a:p>
          <a:p>
            <a:pPr>
              <a:lnSpc>
                <a:spcPct val="120000"/>
              </a:lnSpc>
            </a:pPr>
            <a:r>
              <a:rPr lang="he-IL" sz="1700" dirty="0" err="1"/>
              <a:t>א''ר</a:t>
            </a:r>
            <a:r>
              <a:rPr lang="he-IL" sz="1700" dirty="0"/>
              <a:t> יוסף: </a:t>
            </a:r>
            <a:r>
              <a:rPr lang="he-IL" sz="1700" dirty="0" err="1"/>
              <a:t>אצטמיד</a:t>
            </a:r>
            <a:r>
              <a:rPr lang="he-IL" sz="1700" dirty="0"/>
              <a:t> חצביה </a:t>
            </a:r>
            <a:r>
              <a:rPr lang="he-IL" sz="1700" dirty="0" err="1"/>
              <a:t>דרב</a:t>
            </a:r>
            <a:r>
              <a:rPr lang="he-IL" sz="1700" dirty="0"/>
              <a:t> נחמן.</a:t>
            </a:r>
          </a:p>
        </p:txBody>
      </p:sp>
      <p:pic>
        <p:nvPicPr>
          <p:cNvPr id="2" name="תמונה 1">
            <a:extLst>
              <a:ext uri="{FF2B5EF4-FFF2-40B4-BE49-F238E27FC236}">
                <a16:creationId xmlns:a16="http://schemas.microsoft.com/office/drawing/2014/main" id="{6BEAFC1A-B338-72FC-F166-39B1071EBB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graphicFrame>
        <p:nvGraphicFramePr>
          <p:cNvPr id="4" name="טבלה 3">
            <a:extLst>
              <a:ext uri="{FF2B5EF4-FFF2-40B4-BE49-F238E27FC236}">
                <a16:creationId xmlns:a16="http://schemas.microsoft.com/office/drawing/2014/main" id="{42BC152E-AFE9-D71C-8B92-15D5766580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407847"/>
              </p:ext>
            </p:extLst>
          </p:nvPr>
        </p:nvGraphicFramePr>
        <p:xfrm>
          <a:off x="251520" y="2462212"/>
          <a:ext cx="2448273" cy="111080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16091">
                  <a:extLst>
                    <a:ext uri="{9D8B030D-6E8A-4147-A177-3AD203B41FA5}">
                      <a16:colId xmlns:a16="http://schemas.microsoft.com/office/drawing/2014/main" val="1577412740"/>
                    </a:ext>
                  </a:extLst>
                </a:gridCol>
                <a:gridCol w="816091">
                  <a:extLst>
                    <a:ext uri="{9D8B030D-6E8A-4147-A177-3AD203B41FA5}">
                      <a16:colId xmlns:a16="http://schemas.microsoft.com/office/drawing/2014/main" val="1731068120"/>
                    </a:ext>
                  </a:extLst>
                </a:gridCol>
                <a:gridCol w="816091">
                  <a:extLst>
                    <a:ext uri="{9D8B030D-6E8A-4147-A177-3AD203B41FA5}">
                      <a16:colId xmlns:a16="http://schemas.microsoft.com/office/drawing/2014/main" val="115533113"/>
                    </a:ext>
                  </a:extLst>
                </a:gridCol>
              </a:tblGrid>
              <a:tr h="326802">
                <a:tc>
                  <a:txBody>
                    <a:bodyPr/>
                    <a:lstStyle/>
                    <a:p>
                      <a:pPr rtl="1"/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לחולה</a:t>
                      </a:r>
                    </a:p>
                    <a:p>
                      <a:pPr algn="ctr" rtl="1"/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לאונסו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לחולה</a:t>
                      </a:r>
                    </a:p>
                    <a:p>
                      <a:pPr algn="ctr" rtl="1"/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המרגיל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6341434"/>
                  </a:ext>
                </a:extLst>
              </a:tr>
              <a:tr h="326802">
                <a:tc>
                  <a:txBody>
                    <a:bodyPr/>
                    <a:lstStyle/>
                    <a:p>
                      <a:pPr rtl="1"/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רב דימי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9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קבין</a:t>
                      </a:r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40 סאה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885285"/>
                  </a:ext>
                </a:extLst>
              </a:tr>
              <a:tr h="326802">
                <a:tc>
                  <a:txBody>
                    <a:bodyPr/>
                    <a:lstStyle/>
                    <a:p>
                      <a:pPr rtl="1"/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רבין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פטור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9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קבין</a:t>
                      </a:r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2107969"/>
                  </a:ext>
                </a:extLst>
              </a:tr>
            </a:tbl>
          </a:graphicData>
        </a:graphic>
      </p:graphicFrame>
      <p:sp>
        <p:nvSpPr>
          <p:cNvPr id="7" name="TextBox 5">
            <a:extLst>
              <a:ext uri="{FF2B5EF4-FFF2-40B4-BE49-F238E27FC236}">
                <a16:creationId xmlns:a16="http://schemas.microsoft.com/office/drawing/2014/main" id="{92CBFDE0-E98C-AE41-53FD-09C5ADBD835F}"/>
              </a:ext>
            </a:extLst>
          </p:cNvPr>
          <p:cNvSpPr txBox="1"/>
          <p:nvPr/>
        </p:nvSpPr>
        <p:spPr>
          <a:xfrm>
            <a:off x="8542302" y="3701751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עמוד ב</a:t>
            </a:r>
          </a:p>
        </p:txBody>
      </p:sp>
      <p:sp>
        <p:nvSpPr>
          <p:cNvPr id="8" name="חץ: שמאלה 7">
            <a:extLst>
              <a:ext uri="{FF2B5EF4-FFF2-40B4-BE49-F238E27FC236}">
                <a16:creationId xmlns:a16="http://schemas.microsoft.com/office/drawing/2014/main" id="{63BD5DAD-2ED8-D16D-D2E8-E55E5EE57B87}"/>
              </a:ext>
            </a:extLst>
          </p:cNvPr>
          <p:cNvSpPr/>
          <p:nvPr/>
        </p:nvSpPr>
        <p:spPr>
          <a:xfrm>
            <a:off x="467544" y="5373216"/>
            <a:ext cx="936104" cy="360040"/>
          </a:xfrm>
          <a:prstGeom prst="lef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18517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92459" y="-20817"/>
            <a:ext cx="97602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sz="1400" b="1" dirty="0" err="1">
                <a:solidFill>
                  <a:schemeClr val="bg1">
                    <a:lumMod val="50000"/>
                  </a:schemeClr>
                </a:solidFill>
              </a:rPr>
              <a:t>כב</a:t>
            </a:r>
            <a:r>
              <a:rPr lang="he-IL" sz="1400" b="1" dirty="0">
                <a:solidFill>
                  <a:schemeClr val="bg1">
                    <a:lumMod val="50000"/>
                  </a:schemeClr>
                </a:solidFill>
              </a:rPr>
              <a:t> עמוד ב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891933" y="45608"/>
            <a:ext cx="8153676" cy="68608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מכדי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כולהו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אמוראי ותנאי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בדעזרא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קמיפלגי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ונחזי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עזרא היכי תקן!</a:t>
            </a:r>
          </a:p>
          <a:p>
            <a:pPr>
              <a:lnSpc>
                <a:spcPct val="120000"/>
              </a:lnSpc>
            </a:pPr>
            <a:endParaRPr lang="he-IL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אביי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עזרא תקן לבריא המרגיל מ' סאה ובריא לאונסו ט'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קבין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ואתו אמוראי ופליגי בחולה -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מר סבר: חולה המרגיל כבריא המרגיל, וחולה לאונסו כבריא לאונסו,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ומר סבר: חולה המרגיל כבריא לאונסו, וחולה לאונסו פטור מכלום.</a:t>
            </a:r>
          </a:p>
          <a:p>
            <a:pPr>
              <a:lnSpc>
                <a:spcPct val="120000"/>
              </a:lnSpc>
            </a:pPr>
            <a:endParaRPr lang="he-IL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רבא: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נהי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דתקן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עזרא טבילה, נתינה מי תקן?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והאמר מר: עזרא תקן טבילה לבעלי קריין!</a:t>
            </a:r>
          </a:p>
          <a:p>
            <a:pPr>
              <a:lnSpc>
                <a:spcPct val="120000"/>
              </a:lnSpc>
            </a:pP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 אמר רבא: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עזרא תקן טבילה לבריא המרגיל מ' סאה,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ואתו רבנן והתקינו לבריא לאונסו ט'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קבין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ואתו אמוראי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מיפלגי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בחולה -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מר סבר: חולה המרגיל כבריא המרגיל, וחולה לאונסו כבריא לאונסו,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ומר סבר: לבריא המרגיל מ' סאה, וחולה המרגיל כבריא לאונסו ט'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קבין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אבל לחולה לאונסו פטור מכלום. </a:t>
            </a:r>
          </a:p>
          <a:p>
            <a:pPr>
              <a:lnSpc>
                <a:spcPct val="120000"/>
              </a:lnSpc>
            </a:pPr>
            <a:endParaRPr lang="he-IL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רבא: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הלכתא: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בריא המרגיל וחולה המרגיל - ארבעים סאה,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ובריא לאונסו - תשעה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קבין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אבל לחולה לאונסו - פטור מכלום.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</p:txBody>
      </p:sp>
      <p:graphicFrame>
        <p:nvGraphicFramePr>
          <p:cNvPr id="3" name="טבלה 2">
            <a:extLst>
              <a:ext uri="{FF2B5EF4-FFF2-40B4-BE49-F238E27FC236}">
                <a16:creationId xmlns:a16="http://schemas.microsoft.com/office/drawing/2014/main" id="{7E933F46-37A0-6194-EFEF-9BBAA81A1A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572112"/>
              </p:ext>
            </p:extLst>
          </p:nvPr>
        </p:nvGraphicFramePr>
        <p:xfrm>
          <a:off x="1131658" y="116632"/>
          <a:ext cx="2383923" cy="777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17584">
                  <a:extLst>
                    <a:ext uri="{9D8B030D-6E8A-4147-A177-3AD203B41FA5}">
                      <a16:colId xmlns:a16="http://schemas.microsoft.com/office/drawing/2014/main" val="1577412740"/>
                    </a:ext>
                  </a:extLst>
                </a:gridCol>
                <a:gridCol w="885039">
                  <a:extLst>
                    <a:ext uri="{9D8B030D-6E8A-4147-A177-3AD203B41FA5}">
                      <a16:colId xmlns:a16="http://schemas.microsoft.com/office/drawing/2014/main" val="1731068120"/>
                    </a:ext>
                  </a:extLst>
                </a:gridCol>
                <a:gridCol w="881300">
                  <a:extLst>
                    <a:ext uri="{9D8B030D-6E8A-4147-A177-3AD203B41FA5}">
                      <a16:colId xmlns:a16="http://schemas.microsoft.com/office/drawing/2014/main" val="115533113"/>
                    </a:ext>
                  </a:extLst>
                </a:gridCol>
              </a:tblGrid>
              <a:tr h="240027">
                <a:tc>
                  <a:txBody>
                    <a:bodyPr/>
                    <a:lstStyle/>
                    <a:p>
                      <a:pPr rtl="1"/>
                      <a:endParaRPr lang="he-IL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חולה המרגיל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חולה לאונסו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6341434"/>
                  </a:ext>
                </a:extLst>
              </a:tr>
              <a:tr h="240027">
                <a:tc>
                  <a:txBody>
                    <a:bodyPr/>
                    <a:lstStyle/>
                    <a:p>
                      <a:pPr rtl="1"/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רב דימי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40 סאה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9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קבין</a:t>
                      </a:r>
                      <a:endParaRPr lang="he-IL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885285"/>
                  </a:ext>
                </a:extLst>
              </a:tr>
              <a:tr h="240027">
                <a:tc>
                  <a:txBody>
                    <a:bodyPr/>
                    <a:lstStyle/>
                    <a:p>
                      <a:pPr rtl="1"/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רבין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9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קבין</a:t>
                      </a:r>
                      <a:endParaRPr lang="he-IL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פטור מכלום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2107969"/>
                  </a:ext>
                </a:extLst>
              </a:tr>
            </a:tbl>
          </a:graphicData>
        </a:graphic>
      </p:graphicFrame>
      <p:graphicFrame>
        <p:nvGraphicFramePr>
          <p:cNvPr id="8" name="טבלה 7">
            <a:extLst>
              <a:ext uri="{FF2B5EF4-FFF2-40B4-BE49-F238E27FC236}">
                <a16:creationId xmlns:a16="http://schemas.microsoft.com/office/drawing/2014/main" id="{DF06AE12-CC51-999F-3FA9-064B6E3706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363247"/>
              </p:ext>
            </p:extLst>
          </p:nvPr>
        </p:nvGraphicFramePr>
        <p:xfrm>
          <a:off x="179839" y="1020652"/>
          <a:ext cx="3336104" cy="161442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82352">
                  <a:extLst>
                    <a:ext uri="{9D8B030D-6E8A-4147-A177-3AD203B41FA5}">
                      <a16:colId xmlns:a16="http://schemas.microsoft.com/office/drawing/2014/main" val="4143452182"/>
                    </a:ext>
                  </a:extLst>
                </a:gridCol>
                <a:gridCol w="562926">
                  <a:extLst>
                    <a:ext uri="{9D8B030D-6E8A-4147-A177-3AD203B41FA5}">
                      <a16:colId xmlns:a16="http://schemas.microsoft.com/office/drawing/2014/main" val="548511104"/>
                    </a:ext>
                  </a:extLst>
                </a:gridCol>
                <a:gridCol w="522638">
                  <a:extLst>
                    <a:ext uri="{9D8B030D-6E8A-4147-A177-3AD203B41FA5}">
                      <a16:colId xmlns:a16="http://schemas.microsoft.com/office/drawing/2014/main" val="3504494303"/>
                    </a:ext>
                  </a:extLst>
                </a:gridCol>
                <a:gridCol w="924780">
                  <a:extLst>
                    <a:ext uri="{9D8B030D-6E8A-4147-A177-3AD203B41FA5}">
                      <a16:colId xmlns:a16="http://schemas.microsoft.com/office/drawing/2014/main" val="198572667"/>
                    </a:ext>
                  </a:extLst>
                </a:gridCol>
                <a:gridCol w="843408">
                  <a:extLst>
                    <a:ext uri="{9D8B030D-6E8A-4147-A177-3AD203B41FA5}">
                      <a16:colId xmlns:a16="http://schemas.microsoft.com/office/drawing/2014/main" val="372734427"/>
                    </a:ext>
                  </a:extLst>
                </a:gridCol>
              </a:tblGrid>
              <a:tr h="295057">
                <a:tc>
                  <a:txBody>
                    <a:bodyPr/>
                    <a:lstStyle/>
                    <a:p>
                      <a:pPr rtl="1"/>
                      <a:r>
                        <a:rPr lang="he-IL" sz="1000" b="1" dirty="0" err="1">
                          <a:solidFill>
                            <a:schemeClr val="tx1"/>
                          </a:solidFill>
                        </a:rPr>
                        <a:t>אביי</a:t>
                      </a:r>
                      <a:endParaRPr lang="he-IL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בריא המרגיל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בריא לאונסו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חולה המרגיל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חולה לאונסו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8112092"/>
                  </a:ext>
                </a:extLst>
              </a:tr>
              <a:tr h="179142">
                <a:tc>
                  <a:txBody>
                    <a:bodyPr/>
                    <a:lstStyle/>
                    <a:p>
                      <a:pPr rtl="1"/>
                      <a:r>
                        <a:rPr lang="he-IL" sz="1000" b="0" dirty="0"/>
                        <a:t>עזרא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000" b="0" dirty="0"/>
                        <a:t>40 סאה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000" b="0" dirty="0"/>
                        <a:t>9 </a:t>
                      </a:r>
                      <a:r>
                        <a:rPr lang="he-IL" sz="1000" b="0" dirty="0" err="1"/>
                        <a:t>קבין</a:t>
                      </a:r>
                      <a:endParaRPr lang="he-IL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000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7890569"/>
                  </a:ext>
                </a:extLst>
              </a:tr>
              <a:tr h="410972">
                <a:tc>
                  <a:txBody>
                    <a:bodyPr/>
                    <a:lstStyle/>
                    <a:p>
                      <a:pPr rtl="1"/>
                      <a:r>
                        <a:rPr lang="he-IL" sz="1000" b="0" dirty="0"/>
                        <a:t>רב דימי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000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000" b="0" dirty="0"/>
                        <a:t>כבריא המרגיל (40 סאה)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000" b="0" dirty="0"/>
                        <a:t>כבריא לאונסו</a:t>
                      </a:r>
                    </a:p>
                    <a:p>
                      <a:pPr rtl="1"/>
                      <a:r>
                        <a:rPr lang="he-IL" sz="1000" b="0" dirty="0"/>
                        <a:t>(9 </a:t>
                      </a:r>
                      <a:r>
                        <a:rPr lang="he-IL" sz="1000" b="0" dirty="0" err="1"/>
                        <a:t>קבין</a:t>
                      </a:r>
                      <a:r>
                        <a:rPr lang="he-IL" sz="1000" b="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2814421"/>
                  </a:ext>
                </a:extLst>
              </a:tr>
              <a:tr h="410972">
                <a:tc>
                  <a:txBody>
                    <a:bodyPr/>
                    <a:lstStyle/>
                    <a:p>
                      <a:pPr rtl="1"/>
                      <a:r>
                        <a:rPr lang="he-IL" sz="1000" b="0" dirty="0"/>
                        <a:t>רבין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000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000" b="0" dirty="0"/>
                        <a:t>כבריא לאונסו </a:t>
                      </a:r>
                    </a:p>
                    <a:p>
                      <a:pPr rtl="1"/>
                      <a:r>
                        <a:rPr lang="he-IL" sz="1000" b="0" dirty="0"/>
                        <a:t>(9 </a:t>
                      </a:r>
                      <a:r>
                        <a:rPr lang="he-IL" sz="1000" b="0" dirty="0" err="1"/>
                        <a:t>קבין</a:t>
                      </a:r>
                      <a:r>
                        <a:rPr lang="he-IL" sz="1000" b="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000" b="0" dirty="0"/>
                        <a:t>פטור מכלום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431828"/>
                  </a:ext>
                </a:extLst>
              </a:tr>
            </a:tbl>
          </a:graphicData>
        </a:graphic>
      </p:graphicFrame>
      <p:graphicFrame>
        <p:nvGraphicFramePr>
          <p:cNvPr id="9" name="טבלה 8">
            <a:extLst>
              <a:ext uri="{FF2B5EF4-FFF2-40B4-BE49-F238E27FC236}">
                <a16:creationId xmlns:a16="http://schemas.microsoft.com/office/drawing/2014/main" id="{1AEA1BED-110E-7157-EF1A-640EDF2881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30541"/>
              </p:ext>
            </p:extLst>
          </p:nvPr>
        </p:nvGraphicFramePr>
        <p:xfrm>
          <a:off x="179512" y="2780928"/>
          <a:ext cx="3336104" cy="202539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82352">
                  <a:extLst>
                    <a:ext uri="{9D8B030D-6E8A-4147-A177-3AD203B41FA5}">
                      <a16:colId xmlns:a16="http://schemas.microsoft.com/office/drawing/2014/main" val="4143452182"/>
                    </a:ext>
                  </a:extLst>
                </a:gridCol>
                <a:gridCol w="562926">
                  <a:extLst>
                    <a:ext uri="{9D8B030D-6E8A-4147-A177-3AD203B41FA5}">
                      <a16:colId xmlns:a16="http://schemas.microsoft.com/office/drawing/2014/main" val="548511104"/>
                    </a:ext>
                  </a:extLst>
                </a:gridCol>
                <a:gridCol w="522638">
                  <a:extLst>
                    <a:ext uri="{9D8B030D-6E8A-4147-A177-3AD203B41FA5}">
                      <a16:colId xmlns:a16="http://schemas.microsoft.com/office/drawing/2014/main" val="3504494303"/>
                    </a:ext>
                  </a:extLst>
                </a:gridCol>
                <a:gridCol w="924780">
                  <a:extLst>
                    <a:ext uri="{9D8B030D-6E8A-4147-A177-3AD203B41FA5}">
                      <a16:colId xmlns:a16="http://schemas.microsoft.com/office/drawing/2014/main" val="198572667"/>
                    </a:ext>
                  </a:extLst>
                </a:gridCol>
                <a:gridCol w="843408">
                  <a:extLst>
                    <a:ext uri="{9D8B030D-6E8A-4147-A177-3AD203B41FA5}">
                      <a16:colId xmlns:a16="http://schemas.microsoft.com/office/drawing/2014/main" val="372734427"/>
                    </a:ext>
                  </a:extLst>
                </a:gridCol>
              </a:tblGrid>
              <a:tr h="295057">
                <a:tc>
                  <a:txBody>
                    <a:bodyPr/>
                    <a:lstStyle/>
                    <a:p>
                      <a:pPr rtl="1"/>
                      <a:r>
                        <a:rPr lang="he-IL" sz="1000" b="1" dirty="0">
                          <a:solidFill>
                            <a:schemeClr val="tx1"/>
                          </a:solidFill>
                        </a:rPr>
                        <a:t>רבא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בריא המרגיל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בריא לאונסו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חולה המרגיל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חולה לאונסו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8112092"/>
                  </a:ext>
                </a:extLst>
              </a:tr>
              <a:tr h="179142">
                <a:tc>
                  <a:txBody>
                    <a:bodyPr/>
                    <a:lstStyle/>
                    <a:p>
                      <a:pPr rtl="1"/>
                      <a:r>
                        <a:rPr lang="he-IL" sz="1000" b="0" dirty="0"/>
                        <a:t>עזרא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000" b="0" dirty="0"/>
                        <a:t>40 סאה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000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7890569"/>
                  </a:ext>
                </a:extLst>
              </a:tr>
              <a:tr h="410972">
                <a:tc>
                  <a:txBody>
                    <a:bodyPr/>
                    <a:lstStyle/>
                    <a:p>
                      <a:pPr rtl="1"/>
                      <a:r>
                        <a:rPr lang="he-IL" sz="1000" b="0" dirty="0"/>
                        <a:t>רבנן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000" b="0" dirty="0"/>
                        <a:t>9 </a:t>
                      </a:r>
                      <a:r>
                        <a:rPr lang="he-IL" sz="1000" b="0" dirty="0" err="1"/>
                        <a:t>קבין</a:t>
                      </a:r>
                      <a:endParaRPr lang="he-IL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2814421"/>
                  </a:ext>
                </a:extLst>
              </a:tr>
              <a:tr h="410972">
                <a:tc>
                  <a:txBody>
                    <a:bodyPr/>
                    <a:lstStyle/>
                    <a:p>
                      <a:pPr rtl="1"/>
                      <a:r>
                        <a:rPr lang="he-IL" sz="1000" b="0" dirty="0"/>
                        <a:t>רב דימי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000" b="0" dirty="0"/>
                        <a:t>כבריא המרגיל (40 סאה)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000" b="0" dirty="0"/>
                        <a:t>כבריא לאונסו</a:t>
                      </a:r>
                    </a:p>
                    <a:p>
                      <a:pPr rtl="1"/>
                      <a:r>
                        <a:rPr lang="he-IL" sz="1000" b="0" dirty="0"/>
                        <a:t>(9 </a:t>
                      </a:r>
                      <a:r>
                        <a:rPr lang="he-IL" sz="1000" b="0" dirty="0" err="1"/>
                        <a:t>קבין</a:t>
                      </a:r>
                      <a:r>
                        <a:rPr lang="he-IL" sz="1000" b="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431828"/>
                  </a:ext>
                </a:extLst>
              </a:tr>
              <a:tr h="410972">
                <a:tc>
                  <a:txBody>
                    <a:bodyPr/>
                    <a:lstStyle/>
                    <a:p>
                      <a:pPr rtl="1"/>
                      <a:r>
                        <a:rPr lang="he-IL" sz="1000" b="0" dirty="0"/>
                        <a:t>רבין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000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000" b="0" dirty="0"/>
                        <a:t>כבריא לאונסו </a:t>
                      </a:r>
                    </a:p>
                    <a:p>
                      <a:pPr rtl="1"/>
                      <a:r>
                        <a:rPr lang="he-IL" sz="1000" b="0" dirty="0"/>
                        <a:t>(9 </a:t>
                      </a:r>
                      <a:r>
                        <a:rPr lang="he-IL" sz="1000" b="0" dirty="0" err="1"/>
                        <a:t>קבין</a:t>
                      </a:r>
                      <a:r>
                        <a:rPr lang="he-IL" sz="1000" b="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000" b="0" dirty="0"/>
                        <a:t>פטור מכלום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9821548"/>
                  </a:ext>
                </a:extLst>
              </a:tr>
            </a:tbl>
          </a:graphicData>
        </a:graphic>
      </p:graphicFrame>
      <p:graphicFrame>
        <p:nvGraphicFramePr>
          <p:cNvPr id="10" name="טבלה 9">
            <a:extLst>
              <a:ext uri="{FF2B5EF4-FFF2-40B4-BE49-F238E27FC236}">
                <a16:creationId xmlns:a16="http://schemas.microsoft.com/office/drawing/2014/main" id="{38E81FBB-6E79-D18A-2B59-B71B2B2EEF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690856"/>
              </p:ext>
            </p:extLst>
          </p:nvPr>
        </p:nvGraphicFramePr>
        <p:xfrm>
          <a:off x="179512" y="5718132"/>
          <a:ext cx="3347210" cy="70602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76654">
                  <a:extLst>
                    <a:ext uri="{9D8B030D-6E8A-4147-A177-3AD203B41FA5}">
                      <a16:colId xmlns:a16="http://schemas.microsoft.com/office/drawing/2014/main" val="548511104"/>
                    </a:ext>
                  </a:extLst>
                </a:gridCol>
                <a:gridCol w="796080">
                  <a:extLst>
                    <a:ext uri="{9D8B030D-6E8A-4147-A177-3AD203B41FA5}">
                      <a16:colId xmlns:a16="http://schemas.microsoft.com/office/drawing/2014/main" val="3504494303"/>
                    </a:ext>
                  </a:extLst>
                </a:gridCol>
                <a:gridCol w="831068">
                  <a:extLst>
                    <a:ext uri="{9D8B030D-6E8A-4147-A177-3AD203B41FA5}">
                      <a16:colId xmlns:a16="http://schemas.microsoft.com/office/drawing/2014/main" val="198572667"/>
                    </a:ext>
                  </a:extLst>
                </a:gridCol>
                <a:gridCol w="843408">
                  <a:extLst>
                    <a:ext uri="{9D8B030D-6E8A-4147-A177-3AD203B41FA5}">
                      <a16:colId xmlns:a16="http://schemas.microsoft.com/office/drawing/2014/main" val="372734427"/>
                    </a:ext>
                  </a:extLst>
                </a:gridCol>
              </a:tblGrid>
              <a:tr h="295057">
                <a:tc>
                  <a:txBody>
                    <a:bodyPr/>
                    <a:lstStyle/>
                    <a:p>
                      <a:pPr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בריא המרגיל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בריא לאונסו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חולה המרגיל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000" b="0" dirty="0">
                          <a:solidFill>
                            <a:schemeClr val="tx1"/>
                          </a:solidFill>
                        </a:rPr>
                        <a:t>חולה לאונסו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8112092"/>
                  </a:ext>
                </a:extLst>
              </a:tr>
              <a:tr h="410972">
                <a:tc>
                  <a:txBody>
                    <a:bodyPr/>
                    <a:lstStyle/>
                    <a:p>
                      <a:pPr rtl="1"/>
                      <a:r>
                        <a:rPr lang="he-IL" sz="1000" b="0" dirty="0"/>
                        <a:t>40 סאה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000" b="0" dirty="0"/>
                        <a:t>9 </a:t>
                      </a:r>
                      <a:r>
                        <a:rPr lang="he-IL" sz="1000" b="0" dirty="0" err="1"/>
                        <a:t>קבין</a:t>
                      </a:r>
                      <a:endParaRPr lang="he-IL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000" b="0" dirty="0"/>
                        <a:t>40 סאה (כרב דימי)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000" b="0" dirty="0"/>
                        <a:t>פטור מכלום (כרבין)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28144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95502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96551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כב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ב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755576" y="179762"/>
            <a:ext cx="7754967" cy="57528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בעל קרי שנתנו עליו ט'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קבין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מים - טהור.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בד''א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? לעצמו, אבל לאחרים ארבעים סאה.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ר' יהודה אומר: מ' סאה מכל מקום.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ר' יוחנן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וריב''ל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''א ור' יוסי בר'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חנינא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– </a:t>
            </a:r>
          </a:p>
          <a:p>
            <a:pPr>
              <a:lnSpc>
                <a:spcPct val="120000"/>
              </a:lnSpc>
            </a:pP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חד מהאי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זוגא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וחד מהאי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זוגא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ארישא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חד אמר: הא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דאמרת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במה דברים אמורים לעצמו אבל לאחרים מ' סאה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           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 שנו אלא לחולה המרגיל, אבל לחולה לאונסו ט'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קבין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וחד אמר: כל לאחרים אפילו חולה לאונסו עד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דאיכא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מ' סאה.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וחד מהאי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זוגא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וחד מהאי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זוגא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אסיפא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חד אמר: הא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רבי יהודה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מ' סאה מכל מקום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לא שנו אלא בקרקע אבל בכלים לא.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וחד אמר: אפי' בכלים נמי.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בשלמא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''ד אפי' בכלים - היינו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דקתני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ר' יהודה אומר מ' סאה מכל מקום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he-IL" sz="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''ד בקרקע אין בכלים לא -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מכל מקום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לאתויי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מאי?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לאתויי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מים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שאובין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CA6B85E3-25B4-5065-ABCC-A192A3C0D8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7769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96551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כב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ב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803521" y="692696"/>
            <a:ext cx="7754967" cy="50863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פפא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ורב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הונא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בריה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יהושע ורבא (ברבי) בר שמואל כריכו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ריפתא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בהדי הדדי.</a:t>
            </a:r>
          </a:p>
          <a:p>
            <a:pPr>
              <a:lnSpc>
                <a:spcPct val="120000"/>
              </a:lnSpc>
            </a:pPr>
            <a:endParaRPr lang="he-IL" sz="1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פפא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הבו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 לדידי לברוך,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דנפול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עילואי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ט'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קבין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1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להו רבא (ברבי) [בר] שמואל: </a:t>
            </a:r>
          </a:p>
          <a:p>
            <a:pPr>
              <a:lnSpc>
                <a:spcPct val="120000"/>
              </a:lnSpc>
            </a:pP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תנינא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במה דברים אמורים? לעצמו, אבל לאחרים מ' סאה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הבו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 לדידי לברוך,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דנפול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עילואי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ארבעים סאה. </a:t>
            </a:r>
          </a:p>
          <a:p>
            <a:pPr>
              <a:lnSpc>
                <a:spcPct val="120000"/>
              </a:lnSpc>
            </a:pPr>
            <a:endParaRPr lang="he-IL" sz="1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להו רב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הונא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הבו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 לדידי לברוך,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דליכא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עילואי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האי ולא האי. </a:t>
            </a:r>
          </a:p>
          <a:p>
            <a:pPr>
              <a:lnSpc>
                <a:spcPct val="120000"/>
              </a:lnSpc>
            </a:pPr>
            <a:endParaRPr lang="he-IL" sz="17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17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17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חמא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טביל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במעלי יומא דפסחא להוציא רבים ידי חובתן,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ולית הלכתא כוותיה.</a:t>
            </a: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CA6B85E3-25B4-5065-ABCC-A192A3C0D8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2" name="TextBox 7">
            <a:extLst>
              <a:ext uri="{FF2B5EF4-FFF2-40B4-BE49-F238E27FC236}">
                <a16:creationId xmlns:a16="http://schemas.microsoft.com/office/drawing/2014/main" id="{70F20087-C142-9EFD-BCDC-C0E8D63F73D4}"/>
              </a:ext>
            </a:extLst>
          </p:cNvPr>
          <p:cNvSpPr txBox="1"/>
          <p:nvPr/>
        </p:nvSpPr>
        <p:spPr>
          <a:xfrm>
            <a:off x="8567349" y="727820"/>
            <a:ext cx="298695" cy="543995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●</a:t>
            </a:r>
          </a:p>
          <a:p>
            <a:endParaRPr lang="he-IL" sz="1400" dirty="0"/>
          </a:p>
          <a:p>
            <a:endParaRPr lang="he-IL" sz="1400" dirty="0"/>
          </a:p>
          <a:p>
            <a:endParaRPr lang="he-IL" sz="1600" dirty="0"/>
          </a:p>
          <a:p>
            <a:endParaRPr lang="he-IL" sz="900" dirty="0"/>
          </a:p>
          <a:p>
            <a:endParaRPr lang="he-IL" sz="1700" dirty="0"/>
          </a:p>
          <a:p>
            <a:endParaRPr lang="he-IL" sz="1900" dirty="0"/>
          </a:p>
          <a:p>
            <a:endParaRPr lang="he-IL" sz="1400" dirty="0"/>
          </a:p>
          <a:p>
            <a:endParaRPr lang="he-IL" sz="1900" dirty="0"/>
          </a:p>
          <a:p>
            <a:endParaRPr lang="he-IL" sz="1900" dirty="0"/>
          </a:p>
          <a:p>
            <a:endParaRPr lang="he-IL" sz="1900" dirty="0"/>
          </a:p>
          <a:p>
            <a:endParaRPr lang="he-IL" sz="1900" dirty="0"/>
          </a:p>
          <a:p>
            <a:endParaRPr lang="he-IL" sz="1900" dirty="0"/>
          </a:p>
          <a:p>
            <a:endParaRPr lang="he-IL" sz="3200" dirty="0"/>
          </a:p>
          <a:p>
            <a:endParaRPr lang="he-IL" sz="1050" dirty="0"/>
          </a:p>
          <a:p>
            <a:endParaRPr lang="he-IL" sz="1600" dirty="0"/>
          </a:p>
          <a:p>
            <a:endParaRPr lang="he-IL" sz="1600" dirty="0"/>
          </a:p>
          <a:p>
            <a:r>
              <a:rPr lang="he-IL" sz="1400" dirty="0"/>
              <a:t>●</a:t>
            </a:r>
          </a:p>
          <a:p>
            <a:endParaRPr lang="he-IL" sz="1400" dirty="0"/>
          </a:p>
          <a:p>
            <a:endParaRPr lang="he-IL" sz="1000" dirty="0"/>
          </a:p>
          <a:p>
            <a:endParaRPr lang="he-IL" sz="900" dirty="0"/>
          </a:p>
          <a:p>
            <a:endParaRPr lang="he-IL" sz="1400" dirty="0"/>
          </a:p>
        </p:txBody>
      </p:sp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E4520FCE-99A1-47CF-9234-79B9D21EF63B}"/>
              </a:ext>
            </a:extLst>
          </p:cNvPr>
          <p:cNvSpPr/>
          <p:nvPr/>
        </p:nvSpPr>
        <p:spPr>
          <a:xfrm>
            <a:off x="235478" y="1916832"/>
            <a:ext cx="2948886" cy="864096"/>
          </a:xfrm>
          <a:prstGeom prst="wedgeRoundRectCallout">
            <a:avLst>
              <a:gd name="adj1" fmla="val 60349"/>
              <a:gd name="adj2" fmla="val 42986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ת''ר</a:t>
            </a:r>
            <a:r>
              <a:rPr lang="he-IL" sz="13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בעל קרי שנתנו עליו ט' </a:t>
            </a:r>
            <a:r>
              <a:rPr lang="he-IL" sz="1300" dirty="0" err="1">
                <a:solidFill>
                  <a:srgbClr val="F79646">
                    <a:lumMod val="50000"/>
                  </a:srgbClr>
                </a:solidFill>
              </a:rPr>
              <a:t>קבין</a:t>
            </a: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 מים - טהור. </a:t>
            </a:r>
          </a:p>
          <a:p>
            <a:pPr>
              <a:lnSpc>
                <a:spcPct val="120000"/>
              </a:lnSpc>
            </a:pPr>
            <a:r>
              <a:rPr lang="he-IL" sz="1300" dirty="0" err="1">
                <a:solidFill>
                  <a:srgbClr val="F79646">
                    <a:lumMod val="50000"/>
                  </a:srgbClr>
                </a:solidFill>
              </a:rPr>
              <a:t>בד''א</a:t>
            </a: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? לעצמו, אבל לאחרים ארבעים סאה.</a:t>
            </a:r>
          </a:p>
        </p:txBody>
      </p:sp>
    </p:spTree>
    <p:extLst>
      <p:ext uri="{BB962C8B-B14F-4D97-AF65-F5344CB8AC3E}">
        <p14:creationId xmlns:p14="http://schemas.microsoft.com/office/powerpoint/2010/main" val="3782910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96551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כב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ב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1835696" y="59447"/>
            <a:ext cx="6674847" cy="65653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משנה </a:t>
            </a:r>
          </a:p>
          <a:p>
            <a:pPr>
              <a:lnSpc>
                <a:spcPct val="120000"/>
              </a:lnSpc>
            </a:pPr>
            <a:endParaRPr lang="he-IL" sz="3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- היה עומד בתפלה ונזכר שהוא בעל קרי - לא יפסיק אלא יקצר.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- ירד לטבול - אם יכול לעלות ולהתכסות ולקרות עד שלא תהא הנץ החמה, יעלה  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ויתכסה ויקרא, ואם לאו, יתכסה במים ויקרא.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- ולא יתכסה לא במים הרעים ולא במי המשרה עד שיטיל לתוכן מים.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- וכמה ירחיק מהן ומן הצואה? - ד' אמות.</a:t>
            </a:r>
            <a:br>
              <a:rPr lang="he-IL" sz="1600" dirty="0"/>
            </a:br>
            <a:endParaRPr lang="he-IL" sz="900" dirty="0"/>
          </a:p>
          <a:p>
            <a:pPr>
              <a:lnSpc>
                <a:spcPct val="120000"/>
              </a:lnSpc>
            </a:pPr>
            <a:r>
              <a:rPr lang="he-IL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גמרא</a:t>
            </a:r>
          </a:p>
          <a:p>
            <a:pPr>
              <a:lnSpc>
                <a:spcPct val="120000"/>
              </a:lnSpc>
            </a:pPr>
            <a:endParaRPr lang="he-IL" sz="3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ת''ר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- היה עומד </a:t>
            </a:r>
            <a:r>
              <a:rPr lang="he-IL" sz="1600" b="1" dirty="0">
                <a:solidFill>
                  <a:srgbClr val="F79646">
                    <a:lumMod val="50000"/>
                  </a:srgbClr>
                </a:solidFill>
              </a:rPr>
              <a:t>בתפלה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ונזכר שהוא בעל קרי - לא יפסיק אלא יקצר,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- היה קורא </a:t>
            </a:r>
            <a:r>
              <a:rPr lang="he-IL" sz="1600" b="1" dirty="0">
                <a:solidFill>
                  <a:srgbClr val="F79646">
                    <a:lumMod val="50000"/>
                  </a:srgbClr>
                </a:solidFill>
              </a:rPr>
              <a:t>בתורה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ונזכר שהוא בעל קרי - אינו מפסיק ועולה אלא מגמגם וקורא.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ר''מ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אומר: אין בעל קרי רשאי לקרות בתורה יותר מג' פסוקים. 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תניא אידך: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היה עומד בתפלה וראה צואה כנגדו - מהלך לפניו עד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שיזרקנה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לאחוריו ד' אמות. </a:t>
            </a:r>
          </a:p>
          <a:p>
            <a:pPr>
              <a:lnSpc>
                <a:spcPct val="120000"/>
              </a:lnSpc>
            </a:pPr>
            <a:endParaRPr lang="he-IL" sz="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והתניא: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לצדדין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!</a:t>
            </a:r>
          </a:p>
          <a:p>
            <a:pPr>
              <a:lnSpc>
                <a:spcPct val="120000"/>
              </a:lnSpc>
            </a:pPr>
            <a:endParaRPr lang="he-IL" sz="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ל''ק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הא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דאפשר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הא דלא אפשר. 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היה מתפלל ומצא צואה במקומו -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רבה: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אע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''פ שחטא </a:t>
            </a:r>
            <a:r>
              <a:rPr lang="he-IL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תפלתו תפלה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מתקיף ליה רבא: והא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זבח רשעים תועבה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"!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 אמר רבא: הואיל וחטא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אע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''פ שהתפלל </a:t>
            </a:r>
            <a:r>
              <a:rPr lang="he-IL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תפלתו תועבה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CA6B85E3-25B4-5065-ABCC-A192A3C0D8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2" name="TextBox 7">
            <a:extLst>
              <a:ext uri="{FF2B5EF4-FFF2-40B4-BE49-F238E27FC236}">
                <a16:creationId xmlns:a16="http://schemas.microsoft.com/office/drawing/2014/main" id="{ADE4998E-9B36-9DFB-705C-E348C3D11927}"/>
              </a:ext>
            </a:extLst>
          </p:cNvPr>
          <p:cNvSpPr txBox="1"/>
          <p:nvPr/>
        </p:nvSpPr>
        <p:spPr>
          <a:xfrm>
            <a:off x="8527244" y="2419541"/>
            <a:ext cx="298695" cy="32624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●</a:t>
            </a:r>
          </a:p>
          <a:p>
            <a:endParaRPr lang="he-IL" sz="1400" dirty="0"/>
          </a:p>
          <a:p>
            <a:endParaRPr lang="he-IL" sz="1400" dirty="0"/>
          </a:p>
          <a:p>
            <a:endParaRPr lang="he-IL" sz="2600" dirty="0"/>
          </a:p>
          <a:p>
            <a:endParaRPr lang="he-IL" sz="900" dirty="0"/>
          </a:p>
          <a:p>
            <a:endParaRPr lang="he-IL" sz="1700" dirty="0"/>
          </a:p>
          <a:p>
            <a:r>
              <a:rPr lang="he-IL" sz="1400" dirty="0"/>
              <a:t>●</a:t>
            </a:r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100" dirty="0"/>
          </a:p>
          <a:p>
            <a:endParaRPr lang="he-IL" sz="1400" dirty="0"/>
          </a:p>
          <a:p>
            <a:r>
              <a:rPr lang="he-IL" sz="1400" dirty="0"/>
              <a:t>●</a:t>
            </a:r>
          </a:p>
        </p:txBody>
      </p:sp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D991112A-206A-47A4-31DC-82052A825AFB}"/>
              </a:ext>
            </a:extLst>
          </p:cNvPr>
          <p:cNvSpPr/>
          <p:nvPr/>
        </p:nvSpPr>
        <p:spPr>
          <a:xfrm>
            <a:off x="603549" y="5451993"/>
            <a:ext cx="2948886" cy="576064"/>
          </a:xfrm>
          <a:prstGeom prst="wedgeRoundRectCallout">
            <a:avLst>
              <a:gd name="adj1" fmla="val 60349"/>
              <a:gd name="adj2" fmla="val 42986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משלי טו/ח:</a:t>
            </a:r>
          </a:p>
          <a:p>
            <a:pPr>
              <a:lnSpc>
                <a:spcPct val="120000"/>
              </a:lnSpc>
            </a:pPr>
            <a:r>
              <a:rPr lang="he-IL" sz="1300" dirty="0">
                <a:solidFill>
                  <a:srgbClr val="002060"/>
                </a:solidFill>
                <a:latin typeface="Arial" panose="020B0604020202020204" pitchFamily="34" charset="0"/>
              </a:rPr>
              <a:t>זֶבַח רְשָׁעִים תּוֹעֲבַת ה' וּתְפִלַּת יְשָׁרִים רְצוֹנוֹ.</a:t>
            </a:r>
          </a:p>
        </p:txBody>
      </p:sp>
    </p:spTree>
    <p:extLst>
      <p:ext uri="{BB962C8B-B14F-4D97-AF65-F5344CB8AC3E}">
        <p14:creationId xmlns:p14="http://schemas.microsoft.com/office/powerpoint/2010/main" val="33455401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2915647"/>
            <a:ext cx="8820472" cy="36317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כא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ע"ב (6 שורות מלמטה) – דף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כב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ע"ב (2 שורות מלמטה)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00B050"/>
                </a:solidFill>
              </a:rPr>
              <a:t>להתראות בדף </a:t>
            </a:r>
            <a:r>
              <a:rPr lang="he-IL" sz="2400" b="1" dirty="0" err="1">
                <a:solidFill>
                  <a:srgbClr val="00B050"/>
                </a:solidFill>
              </a:rPr>
              <a:t>כג</a:t>
            </a:r>
            <a:endParaRPr lang="he-IL" sz="2400" b="1" dirty="0">
              <a:solidFill>
                <a:srgbClr val="00B050"/>
              </a:solidFill>
            </a:endParaRP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86E679-A7EC-45BA-8925-0D1259BA82A3}"/>
              </a:ext>
            </a:extLst>
          </p:cNvPr>
          <p:cNvSpPr txBox="1"/>
          <p:nvPr/>
        </p:nvSpPr>
        <p:spPr>
          <a:xfrm>
            <a:off x="8519188" y="2844246"/>
            <a:ext cx="3012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/>
              <a:t>√</a:t>
            </a:r>
          </a:p>
        </p:txBody>
      </p:sp>
    </p:spTree>
    <p:extLst>
      <p:ext uri="{BB962C8B-B14F-4D97-AF65-F5344CB8AC3E}">
        <p14:creationId xmlns:p14="http://schemas.microsoft.com/office/powerpoint/2010/main" val="1042437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96552" y="35330"/>
            <a:ext cx="191622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כא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ב - 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כב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1847F4E8-3CBB-ECB9-1075-CABFBDB4ADA0}"/>
              </a:ext>
            </a:extLst>
          </p:cNvPr>
          <p:cNvSpPr/>
          <p:nvPr/>
        </p:nvSpPr>
        <p:spPr>
          <a:xfrm>
            <a:off x="1691680" y="260648"/>
            <a:ext cx="6912768" cy="1296143"/>
          </a:xfrm>
          <a:prstGeom prst="wedgeRoundRectCallout">
            <a:avLst>
              <a:gd name="adj1" fmla="val 53548"/>
              <a:gd name="adj2" fmla="val -39922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5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משנה כ ע"ב:</a:t>
            </a:r>
          </a:p>
          <a:p>
            <a:pPr>
              <a:lnSpc>
                <a:spcPct val="120000"/>
              </a:lnSpc>
            </a:pPr>
            <a:endParaRPr lang="he-IL" sz="3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בעל קרי -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מהרהר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בלבו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, ואינו מברך לא לפניה ולא לאחריה, ועל המזון מברך לאחריו ואינו מברך לפניו.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רבי יהודה אומר: מברך לפניהם ולאחריהם.</a:t>
            </a:r>
            <a:endParaRPr lang="he-IL" sz="15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AEE88149-D073-5F3B-B6EF-9AAE8A7C3F8A}"/>
              </a:ext>
            </a:extLst>
          </p:cNvPr>
          <p:cNvSpPr txBox="1"/>
          <p:nvPr/>
        </p:nvSpPr>
        <p:spPr>
          <a:xfrm>
            <a:off x="683568" y="1726458"/>
            <a:ext cx="7848872" cy="482952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תנן: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זב שראה קרי ונדה שפלטה שכבת זרע המשמשת וראתה דם -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צריכין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טבילה,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ורבי יהודה פוטר.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עד כאן לא פטר רבי יהודה אלא בזב שראה קרי,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דמעיקרא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לאו בר טבילה הוא,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אבל בעל קרי גרידא מחייב!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וכי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תימא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ה''ה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דאפילו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בעל קרי גרידא נמי פטר רבי יהודה,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והאי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מפלגי בזב שראה קרי להודיעך כחן דרבנן, </a:t>
            </a:r>
          </a:p>
          <a:p>
            <a:pPr>
              <a:lnSpc>
                <a:spcPct val="120000"/>
              </a:lnSpc>
            </a:pPr>
            <a:r>
              <a:rPr lang="he-IL" sz="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אימא סיפא: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המשמשת וראתה דם צריכה טבילה 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למאן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קתני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אילימא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לרבנן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-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פשיטא, השתא ומה זב שראה קרי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דמעיקרא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לאו בר טבילה הוא מחייבי רבנן,   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המשמשת וראתה דם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דמעיקרא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בת טבילה היא לא כל שכן?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אלא לאו ר' יהודה היא -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ודוקא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קתני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לה, משמשת וראתה נדה אינה צריכה טבילה,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אבל בעל קרי גרידא מחייב!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תימא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מברך, אלא מהרהר.</a:t>
            </a:r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8D610867-5D7F-3099-E8C5-F07AE618590E}"/>
              </a:ext>
            </a:extLst>
          </p:cNvPr>
          <p:cNvSpPr txBox="1"/>
          <p:nvPr/>
        </p:nvSpPr>
        <p:spPr>
          <a:xfrm>
            <a:off x="8316416" y="5373796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עמוד א</a:t>
            </a:r>
          </a:p>
        </p:txBody>
      </p:sp>
      <p:sp>
        <p:nvSpPr>
          <p:cNvPr id="6" name="חץ: שמאלה 5">
            <a:extLst>
              <a:ext uri="{FF2B5EF4-FFF2-40B4-BE49-F238E27FC236}">
                <a16:creationId xmlns:a16="http://schemas.microsoft.com/office/drawing/2014/main" id="{13843B06-C7EC-8878-8AE4-C8D64B92192A}"/>
              </a:ext>
            </a:extLst>
          </p:cNvPr>
          <p:cNvSpPr/>
          <p:nvPr/>
        </p:nvSpPr>
        <p:spPr>
          <a:xfrm>
            <a:off x="827584" y="6309320"/>
            <a:ext cx="936104" cy="360040"/>
          </a:xfrm>
          <a:prstGeom prst="lef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BB1158B5-7E86-A346-8B94-7203D1834B64}"/>
              </a:ext>
            </a:extLst>
          </p:cNvPr>
          <p:cNvSpPr txBox="1"/>
          <p:nvPr/>
        </p:nvSpPr>
        <p:spPr>
          <a:xfrm>
            <a:off x="8567608" y="6204546"/>
            <a:ext cx="36004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①</a:t>
            </a:r>
          </a:p>
        </p:txBody>
      </p:sp>
    </p:spTree>
    <p:extLst>
      <p:ext uri="{BB962C8B-B14F-4D97-AF65-F5344CB8AC3E}">
        <p14:creationId xmlns:p14="http://schemas.microsoft.com/office/powerpoint/2010/main" val="30268472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52536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כב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2915816" y="3789040"/>
            <a:ext cx="5482470" cy="23886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ומי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אית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לרבי יהודה הרהור?  </a:t>
            </a: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והתניא: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בעל קרי שאין לו מים לטבול -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קורא קריאת שמע ואינו מברך לא לפניה ולא לאחריה,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ואוכל פתו ומברך לאחריה ואינו מברך לפניה,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אבל מהרהר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בלבו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ואינו מוציא בשפתיו, דברי רבי מאיר,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רבי יהודה אומר: בין כך ובין כך מוציא בשפתיו. </a:t>
            </a:r>
          </a:p>
        </p:txBody>
      </p:sp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96914D16-AF37-5CC3-DB1D-83D19C8A24BA}"/>
              </a:ext>
            </a:extLst>
          </p:cNvPr>
          <p:cNvSpPr/>
          <p:nvPr/>
        </p:nvSpPr>
        <p:spPr>
          <a:xfrm>
            <a:off x="899592" y="505274"/>
            <a:ext cx="7740368" cy="2995734"/>
          </a:xfrm>
          <a:prstGeom prst="wedgeRoundRectCallout">
            <a:avLst>
              <a:gd name="adj1" fmla="val 53548"/>
              <a:gd name="adj2" fmla="val -39922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משנה כ ע"ב:</a:t>
            </a:r>
            <a:endParaRPr lang="he-IL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 בעל קרי -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 מהרהר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בלבו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, ואינו מברך לא לפניה ולא לאחריה, ועל המזון מברך לאחריו ואינו מברך לפניו.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 רבי יהודה אומר: מברך לפניהם ולאחריהם.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  ...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  גמרא </a:t>
            </a:r>
            <a:r>
              <a:rPr lang="he-IL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כא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 ע"ב:</a:t>
            </a:r>
          </a:p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תנן: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 זב שראה קרי ונדה שפלטה שכבת זרע המשמשת וראתה דם -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צריכין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טבילה, ורבי יהודה פוטר. </a:t>
            </a:r>
          </a:p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עד כאן לא פטר רבי יהודה אלא בזב שראה קרי,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דמעיקרא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לאו בר טבילה הוא, אבל בעל קרי גרידא מחייב!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  ...</a:t>
            </a:r>
          </a:p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לא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תימא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מברך, אלא מהרהר.</a:t>
            </a: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34F127B0-0FF9-F4A9-80F5-F0C2DB3F6B91}"/>
              </a:ext>
            </a:extLst>
          </p:cNvPr>
          <p:cNvSpPr txBox="1"/>
          <p:nvPr/>
        </p:nvSpPr>
        <p:spPr>
          <a:xfrm>
            <a:off x="8244408" y="3140968"/>
            <a:ext cx="36004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/>
              <a:t>①</a:t>
            </a:r>
            <a:endParaRPr lang="he-IL" sz="1000" dirty="0"/>
          </a:p>
        </p:txBody>
      </p:sp>
      <p:pic>
        <p:nvPicPr>
          <p:cNvPr id="10" name="תמונה 9">
            <a:extLst>
              <a:ext uri="{FF2B5EF4-FFF2-40B4-BE49-F238E27FC236}">
                <a16:creationId xmlns:a16="http://schemas.microsoft.com/office/drawing/2014/main" id="{F5347B56-AC3A-7A48-BB2B-D01BE5AD05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11" name="חץ: שמאלה 10">
            <a:extLst>
              <a:ext uri="{FF2B5EF4-FFF2-40B4-BE49-F238E27FC236}">
                <a16:creationId xmlns:a16="http://schemas.microsoft.com/office/drawing/2014/main" id="{9A41FC66-28CB-F713-895D-81FC0A774C7E}"/>
              </a:ext>
            </a:extLst>
          </p:cNvPr>
          <p:cNvSpPr/>
          <p:nvPr/>
        </p:nvSpPr>
        <p:spPr>
          <a:xfrm>
            <a:off x="827584" y="6309320"/>
            <a:ext cx="936104" cy="360040"/>
          </a:xfrm>
          <a:prstGeom prst="lef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27389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52536" y="35330"/>
            <a:ext cx="115212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כב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1124494" y="1882304"/>
            <a:ext cx="7416824" cy="479259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נחמן בר יצחק: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עשאן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ר' יהודה כהלכות דרך ארץ,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"והודעתם לבניך ולבני בניך", וכתיב בתריה "יום אשר עמדת לפני ה'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אלהיך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בחורב" -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מה להלן באימה וביראה וברתת ובזיע, אף כאן באימה וביראה וברתת ובזיע.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מכאן אמרו: הזבים והמצורעים ובאין על נדות מותרים לקרות בתורה ובנביאים ובכתובים לשנות במשנה וגמרא ובהלכות ובאגדות, אבל בעלי קריין אסורים.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רבי יוסי אומר: שונה הוא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ברגיליות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ובלבד שלא יציע את המשנה.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רבי יונתן בן יוסף אומר: מציע הוא את המשנה ואינו מציע את הגמרא.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רבי נתן בן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אבישלום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אומר: אף מציע את הגמרא ובלבד שלא יאמר אזכרות שבו.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רבי יוחנן הסנדלר תלמידו של רבי עקיבא משום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ר''ע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אומר: לא יכנס למדרש כל עיקר, ואמרי לה לא יכנס לבית המדרש כל עיקר.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ר' יהודה אומר: שונה הוא בהלכות דרך ארץ.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מעשה ברבי יהודה שראה קרי והיה מהלך על גב הנהר.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אמרו לו תלמידיו: רבינו שנה לנו פרק אחד בהלכות דרך ארץ.  ירד וטבל ושנה להם.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אמרו לו: לא כך למדתנו רבינו שונה הוא בהלכות דרך ארץ?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אמר להם: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אע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''פ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שמיקל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אני על אחרים מחמיר אני על עצמי.</a:t>
            </a:r>
          </a:p>
        </p:txBody>
      </p:sp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96914D16-AF37-5CC3-DB1D-83D19C8A24BA}"/>
              </a:ext>
            </a:extLst>
          </p:cNvPr>
          <p:cNvSpPr/>
          <p:nvPr/>
        </p:nvSpPr>
        <p:spPr>
          <a:xfrm>
            <a:off x="1124494" y="124526"/>
            <a:ext cx="7596352" cy="1638551"/>
          </a:xfrm>
          <a:prstGeom prst="wedgeRoundRectCallout">
            <a:avLst>
              <a:gd name="adj1" fmla="val 53548"/>
              <a:gd name="adj2" fmla="val -39922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משנה כ ע"ב:</a:t>
            </a:r>
            <a:endParaRPr lang="he-IL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 בעל קרי ...   רבי יהודה אומר: מברך לפניהם ולאחריהם.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   ...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  גמרא </a:t>
            </a:r>
            <a:r>
              <a:rPr lang="he-IL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כא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 ע"ב:</a:t>
            </a:r>
          </a:p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תנן: 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 זב שראה קרי ונדה שפלטה שכבת זרע המשמשת וראתה דם -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צריכין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טבילה, ורבי יהודה פוטר. </a:t>
            </a:r>
          </a:p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עד כאן לא פטר רבי יהודה אלא בזב שראה קרי,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דמעיקרא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לאו בר טבילה הוא, אבל בעל קרי גרידא מחייב!</a:t>
            </a:r>
          </a:p>
        </p:txBody>
      </p:sp>
      <p:pic>
        <p:nvPicPr>
          <p:cNvPr id="10" name="תמונה 9">
            <a:extLst>
              <a:ext uri="{FF2B5EF4-FFF2-40B4-BE49-F238E27FC236}">
                <a16:creationId xmlns:a16="http://schemas.microsoft.com/office/drawing/2014/main" id="{F5347B56-AC3A-7A48-BB2B-D01BE5AD05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796AF5B5-7FEE-40EA-5FA1-40F94792C09F}"/>
              </a:ext>
            </a:extLst>
          </p:cNvPr>
          <p:cNvSpPr txBox="1"/>
          <p:nvPr/>
        </p:nvSpPr>
        <p:spPr>
          <a:xfrm>
            <a:off x="8461416" y="1926694"/>
            <a:ext cx="49517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②</a:t>
            </a:r>
          </a:p>
        </p:txBody>
      </p:sp>
    </p:spTree>
    <p:extLst>
      <p:ext uri="{BB962C8B-B14F-4D97-AF65-F5344CB8AC3E}">
        <p14:creationId xmlns:p14="http://schemas.microsoft.com/office/powerpoint/2010/main" val="814874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52536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כב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395536" y="260648"/>
            <a:ext cx="8424936" cy="62699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רש"י:</a:t>
            </a:r>
          </a:p>
          <a:p>
            <a:pPr>
              <a:lnSpc>
                <a:spcPct val="120000"/>
              </a:lnSpc>
            </a:pPr>
            <a:r>
              <a:rPr lang="he-IL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הלכות דרך ארץ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כגון דרכן של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ת''ח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שהיא ברייתא ופרק בן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עזאי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הנותן ארבעה דברים אל לבו:</a:t>
            </a: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ויקיפדיה: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מסכתות דרך ארץ נמנות עם המסכתות הקטנות.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מסכתות אלו הן מסכת דרך ארץ רבה העוסקת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בנימוסין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ובעניינים שבין אדם לחברו,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ומסכת דרך ארץ זוטא המכילה הדרכות מוסר לתלמידי חכמים: עצות לביקורת עצמית וצניעות.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מסכתות אלו מתוארכות לתקופת התלמוד, ונערכו בזמן הגאונים. הן ממשיכות את המסורת של ספרי חכמה ומוסר, דוגמת ספר משלי המקראי, ספר בן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סירא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מתקופת בית שני, ופרקי אבות של תקופת התנאים.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מסכת דרך ארץ זוטא פרק ראשון: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דרכן של תלמידי חכמים: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עניו ושפל רוח, זריז, ממולא, עלוב ואהוב לכל,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שפל לאנשי ביתו, ירא חטא ודורש את האדם לפי מעשיו.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ואומר: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כל מה שיש בעולם הזה אין לי חפץ בו,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לפי שאין העולם הזה שלי.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יושב ומשנה ומטנף כסותו לפני רגלי תלמידי חכמים,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ואין איש רואה בו דבר רע.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שואל כעניין ומשיב כהלכה...</a:t>
            </a:r>
          </a:p>
        </p:txBody>
      </p:sp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010E7E88-5D41-0A04-2814-0636892A2838}"/>
              </a:ext>
            </a:extLst>
          </p:cNvPr>
          <p:cNvSpPr txBox="1"/>
          <p:nvPr/>
        </p:nvSpPr>
        <p:spPr>
          <a:xfrm>
            <a:off x="179512" y="3441807"/>
            <a:ext cx="3744416" cy="33239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מסכת דרך ארץ רבה פרק שלישי: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עזאי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אומר: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כל הנותן ד' דברים על עיניו ועל לבו,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שוב אינו חוטא לעולם: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מאין הוא בא,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ולאן הוא הולך,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ומי הוא דיינו,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ומה עתיד להיות.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מאין הוא בא? ממקום החושך,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ולאן הוא הולך? לחשך ואפלה...</a:t>
            </a:r>
          </a:p>
          <a:p>
            <a:endParaRPr lang="he-IL" sz="1600" dirty="0"/>
          </a:p>
        </p:txBody>
      </p:sp>
    </p:spTree>
    <p:extLst>
      <p:ext uri="{BB962C8B-B14F-4D97-AF65-F5344CB8AC3E}">
        <p14:creationId xmlns:p14="http://schemas.microsoft.com/office/powerpoint/2010/main" val="1999967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52536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כב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539552" y="3645024"/>
            <a:ext cx="7975132" cy="205953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תניא: </a:t>
            </a:r>
          </a:p>
          <a:p>
            <a:pPr>
              <a:lnSpc>
                <a:spcPct val="120000"/>
              </a:lnSpc>
            </a:pPr>
            <a:endParaRPr lang="he-IL" sz="6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ר' יהודה בן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בתירא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היה אומר: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אין דברי תורה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מקבלין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טומאה. </a:t>
            </a:r>
          </a:p>
          <a:p>
            <a:pPr>
              <a:lnSpc>
                <a:spcPct val="120000"/>
              </a:lnSpc>
            </a:pPr>
            <a:endParaRPr lang="he-IL" sz="6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מעשה בתלמיד אחד שהיה מגמגם למעלה מרבי יהודה בן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בתירא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אמר ליה: בני, פתח פיך ויאירו דבריך, שאין דברי תורה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מקבלין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טומאה,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שנאמר "הֲלוֹא כֹה דְבָרִי כָּאֵשׁ נְאֻם ה'" - מה אש אינו מקבל טומאה אף דברי תורה אינן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מקבלין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טומאה. </a:t>
            </a:r>
          </a:p>
        </p:txBody>
      </p:sp>
      <p:sp>
        <p:nvSpPr>
          <p:cNvPr id="2" name="הסבר מלבני מעוגל 6">
            <a:extLst>
              <a:ext uri="{FF2B5EF4-FFF2-40B4-BE49-F238E27FC236}">
                <a16:creationId xmlns:a16="http://schemas.microsoft.com/office/drawing/2014/main" id="{C308F8E1-D3B4-E3B7-EF4B-5E53455D1949}"/>
              </a:ext>
            </a:extLst>
          </p:cNvPr>
          <p:cNvSpPr/>
          <p:nvPr/>
        </p:nvSpPr>
        <p:spPr>
          <a:xfrm>
            <a:off x="827584" y="594054"/>
            <a:ext cx="7812376" cy="2779710"/>
          </a:xfrm>
          <a:prstGeom prst="wedgeRoundRectCallout">
            <a:avLst>
              <a:gd name="adj1" fmla="val 53548"/>
              <a:gd name="adj2" fmla="val -39922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"והודעתם לבניך ולבני בניך", וכתיב בתריה "יום אשר עמדת לפני ה'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אלהיך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בחורב" -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מה להלן באימה וביראה וברתת ובזיע אף כאן באימה וביראה וברתת ובזיע.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מכאן אמרו: הזבים והמצורעים ובאין על נדות מותרים לקרות בתורה ובנביאים ובכתובים לשנות במשנה וגמרא ובהלכות ובאגדות, אבל בעלי קריין אסורים.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רבי יוסי אומר: שונה הוא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ברגיליות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ובלבד שלא יציע את המשנה.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רבי יונתן בן יוסף אומר: מציע הוא את המשנה ואינו מציע את הגמרא.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רבי נתן בן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אבישלום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אומר: אף מציע את הגמרא ובלבד שלא יאמר אזכרות שבו.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רבי יוחנן הסנדלר תלמידו של רבי עקיבא משום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ר''ע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אומר: לא יכנס למדרש כל עיקר, ואמרי לה לא יכנס לבית המדרש כל עיקר.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ר' יהודה אומר: שונה הוא בהלכות דרך ארץ. </a:t>
            </a:r>
          </a:p>
        </p:txBody>
      </p:sp>
      <p:pic>
        <p:nvPicPr>
          <p:cNvPr id="3" name="תמונה 2">
            <a:extLst>
              <a:ext uri="{FF2B5EF4-FFF2-40B4-BE49-F238E27FC236}">
                <a16:creationId xmlns:a16="http://schemas.microsoft.com/office/drawing/2014/main" id="{6DFAAD3B-02CD-3FE3-9CBF-E10EAD349C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6168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52536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כב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1026836" y="3443857"/>
            <a:ext cx="7416824" cy="316753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מר: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מציע את המשנה ואינו מציע את הגמרא.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מסייע ליה לרבי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אלעאי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אלעאי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 ר' אחא בר יעקב משום רבינו: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הלכה מציע את המשנה ואינו מציע את הגמרא. 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כתנאי: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מציע את המשנה ואינו מציע את הגמרא דברי רבי מאיר,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רבי יהודה בן גמליאל אומר משום רבי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חנינא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בן גמליאל: זה וזה אסור, 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ואמרי לה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זה וזה מותר.</a:t>
            </a:r>
          </a:p>
          <a:p>
            <a:pPr>
              <a:lnSpc>
                <a:spcPct val="120000"/>
              </a:lnSpc>
            </a:pPr>
            <a:endParaRPr lang="he-IL" sz="5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מ''ד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זה וזה אסור כרבי יוחנן הסנדלר,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מ''ד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זה וזה מותר כרבי יהודה בן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בתירא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</p:txBody>
      </p:sp>
      <p:sp>
        <p:nvSpPr>
          <p:cNvPr id="2" name="הסבר מלבני מעוגל 6">
            <a:extLst>
              <a:ext uri="{FF2B5EF4-FFF2-40B4-BE49-F238E27FC236}">
                <a16:creationId xmlns:a16="http://schemas.microsoft.com/office/drawing/2014/main" id="{36661FB2-5286-F6BA-10D4-335FC77B73A8}"/>
              </a:ext>
            </a:extLst>
          </p:cNvPr>
          <p:cNvSpPr/>
          <p:nvPr/>
        </p:nvSpPr>
        <p:spPr>
          <a:xfrm>
            <a:off x="2123728" y="116632"/>
            <a:ext cx="6372216" cy="2131638"/>
          </a:xfrm>
          <a:prstGeom prst="wedgeRoundRectCallout">
            <a:avLst>
              <a:gd name="adj1" fmla="val 53548"/>
              <a:gd name="adj2" fmla="val -39922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מכאן אמרו: הזבים והמצורעים ובאין על נדות מותרים לקרות בתורה ובנביאים ובכתובים לשנות במשנה וגמרא ובהלכות ובאגדות, אבל בעלי קריין אסורים.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רבי יוסי אומר: שונה הוא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ברגיליות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ובלבד שלא יציע את המשנה.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רבי יונתן בן יוסף אומר: מציע הוא את המשנה ואינו מציע את הגמרא.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רבי נתן בן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אבישלום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אומר: אף מציע את הגמרא ובלבד שלא יאמר אזכרות שבו.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רבי יוחנן הסנדלר תלמידו של רבי עקיבא משום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ר''ע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אומר: לא יכנס למדרש כל עיקר...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ר' יהודה אומר: שונה הוא בהלכות דרך ארץ. </a:t>
            </a:r>
          </a:p>
        </p:txBody>
      </p:sp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E6E4B223-285F-6FF3-C38C-41B64483D160}"/>
              </a:ext>
            </a:extLst>
          </p:cNvPr>
          <p:cNvSpPr/>
          <p:nvPr/>
        </p:nvSpPr>
        <p:spPr>
          <a:xfrm>
            <a:off x="2123728" y="2367621"/>
            <a:ext cx="6372216" cy="907502"/>
          </a:xfrm>
          <a:prstGeom prst="wedgeRoundRectCallout">
            <a:avLst>
              <a:gd name="adj1" fmla="val 53548"/>
              <a:gd name="adj2" fmla="val -39922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ר' יהודה בן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בתירא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היה אומר: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אין דברי תורה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מקבלין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טומאה.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מעשה בתלמיד אחד שהיה מגמגם למעלה מרבי יהודה בן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בתירא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...</a:t>
            </a:r>
          </a:p>
        </p:txBody>
      </p:sp>
      <p:pic>
        <p:nvPicPr>
          <p:cNvPr id="8" name="תמונה 7">
            <a:extLst>
              <a:ext uri="{FF2B5EF4-FFF2-40B4-BE49-F238E27FC236}">
                <a16:creationId xmlns:a16="http://schemas.microsoft.com/office/drawing/2014/main" id="{4295D93E-9F2E-57E1-2E8E-7AA2337C19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81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52536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כב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1043608" y="188640"/>
            <a:ext cx="7416824" cy="595598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נחמן בר יצחק: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נהוג עלמא כהני תלת סבי -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כרבי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אלעאי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בראשית הגז,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כרבי יאשיה בכלאים,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כרבי יהודה בן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בתירא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בד''ת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105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כרבי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אלעאי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בראשית הגז,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רבי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אלעאי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אומר: ראשית הגז אינו נוהג אלא בארץ. </a:t>
            </a:r>
          </a:p>
          <a:p>
            <a:pPr>
              <a:lnSpc>
                <a:spcPct val="120000"/>
              </a:lnSpc>
            </a:pPr>
            <a:endParaRPr lang="he-IL" sz="105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כרבי יאשיה בכלאים,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כדכתיב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0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he-IL" sz="10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כת"י</a:t>
            </a:r>
            <a:r>
              <a:rPr lang="he-IL" sz="10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he-IL" sz="10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דתניא</a:t>
            </a:r>
            <a:r>
              <a:rPr lang="he-IL" sz="10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"(כרמך) לא תזרע [כרמך] כלאים" -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רבי יאשיה אומר: לעולם אינו חייב עד שיזרע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חטה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ושעורה וחרצן במפולת יד. </a:t>
            </a:r>
          </a:p>
          <a:p>
            <a:pPr>
              <a:lnSpc>
                <a:spcPct val="120000"/>
              </a:lnSpc>
            </a:pPr>
            <a:endParaRPr lang="he-IL" sz="105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כרבי יהודה בן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בתירא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בדברי תורה,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רבי יהודה בן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בתירא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אומר: אין דברי תורה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מקבלין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טומאה. </a:t>
            </a:r>
          </a:p>
          <a:p>
            <a:pPr>
              <a:lnSpc>
                <a:spcPct val="120000"/>
              </a:lnSpc>
            </a:pPr>
            <a:endParaRPr lang="he-IL" sz="3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כי אתא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זעירי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אמר: בטלוה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לטבילותא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ואמרי לה בטלוה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לנטילותא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מאן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בטלוה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לטבילותא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כרבי יהודה בן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בתירא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מאן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בטלוה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לנטילותא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כי הא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חסדא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לייט אמאן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דמהדר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בעידן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צלותא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</p:txBody>
      </p:sp>
      <p:pic>
        <p:nvPicPr>
          <p:cNvPr id="2" name="תמונה 1">
            <a:extLst>
              <a:ext uri="{FF2B5EF4-FFF2-40B4-BE49-F238E27FC236}">
                <a16:creationId xmlns:a16="http://schemas.microsoft.com/office/drawing/2014/main" id="{6BEAFC1A-B338-72FC-F166-39B1071EBB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7">
            <a:extLst>
              <a:ext uri="{FF2B5EF4-FFF2-40B4-BE49-F238E27FC236}">
                <a16:creationId xmlns:a16="http://schemas.microsoft.com/office/drawing/2014/main" id="{F0C55DB7-A75C-BAC9-9275-E2D92C3566EA}"/>
              </a:ext>
            </a:extLst>
          </p:cNvPr>
          <p:cNvSpPr txBox="1"/>
          <p:nvPr/>
        </p:nvSpPr>
        <p:spPr>
          <a:xfrm>
            <a:off x="8543286" y="215274"/>
            <a:ext cx="298695" cy="59016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●</a:t>
            </a:r>
          </a:p>
          <a:p>
            <a:endParaRPr lang="he-IL" sz="1400" dirty="0"/>
          </a:p>
          <a:p>
            <a:endParaRPr lang="he-IL" sz="1400" dirty="0"/>
          </a:p>
          <a:p>
            <a:endParaRPr lang="he-IL" sz="1600" dirty="0"/>
          </a:p>
          <a:p>
            <a:endParaRPr lang="he-IL" sz="900" dirty="0"/>
          </a:p>
          <a:p>
            <a:endParaRPr lang="he-IL" sz="1700" dirty="0"/>
          </a:p>
          <a:p>
            <a:endParaRPr lang="he-IL" sz="1900" dirty="0"/>
          </a:p>
          <a:p>
            <a:endParaRPr lang="he-IL" sz="1400" dirty="0"/>
          </a:p>
          <a:p>
            <a:endParaRPr lang="he-IL" sz="1900" dirty="0"/>
          </a:p>
          <a:p>
            <a:endParaRPr lang="he-IL" sz="1900" dirty="0"/>
          </a:p>
          <a:p>
            <a:endParaRPr lang="he-IL" sz="1900" dirty="0"/>
          </a:p>
          <a:p>
            <a:endParaRPr lang="he-IL" sz="1900" dirty="0"/>
          </a:p>
          <a:p>
            <a:endParaRPr lang="he-IL" sz="1900" dirty="0"/>
          </a:p>
          <a:p>
            <a:endParaRPr lang="he-IL" sz="1900" dirty="0"/>
          </a:p>
          <a:p>
            <a:endParaRPr lang="he-IL" dirty="0"/>
          </a:p>
          <a:p>
            <a:endParaRPr lang="he-IL" sz="1900" dirty="0"/>
          </a:p>
          <a:p>
            <a:endParaRPr lang="he-IL" sz="1050" dirty="0"/>
          </a:p>
          <a:p>
            <a:endParaRPr lang="he-IL" sz="1600" dirty="0"/>
          </a:p>
          <a:p>
            <a:endParaRPr lang="he-IL" sz="1600" dirty="0"/>
          </a:p>
          <a:p>
            <a:r>
              <a:rPr lang="he-IL" sz="1400" dirty="0"/>
              <a:t>●</a:t>
            </a:r>
          </a:p>
          <a:p>
            <a:endParaRPr lang="he-IL" sz="1400" dirty="0"/>
          </a:p>
          <a:p>
            <a:endParaRPr lang="he-IL" sz="1000" dirty="0"/>
          </a:p>
          <a:p>
            <a:endParaRPr lang="he-IL" sz="900" dirty="0"/>
          </a:p>
          <a:p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6941882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52536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כב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511934" y="9112"/>
            <a:ext cx="7992888" cy="68977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תנו רבנן: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בעל קרי שנתנו עליו תשעה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קבין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מים - טהור.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נחום איש גם זו לחשה לרבי עקיבא, ורבי עקיבא לחשה לבן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עזאי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, ובן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עזאי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יצא ושנאה לתלמידיו בשוק. </a:t>
            </a:r>
          </a:p>
          <a:p>
            <a:pPr>
              <a:lnSpc>
                <a:spcPct val="120000"/>
              </a:lnSpc>
            </a:pPr>
            <a:endParaRPr lang="he-IL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פליגי בה תרי אמוראי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במערבא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רבי יוסי בר אבין ורבי יוסי בר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זבידא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חד תני: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שנאה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וחד תני: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לחשה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מאן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שנאה - משום בטול תורה ומשום בטול פריה ורביה,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ומאן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לחשה - שלא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תלמידי חכמים מצויים אצל נשותיהם כתרנגולים. </a:t>
            </a:r>
          </a:p>
          <a:p>
            <a:pPr>
              <a:lnSpc>
                <a:spcPct val="120000"/>
              </a:lnSpc>
            </a:pPr>
            <a:endParaRPr lang="he-IL" sz="13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רבי ינאי: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שמעתי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שמקילין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בה, ושמעתי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שמחמירין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בה, וכל המחמיר בה על עצמו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מאריכין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לו ימיו ושנותיו. </a:t>
            </a:r>
          </a:p>
          <a:p>
            <a:pPr>
              <a:lnSpc>
                <a:spcPct val="120000"/>
              </a:lnSpc>
            </a:pPr>
            <a:endParaRPr lang="he-IL" sz="13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ריב''ל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מה טיבן של טובלי שחרין?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מה טיבן? הא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בעל קרי אסור בדברי תורה!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הכי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מה טיבן בארבעים סאה - אפשר בתשעה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קבין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מה טיבן בטבילה - אפשר בנתינה. </a:t>
            </a:r>
          </a:p>
          <a:p>
            <a:pPr>
              <a:lnSpc>
                <a:spcPct val="120000"/>
              </a:lnSpc>
            </a:pPr>
            <a:endParaRPr lang="he-IL" sz="13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חנינא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גדר גדול גדרו בה,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מעשה באחד שתבע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אשה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לדבר עבירה,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אמרה לו: ריקא יש לך ארבעים סאה שאתה טובל בהן?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מיד פירש.</a:t>
            </a:r>
          </a:p>
        </p:txBody>
      </p:sp>
      <p:pic>
        <p:nvPicPr>
          <p:cNvPr id="2" name="תמונה 1">
            <a:extLst>
              <a:ext uri="{FF2B5EF4-FFF2-40B4-BE49-F238E27FC236}">
                <a16:creationId xmlns:a16="http://schemas.microsoft.com/office/drawing/2014/main" id="{6BEAFC1A-B338-72FC-F166-39B1071EBB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7">
            <a:extLst>
              <a:ext uri="{FF2B5EF4-FFF2-40B4-BE49-F238E27FC236}">
                <a16:creationId xmlns:a16="http://schemas.microsoft.com/office/drawing/2014/main" id="{F0C55DB7-A75C-BAC9-9275-E2D92C3566EA}"/>
              </a:ext>
            </a:extLst>
          </p:cNvPr>
          <p:cNvSpPr txBox="1"/>
          <p:nvPr/>
        </p:nvSpPr>
        <p:spPr>
          <a:xfrm>
            <a:off x="8543286" y="46592"/>
            <a:ext cx="298695" cy="614783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●</a:t>
            </a:r>
          </a:p>
          <a:p>
            <a:endParaRPr lang="he-IL" sz="1400" dirty="0"/>
          </a:p>
          <a:p>
            <a:endParaRPr lang="he-IL" sz="1400" dirty="0"/>
          </a:p>
          <a:p>
            <a:endParaRPr lang="he-IL" sz="1900" dirty="0"/>
          </a:p>
          <a:p>
            <a:endParaRPr lang="he-IL" dirty="0"/>
          </a:p>
          <a:p>
            <a:endParaRPr lang="he-IL" dirty="0"/>
          </a:p>
          <a:p>
            <a:endParaRPr lang="he-IL" sz="2000" dirty="0"/>
          </a:p>
          <a:p>
            <a:endParaRPr lang="he-IL" sz="1050" dirty="0"/>
          </a:p>
          <a:p>
            <a:endParaRPr lang="he-IL" sz="1600" dirty="0"/>
          </a:p>
          <a:p>
            <a:endParaRPr lang="he-IL" sz="1600" dirty="0"/>
          </a:p>
          <a:p>
            <a:r>
              <a:rPr lang="he-IL" sz="1400" dirty="0"/>
              <a:t>●</a:t>
            </a:r>
          </a:p>
          <a:p>
            <a:endParaRPr lang="he-IL" sz="1400" dirty="0"/>
          </a:p>
          <a:p>
            <a:endParaRPr lang="he-IL" sz="1400" dirty="0"/>
          </a:p>
          <a:p>
            <a:endParaRPr lang="he-IL" sz="1200" dirty="0"/>
          </a:p>
          <a:p>
            <a:r>
              <a:rPr lang="he-IL" sz="1400" dirty="0"/>
              <a:t>●</a:t>
            </a:r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300" dirty="0"/>
          </a:p>
          <a:p>
            <a:endParaRPr lang="he-IL" sz="1400" dirty="0"/>
          </a:p>
          <a:p>
            <a:endParaRPr lang="he-IL" sz="2000" dirty="0"/>
          </a:p>
          <a:p>
            <a:endParaRPr lang="he-IL" sz="1400" dirty="0"/>
          </a:p>
          <a:p>
            <a:r>
              <a:rPr lang="he-IL" sz="1400" dirty="0"/>
              <a:t>●</a:t>
            </a:r>
          </a:p>
          <a:p>
            <a:endParaRPr lang="he-IL" sz="1000" dirty="0"/>
          </a:p>
          <a:p>
            <a:endParaRPr lang="he-IL" sz="900" dirty="0"/>
          </a:p>
          <a:p>
            <a:endParaRPr lang="he-IL" sz="1400" dirty="0"/>
          </a:p>
        </p:txBody>
      </p:sp>
      <p:sp>
        <p:nvSpPr>
          <p:cNvPr id="4" name="הסבר מלבני מעוגל 6">
            <a:extLst>
              <a:ext uri="{FF2B5EF4-FFF2-40B4-BE49-F238E27FC236}">
                <a16:creationId xmlns:a16="http://schemas.microsoft.com/office/drawing/2014/main" id="{775C414B-45C9-D8A5-37A3-9A4B3F9CE788}"/>
              </a:ext>
            </a:extLst>
          </p:cNvPr>
          <p:cNvSpPr/>
          <p:nvPr/>
        </p:nvSpPr>
        <p:spPr>
          <a:xfrm>
            <a:off x="287032" y="4058332"/>
            <a:ext cx="3114799" cy="1557542"/>
          </a:xfrm>
          <a:prstGeom prst="wedgeRoundRectCallout">
            <a:avLst>
              <a:gd name="adj1" fmla="val 59533"/>
              <a:gd name="adj2" fmla="val -43342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כא</a:t>
            </a: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ע"ב:</a:t>
            </a:r>
          </a:p>
          <a:p>
            <a:pPr>
              <a:lnSpc>
                <a:spcPct val="120000"/>
              </a:lnSpc>
            </a:pP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והאמר </a:t>
            </a:r>
            <a:r>
              <a:rPr lang="he-IL" sz="1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ריב''ל</a:t>
            </a: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מנין לבעל קרי ש</a:t>
            </a:r>
            <a:r>
              <a:rPr lang="he-IL" sz="13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אסור</a:t>
            </a: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בדברי תורה? </a:t>
            </a:r>
          </a:p>
          <a:p>
            <a:pPr>
              <a:lnSpc>
                <a:spcPct val="120000"/>
              </a:lnSpc>
            </a:pP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שנאמר: "</a:t>
            </a:r>
            <a:r>
              <a:rPr lang="he-IL" sz="13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והודעתם לבניך ולבני בניך</a:t>
            </a: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", וסמיך ליה "</a:t>
            </a:r>
            <a:r>
              <a:rPr lang="he-IL" sz="13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יום אשר עמדת</a:t>
            </a: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וגו' - מה להלן בעלי קריין </a:t>
            </a:r>
            <a:r>
              <a:rPr lang="he-IL" sz="1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אסורין</a:t>
            </a: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אף כאן בעלי קריין </a:t>
            </a:r>
            <a:r>
              <a:rPr lang="he-IL" sz="1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אסורין</a:t>
            </a: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54151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37101</TotalTime>
  <Words>2844</Words>
  <Application>Microsoft Office PowerPoint</Application>
  <PresentationFormat>‫הצגה על המסך (4:3)</PresentationFormat>
  <Paragraphs>506</Paragraphs>
  <Slides>16</Slides>
  <Notes>14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16</vt:i4>
      </vt:variant>
    </vt:vector>
  </HeadingPairs>
  <TitlesOfParts>
    <vt:vector size="19" baseType="lpstr">
      <vt:lpstr>Arial</vt:lpstr>
      <vt:lpstr>Calibri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נועם שפירא</cp:lastModifiedBy>
  <cp:revision>2616</cp:revision>
  <dcterms:created xsi:type="dcterms:W3CDTF">2015-01-28T10:22:53Z</dcterms:created>
  <dcterms:modified xsi:type="dcterms:W3CDTF">2023-12-24T09:23:43Z</dcterms:modified>
</cp:coreProperties>
</file>