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276" r:id="rId2"/>
    <p:sldId id="595" r:id="rId3"/>
    <p:sldId id="544" r:id="rId4"/>
    <p:sldId id="599" r:id="rId5"/>
    <p:sldId id="600" r:id="rId6"/>
    <p:sldId id="601" r:id="rId7"/>
    <p:sldId id="602" r:id="rId8"/>
    <p:sldId id="586" r:id="rId9"/>
    <p:sldId id="603" r:id="rId10"/>
    <p:sldId id="604" r:id="rId11"/>
    <p:sldId id="605" r:id="rId12"/>
    <p:sldId id="606" r:id="rId13"/>
    <p:sldId id="607" r:id="rId14"/>
    <p:sldId id="429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סגנון כה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סגנון כהה 2 - הדגשה 1/הדגש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סגנון כהה 2 - הדגשה 3/הדגשה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0785" autoAdjust="0"/>
  </p:normalViewPr>
  <p:slideViewPr>
    <p:cSldViewPr>
      <p:cViewPr varScale="1">
        <p:scale>
          <a:sx n="95" d="100"/>
          <a:sy n="95" d="100"/>
        </p:scale>
        <p:origin x="111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י"ג/טבת/תשפ"ד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5784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38296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150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3366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8759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269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7445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7684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5468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7243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6941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1682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י"ג/טבת/תשפ"ד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י"ג/טבת/תשפ"ד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י"ג/טבת/תשפ"ד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י"ג/טבת/תשפ"ד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י"ג/טבת/תשפ"ד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י"ג/טבת/תשפ"ד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י"ג/טבת/תשפ"ד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י"ג/טבת/תשפ"ד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י"ג/טבת/תשפ"ד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י"ג/טבת/תשפ"ד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י"ג/טבת/תשפ"ד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י"ג/טבת/תשפ"ד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6562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מסכת ברכות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4000" b="1" dirty="0" err="1">
                <a:solidFill>
                  <a:srgbClr val="C0504D">
                    <a:lumMod val="75000"/>
                  </a:srgbClr>
                </a:solidFill>
              </a:rPr>
              <a:t>כג</a:t>
            </a:r>
            <a:endParaRPr lang="he-IL" sz="4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כב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(2 שורות מלמטה) – דף כד ע"א (שורה 13)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מצגת עזר ללימוד הדף היומי</a:t>
            </a:r>
          </a:p>
          <a:p>
            <a:pPr algn="ctr"/>
            <a:endParaRPr lang="he-IL" sz="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בעריכת: הראל שפירא</a:t>
            </a:r>
          </a:p>
          <a:p>
            <a:pPr algn="ctr"/>
            <a:endParaRPr lang="he-IL" sz="1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52536" y="35330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AEE88149-D073-5F3B-B6EF-9AAE8A7C3F8A}"/>
              </a:ext>
            </a:extLst>
          </p:cNvPr>
          <p:cNvSpPr txBox="1"/>
          <p:nvPr/>
        </p:nvSpPr>
        <p:spPr>
          <a:xfrm>
            <a:off x="2267744" y="3284984"/>
            <a:ext cx="6408712" cy="33152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מכל מקום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השתא בית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הכסא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קבוע שרי בית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הכסא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עראי לא כל שכן?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הכסא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קבוע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ניצוצות שרי, בית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הכסא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עראי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ניצוצות אסרי.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 הכי,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אמאי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אין עליו תשובה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תשובה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מעלייתא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היא!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 מילתא תיתי לה בתורת טעמא ולא תיתי לה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''ו,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 בתורת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זהו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שאין עליו תשובה.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E1F5E944-880C-8AD5-0900-F18F465C12A4}"/>
              </a:ext>
            </a:extLst>
          </p:cNvPr>
          <p:cNvSpPr/>
          <p:nvPr/>
        </p:nvSpPr>
        <p:spPr>
          <a:xfrm>
            <a:off x="2411760" y="276509"/>
            <a:ext cx="6408712" cy="2808312"/>
          </a:xfrm>
          <a:prstGeom prst="wedgeRoundRectCallout">
            <a:avLst>
              <a:gd name="adj1" fmla="val 53934"/>
              <a:gd name="adj2" fmla="val -41594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ת''ר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לא יאחז אדם תפילין בידו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וס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''ת בזרועו ויתפלל,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ולא ישתין בהן מים, ולא יישן בהן לא שינת קבע ולא שינת עראי... 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אמר רבא אמר רב ששת: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לית הלכתא כי הא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מתניתא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דב''ש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היא, דאי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ב''ה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השתא בית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הכסא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קבוע שרי בית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הכסא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עראי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מיבעיא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מיתיבי: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דברים שהתרתי לך כאן - אסרתי לך כאן.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מאי לאו תפילין?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אי אמרת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בשלמא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בית הלל - התרתי לך כאן קבוע אסרתי לך כאן בית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הכסא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עראי,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אלא אי אמרת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ב''ש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- הא לא שרו ולא מידי! </a:t>
            </a:r>
          </a:p>
          <a:p>
            <a:pPr>
              <a:lnSpc>
                <a:spcPct val="120000"/>
              </a:lnSpc>
            </a:pPr>
            <a:r>
              <a:rPr lang="he-IL" sz="1050" dirty="0">
                <a:solidFill>
                  <a:srgbClr val="000000"/>
                </a:solidFill>
                <a:latin typeface="Arial" panose="020B0604020202020204" pitchFamily="34" charset="0"/>
              </a:rPr>
              <a:t>...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         אלא לאו תפילין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ותיובתא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דרבא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אמר רב ששת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תיובתא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9" name="הסבר מלבני מעוגל 6">
            <a:extLst>
              <a:ext uri="{FF2B5EF4-FFF2-40B4-BE49-F238E27FC236}">
                <a16:creationId xmlns:a16="http://schemas.microsoft.com/office/drawing/2014/main" id="{BC8A4E62-077A-8781-08B2-A2B120BBF64E}"/>
              </a:ext>
            </a:extLst>
          </p:cNvPr>
          <p:cNvSpPr/>
          <p:nvPr/>
        </p:nvSpPr>
        <p:spPr>
          <a:xfrm>
            <a:off x="251521" y="548680"/>
            <a:ext cx="1872207" cy="1872208"/>
          </a:xfrm>
          <a:prstGeom prst="wedgeRoundRectCallout">
            <a:avLst>
              <a:gd name="adj1" fmla="val 71695"/>
              <a:gd name="adj2" fmla="val -417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כג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ע"א: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הנכנס לבית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הכסא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קבוע -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חולץ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תפיליו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ברחוק ד' אמות, ומניחן בחלון הסמוך לרשות הרבים ונכנס... דברי בית שמאי.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ובית הלל אומרים: אוחזן בידו ונכנס.</a:t>
            </a:r>
          </a:p>
        </p:txBody>
      </p:sp>
    </p:spTree>
    <p:extLst>
      <p:ext uri="{BB962C8B-B14F-4D97-AF65-F5344CB8AC3E}">
        <p14:creationId xmlns:p14="http://schemas.microsoft.com/office/powerpoint/2010/main" val="2255415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52536" y="35330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AEE88149-D073-5F3B-B6EF-9AAE8A7C3F8A}"/>
              </a:ext>
            </a:extLst>
          </p:cNvPr>
          <p:cNvSpPr txBox="1"/>
          <p:nvPr/>
        </p:nvSpPr>
        <p:spPr>
          <a:xfrm>
            <a:off x="387515" y="60666"/>
            <a:ext cx="8352928" cy="68793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הרוצה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ליכנס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לסעודת קבע - מהלך עשרה פעמים ד' אמות או ד' פעמים י' אמות ויפנה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ואח''כ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נכנס.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ר' יצחק: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הנכנס לסעודת קבע - חולץ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תפיליו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ואח''כ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נכנס.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ופליגא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דר'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מניחן על שלחנו וכן הדור לו.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ועד אימת?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נחמן בר יצחק: עד זמן ברכה.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צורר אדם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תפיליו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עם מעותיו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באפרקסותו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ותניא אידך: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לא יצור.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דאזמניה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 דלא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אזמניה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סודרא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דתפילין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דאזמניה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למיצר ביה תפילין –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 ביה תפילין - אסור למיצר ביה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פשיטי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אזמניה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ולא צר ביה צר ביה ולא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אזמניה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שרי למיצר ביה זוזי.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הזמנה מילתא היא: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אזמניה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''ג דלא צר ביה, צר ביה - 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אזמניה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אסיר, אי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אזמניה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לא.</a:t>
            </a: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B1A9AB5F-705E-71B4-238F-FF01A703C627}"/>
              </a:ext>
            </a:extLst>
          </p:cNvPr>
          <p:cNvSpPr txBox="1"/>
          <p:nvPr/>
        </p:nvSpPr>
        <p:spPr>
          <a:xfrm>
            <a:off x="8737801" y="89475"/>
            <a:ext cx="298695" cy="33624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900" dirty="0"/>
          </a:p>
          <a:p>
            <a:endParaRPr lang="he-IL" dirty="0"/>
          </a:p>
          <a:p>
            <a:endParaRPr lang="he-IL" sz="3000" dirty="0"/>
          </a:p>
          <a:p>
            <a:endParaRPr lang="he-IL" sz="2000" dirty="0"/>
          </a:p>
          <a:p>
            <a:endParaRPr lang="he-IL" sz="1050" dirty="0"/>
          </a:p>
          <a:p>
            <a:endParaRPr lang="he-IL" sz="1400" dirty="0"/>
          </a:p>
          <a:p>
            <a:endParaRPr lang="he-IL" sz="1300" dirty="0"/>
          </a:p>
          <a:p>
            <a:endParaRPr lang="he-IL" sz="1700" dirty="0"/>
          </a:p>
          <a:p>
            <a:endParaRPr lang="he-IL" sz="1400" dirty="0"/>
          </a:p>
          <a:p>
            <a:r>
              <a:rPr lang="he-IL" sz="1400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34861804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52536" y="35330"/>
            <a:ext cx="31683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 - דף כד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AEE88149-D073-5F3B-B6EF-9AAE8A7C3F8A}"/>
              </a:ext>
            </a:extLst>
          </p:cNvPr>
          <p:cNvSpPr txBox="1"/>
          <p:nvPr/>
        </p:nvSpPr>
        <p:spPr>
          <a:xfrm>
            <a:off x="2699792" y="236404"/>
            <a:ext cx="5760640" cy="62699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מיניה רב יוסף בריה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נחוניא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מרב יהודה: </a:t>
            </a:r>
          </a:p>
          <a:p>
            <a:pPr>
              <a:lnSpc>
                <a:spcPct val="120000"/>
              </a:lnSpc>
            </a:pP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שיניח אדם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תפיליו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תחת מראשותיו? </a:t>
            </a:r>
          </a:p>
          <a:p>
            <a:pPr>
              <a:lnSpc>
                <a:spcPct val="120000"/>
              </a:lnSpc>
            </a:pPr>
            <a:endParaRPr lang="he-IL" sz="3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תחת מרגלותיו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מיבעיא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 - שנוהג בהן מנהג בזיון,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מיבעיא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 תחת מראשותיו - מאי? 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הכי אמר שמואל: </a:t>
            </a:r>
          </a:p>
          <a:p>
            <a:pPr>
              <a:lnSpc>
                <a:spcPct val="120000"/>
              </a:lnSpc>
            </a:pP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מותר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אפילו אשתו עמו.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מיתיבי: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לא יניח אדם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תפיליו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תחת מרגלותיו מפני שנוהג בהם דרך בזיון,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אבל מניחן תחת מראשותיו,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היתה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אשתו עמו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אסור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היה מקום שגבוה ג' טפחים או נמוך ג' טפחים - מותר.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תיובתא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דשמואל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תיובתא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רבא: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''ג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תיובתא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דשמואל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הלכתא כוותיה.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מ''ט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לנטורינהו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טפי עדיף.</a:t>
            </a: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38BBCCC7-0909-49E0-773C-E04088AC1423}"/>
              </a:ext>
            </a:extLst>
          </p:cNvPr>
          <p:cNvSpPr txBox="1"/>
          <p:nvPr/>
        </p:nvSpPr>
        <p:spPr>
          <a:xfrm>
            <a:off x="8364542" y="598757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א</a:t>
            </a:r>
          </a:p>
        </p:txBody>
      </p:sp>
      <p:sp>
        <p:nvSpPr>
          <p:cNvPr id="4" name="חץ: שמאלה 3">
            <a:extLst>
              <a:ext uri="{FF2B5EF4-FFF2-40B4-BE49-F238E27FC236}">
                <a16:creationId xmlns:a16="http://schemas.microsoft.com/office/drawing/2014/main" id="{D4853F04-D6BE-1B3D-B0B4-0F78470B371C}"/>
              </a:ext>
            </a:extLst>
          </p:cNvPr>
          <p:cNvSpPr/>
          <p:nvPr/>
        </p:nvSpPr>
        <p:spPr>
          <a:xfrm>
            <a:off x="3131840" y="6021288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7684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52536" y="35330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כד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AEE88149-D073-5F3B-B6EF-9AAE8A7C3F8A}"/>
              </a:ext>
            </a:extLst>
          </p:cNvPr>
          <p:cNvSpPr txBox="1"/>
          <p:nvPr/>
        </p:nvSpPr>
        <p:spPr>
          <a:xfrm>
            <a:off x="2339752" y="1804900"/>
            <a:ext cx="6120680" cy="47187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מנח להו? </a:t>
            </a: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ר' ירמיה: בין כר לכסת </a:t>
            </a: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כנגד ראשו. </a:t>
            </a: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והא תני 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מניחן בכובע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תחת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מראשותיו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</a:t>
            </a: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דמפיק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למורשא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דכובע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לבר. </a:t>
            </a:r>
          </a:p>
          <a:p>
            <a:pPr>
              <a:lnSpc>
                <a:spcPct val="120000"/>
              </a:lnSpc>
            </a:pPr>
            <a:endParaRPr lang="he-IL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קפרא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צייר להו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בכילתא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ומפיק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למורשהון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לבר. </a:t>
            </a: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שישא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אידי מנח להו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אשרשיפא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ופריס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סודרא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עלוייהו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המנונא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יוסף: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זימנא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קאימנא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לי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אייתי לי תפילין,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ואשכחתינהו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בין כר לכסת שלא כנגד ראשו,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ידענא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דיום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טבילה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ולאגמורן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הלכה למעשה הוא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דעבד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74F5DA5C-6C1E-5FC8-B86C-91D85204690E}"/>
              </a:ext>
            </a:extLst>
          </p:cNvPr>
          <p:cNvSpPr/>
          <p:nvPr/>
        </p:nvSpPr>
        <p:spPr>
          <a:xfrm>
            <a:off x="4860031" y="206658"/>
            <a:ext cx="3682425" cy="1422142"/>
          </a:xfrm>
          <a:prstGeom prst="wedgeRoundRectCallout">
            <a:avLst>
              <a:gd name="adj1" fmla="val 56448"/>
              <a:gd name="adj2" fmla="val -4478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כג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ע"ב:</a:t>
            </a:r>
          </a:p>
          <a:p>
            <a:pPr>
              <a:lnSpc>
                <a:spcPct val="120000"/>
              </a:lnSpc>
            </a:pP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בעא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מיניה רב יוסף בריה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נחוניא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מרב יהודה: 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מהו שיניח אדם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תפיליו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תחת מראשותיו? ...</a:t>
            </a:r>
          </a:p>
          <a:p>
            <a:pPr>
              <a:lnSpc>
                <a:spcPct val="120000"/>
              </a:lnSpc>
            </a:pP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הכי אמר שמואל: </a:t>
            </a: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מותר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אפילו אשתו עמו.</a:t>
            </a:r>
          </a:p>
        </p:txBody>
      </p:sp>
    </p:spTree>
    <p:extLst>
      <p:ext uri="{BB962C8B-B14F-4D97-AF65-F5344CB8AC3E}">
        <p14:creationId xmlns:p14="http://schemas.microsoft.com/office/powerpoint/2010/main" val="3687138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כב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(2 שורות מלמטה) – דף כד ע"א (שורה 13)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כד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519188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35330"/>
            <a:ext cx="32403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כב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 - 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2051720" y="476672"/>
            <a:ext cx="6561606" cy="56789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היה עומד בתפלה ומים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שותתין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 ברכיו - פוסק עד שיכלו המים וחוזר ומתפלל.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להיכן חוזר?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המנונא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חד אמר: חוזר לראש,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וחד אמר: למקום שפסק.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קמיפלגי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מר סבר אם שהה כדי לגמור את כולה - חוזר לראש,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ומר סבר - למקום שפסק.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אמר רב אשי: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האי אם שהה אם לא שהה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מיבעי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ליה!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אלא דכולי עלמא אם שהה כדי לגמור את כולה - חוזר לראש,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והתם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בדלא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שהה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קמיפלגי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סבר - גברא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דחויא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ואין ראוי ואין תפלתו תפלה,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ומר סבר - גברא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חזיא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ותפלתו תפלה.</a:t>
            </a:r>
            <a:endParaRPr lang="he-IL" sz="1700" dirty="0"/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6BEAFC1A-B338-72FC-F166-39B1071EBB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7" name="TextBox 5">
            <a:extLst>
              <a:ext uri="{FF2B5EF4-FFF2-40B4-BE49-F238E27FC236}">
                <a16:creationId xmlns:a16="http://schemas.microsoft.com/office/drawing/2014/main" id="{92CBFDE0-E98C-AE41-53FD-09C5ADBD835F}"/>
              </a:ext>
            </a:extLst>
          </p:cNvPr>
          <p:cNvSpPr txBox="1"/>
          <p:nvPr/>
        </p:nvSpPr>
        <p:spPr>
          <a:xfrm>
            <a:off x="8510218" y="321355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א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C1347D84-2CBB-FA46-F281-73CDD25DAA54}"/>
              </a:ext>
            </a:extLst>
          </p:cNvPr>
          <p:cNvSpPr/>
          <p:nvPr/>
        </p:nvSpPr>
        <p:spPr>
          <a:xfrm>
            <a:off x="339751" y="1260739"/>
            <a:ext cx="2156066" cy="2376264"/>
          </a:xfrm>
          <a:prstGeom prst="wedgeRoundRectCallout">
            <a:avLst>
              <a:gd name="adj1" fmla="val -56838"/>
              <a:gd name="adj2" fmla="val -42414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 </a:t>
            </a:r>
            <a:r>
              <a:rPr lang="he-IL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כב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ע"ב:</a:t>
            </a: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היה עומד בתפלה ונזכר שהוא בעל קרי - לא יפסיק אלא יקצר ...</a:t>
            </a:r>
            <a:endParaRPr lang="he-IL" sz="1100" b="0" i="0" dirty="0">
              <a:solidFill>
                <a:srgbClr val="F79646">
                  <a:lumMod val="50000"/>
                </a:srgbClr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100" dirty="0">
                <a:solidFill>
                  <a:srgbClr val="000000"/>
                </a:solidFill>
                <a:latin typeface="Arial" panose="020B0604020202020204" pitchFamily="34" charset="0"/>
              </a:rPr>
              <a:t>גמרא:</a:t>
            </a:r>
          </a:p>
          <a:p>
            <a:pPr>
              <a:lnSpc>
                <a:spcPct val="120000"/>
              </a:lnSpc>
            </a:pPr>
            <a:r>
              <a:rPr lang="he-IL" sz="1100" dirty="0">
                <a:solidFill>
                  <a:srgbClr val="000000"/>
                </a:solidFill>
                <a:latin typeface="Arial" panose="020B0604020202020204" pitchFamily="34" charset="0"/>
              </a:rPr>
              <a:t>... תניא אידך: </a:t>
            </a: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היה עומד בתפלה וראה צואה כנגדו - מהלך לפניו עד </a:t>
            </a:r>
            <a:r>
              <a:rPr lang="he-IL" sz="1100" dirty="0" err="1">
                <a:solidFill>
                  <a:srgbClr val="F79646">
                    <a:lumMod val="50000"/>
                  </a:srgbClr>
                </a:solidFill>
              </a:rPr>
              <a:t>שיזרקנה</a:t>
            </a: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 לאחוריו ד' אמות. </a:t>
            </a:r>
            <a:endParaRPr lang="he-IL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100" dirty="0">
                <a:solidFill>
                  <a:srgbClr val="000000"/>
                </a:solidFill>
                <a:latin typeface="Arial" panose="020B0604020202020204" pitchFamily="34" charset="0"/>
              </a:rPr>
              <a:t>היה מתפלל ומצא צואה במקומו ... אלא אמר רבא: הואיל וחטא </a:t>
            </a:r>
            <a:r>
              <a:rPr lang="he-IL" sz="1100" dirty="0" err="1">
                <a:solidFill>
                  <a:srgbClr val="000000"/>
                </a:solidFill>
                <a:latin typeface="Arial" panose="020B0604020202020204" pitchFamily="34" charset="0"/>
              </a:rPr>
              <a:t>אע</a:t>
            </a:r>
            <a:r>
              <a:rPr lang="he-IL" sz="1100" dirty="0">
                <a:solidFill>
                  <a:srgbClr val="000000"/>
                </a:solidFill>
                <a:latin typeface="Arial" panose="020B0604020202020204" pitchFamily="34" charset="0"/>
              </a:rPr>
              <a:t>''פ שהתפלל </a:t>
            </a:r>
            <a:r>
              <a:rPr lang="he-IL" sz="1100" b="1" dirty="0">
                <a:solidFill>
                  <a:srgbClr val="000000"/>
                </a:solidFill>
                <a:latin typeface="Arial" panose="020B0604020202020204" pitchFamily="34" charset="0"/>
              </a:rPr>
              <a:t>תפלתו תועבה</a:t>
            </a:r>
            <a:r>
              <a:rPr lang="he-IL" sz="11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1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8517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1849218" y="223099"/>
            <a:ext cx="6611214" cy="62699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תנו רבנן: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הנצרך לנקביו - אל יתפלל, ואם התפלל תפלתו תועבה.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זביד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ואיתימא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יהודה: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שנו אלא שאינו יכול לשהות בעצמו,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אם יכול לשהות בעצמו תפלתו תפלה.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ועד כמה?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ששת: עד פרסה.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איכא דמתני לה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אמתניתא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במה דברים אמורים?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כשאין יכול לעמוד על עצמו,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אבל אם יכול לעמוד על עצמו תפלתו תפלה.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ועד כמה?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זביד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he-IL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כת"י</a:t>
            </a:r>
            <a:r>
              <a:rPr lang="he-IL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ואיתימא</a:t>
            </a:r>
            <a:r>
              <a:rPr lang="he-IL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יהודה)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עד פרסה.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רבי שמואל בר נחמני אמר רבי יונתן: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הנצרך לנקביו - הרי זה לא יתפלל,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משום שנאמר: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הִכּוֹן לִקְרַאת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אֱלֹהֶיך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ָ יִשְׂרָאֵל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</a:t>
            </a:r>
          </a:p>
        </p:txBody>
      </p:sp>
      <p:pic>
        <p:nvPicPr>
          <p:cNvPr id="10" name="תמונה 9">
            <a:extLst>
              <a:ext uri="{FF2B5EF4-FFF2-40B4-BE49-F238E27FC236}">
                <a16:creationId xmlns:a16="http://schemas.microsoft.com/office/drawing/2014/main" id="{F5347B56-AC3A-7A48-BB2B-D01BE5AD05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11" name="חץ: שמאלה 10">
            <a:extLst>
              <a:ext uri="{FF2B5EF4-FFF2-40B4-BE49-F238E27FC236}">
                <a16:creationId xmlns:a16="http://schemas.microsoft.com/office/drawing/2014/main" id="{9A41FC66-28CB-F713-895D-81FC0A774C7E}"/>
              </a:ext>
            </a:extLst>
          </p:cNvPr>
          <p:cNvSpPr/>
          <p:nvPr/>
        </p:nvSpPr>
        <p:spPr>
          <a:xfrm>
            <a:off x="827584" y="6309320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A307DEAC-9F76-955E-18B0-8F6184824051}"/>
              </a:ext>
            </a:extLst>
          </p:cNvPr>
          <p:cNvSpPr txBox="1"/>
          <p:nvPr/>
        </p:nvSpPr>
        <p:spPr>
          <a:xfrm>
            <a:off x="8532440" y="5556975"/>
            <a:ext cx="3600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❶</a:t>
            </a:r>
          </a:p>
        </p:txBody>
      </p:sp>
    </p:spTree>
    <p:extLst>
      <p:ext uri="{BB962C8B-B14F-4D97-AF65-F5344CB8AC3E}">
        <p14:creationId xmlns:p14="http://schemas.microsoft.com/office/powerpoint/2010/main" val="1127389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-63987" y="476672"/>
            <a:ext cx="8961076" cy="59744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רבי שמואל בר נחמני אמר רבי יונתן: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מ''ד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שמור רגלך כאשר תלך אל בית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האלהים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"? 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שמור עצמך שלא תחטא ואם תחטא הבא קרבן לפני.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וקרוב לשמוע (דברי חכמים)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רבא: הוי קרוב לשמוע דברי חכמים, שאם חוטאים מביאים קרבן ועושים תשובה.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מתת הכסילים [זבח]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 תהי ככסילים שחוטאים ומביאים קרבן ואין עושים תשובה. </a:t>
            </a: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כי אינם יודעים לעשות רע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 הכי צדיקים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נינהו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אל תהי ככסילים שחוטאים ומביאים קרבן ואינם יודעים אם על הטובה הם מביאים אם על הרעה הם מביאים, 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הקב''ה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בין טוב לרע אינן מבחינים והם מביאים קרבן לפני?</a:t>
            </a:r>
          </a:p>
          <a:p>
            <a:pPr>
              <a:lnSpc>
                <a:spcPct val="120000"/>
              </a:lnSpc>
            </a:pPr>
            <a:endParaRPr lang="he-IL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אשי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ואיתימא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חנינא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שמור נקביך בשעה שאתה עומד לפני.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pic>
        <p:nvPicPr>
          <p:cNvPr id="10" name="תמונה 9">
            <a:extLst>
              <a:ext uri="{FF2B5EF4-FFF2-40B4-BE49-F238E27FC236}">
                <a16:creationId xmlns:a16="http://schemas.microsoft.com/office/drawing/2014/main" id="{F5347B56-AC3A-7A48-BB2B-D01BE5AD05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2" name="הסבר מלבני מעוגל 6">
            <a:extLst>
              <a:ext uri="{FF2B5EF4-FFF2-40B4-BE49-F238E27FC236}">
                <a16:creationId xmlns:a16="http://schemas.microsoft.com/office/drawing/2014/main" id="{6665E788-527F-CCD9-4E45-9F696ADB27B5}"/>
              </a:ext>
            </a:extLst>
          </p:cNvPr>
          <p:cNvSpPr/>
          <p:nvPr/>
        </p:nvSpPr>
        <p:spPr>
          <a:xfrm>
            <a:off x="179512" y="548681"/>
            <a:ext cx="3528392" cy="1368152"/>
          </a:xfrm>
          <a:prstGeom prst="wedgeRoundRectCallout">
            <a:avLst>
              <a:gd name="adj1" fmla="val 53548"/>
              <a:gd name="adj2" fmla="val -3992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קהלת ד/</a:t>
            </a:r>
            <a:r>
              <a:rPr lang="he-IL" sz="14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יז</a:t>
            </a: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2060"/>
                </a:solidFill>
              </a:rPr>
              <a:t>שְׁמֹר רגליך [רַגְלְךָ] כַּאֲשֶׁר תֵּלֵךְ אֶל בֵּית </a:t>
            </a:r>
            <a:r>
              <a:rPr lang="he-IL" sz="1400" dirty="0" err="1">
                <a:solidFill>
                  <a:srgbClr val="002060"/>
                </a:solidFill>
              </a:rPr>
              <a:t>הָאֱלֹהִים</a:t>
            </a:r>
            <a:r>
              <a:rPr lang="he-IL" sz="1400" dirty="0">
                <a:solidFill>
                  <a:srgbClr val="002060"/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2060"/>
                </a:solidFill>
              </a:rPr>
              <a:t>וְקָרוֹב לִשְׁמֹעַ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2060"/>
                </a:solidFill>
              </a:rPr>
              <a:t>מִתֵּת הַכְּסִילִים זָבַח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2060"/>
                </a:solidFill>
              </a:rPr>
              <a:t>כִּי אֵינָם יוֹדְעִים לַעֲשׂוֹת רָע.</a:t>
            </a:r>
            <a:endParaRPr lang="he-IL" sz="1400" b="0" i="0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4122863-98F7-6272-5188-7EB5869C215F}"/>
              </a:ext>
            </a:extLst>
          </p:cNvPr>
          <p:cNvSpPr txBox="1"/>
          <p:nvPr/>
        </p:nvSpPr>
        <p:spPr>
          <a:xfrm>
            <a:off x="8708540" y="1116361"/>
            <a:ext cx="454822" cy="509370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①</a:t>
            </a:r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0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200" dirty="0"/>
          </a:p>
          <a:p>
            <a:endParaRPr lang="he-IL" sz="1400" dirty="0"/>
          </a:p>
          <a:p>
            <a:endParaRPr lang="he-IL" sz="1200" dirty="0"/>
          </a:p>
          <a:p>
            <a:endParaRPr lang="he-IL" sz="14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r>
              <a:rPr lang="he-IL" sz="1200" dirty="0"/>
              <a:t>②</a:t>
            </a:r>
            <a:endParaRPr lang="he-IL" sz="1300" dirty="0"/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5F409526-4335-E972-C9A5-E92C3E6BDB80}"/>
              </a:ext>
            </a:extLst>
          </p:cNvPr>
          <p:cNvSpPr txBox="1"/>
          <p:nvPr/>
        </p:nvSpPr>
        <p:spPr>
          <a:xfrm>
            <a:off x="8828493" y="524617"/>
            <a:ext cx="36004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❷</a:t>
            </a:r>
          </a:p>
          <a:p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2850517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-17057" y="476672"/>
            <a:ext cx="9005608" cy="48463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תנו רבנן: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הנכנס לבית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הכסא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- חולץ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תפיליו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ברחוק ד' אמות ונכנס.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אחא בר רב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רב ששת: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שנו אלא בית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הכסא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קבוע,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בית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הכסא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עראי חולץ ונפנה לאלתר, וכשהוא יוצא מרחיק ד' אמות ומניחן מפני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שעשאו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בית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הכסא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קבוע.</a:t>
            </a:r>
          </a:p>
          <a:p>
            <a:pPr>
              <a:lnSpc>
                <a:spcPct val="120000"/>
              </a:lnSpc>
            </a:pPr>
            <a:endParaRPr lang="he-IL" sz="5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איבעיא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מהו שיכנס אדם בתפילין לבית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הכסא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קבוע להשתין מים? </a:t>
            </a:r>
          </a:p>
          <a:p>
            <a:pPr>
              <a:lnSpc>
                <a:spcPct val="120000"/>
              </a:lnSpc>
            </a:pPr>
            <a:endParaRPr lang="he-IL" sz="1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רבינא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שרי,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אדא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מתנא אסר. </a:t>
            </a:r>
            <a:endParaRPr lang="he-IL" sz="1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אתו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שיילוה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לרבא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אמר להו: אסור,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חיישינן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שמא יפנה בהן, ואמרי לה שמא יפיח בהן. </a:t>
            </a:r>
          </a:p>
        </p:txBody>
      </p:sp>
      <p:pic>
        <p:nvPicPr>
          <p:cNvPr id="10" name="תמונה 9">
            <a:extLst>
              <a:ext uri="{FF2B5EF4-FFF2-40B4-BE49-F238E27FC236}">
                <a16:creationId xmlns:a16="http://schemas.microsoft.com/office/drawing/2014/main" id="{F5347B56-AC3A-7A48-BB2B-D01BE5AD05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204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323527" y="476672"/>
            <a:ext cx="8573561" cy="52357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תניא אידך: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הנכנס לבית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הכסא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קבוע -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חולץ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תפיליו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ברחוק ד' אמות, ומניחן בחלון הסמוך לרשות הרבים ונכנס,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וכשהוא יוצא - מרחיק ד' אמות ומניחן, דברי בית שמאי.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ובית הלל אומרים: אוחזן בידו ונכנס.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ר''ע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אומר: אוחזן בבגדו ונכנס.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</a:t>
            </a:r>
            <a:r>
              <a:rPr lang="he-IL" sz="1600" dirty="0"/>
              <a:t>בבגדו </a:t>
            </a:r>
            <a:r>
              <a:rPr lang="he-IL" sz="1600" dirty="0" err="1"/>
              <a:t>ס''ד</a:t>
            </a:r>
            <a:r>
              <a:rPr lang="he-IL" sz="1600" dirty="0"/>
              <a:t>? </a:t>
            </a:r>
            <a:r>
              <a:rPr lang="he-IL" sz="1600" dirty="0" err="1"/>
              <a:t>זימנין</a:t>
            </a:r>
            <a:r>
              <a:rPr lang="he-IL" sz="1600" dirty="0"/>
              <a:t> </a:t>
            </a:r>
            <a:r>
              <a:rPr lang="he-IL" sz="1600" dirty="0" err="1"/>
              <a:t>מישתלי</a:t>
            </a:r>
            <a:r>
              <a:rPr lang="he-IL" sz="1600" dirty="0"/>
              <a:t> להו ונפלי! 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        אלא אימא: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אוחזן בבגדו ובידו ונכנס, </a:t>
            </a:r>
            <a:endParaRPr lang="he-IL" sz="8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ומניחם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בחורין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הסמוכים לבית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הכסא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ולא יניחם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בחורין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הסמוכים לרשות הרבים שמא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יטלו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אותם עוברי דרכים ויבא לידי חשד.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ומעשה בתלמיד אחד שהניח תפילין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בחורין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הסמוכים לרשות הרבים,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ובאת זונה אחת ונטלתן ובאת לבית המדרש ואמרה ראו מה נתן לי פלוני בשכרי,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כיון ששמע אותו תלמיד כך עלה לראש הגג ונפל ומת,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באותה שעה התקינו שיהא אוחזן בבגדו ובידו ונכנס.</a:t>
            </a:r>
          </a:p>
        </p:txBody>
      </p:sp>
      <p:pic>
        <p:nvPicPr>
          <p:cNvPr id="10" name="תמונה 9">
            <a:extLst>
              <a:ext uri="{FF2B5EF4-FFF2-40B4-BE49-F238E27FC236}">
                <a16:creationId xmlns:a16="http://schemas.microsoft.com/office/drawing/2014/main" id="{F5347B56-AC3A-7A48-BB2B-D01BE5AD05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142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תמונה 9">
            <a:extLst>
              <a:ext uri="{FF2B5EF4-FFF2-40B4-BE49-F238E27FC236}">
                <a16:creationId xmlns:a16="http://schemas.microsoft.com/office/drawing/2014/main" id="{F5347B56-AC3A-7A48-BB2B-D01BE5AD05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5253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1099755" y="36603"/>
            <a:ext cx="7637457" cy="65838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תנו רבנן: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בראשונה היו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מניחין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תפילין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בחורין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הסמוכין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לבית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הכסא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- ובאין עכברים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ונוטלין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אותן,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התקינו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שיהו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מניחין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אותן בחלונות הסמוכות לרשות הרבים - ובאין עוברי דרכים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ונוטלין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אותן,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התקינו שיהא אוחזן בידו ונכנס.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מיאשא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''ל: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הלכה גוללן כמין ספר ואוחזן בימינו כנגד לבו.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אמר רב יוסף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מניומי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רב נחמן: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ובלבד שלא תהא רצועה יוצאת מתחת ידו טפח. </a:t>
            </a:r>
          </a:p>
          <a:p>
            <a:pPr>
              <a:lnSpc>
                <a:spcPct val="120000"/>
              </a:lnSpc>
            </a:pPr>
            <a:endParaRPr lang="he-IL" sz="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אמר רבי יעקב בר אחא אמר 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לא שנו אלא שיש שהות ביום ללבשן,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אבל אין שהות ביום ללבשן עושה להן כמין כיס טפח ומניחן.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רבה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חנה אמר רבי יוחנן: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ביום - גוללן כמין ספר ומניחן בידו כנגד לבו, </a:t>
            </a:r>
          </a:p>
          <a:p>
            <a:pPr>
              <a:lnSpc>
                <a:spcPct val="120000"/>
              </a:lnSpc>
            </a:pPr>
            <a:r>
              <a:rPr lang="he-IL" sz="16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ובלילה - עושה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להן כמין כיס טפח ומניחן.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לא שנו אלא בכלי שהוא כליין,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אבל בכלי שאינו כליין אפילו פחות מטפח.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אמר 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זוטרא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ואיתימא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אשי: תדע, שהרי פכין קטנים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מצילין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באהל המת.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703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52536" y="35330"/>
            <a:ext cx="31683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 - 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AEE88149-D073-5F3B-B6EF-9AAE8A7C3F8A}"/>
              </a:ext>
            </a:extLst>
          </p:cNvPr>
          <p:cNvSpPr txBox="1"/>
          <p:nvPr/>
        </p:nvSpPr>
        <p:spPr>
          <a:xfrm>
            <a:off x="1907704" y="684691"/>
            <a:ext cx="6480720" cy="3830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רבה בר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חנה: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אזלינן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בתריה דרבי יוחנן,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למיעל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לבית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הכסא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נקיט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ספרא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דאגדתא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יהיב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לן,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נקיט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תפילין - לא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יהיב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לן, אמר: הואיל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ושרונהו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רבנן ננטרן.</a:t>
            </a:r>
          </a:p>
          <a:p>
            <a:pPr>
              <a:lnSpc>
                <a:spcPct val="120000"/>
              </a:lnSpc>
            </a:pPr>
            <a:endParaRPr lang="he-IL" sz="1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רבא: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אזלינן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בתריה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דר''נ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0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he-IL" sz="1000" dirty="0" err="1">
                <a:solidFill>
                  <a:srgbClr val="000000"/>
                </a:solidFill>
                <a:latin typeface="Arial" panose="020B0604020202020204" pitchFamily="34" charset="0"/>
              </a:rPr>
              <a:t>כת"י</a:t>
            </a:r>
            <a:r>
              <a:rPr lang="he-IL" sz="1000" dirty="0">
                <a:solidFill>
                  <a:srgbClr val="000000"/>
                </a:solidFill>
                <a:latin typeface="Arial" panose="020B0604020202020204" pitchFamily="34" charset="0"/>
              </a:rPr>
              <a:t> מינכן ועוד: ובעי </a:t>
            </a:r>
            <a:r>
              <a:rPr lang="he-IL" sz="1000" dirty="0" err="1">
                <a:solidFill>
                  <a:srgbClr val="000000"/>
                </a:solidFill>
                <a:latin typeface="Arial" panose="020B0604020202020204" pitchFamily="34" charset="0"/>
              </a:rPr>
              <a:t>למיזל</a:t>
            </a:r>
            <a:r>
              <a:rPr lang="he-IL" sz="1000" dirty="0">
                <a:solidFill>
                  <a:srgbClr val="000000"/>
                </a:solidFill>
                <a:latin typeface="Arial" panose="020B0604020202020204" pitchFamily="34" charset="0"/>
              </a:rPr>
              <a:t> לבית </a:t>
            </a:r>
            <a:r>
              <a:rPr lang="he-IL" sz="1000" dirty="0" err="1">
                <a:solidFill>
                  <a:srgbClr val="000000"/>
                </a:solidFill>
                <a:latin typeface="Arial" panose="020B0604020202020204" pitchFamily="34" charset="0"/>
              </a:rPr>
              <a:t>הכסא</a:t>
            </a:r>
            <a:r>
              <a:rPr lang="he-IL" sz="10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he-IL" sz="1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נקיט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ספרא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דאגדתא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יהיב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לן,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נקיט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תפילין - לא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יהיב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לן, אמר: הואיל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ושרונהו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רבנן ננטרן.</a:t>
            </a:r>
          </a:p>
          <a:p>
            <a:pPr>
              <a:lnSpc>
                <a:spcPct val="120000"/>
              </a:lnSpc>
            </a:pP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8D610867-5D7F-3099-E8C5-F07AE618590E}"/>
              </a:ext>
            </a:extLst>
          </p:cNvPr>
          <p:cNvSpPr txBox="1"/>
          <p:nvPr/>
        </p:nvSpPr>
        <p:spPr>
          <a:xfrm>
            <a:off x="8316416" y="2077470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ב</a:t>
            </a:r>
          </a:p>
        </p:txBody>
      </p:sp>
    </p:spTree>
    <p:extLst>
      <p:ext uri="{BB962C8B-B14F-4D97-AF65-F5344CB8AC3E}">
        <p14:creationId xmlns:p14="http://schemas.microsoft.com/office/powerpoint/2010/main" val="3026847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52536" y="35330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AEE88149-D073-5F3B-B6EF-9AAE8A7C3F8A}"/>
              </a:ext>
            </a:extLst>
          </p:cNvPr>
          <p:cNvSpPr txBox="1"/>
          <p:nvPr/>
        </p:nvSpPr>
        <p:spPr>
          <a:xfrm>
            <a:off x="571636" y="44624"/>
            <a:ext cx="8280920" cy="68054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לא יאחז אדם תפילין בידו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וס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''ת בזרועו ויתפלל,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ולא ישתין בהן מים, ולא יישן בהן לא שינת קבע ולא שינת עראי. 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שמואל: סכין ומעות וקערה וככר הרי אלו כיוצא בהן.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רבא אמר רב ששת: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לית הלכתא כי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מתניתא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היא, דאי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ב''ה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השתא בית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הכסא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קבוע שרי בית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הכסא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עראי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מיבעיא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מיתיבי: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דברים שהתרתי לך כאן - אסרתי לך כאן.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לאו תפילין?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 אמרת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בשלמא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בית הלל - התרתי לך כאן קבוע אסרתי לך כאן בית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הכסא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עראי,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אי אמרת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הא לא שרו ולא מידי!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כי תניא ההיא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לענין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טפח וטפחיים,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כשהוא נפנה מגלה לאחריו טפח ולפניו טפחיים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ותניא אידך: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לאחריו טפח ולפניו ולא כלום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מאי לאו אידי ואידי באיש ולא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כאן לגדולים כאן לקטנים.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ותסברא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אי בקטנים לאחריו טפח למה לי? </a:t>
            </a:r>
          </a:p>
          <a:p>
            <a:pPr>
              <a:lnSpc>
                <a:spcPct val="120000"/>
              </a:lnSpc>
            </a:pPr>
            <a:endParaRPr lang="he-IL" sz="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אלא אידי ואידי בגדולים, ולא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 באיש הא באשה.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אי הכי,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דקתני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עלה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זהו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ק''ו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שאין עליו תשובה -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אין עליו תשובה?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דמילתא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הכי איתא!</a:t>
            </a:r>
          </a:p>
          <a:p>
            <a:pPr>
              <a:lnSpc>
                <a:spcPct val="120000"/>
              </a:lnSpc>
            </a:pPr>
            <a:endParaRPr lang="he-IL" sz="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אלא לאו תפילין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ותיובתא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רב ששת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תיובתא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חץ: שמאלה 5">
            <a:extLst>
              <a:ext uri="{FF2B5EF4-FFF2-40B4-BE49-F238E27FC236}">
                <a16:creationId xmlns:a16="http://schemas.microsoft.com/office/drawing/2014/main" id="{13843B06-C7EC-8878-8AE4-C8D64B92192A}"/>
              </a:ext>
            </a:extLst>
          </p:cNvPr>
          <p:cNvSpPr/>
          <p:nvPr/>
        </p:nvSpPr>
        <p:spPr>
          <a:xfrm>
            <a:off x="251339" y="6389168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E1F5E944-880C-8AD5-0900-F18F465C12A4}"/>
              </a:ext>
            </a:extLst>
          </p:cNvPr>
          <p:cNvSpPr/>
          <p:nvPr/>
        </p:nvSpPr>
        <p:spPr>
          <a:xfrm>
            <a:off x="377081" y="476672"/>
            <a:ext cx="3114799" cy="1224136"/>
          </a:xfrm>
          <a:prstGeom prst="wedgeRoundRectCallout">
            <a:avLst>
              <a:gd name="adj1" fmla="val 65198"/>
              <a:gd name="adj2" fmla="val 5494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כג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ע"א: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הנכנס לבית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הכסא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קבוע -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חולץ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תפיליו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ברחוק ד' אמות, ומניחן בחלון הסמוך לרשות הרבים ונכנס... דברי בית שמאי.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ובית הלל אומרים: אוחזן בידו ונכנס.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75F336C-C7F2-60BD-EE10-6074BF505704}"/>
              </a:ext>
            </a:extLst>
          </p:cNvPr>
          <p:cNvSpPr txBox="1"/>
          <p:nvPr/>
        </p:nvSpPr>
        <p:spPr>
          <a:xfrm>
            <a:off x="8532440" y="4020925"/>
            <a:ext cx="320116" cy="28007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②</a:t>
            </a:r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3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300" dirty="0"/>
          </a:p>
          <a:p>
            <a:r>
              <a:rPr lang="he-IL" sz="1200" dirty="0"/>
              <a:t>③</a:t>
            </a:r>
          </a:p>
          <a:p>
            <a:endParaRPr lang="he-IL" sz="1200" dirty="0"/>
          </a:p>
          <a:p>
            <a:endParaRPr lang="he-IL" sz="1200" dirty="0"/>
          </a:p>
          <a:p>
            <a:endParaRPr lang="he-IL" sz="1700" dirty="0"/>
          </a:p>
          <a:p>
            <a:r>
              <a:rPr lang="he-IL" sz="1200" dirty="0"/>
              <a:t>①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B8ED3435-EF49-A8BB-1550-93C90F22B742}"/>
              </a:ext>
            </a:extLst>
          </p:cNvPr>
          <p:cNvSpPr txBox="1"/>
          <p:nvPr/>
        </p:nvSpPr>
        <p:spPr>
          <a:xfrm>
            <a:off x="8932766" y="2924944"/>
            <a:ext cx="194555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①</a:t>
            </a:r>
          </a:p>
        </p:txBody>
      </p:sp>
    </p:spTree>
    <p:extLst>
      <p:ext uri="{BB962C8B-B14F-4D97-AF65-F5344CB8AC3E}">
        <p14:creationId xmlns:p14="http://schemas.microsoft.com/office/powerpoint/2010/main" val="33258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37607</TotalTime>
  <Words>2022</Words>
  <Application>Microsoft Office PowerPoint</Application>
  <PresentationFormat>‫הצגה על המסך (4:3)</PresentationFormat>
  <Paragraphs>373</Paragraphs>
  <Slides>14</Slides>
  <Notes>12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7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2646</cp:revision>
  <dcterms:created xsi:type="dcterms:W3CDTF">2015-01-28T10:22:53Z</dcterms:created>
  <dcterms:modified xsi:type="dcterms:W3CDTF">2023-12-25T13:52:30Z</dcterms:modified>
</cp:coreProperties>
</file>