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6" r:id="rId2"/>
    <p:sldId id="544" r:id="rId3"/>
    <p:sldId id="608" r:id="rId4"/>
    <p:sldId id="609" r:id="rId5"/>
    <p:sldId id="610" r:id="rId6"/>
    <p:sldId id="611" r:id="rId7"/>
    <p:sldId id="612" r:id="rId8"/>
    <p:sldId id="613" r:id="rId9"/>
    <p:sldId id="605" r:id="rId10"/>
    <p:sldId id="614" r:id="rId11"/>
    <p:sldId id="615" r:id="rId12"/>
    <p:sldId id="616" r:id="rId13"/>
    <p:sldId id="617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0785" autoAdjust="0"/>
  </p:normalViewPr>
  <p:slideViewPr>
    <p:cSldViewPr>
      <p:cViewPr varScale="1">
        <p:scale>
          <a:sx n="95" d="100"/>
          <a:sy n="95" d="100"/>
        </p:scale>
        <p:origin x="111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759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816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502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663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6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50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604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852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118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8594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3829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226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ט"ו/טבת/תשפ"ד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2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כד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כד ע"א (שורה 13) – דף כה ע"א (שורה 8)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2555776" y="262856"/>
            <a:ext cx="5936559" cy="6212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היה ישן בטליתו ואינו יכול להוציא את ראשו מפני הצנה -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חוצץ בטליתו על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צוארו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וקורא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וי''א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על לבו.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ותנא קמא הרי לבו רואה את הערוה!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לבו רואה את הערוה מותר.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מהלך במבואות המטונפות - מניח ידו על פיו וקורא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האלהים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אם אמרה לי ר' יוחנן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בפומיה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צייתנא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 בר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אמר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מהלך במבואות המטונפות - מניח ידו על פיו וקורא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האלהים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אם אמרה לי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בפומיה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צייתנא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 </a:t>
            </a: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0B9C1711-D55C-F2EC-E842-D0801A4886E3}"/>
              </a:ext>
            </a:extLst>
          </p:cNvPr>
          <p:cNvSpPr txBox="1"/>
          <p:nvPr/>
        </p:nvSpPr>
        <p:spPr>
          <a:xfrm>
            <a:off x="8532440" y="284711"/>
            <a:ext cx="298695" cy="31777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21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3000" dirty="0"/>
          </a:p>
          <a:p>
            <a:endParaRPr lang="he-IL" sz="1100" dirty="0"/>
          </a:p>
          <a:p>
            <a:endParaRPr lang="he-IL" sz="1050" dirty="0"/>
          </a:p>
          <a:p>
            <a:endParaRPr lang="he-IL" sz="300" dirty="0"/>
          </a:p>
          <a:p>
            <a:endParaRPr lang="he-IL" sz="110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754891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1691680" y="1028311"/>
            <a:ext cx="6872662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אסור לו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לעמוד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במקום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הטנופת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לפי שאי אפשר לו לעמוד בלי הרהור תורה.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כאן בעומד כאן במהלך.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אמר רבי יוחנן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רבה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בכל מקום מותר להרהר בדברי תורה חוץ מבית המרחץ ומבית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נמי כאן בעומד כאן במהלך,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איני?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והא רבי אבהו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בתריה דרבי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כי מטא במבואות המטונפות אשתיק,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יוחנן: להיכן אהדר?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אם שהית כדי לגמור את כולה חזור לראש.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דסבירא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אם שהית כדי לגמור את כולה חזור לראש.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BD380E69-F9A3-2306-44C4-84B0656AA94D}"/>
              </a:ext>
            </a:extLst>
          </p:cNvPr>
          <p:cNvSpPr/>
          <p:nvPr/>
        </p:nvSpPr>
        <p:spPr>
          <a:xfrm>
            <a:off x="3643917" y="172598"/>
            <a:ext cx="4968552" cy="720080"/>
          </a:xfrm>
          <a:prstGeom prst="wedgeRoundRectCallout">
            <a:avLst>
              <a:gd name="adj1" fmla="val 55260"/>
              <a:gd name="adj2" fmla="val -4242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מהלך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במבואות המטונפות - מניח ידו על פיו וקורא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05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-452336" y="1958066"/>
            <a:ext cx="9416824" cy="44232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תניא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המהלך במבואות המטונפות - מניח ידו על פיו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ויקרא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מהלך במבואות המטונפות -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לא יקרא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ולא עוד אלא שאם היה קורא ובא - פוסק. 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פסק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''ל: עליו הכתוב אומר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וְגַם אֲנִי נָתַתִּי לָהֶם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חֻקִּים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לֹא טוֹבִים וּמִשְׁפָּטִים לֹא יִחְיוּ [בָּהֶם]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אסי 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הוֹי מֹשְׁכֵי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הֶעָו‍ֹן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בְּחַבְלֵי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הַשָּׁוְא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 אמר מהכא: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כִּי דְבַר ה' בָּזָה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פסק מה שכרו?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אבהו: עליו הכתוב אומר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וּבַדָּבָר הַזֶּה תַּאֲרִיכוּ יָמִים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BD380E69-F9A3-2306-44C4-84B0656AA94D}"/>
              </a:ext>
            </a:extLst>
          </p:cNvPr>
          <p:cNvSpPr/>
          <p:nvPr/>
        </p:nvSpPr>
        <p:spPr>
          <a:xfrm>
            <a:off x="3707904" y="332656"/>
            <a:ext cx="5112568" cy="1368152"/>
          </a:xfrm>
          <a:prstGeom prst="wedgeRoundRectCallout">
            <a:avLst>
              <a:gd name="adj1" fmla="val 53434"/>
              <a:gd name="adj2" fmla="val -3995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היה מהלך במבואות המטונפות - מניח ידו על פיו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וקורא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האלהים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אם אמרה לי ר'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בפומיה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צייתנא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</a:t>
            </a:r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B45EAF8D-26C6-F9AC-526F-5CF963061AE9}"/>
              </a:ext>
            </a:extLst>
          </p:cNvPr>
          <p:cNvCxnSpPr/>
          <p:nvPr/>
        </p:nvCxnSpPr>
        <p:spPr>
          <a:xfrm>
            <a:off x="2267744" y="3789040"/>
            <a:ext cx="1584176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669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80528" y="35330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ב - דף כה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-44533" y="404664"/>
            <a:ext cx="9001000" cy="5861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טליתו חגורה לו על מתניו - מותר לקרות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טליתו של בגד ושל עור ושל שק חגורה על מתניו - מותר לקרות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אבל לתפלה עד שיכסה את לבו.</a:t>
            </a:r>
          </a:p>
          <a:p>
            <a:pPr>
              <a:lnSpc>
                <a:spcPct val="120000"/>
              </a:lnSpc>
            </a:pPr>
            <a:endParaRPr lang="he-IL" sz="4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שכח ונכנס בתפילין לבית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הכסא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מניח ידו עליהן עד שיגמור.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עד שיגמור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ר''נ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יצחק: עד שיגמור עמוד ראשון.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ולפסוק לאלתר וליקום! </a:t>
            </a:r>
          </a:p>
          <a:p>
            <a:pPr>
              <a:lnSpc>
                <a:spcPct val="120000"/>
              </a:lnSpc>
            </a:pPr>
            <a:r>
              <a:rPr lang="he-IL" sz="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משום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דרשב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רשב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''ג אומר: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עמוד החוזר - מביא את האדם לידי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הדרוקן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סילון החוזר - מביא את האדם לידי ירקון.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47C40BAD-D0CB-7E72-B1B8-5EE933514F0B}"/>
              </a:ext>
            </a:extLst>
          </p:cNvPr>
          <p:cNvSpPr txBox="1"/>
          <p:nvPr/>
        </p:nvSpPr>
        <p:spPr>
          <a:xfrm>
            <a:off x="8596789" y="182116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E8457C-4AE7-1DC3-3CEA-35DAC80DA57D}"/>
              </a:ext>
            </a:extLst>
          </p:cNvPr>
          <p:cNvSpPr txBox="1"/>
          <p:nvPr/>
        </p:nvSpPr>
        <p:spPr>
          <a:xfrm>
            <a:off x="8881817" y="427488"/>
            <a:ext cx="298695" cy="26545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2600" dirty="0"/>
          </a:p>
          <a:p>
            <a:endParaRPr lang="he-IL" sz="3000" dirty="0"/>
          </a:p>
          <a:p>
            <a:endParaRPr lang="he-IL" sz="1100" dirty="0"/>
          </a:p>
          <a:p>
            <a:endParaRPr lang="he-IL" sz="1050" dirty="0"/>
          </a:p>
          <a:p>
            <a:endParaRPr lang="he-IL" sz="300" dirty="0"/>
          </a:p>
          <a:p>
            <a:endParaRPr lang="he-IL" sz="110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637993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כד ע"א (שורה 13) – דף כה ע"א (שורה 8)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כה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691680" y="92569"/>
            <a:ext cx="6984776" cy="665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 מיניה רב יוסף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נחוניא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שנים שישנים במטה אחת - מהו שזה יחזיר פניו ויקרא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יחזיר פניו ויקרא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אמר שמואל: ואפילו אשתו עמו.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רב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אשתו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אחר?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אדרבה אשתו כגופו, אחר לאו כגופו!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שנים שישנים במטה אחת - זה מחזיר פניו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וקורא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וזה מחזיר פניו וקורא,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ותניא אחריתי: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הישן במטה ובניו ובני ביתו בצדו - הרי זה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לא יקרא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''כ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טלית מפסקת ביניהן, ואם היו בניו ובני ביתו קטנים מותר.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יוסף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הא באשתו הא באחר,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לשמואל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לך שמואל: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 יוסף מי ניחא? והתניא: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ישן במטה ובניו ובני ביתו במטה -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לא יקרא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''כ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טליתו מפסקת ביניהן.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גירסת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תוס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':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היה ישן במטה ואשתו ישנה בצדו - לא יחזיר פניו ויקרא אא"כ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טלית מפסקת בינו לבינה.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אשתו לרב יוסף תנאי היא,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לדידי נמי תנאי היא.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0110F067-F0A9-6682-7A94-AD4761672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85829"/>
              </p:ext>
            </p:extLst>
          </p:nvPr>
        </p:nvGraphicFramePr>
        <p:xfrm>
          <a:off x="1395809" y="1468742"/>
          <a:ext cx="2853216" cy="9570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0123">
                  <a:extLst>
                    <a:ext uri="{9D8B030D-6E8A-4147-A177-3AD203B41FA5}">
                      <a16:colId xmlns:a16="http://schemas.microsoft.com/office/drawing/2014/main" val="3443666868"/>
                    </a:ext>
                  </a:extLst>
                </a:gridCol>
                <a:gridCol w="975002">
                  <a:extLst>
                    <a:ext uri="{9D8B030D-6E8A-4147-A177-3AD203B41FA5}">
                      <a16:colId xmlns:a16="http://schemas.microsoft.com/office/drawing/2014/main" val="3571818679"/>
                    </a:ext>
                  </a:extLst>
                </a:gridCol>
                <a:gridCol w="1048091">
                  <a:extLst>
                    <a:ext uri="{9D8B030D-6E8A-4147-A177-3AD203B41FA5}">
                      <a16:colId xmlns:a16="http://schemas.microsoft.com/office/drawing/2014/main" val="3852664387"/>
                    </a:ext>
                  </a:extLst>
                </a:gridCol>
              </a:tblGrid>
              <a:tr h="347404">
                <a:tc>
                  <a:txBody>
                    <a:bodyPr/>
                    <a:lstStyle/>
                    <a:p>
                      <a:pPr rtl="1"/>
                      <a:endParaRPr lang="he-IL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אשתו עמו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שנים במטה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422612"/>
                  </a:ext>
                </a:extLst>
              </a:tr>
              <a:tr h="281783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שמואל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V</a:t>
                      </a:r>
                      <a:endParaRPr lang="he-I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V</a:t>
                      </a:r>
                      <a:endParaRPr lang="he-I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044051"/>
                  </a:ext>
                </a:extLst>
              </a:tr>
              <a:tr h="281783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רב יוסף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V</a:t>
                      </a:r>
                      <a:endParaRPr lang="he-I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/>
                        <a:t>X</a:t>
                      </a:r>
                      <a:endParaRPr lang="he-IL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338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389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539552" y="1700989"/>
            <a:ext cx="7880956" cy="4456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זה מחזיר פניו וקורא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איכא עגבות?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מסייע ליה לרב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עגבות אין בהם משום ערוה. </a:t>
            </a:r>
          </a:p>
          <a:p>
            <a:pPr>
              <a:lnSpc>
                <a:spcPct val="120000"/>
              </a:lnSpc>
            </a:pPr>
            <a:endParaRPr lang="he-IL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מסייע ליה לרב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האשה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יושבת וקוצה לה חלתה ערומה מפני שיכולה לכסות פניה בקרקע אבל לא האיש.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תרגמה רב נחמן בר יצחק: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כגון שהיו פניה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טוחות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בקרקע.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9F38C2C3-D67D-63C9-6DA0-C67105010E8C}"/>
              </a:ext>
            </a:extLst>
          </p:cNvPr>
          <p:cNvSpPr/>
          <p:nvPr/>
        </p:nvSpPr>
        <p:spPr>
          <a:xfrm>
            <a:off x="4427984" y="526247"/>
            <a:ext cx="4032448" cy="945327"/>
          </a:xfrm>
          <a:prstGeom prst="wedgeRoundRectCallout">
            <a:avLst>
              <a:gd name="adj1" fmla="val 55260"/>
              <a:gd name="adj2" fmla="val -4242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שנים שישנים במטה אחת -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זה מחזיר פניו וקורא וזה מחזיר פניו וקורא.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07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907704" y="2059425"/>
            <a:ext cx="6512804" cy="4050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אם היו בניו ובני ביתו קטנים מותר.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ועד כמה?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תינוקת - בת שלש שנים ויום אחד, ותינוק - בן ט' שנים ויום אחד.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תינוקת - בת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י''א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שנה ויום אחד, ותינוק - בן שתים עשרה שנה ויום אחד,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אידי ואידי עד כדי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שָׁדַיִם נָכֹנוּ וּשְׂעָרֵךְ צִמֵּחַ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9F38C2C3-D67D-63C9-6DA0-C67105010E8C}"/>
              </a:ext>
            </a:extLst>
          </p:cNvPr>
          <p:cNvSpPr/>
          <p:nvPr/>
        </p:nvSpPr>
        <p:spPr>
          <a:xfrm>
            <a:off x="2627784" y="764704"/>
            <a:ext cx="5851103" cy="936104"/>
          </a:xfrm>
          <a:prstGeom prst="wedgeRoundRectCallout">
            <a:avLst>
              <a:gd name="adj1" fmla="val 53004"/>
              <a:gd name="adj2" fmla="val -5227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הישן במטה ובניו ובני ביתו בצדו - הרי זה לא יקרא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ק''ש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אא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''כ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טלית מפסקת ביניהן, ואם היו בניו ובני ביתו קטנים מותר.</a:t>
            </a:r>
            <a:endParaRPr lang="he-IL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16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115616" y="3673034"/>
            <a:ext cx="7304892" cy="28720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כהנא לרב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אמר רבא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דתיובתא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הלכתא כוותיה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הכא מאי?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אטו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בחדא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מחתינהו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איתמר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איתמר לא איתמר. </a:t>
            </a:r>
          </a:p>
          <a:p>
            <a:pPr>
              <a:lnSpc>
                <a:spcPct val="120000"/>
              </a:lnSpc>
            </a:pPr>
            <a:endParaRPr lang="he-IL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מרי לרב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שער יוצא בבגדו מהו?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קרא עליה: שער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TextBox 7">
            <a:extLst>
              <a:ext uri="{FF2B5EF4-FFF2-40B4-BE49-F238E27FC236}">
                <a16:creationId xmlns:a16="http://schemas.microsoft.com/office/drawing/2014/main" id="{C44EC512-95CA-C990-DA20-B814C659057F}"/>
              </a:ext>
            </a:extLst>
          </p:cNvPr>
          <p:cNvSpPr txBox="1"/>
          <p:nvPr/>
        </p:nvSpPr>
        <p:spPr>
          <a:xfrm>
            <a:off x="8433908" y="3713725"/>
            <a:ext cx="298695" cy="23467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900" dirty="0"/>
          </a:p>
          <a:p>
            <a:endParaRPr lang="he-IL" sz="30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D85718AB-0ED8-7880-E46D-B1935952B591}"/>
              </a:ext>
            </a:extLst>
          </p:cNvPr>
          <p:cNvSpPr/>
          <p:nvPr/>
        </p:nvSpPr>
        <p:spPr>
          <a:xfrm>
            <a:off x="2123728" y="260648"/>
            <a:ext cx="6458653" cy="3240362"/>
          </a:xfrm>
          <a:prstGeom prst="wedgeRoundRectCallout">
            <a:avLst>
              <a:gd name="adj1" fmla="val 51844"/>
              <a:gd name="adj2" fmla="val -3693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רב יוסף בריה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נחוניא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 יהודה: </a:t>
            </a:r>
          </a:p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מהו שיניח אדם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תפיליו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תחת מראשותיו? ...</a:t>
            </a:r>
          </a:p>
          <a:p>
            <a:pPr>
              <a:lnSpc>
                <a:spcPct val="120000"/>
              </a:lnSpc>
            </a:pP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הכי אמר שמואל: מותר אפילו אשתו עמו.</a:t>
            </a:r>
          </a:p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... 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היתה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אשתו עמו אסור...</a:t>
            </a:r>
          </a:p>
          <a:p>
            <a:pPr>
              <a:lnSpc>
                <a:spcPct val="120000"/>
              </a:lnSpc>
            </a:pP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הלכתא כוותיה.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כל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לנטורינהו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טפי עדיף.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 ע"א:</a:t>
            </a:r>
          </a:p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 מיניה רב יוסף בריה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נחוניא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מרב יהודה: </a:t>
            </a:r>
          </a:p>
          <a:p>
            <a:pPr>
              <a:lnSpc>
                <a:spcPct val="120000"/>
              </a:lnSpc>
            </a:pP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שנים שישנים במטה אחת - מהו שזה יחזיר פניו ויקרא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יחזיר פניו ויקרא </a:t>
            </a: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הכי אמר שמואל: ואפילו אשתו עמו.</a:t>
            </a:r>
          </a:p>
        </p:txBody>
      </p:sp>
    </p:spTree>
    <p:extLst>
      <p:ext uri="{BB962C8B-B14F-4D97-AF65-F5344CB8AC3E}">
        <p14:creationId xmlns:p14="http://schemas.microsoft.com/office/powerpoint/2010/main" val="3283452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483586" y="476672"/>
            <a:ext cx="8038372" cy="57142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טפח באשה ערוה.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למאי?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אילימא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לאסתכולי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 - והא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ששת: למה מנה הכתוב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תכשיטין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שבחוץ עם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תכשיטין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שבפנים? לומר לך: כל המסתכל באצבע קטנה של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מסתכל במקום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התורף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באשתו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ולק''ש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שוק באשה ערוה,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גַּלִּי שׁוֹק עִבְרִי נְהָרוֹת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 וכתיב "</a:t>
            </a:r>
            <a:r>
              <a:rPr lang="he-IL" sz="17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תִּגָּל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עֶרְוָתֵךְ גַּם תֵּרָאֶה חֶרְפָּתֵךְ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שמואל: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קול באשה ערוה,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שנא'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כִּי קוֹלֵךְ עָרֵב </a:t>
            </a:r>
            <a:r>
              <a:rPr lang="he-IL" sz="17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וּמַרְאֵיך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ְ נָאוֶה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ששת: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שער באשה ערוה,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שנא':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שַׂעְרֵךְ כְּעֵדֶר הָעִזִּים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50E5D72D-DD6F-3716-7A73-557D9E8455FC}"/>
              </a:ext>
            </a:extLst>
          </p:cNvPr>
          <p:cNvSpPr/>
          <p:nvPr/>
        </p:nvSpPr>
        <p:spPr>
          <a:xfrm>
            <a:off x="323528" y="548680"/>
            <a:ext cx="3456384" cy="801311"/>
          </a:xfrm>
          <a:prstGeom prst="wedgeRoundRectCallout">
            <a:avLst>
              <a:gd name="adj1" fmla="val 52243"/>
              <a:gd name="adj2" fmla="val 4566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במדבר לא/ נ: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וַנַּקְרֵב אֶת קָרְבַּן ה' אִישׁ אֲשֶׁר מָצָא כְלִי זָהָב אֶצְעָדָה וְצָמִיד טַבַּעַת עָגִיל </a:t>
            </a:r>
            <a:r>
              <a:rPr lang="he-IL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וְכוּמָז</a:t>
            </a: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 לְכַפֵּר עַל נַפְשֹׁתֵינוּ לִפְנֵי ה'.</a:t>
            </a:r>
          </a:p>
        </p:txBody>
      </p:sp>
    </p:spTree>
    <p:extLst>
      <p:ext uri="{BB962C8B-B14F-4D97-AF65-F5344CB8AC3E}">
        <p14:creationId xmlns:p14="http://schemas.microsoft.com/office/powerpoint/2010/main" val="1878269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95536" y="836712"/>
            <a:ext cx="8038372" cy="40875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אני ראיתי את רבי שתלה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תפיליו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התולה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- יתלו לו חייו.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דורשי חמורות אמרו "והיו חייך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תלואים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לך מנגד" - זה התולה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ברצועה הא בקציצה.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ואיבעית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לא שנא רצועה ולא שנא קציצה אסור, וכי תלה רבי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בכיסתא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תלה.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אי הכי, מאי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מהו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דתימא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תיבעי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הנחה כספר תורה,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9757726F-313B-593B-EC48-237502EF5B45}"/>
              </a:ext>
            </a:extLst>
          </p:cNvPr>
          <p:cNvSpPr txBox="1"/>
          <p:nvPr/>
        </p:nvSpPr>
        <p:spPr>
          <a:xfrm>
            <a:off x="8505916" y="908720"/>
            <a:ext cx="38656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❶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9D317A6-6E2D-66A6-BB0E-3D3C59FB2861}"/>
              </a:ext>
            </a:extLst>
          </p:cNvPr>
          <p:cNvSpPr txBox="1"/>
          <p:nvPr/>
        </p:nvSpPr>
        <p:spPr>
          <a:xfrm>
            <a:off x="8316416" y="3237039"/>
            <a:ext cx="38656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600" dirty="0"/>
          </a:p>
          <a:p>
            <a:endParaRPr lang="he-IL" sz="1400" dirty="0"/>
          </a:p>
          <a:p>
            <a:r>
              <a:rPr lang="he-IL" sz="12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484477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תמונה 9">
            <a:extLst>
              <a:ext uri="{FF2B5EF4-FFF2-40B4-BE49-F238E27FC236}">
                <a16:creationId xmlns:a16="http://schemas.microsoft.com/office/drawing/2014/main" id="{F5347B56-AC3A-7A48-BB2B-D01BE5AD05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72507" y="35330"/>
            <a:ext cx="18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א - דף כד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-172507" y="52464"/>
            <a:ext cx="8812451" cy="6694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אני ראיתי את רבי שגיהק ופיהק ונתעטש ורק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וממשמש בבגדו,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לא היה מתעטף, וכשהוא מפהק היה מניח ידו על סנטרו.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המשמיע קולו בתפלתו - הרי זה מקטני אמנה,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המגביה קולו בתפלתו - הרי זה מנביאי השקר,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מגהק ומפהק - הרי זה מגסי הרוח,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המתעטש בתפלתו - סימן רע לו, ויש אומרים: ניכר שהוא מכוער,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הרק בתפלתו - כאילו רק בפני המלך.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מגהק ומפהק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כאן לאונסו כאן לרצונו,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מתעטש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אמתעטש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מתעטש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אמתעטש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כאן מלמעלה כאן מלמטה,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הא מילתא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ותקילא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כי כולי תלמודאי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המתעטש בתפלתו סימן יפה לו, כשם שעושים לו נחת רוח מלמטה כך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נחת רוח מלמעלה.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רק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אפשר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יהודה: היה עומד בתפלה ונזדמן לו רוק - מבליעו בטליתו, ואם טלית נאה הוא - מבליעו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באפרקסותו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אחורי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אשי, נזדמן לו רוק פתקיה לאחוריה,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סבר לה מר להא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מבליעו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באפרקסותו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דעתאי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46EBB787-4181-9329-10C5-8E096F3DE80A}"/>
              </a:ext>
            </a:extLst>
          </p:cNvPr>
          <p:cNvSpPr txBox="1"/>
          <p:nvPr/>
        </p:nvSpPr>
        <p:spPr>
          <a:xfrm>
            <a:off x="8676456" y="97832"/>
            <a:ext cx="38656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❷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01DAF9F2-A4C1-EA8F-FC1E-1482B03FD596}"/>
              </a:ext>
            </a:extLst>
          </p:cNvPr>
          <p:cNvSpPr txBox="1"/>
          <p:nvPr/>
        </p:nvSpPr>
        <p:spPr>
          <a:xfrm>
            <a:off x="8516579" y="516415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2538820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35330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כד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EE88149-D073-5F3B-B6EF-9AAE8A7C3F8A}"/>
              </a:ext>
            </a:extLst>
          </p:cNvPr>
          <p:cNvSpPr txBox="1"/>
          <p:nvPr/>
        </p:nvSpPr>
        <p:spPr>
          <a:xfrm>
            <a:off x="-68595" y="262856"/>
            <a:ext cx="8992978" cy="63622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המשמיע קולו בתפלתו הרי זה מקטני אמנה: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שיכול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לבו בלחש,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אין יכול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לבו בלחש - מותר.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 ביחיד, אבל בצבור אתי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למיטרד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צבורא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אבא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משתמיט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למיסק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לארעא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דישראל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יהודה: כל העולה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מבבל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לא''י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עובר בעשה, שנאמר: "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בָּבֶלָה יוּבָאוּ וְשָׁמָּה יִהְיוּ עַד יוֹם פָּקְדִי אֹתָם נְאֻם ה'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אמר: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איזיל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ואשמע מיניה מילתא מבית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וועדא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והדר אפיק.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אזל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אשכחיה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לתנא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דקתני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קמיה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דרב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יהודה: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עומד בתפלה ונתעטש - ממתין עד שיכלה הרוח וחוזר ומתפלל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עומד בתפלה ובקש להתעטש - מרחיק לאחריו ד' אמות ומתעטש,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    וממתין עד שיכלה הרוח וחוזר ומתפלל,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ואומר: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רבש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''ע, יצרתנו נקבים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נקבים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חלולים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חלולים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גלוי וידוע לפניך חרפתנו וכלימתנו  בחיינו </a:t>
            </a:r>
          </a:p>
          <a:p>
            <a:pPr>
              <a:lnSpc>
                <a:spcPct val="120000"/>
              </a:lnSpc>
            </a:pPr>
            <a:r>
              <a:rPr lang="he-IL" sz="1600">
                <a:solidFill>
                  <a:srgbClr val="F79646">
                    <a:lumMod val="50000"/>
                  </a:srgbClr>
                </a:solidFill>
              </a:rPr>
              <a:t>          ובאחריתנו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רמה ותולעה,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ומתחיל ממקום שפסק.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אילו לא באתי אלא לשמוע דבר זה דיי.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1353C34D-5FB3-D37B-C4F2-64F0A15962ED}"/>
              </a:ext>
            </a:extLst>
          </p:cNvPr>
          <p:cNvSpPr/>
          <p:nvPr/>
        </p:nvSpPr>
        <p:spPr>
          <a:xfrm>
            <a:off x="323528" y="683473"/>
            <a:ext cx="4032448" cy="1233359"/>
          </a:xfrm>
          <a:prstGeom prst="wedgeRoundRectCallout">
            <a:avLst>
              <a:gd name="adj1" fmla="val 55260"/>
              <a:gd name="adj2" fmla="val -4242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המשמיע קולו בתפלתו - הרי זה מקטני אמנה,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המגביה קולו בתפלתו - הרי זה מנביאי השקר,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מגהק ומפהק - הרי זה מגסי הרוח,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המתעטש בתפלתו - סימן רע לו, ויש אומרים: ניכר שהוא מכוער,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הרק בתפלתו - כאילו רק בפני המלך. 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07895595-5B42-0907-9E00-17FC04C6254E}"/>
              </a:ext>
            </a:extLst>
          </p:cNvPr>
          <p:cNvSpPr txBox="1"/>
          <p:nvPr/>
        </p:nvSpPr>
        <p:spPr>
          <a:xfrm>
            <a:off x="8834053" y="284711"/>
            <a:ext cx="298695" cy="26853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600" dirty="0"/>
          </a:p>
          <a:p>
            <a:endParaRPr lang="he-IL" sz="1500" dirty="0"/>
          </a:p>
          <a:p>
            <a:endParaRPr lang="he-IL" sz="2000" dirty="0"/>
          </a:p>
          <a:p>
            <a:endParaRPr lang="he-IL" sz="30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700" dirty="0"/>
          </a:p>
          <a:p>
            <a:r>
              <a:rPr lang="he-IL" sz="1400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486180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38251</TotalTime>
  <Words>1988</Words>
  <Application>Microsoft Office PowerPoint</Application>
  <PresentationFormat>‫הצגה על המסך (4:3)</PresentationFormat>
  <Paragraphs>347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2679</cp:revision>
  <dcterms:created xsi:type="dcterms:W3CDTF">2015-01-28T10:22:53Z</dcterms:created>
  <dcterms:modified xsi:type="dcterms:W3CDTF">2023-12-27T11:46:10Z</dcterms:modified>
</cp:coreProperties>
</file>