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76" r:id="rId2"/>
    <p:sldId id="544" r:id="rId3"/>
    <p:sldId id="618" r:id="rId4"/>
    <p:sldId id="619" r:id="rId5"/>
    <p:sldId id="620" r:id="rId6"/>
    <p:sldId id="621" r:id="rId7"/>
    <p:sldId id="624" r:id="rId8"/>
    <p:sldId id="622" r:id="rId9"/>
    <p:sldId id="623" r:id="rId10"/>
    <p:sldId id="625" r:id="rId11"/>
    <p:sldId id="608" r:id="rId12"/>
    <p:sldId id="626" r:id="rId13"/>
    <p:sldId id="627" r:id="rId14"/>
    <p:sldId id="628" r:id="rId15"/>
    <p:sldId id="629" r:id="rId16"/>
    <p:sldId id="630" r:id="rId17"/>
    <p:sldId id="631" r:id="rId18"/>
    <p:sldId id="429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0785" autoAdjust="0"/>
  </p:normalViewPr>
  <p:slideViewPr>
    <p:cSldViewPr>
      <p:cViewPr varScale="1">
        <p:scale>
          <a:sx n="95" d="100"/>
          <a:sy n="95" d="100"/>
        </p:scale>
        <p:origin x="111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6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6962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2720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9363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7611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568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46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08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1048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59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42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11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45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857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787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כ"ב/טבת/תשפ"ד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כה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כה ע"א (שורה 8)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כו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ראשונה)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 - 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35696" y="1772816"/>
            <a:ext cx="6616534" cy="45155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כתנאי: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כלי שנשפכו ממנו מי רגלים - אסור לקרות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כנגדו,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ומי רגלים עצמן שנשפכו - נבלעו מותר, לא נבלעו אסור.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ר' יוסי אומר: כל זמן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שמטפיחין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נבלעו ומאי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נבלעו דאין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ואתא ר' יוסי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כ''ז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שרי,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היינו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- נבלעו דאין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ניכר,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ואתא ר' יוסי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כ''ז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שרי.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לא,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דכ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''ע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כ''ז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שמטפיחין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הוא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דאסור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רשומן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ניכר שרי,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והכא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בטופח על מנת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להטפיח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איכא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בינייהו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73DBA96D-5DF0-F7DF-F8F3-219DBD039641}"/>
              </a:ext>
            </a:extLst>
          </p:cNvPr>
          <p:cNvSpPr/>
          <p:nvPr/>
        </p:nvSpPr>
        <p:spPr>
          <a:xfrm>
            <a:off x="4483950" y="476670"/>
            <a:ext cx="4032448" cy="1008114"/>
          </a:xfrm>
          <a:prstGeom prst="wedgeRoundRectCallout">
            <a:avLst>
              <a:gd name="adj1" fmla="val 54384"/>
              <a:gd name="adj2" fmla="val -4963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ניכר. 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CDC8FD76-DC4D-2D7B-453E-12DB890A4D88}"/>
              </a:ext>
            </a:extLst>
          </p:cNvPr>
          <p:cNvSpPr txBox="1"/>
          <p:nvPr/>
        </p:nvSpPr>
        <p:spPr>
          <a:xfrm>
            <a:off x="8420508" y="600582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3D82E005-2EB2-62BB-9F39-8CC2899C2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30601"/>
              </p:ext>
            </p:extLst>
          </p:nvPr>
        </p:nvGraphicFramePr>
        <p:xfrm>
          <a:off x="179511" y="5537408"/>
          <a:ext cx="3548283" cy="1203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6884">
                  <a:extLst>
                    <a:ext uri="{9D8B030D-6E8A-4147-A177-3AD203B41FA5}">
                      <a16:colId xmlns:a16="http://schemas.microsoft.com/office/drawing/2014/main" val="2258603785"/>
                    </a:ext>
                  </a:extLst>
                </a:gridCol>
                <a:gridCol w="699828">
                  <a:extLst>
                    <a:ext uri="{9D8B030D-6E8A-4147-A177-3AD203B41FA5}">
                      <a16:colId xmlns:a16="http://schemas.microsoft.com/office/drawing/2014/main" val="3523012786"/>
                    </a:ext>
                  </a:extLst>
                </a:gridCol>
                <a:gridCol w="763634">
                  <a:extLst>
                    <a:ext uri="{9D8B030D-6E8A-4147-A177-3AD203B41FA5}">
                      <a16:colId xmlns:a16="http://schemas.microsoft.com/office/drawing/2014/main" val="3374820639"/>
                    </a:ext>
                  </a:extLst>
                </a:gridCol>
                <a:gridCol w="739750">
                  <a:extLst>
                    <a:ext uri="{9D8B030D-6E8A-4147-A177-3AD203B41FA5}">
                      <a16:colId xmlns:a16="http://schemas.microsoft.com/office/drawing/2014/main" val="1932524886"/>
                    </a:ext>
                  </a:extLst>
                </a:gridCol>
                <a:gridCol w="798187">
                  <a:extLst>
                    <a:ext uri="{9D8B030D-6E8A-4147-A177-3AD203B41FA5}">
                      <a16:colId xmlns:a16="http://schemas.microsoft.com/office/drawing/2014/main" val="1246194054"/>
                    </a:ext>
                  </a:extLst>
                </a:gridCol>
              </a:tblGrid>
              <a:tr h="217194">
                <a:tc rowSpan="2">
                  <a:txBody>
                    <a:bodyPr/>
                    <a:lstStyle/>
                    <a:p>
                      <a:pPr rtl="1"/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מטפיחין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מטפיחין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11813"/>
                  </a:ext>
                </a:extLst>
              </a:tr>
              <a:tr h="22661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ע"מ </a:t>
                      </a:r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להטפיח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לא ע"מ </a:t>
                      </a:r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להטפיח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רשומן</a:t>
                      </a:r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 ניכר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אין רשמון ניכר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709492"/>
                  </a:ext>
                </a:extLst>
              </a:tr>
              <a:tr h="217194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ת"ק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  <a:endParaRPr lang="he-IL" sz="11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740091"/>
                  </a:ext>
                </a:extLst>
              </a:tr>
              <a:tr h="217194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ר' יוסי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  <a:endParaRPr lang="he-IL" sz="11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507802"/>
                  </a:ext>
                </a:extLst>
              </a:tr>
            </a:tbl>
          </a:graphicData>
        </a:graphic>
      </p:graphicFrame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F8A966CF-7A43-01CB-D3CD-1386C3DFDBE5}"/>
              </a:ext>
            </a:extLst>
          </p:cNvPr>
          <p:cNvCxnSpPr>
            <a:cxnSpLocks/>
          </p:cNvCxnSpPr>
          <p:nvPr/>
        </p:nvCxnSpPr>
        <p:spPr>
          <a:xfrm flipH="1">
            <a:off x="3851920" y="6077834"/>
            <a:ext cx="504056" cy="8747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12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267744" y="1916832"/>
            <a:ext cx="6336704" cy="4641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ירד לטבול אם יכול לעלות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סתמא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כר' אליעזר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הנץ החמה?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אפי'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יהושע,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ודלמא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כותיקין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ותיקין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היו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גומרין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עם הנץ החמה.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לאו יתכסה במים ויקרא: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והרי לבו רואה את הערוה!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אלעזר ואי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אחא בר אבא בר אחא משום רבינו: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במים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עכורין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שנו,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דדמו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כארעא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סמיכתא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שלא יראה לבו ערותו. 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9F38C2C3-D67D-63C9-6DA0-C67105010E8C}"/>
              </a:ext>
            </a:extLst>
          </p:cNvPr>
          <p:cNvSpPr/>
          <p:nvPr/>
        </p:nvSpPr>
        <p:spPr>
          <a:xfrm>
            <a:off x="1979712" y="404664"/>
            <a:ext cx="6696744" cy="1246569"/>
          </a:xfrm>
          <a:prstGeom prst="wedgeRoundRectCallout">
            <a:avLst>
              <a:gd name="adj1" fmla="val 52745"/>
              <a:gd name="adj2" fmla="val -5014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 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endParaRPr lang="he-IL" sz="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היה עומד בתפלה ונזכר שהוא בעל קרי - לא יפסיק אלא יקצר.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ירד לטבול - אם יכול לעלות ולהתכסות ולקרות עד שלא תהא הנץ החמה, יעלה ויתכסה ויקרא,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                 ואם לאו, יתכסה במים ויקרא. 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573BC447-21BF-403F-AF6A-A058F0F32597}"/>
              </a:ext>
            </a:extLst>
          </p:cNvPr>
          <p:cNvSpPr/>
          <p:nvPr/>
        </p:nvSpPr>
        <p:spPr>
          <a:xfrm>
            <a:off x="323528" y="1966407"/>
            <a:ext cx="2520280" cy="1606609"/>
          </a:xfrm>
          <a:prstGeom prst="wedgeRoundRectCallout">
            <a:avLst>
              <a:gd name="adj1" fmla="val 60034"/>
              <a:gd name="adj2" fmla="val -9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 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ט</a:t>
            </a:r>
            <a:r>
              <a:rPr lang="he-IL" sz="13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מאימתי קורין את שמע בשחרית?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משיכיר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בין תכלת ללבן,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ר' אליעזר אומר: בין תכלת לכרתי.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(וגומרה) עד הנץ החמה,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ר' יהושע אומר: עד שלש שעות...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1DEDA02-AA29-E17E-811D-BAF8FA681F0C}"/>
              </a:ext>
            </a:extLst>
          </p:cNvPr>
          <p:cNvSpPr txBox="1"/>
          <p:nvPr/>
        </p:nvSpPr>
        <p:spPr>
          <a:xfrm>
            <a:off x="8641911" y="1964596"/>
            <a:ext cx="298695" cy="28854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400" dirty="0"/>
          </a:p>
          <a:p>
            <a:endParaRPr lang="he-IL" sz="30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941207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051720" y="44624"/>
            <a:ext cx="6336704" cy="67223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צלולין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ישב בהן עד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צוארו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וקורא,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וי''א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עוכרן ברגלו.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''ק - והרי לבו רואה את הערוה!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לבו רואה את הערוה מותר.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והרי עקבו רואה את הערוה!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עקבו רואה את הערוה מותר.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עקבו רואה את הערוה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מותר,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נוגע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אסור, ורבא אמר: מותר.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 לה להא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חיננא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 לה הכי: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נוגע - דברי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אסור,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רואה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אסור, רבא אמר: מותר, לא נתנה תורה למלאכי השרת.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והלכתא: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נוגע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אסור,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רואה - מותר. 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DA424987-85C8-B238-D6D6-E0B4937A6E74}"/>
              </a:ext>
            </a:extLst>
          </p:cNvPr>
          <p:cNvSpPr txBox="1"/>
          <p:nvPr/>
        </p:nvSpPr>
        <p:spPr>
          <a:xfrm>
            <a:off x="8513575" y="76708"/>
            <a:ext cx="298695" cy="35163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dirty="0"/>
          </a:p>
          <a:p>
            <a:endParaRPr lang="he-IL" sz="30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D5DB422B-F2BF-FAB2-755C-9B1D915AE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67756"/>
              </p:ext>
            </p:extLst>
          </p:nvPr>
        </p:nvGraphicFramePr>
        <p:xfrm>
          <a:off x="431468" y="3367256"/>
          <a:ext cx="2693114" cy="1645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6088">
                  <a:extLst>
                    <a:ext uri="{9D8B030D-6E8A-4147-A177-3AD203B41FA5}">
                      <a16:colId xmlns:a16="http://schemas.microsoft.com/office/drawing/2014/main" val="921974357"/>
                    </a:ext>
                  </a:extLst>
                </a:gridCol>
                <a:gridCol w="514436">
                  <a:extLst>
                    <a:ext uri="{9D8B030D-6E8A-4147-A177-3AD203B41FA5}">
                      <a16:colId xmlns:a16="http://schemas.microsoft.com/office/drawing/2014/main" val="3761312787"/>
                    </a:ext>
                  </a:extLst>
                </a:gridCol>
                <a:gridCol w="788240">
                  <a:extLst>
                    <a:ext uri="{9D8B030D-6E8A-4147-A177-3AD203B41FA5}">
                      <a16:colId xmlns:a16="http://schemas.microsoft.com/office/drawing/2014/main" val="3467521374"/>
                    </a:ext>
                  </a:extLst>
                </a:gridCol>
                <a:gridCol w="674350">
                  <a:extLst>
                    <a:ext uri="{9D8B030D-6E8A-4147-A177-3AD203B41FA5}">
                      <a16:colId xmlns:a16="http://schemas.microsoft.com/office/drawing/2014/main" val="475216232"/>
                    </a:ext>
                  </a:extLst>
                </a:gridCol>
              </a:tblGrid>
              <a:tr h="250317">
                <a:tc gridSpan="2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נוגע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רואה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949096"/>
                  </a:ext>
                </a:extLst>
              </a:tr>
              <a:tr h="250317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 </a:t>
                      </a:r>
                      <a:r>
                        <a:rPr lang="he-IL" sz="1200" dirty="0" err="1"/>
                        <a:t>זביד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אביי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he-IL" sz="700"/>
                    </a:p>
                    <a:p>
                      <a:pPr algn="ctr" rtl="1"/>
                      <a:r>
                        <a:rPr lang="he-IL" sz="1200"/>
                        <a:t>מותר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652746"/>
                  </a:ext>
                </a:extLst>
              </a:tr>
              <a:tr h="25031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67276"/>
                  </a:ext>
                </a:extLst>
              </a:tr>
              <a:tr h="250317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 </a:t>
                      </a:r>
                      <a:r>
                        <a:rPr lang="he-IL" sz="1200" dirty="0" err="1"/>
                        <a:t>חיננא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אביי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  <a:p>
                      <a:pPr algn="ctr" rtl="1"/>
                      <a:r>
                        <a:rPr lang="he-IL" sz="1200" dirty="0"/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263036"/>
                  </a:ext>
                </a:extLst>
              </a:tr>
              <a:tr h="25031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6571"/>
                  </a:ext>
                </a:extLst>
              </a:tr>
              <a:tr h="250317">
                <a:tc grid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והלכתא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341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91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811542" y="44624"/>
            <a:ext cx="7416824" cy="665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צואה בעששית - מותר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ערוה בעששית - אסור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כנגדה.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צואה בעששית מותר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כנגדה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דצואה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בכסוי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מיכסיא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ערוה בעששית אסור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כנגדה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ולא יראה בך ערות דבר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אמר רחמנא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קמיתחזיא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צואה כל שהוא - מבטלה ברוק.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אמר רבא: וברוק עבה.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צואה בגומא - מניח סנדלו עליה וקורא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צואה דבוקה בסנדלו מאי? - תיקו.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עכו''ם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ערום - אסור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כנגדו.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מאי איריא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עכו''ם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אפילו ישראל נמי!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ישראל פשיטא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עכו''ם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וכתיב בהו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אשר בשר חמורים בשרם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אימא כחמור בעלמא הוא,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ערוה,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וערות אביהם לא ראו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DA424987-85C8-B238-D6D6-E0B4937A6E74}"/>
              </a:ext>
            </a:extLst>
          </p:cNvPr>
          <p:cNvSpPr txBox="1"/>
          <p:nvPr/>
        </p:nvSpPr>
        <p:spPr>
          <a:xfrm>
            <a:off x="8353517" y="76708"/>
            <a:ext cx="298695" cy="4878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9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200" dirty="0"/>
          </a:p>
          <a:p>
            <a:endParaRPr lang="he-IL" sz="105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237632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51629" y="2137978"/>
            <a:ext cx="7416824" cy="43309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יתכסה לא במים הרעים ולא במי המשרה עד שיטיל לתוכן מים: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רמי ואזיל?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יתכסה לא במים הרעים ולא במי המשרה כלל,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רגלים עד שיטיל לתוכן מים ויקרא.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כמה יטיל לתוכן מים? - כל שהוא, ר' זכאי אומר: רביעית.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נחמן: מחלוקת לבסוף,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שהן.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יוסף אמר: מחלוקת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לבסוף דברי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רביעית.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יוסף לשמעיה: אייתי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רביעיתא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דמיא כר' זכאי.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AB9FC08F-16FF-0D6B-31C3-6C4377E5B4F5}"/>
              </a:ext>
            </a:extLst>
          </p:cNvPr>
          <p:cNvSpPr/>
          <p:nvPr/>
        </p:nvSpPr>
        <p:spPr>
          <a:xfrm>
            <a:off x="1907704" y="260648"/>
            <a:ext cx="6768752" cy="1656184"/>
          </a:xfrm>
          <a:prstGeom prst="wedgeRoundRectCallout">
            <a:avLst>
              <a:gd name="adj1" fmla="val 52745"/>
              <a:gd name="adj2" fmla="val -5014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 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endParaRPr lang="he-IL" sz="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היה עומד בתפלה ונזכר שהוא בעל קרי - לא יפסיק אלא יקצר.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ירד לטבול - אם יכול לעלות ולהתכסות ולקרות עד שלא תהא הנץ החמה, יעלה ויתכסה ויקרא,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                  ואם לאו, יתכסה במים ויקרא.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ולא יתכסה לא במים הרעים ולא במי המשרה עד שיטיל לתוכן מים.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- וכמה ירחיק מהן ומן הצואה? - ד' אמות.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75F3EF68-B548-7CA5-469E-24A44801A2D1}"/>
              </a:ext>
            </a:extLst>
          </p:cNvPr>
          <p:cNvSpPr txBox="1"/>
          <p:nvPr/>
        </p:nvSpPr>
        <p:spPr>
          <a:xfrm>
            <a:off x="8489874" y="2159162"/>
            <a:ext cx="298695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B31165FB-A4F1-20E4-A823-8D013EECB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96133"/>
              </p:ext>
            </p:extLst>
          </p:nvPr>
        </p:nvGraphicFramePr>
        <p:xfrm>
          <a:off x="431468" y="4725888"/>
          <a:ext cx="2540168" cy="12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0268">
                  <a:extLst>
                    <a:ext uri="{9D8B030D-6E8A-4147-A177-3AD203B41FA5}">
                      <a16:colId xmlns:a16="http://schemas.microsoft.com/office/drawing/2014/main" val="921974357"/>
                    </a:ext>
                  </a:extLst>
                </a:gridCol>
                <a:gridCol w="627310">
                  <a:extLst>
                    <a:ext uri="{9D8B030D-6E8A-4147-A177-3AD203B41FA5}">
                      <a16:colId xmlns:a16="http://schemas.microsoft.com/office/drawing/2014/main" val="3761312787"/>
                    </a:ext>
                  </a:extLst>
                </a:gridCol>
                <a:gridCol w="788240">
                  <a:extLst>
                    <a:ext uri="{9D8B030D-6E8A-4147-A177-3AD203B41FA5}">
                      <a16:colId xmlns:a16="http://schemas.microsoft.com/office/drawing/2014/main" val="3467521374"/>
                    </a:ext>
                  </a:extLst>
                </a:gridCol>
                <a:gridCol w="674350">
                  <a:extLst>
                    <a:ext uri="{9D8B030D-6E8A-4147-A177-3AD203B41FA5}">
                      <a16:colId xmlns:a16="http://schemas.microsoft.com/office/drawing/2014/main" val="475216232"/>
                    </a:ext>
                  </a:extLst>
                </a:gridCol>
              </a:tblGrid>
              <a:tr h="250317">
                <a:tc gridSpan="2">
                  <a:txBody>
                    <a:bodyPr/>
                    <a:lstStyle/>
                    <a:p>
                      <a:pPr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 err="1">
                          <a:solidFill>
                            <a:schemeClr val="tx1"/>
                          </a:solidFill>
                        </a:rPr>
                        <a:t>בתחלה</a:t>
                      </a:r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לבסוף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949096"/>
                  </a:ext>
                </a:extLst>
              </a:tr>
              <a:tr h="250317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רב נחמן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ת"ק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  <a:p>
                      <a:pPr algn="ctr" rtl="1"/>
                      <a:r>
                        <a:rPr lang="he-IL" sz="1100" dirty="0"/>
                        <a:t>כל שהוא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כל שהוא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652746"/>
                  </a:ext>
                </a:extLst>
              </a:tr>
              <a:tr h="25031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זכאי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רביעית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067276"/>
                  </a:ext>
                </a:extLst>
              </a:tr>
              <a:tr h="250317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רב יוסף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ת"ק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כל שהוא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he-IL" sz="700" dirty="0"/>
                    </a:p>
                    <a:p>
                      <a:pPr algn="ctr" rtl="1"/>
                      <a:r>
                        <a:rPr lang="he-IL" sz="1100" dirty="0"/>
                        <a:t>רביעית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263036"/>
                  </a:ext>
                </a:extLst>
              </a:tr>
              <a:tr h="250317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זכאי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רביעית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6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59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80011" y="111406"/>
            <a:ext cx="8468453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גרף של רעי ועביט של מי רגלים - אסור לקרות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כנגדן ואף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ע''פ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שאין בהן כלום,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ומי רגלים עצמן - עד שיטיל לתוכן מים.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וכמה יטיל לתוכן מים? - כל שהוא, ר' זכאי אומר: רביעית.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בין לפני המטה בין לאחר המטה.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שמעון בן גמליאל אומר: לאחר המטה קורא, לפני המטה אינו קורא, אבל מרחיק הוא ארבע אמות וקורא.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אלעזר אומר: אפי' בית מאה אמה לא יקרא עד שיוציאם או שיניחם תחת המטה.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 המטה קורא מיד, לפני המטה מרחיק ארבע אמות וקורא,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לאחר המטה מרחיק ד' אמות וקורא, לפני המטה אינו קורא כלל?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אלעזר אומר: אחר המטה - קורא מיד, לפני המטה - מרחיק ארבע אמות.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רבן שמעון בן גמליאל אומר: אפי' בית מאה אמה לא יקרא עד שיוציאם או שיניחם תחת המטה.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איפשיטא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קשיין אהדדי!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איפוך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בתרייתא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מה חזית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איפוך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קמייתא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מאן שמעת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כארבע אמות דמי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בן אלעזר היא.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50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619546" y="116632"/>
            <a:ext cx="6192688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מרב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מטה פחות משלשה - פשיטא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דכלבוד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שלשה ארבעה חמשה ששה שבעה שמנה תשעה - מהו?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עשרה ודאי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שפיר עבדת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לך, כל עשרה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אחריתי היא.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הלכתא: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פחות משלשה - כלבוד דמי,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עשרה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אחריתי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משלשה עד עשרה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רב יוסף מרב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פשט ליה. </a:t>
            </a:r>
          </a:p>
          <a:p>
            <a:pPr>
              <a:lnSpc>
                <a:spcPct val="120000"/>
              </a:lnSpc>
            </a:pPr>
            <a:endParaRPr lang="he-IL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הלכה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בן אלעזר,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אמר באלי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יעקב ברה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שמואל: הלכה כרבי שמעון בן אלעזר,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ורבא אמר: אין הלכה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בן אלעזר.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8135D476-0905-75A0-D4C2-54AF3D217C1D}"/>
              </a:ext>
            </a:extLst>
          </p:cNvPr>
          <p:cNvSpPr/>
          <p:nvPr/>
        </p:nvSpPr>
        <p:spPr>
          <a:xfrm>
            <a:off x="270042" y="4149080"/>
            <a:ext cx="2717782" cy="1728192"/>
          </a:xfrm>
          <a:prstGeom prst="wedgeRoundRectCallout">
            <a:avLst>
              <a:gd name="adj1" fmla="val 63353"/>
              <a:gd name="adj2" fmla="val 1849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בין לפני המטה בין לאחר המטה.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רבן שמעון בן גמליאל אומר: לאחר המטה קורא, לפני המטה אינו קורא, אבל מרחיק הוא ארבע אמות וקורא.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בן אלעזר אומר: אפי' בית מאה אמה לא יקרא עד שיוציאם או שיניחם תחת המטה.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9FB0B78-7851-563B-5AEE-56BC7B6825B3}"/>
              </a:ext>
            </a:extLst>
          </p:cNvPr>
          <p:cNvSpPr txBox="1"/>
          <p:nvPr/>
        </p:nvSpPr>
        <p:spPr>
          <a:xfrm>
            <a:off x="8794680" y="144719"/>
            <a:ext cx="298695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A71D5BBD-D58D-3642-4D9F-BA4EC9D378A2}"/>
              </a:ext>
            </a:extLst>
          </p:cNvPr>
          <p:cNvSpPr/>
          <p:nvPr/>
        </p:nvSpPr>
        <p:spPr>
          <a:xfrm>
            <a:off x="270042" y="404664"/>
            <a:ext cx="2717782" cy="720080"/>
          </a:xfrm>
          <a:prstGeom prst="wedgeRoundRectCallout">
            <a:avLst>
              <a:gd name="adj1" fmla="val 63353"/>
              <a:gd name="adj2" fmla="val 1849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בן אלעזר אומר: אפי' בית מאה אמה לא יקרא עד שיוציאם או שיניחם תחת המטה.</a:t>
            </a:r>
          </a:p>
        </p:txBody>
      </p:sp>
    </p:spTree>
    <p:extLst>
      <p:ext uri="{BB962C8B-B14F-4D97-AF65-F5344CB8AC3E}">
        <p14:creationId xmlns:p14="http://schemas.microsoft.com/office/powerpoint/2010/main" val="2477582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כו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475656" y="643147"/>
            <a:ext cx="6912768" cy="5012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איעסק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לבריה בי רב יצחק בר שמואל בר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מרתא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עייליה לחופה ולא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מסתייעא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מילתא.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 בתריה לעיוני,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ספר תורה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דמנחא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איכו השתא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אתאי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סכנתון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לברי,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בית שיש בו ספר תורה או תפילין -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                אסור לשמש בו את המטה עד שיוציאם או שיניחם כלי בתוך כלי.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אמר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לא שנו אלא בכלי שאינו כליין,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אבל בכלי שהוא כליין - אפילו עשרה מאני כחד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אמר רבא: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גלימא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אקמטרא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ככלי בתוך כלי דמי.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F75DFC46-1FFC-D79C-49FC-0B822D388785}"/>
              </a:ext>
            </a:extLst>
          </p:cNvPr>
          <p:cNvSpPr txBox="1"/>
          <p:nvPr/>
        </p:nvSpPr>
        <p:spPr>
          <a:xfrm>
            <a:off x="8354604" y="506916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1925457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כה ע"א (שורה 8)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כו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ראשונה)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כו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627784" y="885848"/>
            <a:ext cx="5616624" cy="4382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צואה על בשרו או ידו מונחת בבית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מותר לקרות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אסור לקרות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כל הנשמה תהלל יה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אסור לקרות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כל עצמותי תאמרנה ה' מי כמוך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683568" y="100590"/>
            <a:ext cx="7848872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ריח רע שיש לו עיקר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מרחיק ד' אמות וקורא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מרחיק ד' אמות ממקום שפסק הריח וקורא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תניא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לא יקרא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 כנגד צואת אדם ולא כנגד צואת כלבים ולא כנגד צואת חזירים ולא כנגד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צואת תרנגולים ולא כנגד צואת אשפה שריחה רע, ואם היה מקום גבוה עשרה טפחים או נמוך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עשרה טפחים - יושב בצדו וקורא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ואם לאו מרחיק מלא עיניו, וכן לתפלה.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ריח רע שיש לו עיקר - מרחיק ד' אמות ממקום הריח וקורא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לית הלכתא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(בכל 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אלא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לא יקרא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 כנגד צואת אדם,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ולא כנגד צואת חזירים ולא כנגד צואת כלבים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בזמן שנתן עורות לתוכן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מרב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ריח רע שאין לו עיקר מהו?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אתו חזו הני ציפי דבי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גנו והני גרסי.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 בדברי תורה,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לא.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ודברי תורה נמי לא אמרן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דחבריה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CE5EB36F-445F-1C0D-6AB8-49D123D0DED9}"/>
              </a:ext>
            </a:extLst>
          </p:cNvPr>
          <p:cNvSpPr txBox="1"/>
          <p:nvPr/>
        </p:nvSpPr>
        <p:spPr>
          <a:xfrm>
            <a:off x="8642411" y="118828"/>
            <a:ext cx="298695" cy="50552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5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20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31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71120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91553" y="188640"/>
            <a:ext cx="7344816" cy="6048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צואה עוברת -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מותר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אמר: אסור לקרות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הטמא עומד תחת האילן והטהור עובר - טמא,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טהור עומד תחת האילן וטמא עובר - טהור, ואם עמד - טמא.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וכן באבן המנוגעת.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ורבא אמר לך: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בקביעותא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בדד ישב מחוץ למחנה מושבו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והיה מחניך קדוש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אמר רחמנא והא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3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 חזיר - כצואה עוברת דמי.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פשיטא!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מנהרא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72C4C552-FEB9-F379-3483-860542D58EAA}"/>
              </a:ext>
            </a:extLst>
          </p:cNvPr>
          <p:cNvSpPr txBox="1"/>
          <p:nvPr/>
        </p:nvSpPr>
        <p:spPr>
          <a:xfrm>
            <a:off x="8516579" y="229936"/>
            <a:ext cx="298695" cy="50552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400" dirty="0"/>
          </a:p>
          <a:p>
            <a:endParaRPr lang="he-IL" sz="1900" dirty="0"/>
          </a:p>
          <a:p>
            <a:endParaRPr lang="he-IL" sz="1900" dirty="0"/>
          </a:p>
          <a:p>
            <a:endParaRPr lang="he-IL" sz="1100" dirty="0"/>
          </a:p>
          <a:p>
            <a:endParaRPr lang="he-IL" sz="1900" dirty="0"/>
          </a:p>
          <a:p>
            <a:endParaRPr lang="he-IL" dirty="0"/>
          </a:p>
          <a:p>
            <a:endParaRPr lang="he-IL" sz="1900" dirty="0"/>
          </a:p>
          <a:p>
            <a:endParaRPr lang="he-IL" dirty="0"/>
          </a:p>
          <a:p>
            <a:endParaRPr lang="he-IL" sz="1900" dirty="0"/>
          </a:p>
          <a:p>
            <a:endParaRPr lang="he-IL" sz="1900" dirty="0"/>
          </a:p>
          <a:p>
            <a:endParaRPr lang="he-IL" sz="31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556710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051448" y="20380"/>
            <a:ext cx="7344816" cy="665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צואה - אסורה,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מי רגלים - מותרים.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צואה בבית - מותרת, באשפה - אסורה,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ספק מי רגלים - אפילו באשפה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מותרין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סבר לה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לא אסרה תורה אלא כנגד עמוד בלבד.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וכדרבי יונתן, דר' יונתן רמי: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כתיב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ויד תהיה לך מחוץ למחנה </a:t>
            </a:r>
            <a:r>
              <a:rPr lang="he-IL" sz="16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ויצאת שמה חוץ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וכתיב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ויתד תהיה לך וגו' </a:t>
            </a:r>
            <a:r>
              <a:rPr lang="he-IL" sz="1600" b="1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וכסית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את צאתך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הא כיצד? - כאן בגדולים כאן בקטנים,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קטנים לא אסרה תורה אלא כנגד עמוד בלבד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הא נפול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לארעא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שרי, ורבנן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דגזרו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בהו, וכי גזרו בהו 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בספקן לא גזור.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אמר רבה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ניכר. </a:t>
            </a:r>
          </a:p>
        </p:txBody>
      </p:sp>
      <p:sp>
        <p:nvSpPr>
          <p:cNvPr id="2" name="חץ: שמאלה 1">
            <a:extLst>
              <a:ext uri="{FF2B5EF4-FFF2-40B4-BE49-F238E27FC236}">
                <a16:creationId xmlns:a16="http://schemas.microsoft.com/office/drawing/2014/main" id="{0CA745B2-D96A-F7EB-B798-89DE37D7EF54}"/>
              </a:ext>
            </a:extLst>
          </p:cNvPr>
          <p:cNvSpPr/>
          <p:nvPr/>
        </p:nvSpPr>
        <p:spPr>
          <a:xfrm>
            <a:off x="1499719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145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547664" y="1412776"/>
            <a:ext cx="6848600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מריה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צואה אמר רב יהודה אמר רב: כיון שקרמו פניה מותר, מי רגלים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חזית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דסמכת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רבה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צואה אפילו כחרס אסורה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והיכי דמי צואה כחרס?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כל זמן שזורקה ואינה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נפרכת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''ד: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זמן שגוללה ואינה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נפרכת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מדפתי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צואה,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לי: עיין אי קרמו פניה אי לא,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עיין אי מפלאי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אפלויי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6E63BBBE-D9A2-70BF-C571-95D0A2D6BCFA}"/>
              </a:ext>
            </a:extLst>
          </p:cNvPr>
          <p:cNvSpPr/>
          <p:nvPr/>
        </p:nvSpPr>
        <p:spPr>
          <a:xfrm>
            <a:off x="4427984" y="260648"/>
            <a:ext cx="4032448" cy="958537"/>
          </a:xfrm>
          <a:prstGeom prst="wedgeRoundRectCallout">
            <a:avLst>
              <a:gd name="adj1" fmla="val 55260"/>
              <a:gd name="adj2" fmla="val -4242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ניכר. 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756D3251-BFAC-DDCE-ECA0-C4B0E4C34EA8}"/>
              </a:ext>
            </a:extLst>
          </p:cNvPr>
          <p:cNvSpPr/>
          <p:nvPr/>
        </p:nvSpPr>
        <p:spPr>
          <a:xfrm>
            <a:off x="1835696" y="6165304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31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547664" y="1412776"/>
            <a:ext cx="6848600" cy="5088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מריה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</a:t>
            </a:r>
            <a:r>
              <a:rPr lang="he-IL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יהודה אמר רב: </a:t>
            </a:r>
            <a:r>
              <a:rPr lang="he-IL" sz="1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כיון שקרמו פניה מותר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מי רגלים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חזית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דסמכת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רבה בר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כחרס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אסורה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והיכי דמי צואה כחרס?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  <a:r>
              <a:rPr lang="he-IL" sz="1600" b="1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כל זמן שזורקה ואינה </a:t>
            </a:r>
            <a:r>
              <a:rPr lang="he-IL" sz="1600" b="1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נפרכת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''ד: </a:t>
            </a:r>
            <a:r>
              <a:rPr lang="he-IL" sz="1600" b="1" dirty="0">
                <a:solidFill>
                  <a:srgbClr val="7030A0"/>
                </a:solidFill>
                <a:latin typeface="Arial" panose="020B0604020202020204" pitchFamily="34" charset="0"/>
              </a:rPr>
              <a:t>כל זמן שגוללה ואינה </a:t>
            </a:r>
            <a:r>
              <a:rPr lang="he-IL" sz="1600" b="1" dirty="0" err="1">
                <a:solidFill>
                  <a:srgbClr val="7030A0"/>
                </a:solidFill>
                <a:latin typeface="Arial" panose="020B0604020202020204" pitchFamily="34" charset="0"/>
              </a:rPr>
              <a:t>נפרכת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מדפתי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צואה,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לי: עיין אי קרמו פניה אי לא,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עיין אי מפלאי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אפלויי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6E63BBBE-D9A2-70BF-C571-95D0A2D6BCFA}"/>
              </a:ext>
            </a:extLst>
          </p:cNvPr>
          <p:cNvSpPr/>
          <p:nvPr/>
        </p:nvSpPr>
        <p:spPr>
          <a:xfrm>
            <a:off x="4427984" y="260648"/>
            <a:ext cx="4032448" cy="958537"/>
          </a:xfrm>
          <a:prstGeom prst="wedgeRoundRectCallout">
            <a:avLst>
              <a:gd name="adj1" fmla="val 55260"/>
              <a:gd name="adj2" fmla="val -4242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ניכר. 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756D3251-BFAC-DDCE-ECA0-C4B0E4C34EA8}"/>
              </a:ext>
            </a:extLst>
          </p:cNvPr>
          <p:cNvSpPr/>
          <p:nvPr/>
        </p:nvSpPr>
        <p:spPr>
          <a:xfrm>
            <a:off x="1835696" y="6165304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187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2915816" y="108611"/>
            <a:ext cx="5768480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הוי עלה?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כחרס -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אסורה,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מותרת.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הלכתא: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כחרס - אסורה,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ומי רגלים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 רגלים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זמן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שמטפיחין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אסורין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נבלעו או יבשו - מותרים.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נבלעו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דיבשו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יבשו דאין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אף נבלעו דאין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אסור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דאין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ולטעמיך: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רישא: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שרי!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למשמע מינה. 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756D3251-BFAC-DDCE-ECA0-C4B0E4C34EA8}"/>
              </a:ext>
            </a:extLst>
          </p:cNvPr>
          <p:cNvSpPr/>
          <p:nvPr/>
        </p:nvSpPr>
        <p:spPr>
          <a:xfrm>
            <a:off x="1835696" y="6165304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87885721-8DF3-D54F-9E8B-C3EC8CB04D6B}"/>
              </a:ext>
            </a:extLst>
          </p:cNvPr>
          <p:cNvSpPr/>
          <p:nvPr/>
        </p:nvSpPr>
        <p:spPr>
          <a:xfrm>
            <a:off x="467544" y="620688"/>
            <a:ext cx="5472608" cy="2376264"/>
          </a:xfrm>
          <a:prstGeom prst="wedgeRoundRectCallout">
            <a:avLst>
              <a:gd name="adj1" fmla="val -54222"/>
              <a:gd name="adj2" fmla="val -4565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</a:t>
            </a:r>
            <a:r>
              <a:rPr lang="he-IL" sz="13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כל זמן </a:t>
            </a:r>
            <a:r>
              <a:rPr lang="he-IL" sz="13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</a:t>
            </a:r>
            <a:r>
              <a:rPr lang="he-IL" sz="13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כל זמן </a:t>
            </a:r>
            <a:r>
              <a:rPr lang="he-IL" sz="13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3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ניכר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מריה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לגניבא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</a:t>
            </a:r>
            <a:r>
              <a:rPr lang="he-IL" sz="13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יהודה אמר רב: </a:t>
            </a:r>
            <a:r>
              <a:rPr lang="he-IL" sz="13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כיון שקרמו פניה מותר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מי רגלים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חזית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דסמכת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סמוך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רבה בר רב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</a:t>
            </a:r>
            <a:r>
              <a:rPr lang="he-IL" sz="13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צואה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אפילו כחרס אסורה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46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כה עמוד א - דף כה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35696" y="1772816"/>
            <a:ext cx="6616534" cy="45155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כתנאי: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כלי שנשפכו ממנו מי רגלים - אסור לקרות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כנגדו,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ומי רגלים עצמן שנשפכו - נבלעו מותר, לא נבלעו אסור.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ר' יוסי אומר: כל זמן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שמטפיחין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נבלעו ומאי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נבלעו דאין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ואתא ר' יוסי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כ''ז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שרי,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היינו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- נבלעו דאין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ניכר, לא נבלעו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ואתא ר' יוסי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כ''ז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דאסור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רשומן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 שרי.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לא,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דכ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''ע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כ''ז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שמטפיחין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הוא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דאסור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הא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רשומן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ניכר שרי,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והכא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בטופח על מנת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להטפיח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איכא </a:t>
            </a:r>
            <a:r>
              <a:rPr lang="he-IL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בינייהו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73DBA96D-5DF0-F7DF-F8F3-219DBD039641}"/>
              </a:ext>
            </a:extLst>
          </p:cNvPr>
          <p:cNvSpPr/>
          <p:nvPr/>
        </p:nvSpPr>
        <p:spPr>
          <a:xfrm>
            <a:off x="4483950" y="476670"/>
            <a:ext cx="4032448" cy="1008114"/>
          </a:xfrm>
          <a:prstGeom prst="wedgeRoundRectCallout">
            <a:avLst>
              <a:gd name="adj1" fmla="val 54384"/>
              <a:gd name="adj2" fmla="val -4963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ובודאן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כמה?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שמואל: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שמטפיחין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כל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שרשומן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ניכר. 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CDC8FD76-DC4D-2D7B-453E-12DB890A4D88}"/>
              </a:ext>
            </a:extLst>
          </p:cNvPr>
          <p:cNvSpPr txBox="1"/>
          <p:nvPr/>
        </p:nvSpPr>
        <p:spPr>
          <a:xfrm>
            <a:off x="8420508" y="600582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16C0D066-4A4F-0D37-B56C-EADA3485B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60699"/>
              </p:ext>
            </p:extLst>
          </p:nvPr>
        </p:nvGraphicFramePr>
        <p:xfrm>
          <a:off x="251520" y="5633040"/>
          <a:ext cx="3028184" cy="103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0842">
                  <a:extLst>
                    <a:ext uri="{9D8B030D-6E8A-4147-A177-3AD203B41FA5}">
                      <a16:colId xmlns:a16="http://schemas.microsoft.com/office/drawing/2014/main" val="2258603785"/>
                    </a:ext>
                  </a:extLst>
                </a:gridCol>
                <a:gridCol w="659542">
                  <a:extLst>
                    <a:ext uri="{9D8B030D-6E8A-4147-A177-3AD203B41FA5}">
                      <a16:colId xmlns:a16="http://schemas.microsoft.com/office/drawing/2014/main" val="3523012786"/>
                    </a:ext>
                  </a:extLst>
                </a:gridCol>
                <a:gridCol w="844206">
                  <a:extLst>
                    <a:ext uri="{9D8B030D-6E8A-4147-A177-3AD203B41FA5}">
                      <a16:colId xmlns:a16="http://schemas.microsoft.com/office/drawing/2014/main" val="1932524886"/>
                    </a:ext>
                  </a:extLst>
                </a:gridCol>
                <a:gridCol w="993594">
                  <a:extLst>
                    <a:ext uri="{9D8B030D-6E8A-4147-A177-3AD203B41FA5}">
                      <a16:colId xmlns:a16="http://schemas.microsoft.com/office/drawing/2014/main" val="1246194054"/>
                    </a:ext>
                  </a:extLst>
                </a:gridCol>
              </a:tblGrid>
              <a:tr h="217194">
                <a:tc rowSpan="2">
                  <a:txBody>
                    <a:bodyPr/>
                    <a:lstStyle/>
                    <a:p>
                      <a:pPr rtl="1"/>
                      <a:endParaRPr lang="he-IL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מטפיחין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לא </a:t>
                      </a:r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מטפיחין</a:t>
                      </a:r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11813"/>
                  </a:ext>
                </a:extLst>
              </a:tr>
              <a:tr h="22661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 err="1">
                          <a:solidFill>
                            <a:schemeClr val="tx1"/>
                          </a:solidFill>
                        </a:rPr>
                        <a:t>רשומן</a:t>
                      </a:r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 ניכר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chemeClr val="tx1"/>
                          </a:solidFill>
                        </a:rPr>
                        <a:t>אין רשמון ניכר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709492"/>
                  </a:ext>
                </a:extLst>
              </a:tr>
              <a:tr h="217194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ת"ק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(אסור)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rgbClr val="7030A0"/>
                          </a:solidFill>
                        </a:rPr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740091"/>
                  </a:ext>
                </a:extLst>
              </a:tr>
              <a:tr h="217194">
                <a:tc>
                  <a:txBody>
                    <a:bodyPr/>
                    <a:lstStyle/>
                    <a:p>
                      <a:pPr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ר' יוסי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אסור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1" dirty="0">
                          <a:solidFill>
                            <a:srgbClr val="7030A0"/>
                          </a:solidFill>
                        </a:rPr>
                        <a:t>מותר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dirty="0">
                          <a:solidFill>
                            <a:schemeClr val="tx1"/>
                          </a:solidFill>
                        </a:rPr>
                        <a:t>(מותר)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507802"/>
                  </a:ext>
                </a:extLst>
              </a:tr>
            </a:tbl>
          </a:graphicData>
        </a:graphic>
      </p:graphicFrame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4005F4A9-10AA-EECD-48E5-086E0105F4EB}"/>
              </a:ext>
            </a:extLst>
          </p:cNvPr>
          <p:cNvCxnSpPr>
            <a:cxnSpLocks/>
          </p:cNvCxnSpPr>
          <p:nvPr/>
        </p:nvCxnSpPr>
        <p:spPr>
          <a:xfrm flipH="1">
            <a:off x="1367644" y="4869160"/>
            <a:ext cx="75608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E5C1E27F-D2D0-BEDE-1733-28CEB4A31C92}"/>
              </a:ext>
            </a:extLst>
          </p:cNvPr>
          <p:cNvCxnSpPr/>
          <p:nvPr/>
        </p:nvCxnSpPr>
        <p:spPr>
          <a:xfrm>
            <a:off x="1367644" y="4869160"/>
            <a:ext cx="0" cy="57606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846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39213</TotalTime>
  <Words>2831</Words>
  <Application>Microsoft Office PowerPoint</Application>
  <PresentationFormat>‫הצגה על המסך (4:3)</PresentationFormat>
  <Paragraphs>594</Paragraphs>
  <Slides>18</Slides>
  <Notes>16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1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2711</cp:revision>
  <dcterms:created xsi:type="dcterms:W3CDTF">2015-01-28T10:22:53Z</dcterms:created>
  <dcterms:modified xsi:type="dcterms:W3CDTF">2024-01-03T14:56:34Z</dcterms:modified>
</cp:coreProperties>
</file>