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76" r:id="rId2"/>
    <p:sldId id="537" r:id="rId3"/>
    <p:sldId id="564" r:id="rId4"/>
    <p:sldId id="565" r:id="rId5"/>
    <p:sldId id="548" r:id="rId6"/>
    <p:sldId id="559" r:id="rId7"/>
    <p:sldId id="560" r:id="rId8"/>
    <p:sldId id="561" r:id="rId9"/>
    <p:sldId id="562" r:id="rId10"/>
    <p:sldId id="563" r:id="rId11"/>
    <p:sldId id="429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5250" autoAdjust="0"/>
  </p:normalViewPr>
  <p:slideViewPr>
    <p:cSldViewPr>
      <p:cViewPr varScale="1">
        <p:scale>
          <a:sx n="91" d="100"/>
          <a:sy n="91" d="100"/>
        </p:scale>
        <p:origin x="123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כ"ג/טבת/תשפ"ד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1694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0298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3681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6301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0940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9870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8307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61589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5239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כ"ג/טבת/תשפ"ד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כ"ג/טבת/תשפ"ד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כ"ג/טבת/תשפ"ד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כ"ג/טבת/תשפ"ד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כ"ג/טבת/תשפ"ד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כ"ג/טבת/תשפ"ד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כ"ג/טבת/תשפ"ד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כ"ג/טבת/תשפ"ד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כ"ג/טבת/תשפ"ד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כ"ג/טבת/תשפ"ד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כ"ג/טבת/תשפ"ד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כ"ג/טבת/תשפ"ד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6563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4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מסכת ברכות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דף </a:t>
            </a:r>
            <a:r>
              <a:rPr lang="he-IL" sz="4000" b="1" dirty="0" err="1">
                <a:solidFill>
                  <a:srgbClr val="C0504D">
                    <a:lumMod val="75000"/>
                  </a:srgbClr>
                </a:solidFill>
              </a:rPr>
              <a:t>כז</a:t>
            </a:r>
            <a:endParaRPr lang="he-IL" sz="4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כו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(4 שורות מלמטה) – 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כז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(15 שורות מלמטה)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מצגת עזר ללימוד הדף היומי</a:t>
            </a:r>
          </a:p>
          <a:p>
            <a:pPr algn="ctr"/>
            <a:endParaRPr lang="he-IL" sz="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בעריכת: הראל שפירא</a:t>
            </a:r>
          </a:p>
          <a:p>
            <a:pPr algn="ctr"/>
            <a:endParaRPr lang="he-IL" sz="1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61866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כז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2555776" y="2204864"/>
            <a:ext cx="5939340" cy="39061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תְּפִלַּת הָעֶרֶב אֵין לָהּ קֶבַע –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מַאי אֵין לָהּ קֶבַע? </a:t>
            </a:r>
          </a:p>
          <a:p>
            <a:pPr>
              <a:lnSpc>
                <a:spcPct val="120000"/>
              </a:lnSpc>
            </a:pPr>
            <a:r>
              <a:rPr lang="he-IL" sz="1600" dirty="0" err="1"/>
              <a:t>אִילֵּימָא</a:t>
            </a:r>
            <a:r>
              <a:rPr lang="he-IL" sz="1600" dirty="0"/>
              <a:t> דְּאִי בָּעֵי מְצַלֵּי </a:t>
            </a:r>
            <a:r>
              <a:rPr lang="he-IL" sz="1600" dirty="0" err="1"/>
              <a:t>כּוּלֵּיה</a:t>
            </a:r>
            <a:r>
              <a:rPr lang="he-IL" sz="1600" dirty="0"/>
              <a:t>ּ </a:t>
            </a:r>
            <a:r>
              <a:rPr lang="he-IL" sz="1600" dirty="0" err="1"/>
              <a:t>לֵילְיָא</a:t>
            </a:r>
            <a:r>
              <a:rPr lang="he-IL" sz="1600" dirty="0"/>
              <a:t> - </a:t>
            </a:r>
            <a:r>
              <a:rPr lang="he-IL" sz="1600" dirty="0" err="1"/>
              <a:t>לִיתְנֵי</a:t>
            </a:r>
            <a:r>
              <a:rPr lang="he-IL" sz="1600" dirty="0"/>
              <a:t> תְּפִלַּת הָעֶרֶב </a:t>
            </a:r>
            <a:r>
              <a:rPr lang="he-IL" sz="1600" dirty="0" err="1"/>
              <a:t>כׇּל</a:t>
            </a:r>
            <a:r>
              <a:rPr lang="he-IL" sz="1600" dirty="0"/>
              <a:t> הַלַּיְלָה!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אֶלָּא מַאי אֵין לָהּ קֶבַע? - כְּמַאן </a:t>
            </a:r>
            <a:r>
              <a:rPr lang="he-IL" sz="1600" dirty="0" err="1"/>
              <a:t>דְּאָמַר</a:t>
            </a:r>
            <a:r>
              <a:rPr lang="he-IL" sz="1600" dirty="0"/>
              <a:t> תְּפִלַּת עַרְבִית רְשׁוּת.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     </a:t>
            </a:r>
            <a:r>
              <a:rPr lang="he-IL" sz="1600" dirty="0" err="1"/>
              <a:t>דְּאָמַר</a:t>
            </a:r>
            <a:r>
              <a:rPr lang="he-IL" sz="1600" dirty="0"/>
              <a:t> רַב יְהוּדָה אָמַר שְׁמוּאֵל: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תְּפִלַּת </a:t>
            </a:r>
            <a:r>
              <a:rPr lang="he-IL" sz="1600"/>
              <a:t>עַרְבִית -</a:t>
            </a: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     רַבָּן גַּמְלִיאֵל אוֹמֵר: חוֹבָהּ,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רַבִּי יְהוֹשֻׁעַ אוֹמֵר: רְשׁוּת.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     אָמַר </a:t>
            </a:r>
            <a:r>
              <a:rPr lang="he-IL" sz="1600" dirty="0" err="1"/>
              <a:t>אַבָּיֵי</a:t>
            </a:r>
            <a:r>
              <a:rPr lang="he-IL" sz="1600" dirty="0"/>
              <a:t>: הֲלָכָה כְּדִבְרֵי הָאוֹמֵר חוֹבָה,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וְרָבָא אָמַר: הֲלָכָה כְּדִבְרֵי הָאוֹמֵר רְשׁוּת.</a:t>
            </a:r>
            <a:endParaRPr lang="he-IL" sz="1550" dirty="0"/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1D525114-6EEE-4DE3-B6DA-42347EFF9FDF}"/>
              </a:ext>
            </a:extLst>
          </p:cNvPr>
          <p:cNvSpPr/>
          <p:nvPr/>
        </p:nvSpPr>
        <p:spPr>
          <a:xfrm>
            <a:off x="4143602" y="332656"/>
            <a:ext cx="4388838" cy="1440160"/>
          </a:xfrm>
          <a:prstGeom prst="wedgeRoundRectCallout">
            <a:avLst>
              <a:gd name="adj1" fmla="val 53428"/>
              <a:gd name="adj2" fmla="val -4498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משנה (</a:t>
            </a:r>
            <a:r>
              <a:rPr lang="he-IL" sz="1400" dirty="0" err="1">
                <a:solidFill>
                  <a:schemeClr val="tx1"/>
                </a:solidFill>
              </a:rPr>
              <a:t>כו</a:t>
            </a:r>
            <a:r>
              <a:rPr lang="he-IL" sz="1400" dirty="0">
                <a:solidFill>
                  <a:schemeClr val="tx1"/>
                </a:solidFill>
              </a:rPr>
              <a:t> עמוד א):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תְּפִלַּת הַשַּׁחַר - עַד חֲצוֹת, רַבִּי יְהוּדָה אוֹמֵר: עַד אַרְבַּע שָׁעוֹת.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תְּפִלַּת הַמִּנְחָה - עַד הָעֶרֶב, רַבִּי יְהוּדָה אוֹמֵר: עַד פְּלַג הַמִּנְחָה.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תְּפִלַּת הָעֶרֶב - אֵין לָהּ קֶבַע.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וְשֶׁל מוּסָפִים -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כׇּל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הַיּוֹם, רַבִּי יְהוּדָה אוֹמֵר: עַד שֶׁבַע שָׁעוֹת.</a:t>
            </a:r>
          </a:p>
        </p:txBody>
      </p:sp>
    </p:spTree>
    <p:extLst>
      <p:ext uri="{BB962C8B-B14F-4D97-AF65-F5344CB8AC3E}">
        <p14:creationId xmlns:p14="http://schemas.microsoft.com/office/powerpoint/2010/main" val="4284890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כו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(4 שורות מלמטה) – 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כז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(15 שורות מלמטה)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</a:t>
            </a:r>
            <a:r>
              <a:rPr lang="he-IL" sz="2400" b="1" dirty="0" err="1">
                <a:solidFill>
                  <a:srgbClr val="00B050"/>
                </a:solidFill>
              </a:rPr>
              <a:t>כח</a:t>
            </a:r>
            <a:endParaRPr lang="he-IL" sz="2400" b="1" dirty="0">
              <a:solidFill>
                <a:srgbClr val="00B050"/>
              </a:solidFill>
            </a:endParaRP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519188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תמונה 13">
            <a:extLst>
              <a:ext uri="{FF2B5EF4-FFF2-40B4-BE49-F238E27FC236}">
                <a16:creationId xmlns:a16="http://schemas.microsoft.com/office/drawing/2014/main" id="{524B4DC9-8D8E-D1F6-135E-6A4A6A915F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1828046"/>
            <a:ext cx="2743200" cy="24098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61866" y="35330"/>
            <a:ext cx="300567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כו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 - 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כז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-29821" y="188640"/>
            <a:ext cx="9038324" cy="61608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רַבִּי יְהוּדָה אוֹמֵר עַד אַרְבַּע שָׁעוֹת: </a:t>
            </a:r>
          </a:p>
          <a:p>
            <a:pPr>
              <a:lnSpc>
                <a:spcPct val="120000"/>
              </a:lnSpc>
            </a:pPr>
            <a:endParaRPr lang="he-IL" sz="1500" dirty="0"/>
          </a:p>
          <a:p>
            <a:pPr>
              <a:lnSpc>
                <a:spcPct val="120000"/>
              </a:lnSpc>
            </a:pPr>
            <a:r>
              <a:rPr lang="he-IL" sz="1500" dirty="0" err="1"/>
              <a:t>אִיבַּעְיָא</a:t>
            </a:r>
            <a:r>
              <a:rPr lang="he-IL" sz="1500" dirty="0"/>
              <a:t> לְהוּ: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עַד וְעַד בַּכְּלָל אוֹ דִילְמָא עַד וְלֹא עַד בַּכְּלָל? </a:t>
            </a:r>
          </a:p>
          <a:p>
            <a:pPr>
              <a:lnSpc>
                <a:spcPct val="120000"/>
              </a:lnSpc>
            </a:pPr>
            <a:endParaRPr lang="he-IL" sz="1500" dirty="0"/>
          </a:p>
          <a:p>
            <a:pPr>
              <a:lnSpc>
                <a:spcPct val="120000"/>
              </a:lnSpc>
            </a:pPr>
            <a:r>
              <a:rPr lang="he-IL" sz="1500" dirty="0"/>
              <a:t>תָּא שְׁמַע: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רַבִּי יְהוּדָה אוֹמֵר: עַד פְּלַג הַמִּנְחָה.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אִי אָמְרַתְּ </a:t>
            </a:r>
            <a:r>
              <a:rPr lang="he-IL" sz="1500" dirty="0" err="1"/>
              <a:t>בִּשְׁלָמָא</a:t>
            </a:r>
            <a:r>
              <a:rPr lang="he-IL" sz="1500" dirty="0"/>
              <a:t> עַד וְלֹא עַד בַּכְּלָל - הַיְינוּ </a:t>
            </a:r>
            <a:r>
              <a:rPr lang="he-IL" sz="1500" dirty="0" err="1"/>
              <a:t>דְּאִיכָּא</a:t>
            </a:r>
            <a:r>
              <a:rPr lang="he-IL" sz="1500" dirty="0"/>
              <a:t> בֵּין רַבִּי יְהוּדָה </a:t>
            </a:r>
            <a:r>
              <a:rPr lang="he-IL" sz="1500" dirty="0" err="1"/>
              <a:t>לְרַבָּנַן</a:t>
            </a:r>
            <a:r>
              <a:rPr lang="he-IL" sz="1500" dirty="0"/>
              <a:t>,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אֶלָּא אִי אָמְרַתְּ עַד וְעַד בַּכְּלָל - רַבִּי יְהוּדָה הַיְינוּ רַבָּנַן! </a:t>
            </a:r>
          </a:p>
          <a:p>
            <a:pPr>
              <a:lnSpc>
                <a:spcPct val="120000"/>
              </a:lnSpc>
            </a:pPr>
            <a:endParaRPr lang="he-IL" sz="1500" dirty="0"/>
          </a:p>
          <a:p>
            <a:pPr>
              <a:lnSpc>
                <a:spcPct val="120000"/>
              </a:lnSpc>
            </a:pPr>
            <a:r>
              <a:rPr lang="he-IL" sz="1500" dirty="0"/>
              <a:t>אֶלָּא מַאי, עַד וְלֹא עַד בַּכְּלָל? - אֵימָא סֵיפָא: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וְשֶׁל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מוּסָפִין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-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כׇּל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הַיּוֹם, רַבִּי יְהוּדָה אוֹמֵר: עַד שֶׁבַע שָׁעוֹת.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וְתַנְיָא: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הָיוּ לְפָנָיו שְׁתֵּי תְּפִלּוֹת אַחַת שֶׁל מוּסָף וְאַחַת שֶׁל מִנְחָה -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    מִתְפַּלֵּל שֶׁל מִנְחָה וְאַחַר כָּךְ שֶׁל מוּסָף, שֶׁזּוֹ תְּדִירָה וְזוֹ אֵינָהּ תְּדִירָה.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    רַבִּי יְהוּדָה אוֹמֵר: מִתְפַּלֵּל שֶׁל מוּסָף וְאַחַר כָּךְ שֶׁל מִנְחָה, שֶׁזּוֹ עוֹבֶרֶת וְזוֹ אֵינָהּ עוֹבֶרֶת.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אִי אָמְרַתְּ </a:t>
            </a:r>
            <a:r>
              <a:rPr lang="he-IL" sz="1500" dirty="0" err="1"/>
              <a:t>בִּשְׁלָמָא</a:t>
            </a:r>
            <a:r>
              <a:rPr lang="he-IL" sz="1500" dirty="0"/>
              <a:t> עַד וְעַד בַּכְּלָל - הַיְינוּ </a:t>
            </a:r>
            <a:r>
              <a:rPr lang="he-IL" sz="1500" dirty="0" err="1"/>
              <a:t>דְּמַשְׁכַּחַת</a:t>
            </a:r>
            <a:r>
              <a:rPr lang="he-IL" sz="1500" dirty="0"/>
              <a:t>ְּ לְהוּ שְׁתֵּי תְּפִלּוֹת בַּהֲדֵי הֲדָדֵי,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אֶלָּא אִי אָמְרַתְּ עַד וְלֹא עַד בַּכְּלָל - הֵיכִי מַשְׁכַּחַתְּ לְהוּ שְׁתֵּי תְּפִלּוֹת בַּהֲדֵי הֲדָדֵי? כֵּיוָן </a:t>
            </a:r>
            <a:r>
              <a:rPr lang="he-IL" sz="1500" dirty="0" err="1"/>
              <a:t>דְּאָתְיָא</a:t>
            </a:r>
            <a:r>
              <a:rPr lang="he-IL" sz="1500" dirty="0"/>
              <a:t> לַהּ שֶׁל מִנְחָה אָזְלָא לַהּ שֶׁל </a:t>
            </a:r>
            <a:r>
              <a:rPr lang="he-IL" sz="1500" dirty="0" err="1"/>
              <a:t>מוּסָפִין</a:t>
            </a:r>
            <a:r>
              <a:rPr lang="he-IL" sz="1500" dirty="0"/>
              <a:t>!</a:t>
            </a:r>
          </a:p>
          <a:p>
            <a:pPr>
              <a:lnSpc>
                <a:spcPct val="120000"/>
              </a:lnSpc>
            </a:pPr>
            <a:endParaRPr lang="he-IL" sz="1500" dirty="0"/>
          </a:p>
          <a:p>
            <a:pPr>
              <a:lnSpc>
                <a:spcPct val="120000"/>
              </a:lnSpc>
            </a:pPr>
            <a:r>
              <a:rPr lang="he-IL" sz="1500" dirty="0"/>
              <a:t>אֶלָּא מַאי, עַד וְעַד בַּכְּלָל? - </a:t>
            </a:r>
            <a:r>
              <a:rPr lang="he-IL" sz="1500" dirty="0" err="1"/>
              <a:t>קַשְׁיָא</a:t>
            </a:r>
            <a:r>
              <a:rPr lang="he-IL" sz="1500" dirty="0"/>
              <a:t> רֵישָׁא, מַאי אִיכָּא בֵּין רַבִּי יְהוּדָה </a:t>
            </a:r>
            <a:r>
              <a:rPr lang="he-IL" sz="1500" dirty="0" err="1"/>
              <a:t>לְרַבָּנַן</a:t>
            </a:r>
            <a:r>
              <a:rPr lang="he-IL" sz="1500" dirty="0"/>
              <a:t>?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מִי סָבְרַתְּ </a:t>
            </a:r>
            <a:r>
              <a:rPr lang="he-IL" sz="1500" dirty="0" err="1"/>
              <a:t>דְּהַאי</a:t>
            </a:r>
            <a:r>
              <a:rPr lang="he-IL" sz="1500" dirty="0"/>
              <a:t> "פְּלַג מִנְחָה" פְּלַג אַחֲרוֹנָה </a:t>
            </a:r>
            <a:r>
              <a:rPr lang="he-IL" sz="1500" dirty="0" err="1"/>
              <a:t>קָאָמַר</a:t>
            </a:r>
            <a:r>
              <a:rPr lang="he-IL" sz="1500" dirty="0"/>
              <a:t>? - פְּלַג רִאשׁוֹנָה </a:t>
            </a:r>
            <a:r>
              <a:rPr lang="he-IL" sz="1500" dirty="0" err="1"/>
              <a:t>קָאָמַר</a:t>
            </a:r>
            <a:r>
              <a:rPr lang="he-IL" sz="1500" dirty="0"/>
              <a:t>!</a:t>
            </a:r>
            <a:br>
              <a:rPr lang="he-IL" sz="1500" dirty="0"/>
            </a:br>
            <a:r>
              <a:rPr lang="he-IL" sz="1500" dirty="0"/>
              <a:t>וְהָכִי </a:t>
            </a:r>
            <a:r>
              <a:rPr lang="he-IL" sz="1500" dirty="0" err="1"/>
              <a:t>קָאָמַר</a:t>
            </a:r>
            <a:r>
              <a:rPr lang="he-IL" sz="1500" dirty="0"/>
              <a:t>: אֵימַת נָפֵיק פְּלַג רִאשׁוֹנָה וְעָיֵיל פְּלַג אַחֲרוֹנָה, מִכִּי נָפְקִי אַחַת עֶשְׂרֵה שָׁעוֹת חָסֵר רְבִיעַ.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55B976FA-D715-49B8-A129-8714BF64749B}"/>
              </a:ext>
            </a:extLst>
          </p:cNvPr>
          <p:cNvSpPr/>
          <p:nvPr/>
        </p:nvSpPr>
        <p:spPr>
          <a:xfrm>
            <a:off x="179513" y="548680"/>
            <a:ext cx="4388838" cy="1440160"/>
          </a:xfrm>
          <a:prstGeom prst="wedgeRoundRectCallout">
            <a:avLst>
              <a:gd name="adj1" fmla="val 53428"/>
              <a:gd name="adj2" fmla="val -4498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משנה (</a:t>
            </a:r>
            <a:r>
              <a:rPr lang="he-IL" sz="1400" dirty="0" err="1">
                <a:solidFill>
                  <a:schemeClr val="tx1"/>
                </a:solidFill>
              </a:rPr>
              <a:t>כו</a:t>
            </a:r>
            <a:r>
              <a:rPr lang="he-IL" sz="1400" dirty="0">
                <a:solidFill>
                  <a:schemeClr val="tx1"/>
                </a:solidFill>
              </a:rPr>
              <a:t> עמוד א):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תְּפִלַּת הַשַּׁחַר - עַד חֲצוֹת, רַבִּי יְהוּדָה אוֹמֵר: עַד אַרְבַּע שָׁעוֹת.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תְּפִלַּת הַמִּנְחָה - עַד הָעֶרֶב, רַבִּי יְהוּדָה אוֹמֵר: עַד פְּלַג הַמִּנְחָה.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תְּפִלַּת הָעֶרֶב - אֵין לָהּ קֶבַע.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וְשֶׁל מוּסָפִים -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כׇּל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הַיּוֹם, רַבִּי יְהוּדָה אוֹמֵר: עַד שֶׁבַע שָׁעוֹת.</a:t>
            </a:r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227275D4-5910-401F-BE82-01EA2E28830A}"/>
              </a:ext>
            </a:extLst>
          </p:cNvPr>
          <p:cNvSpPr txBox="1"/>
          <p:nvPr/>
        </p:nvSpPr>
        <p:spPr>
          <a:xfrm>
            <a:off x="8632441" y="2550873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ע"א</a:t>
            </a:r>
          </a:p>
        </p:txBody>
      </p:sp>
    </p:spTree>
    <p:extLst>
      <p:ext uri="{BB962C8B-B14F-4D97-AF65-F5344CB8AC3E}">
        <p14:creationId xmlns:p14="http://schemas.microsoft.com/office/powerpoint/2010/main" val="1877122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61866" y="35330"/>
            <a:ext cx="300567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כו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 - 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כז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-29821" y="188640"/>
            <a:ext cx="9038324" cy="61608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רַבִּי יְהוּדָה אוֹמֵר עַד אַרְבַּע שָׁעוֹת: </a:t>
            </a:r>
          </a:p>
          <a:p>
            <a:pPr>
              <a:lnSpc>
                <a:spcPct val="120000"/>
              </a:lnSpc>
            </a:pPr>
            <a:endParaRPr lang="he-IL" sz="1500" dirty="0"/>
          </a:p>
          <a:p>
            <a:pPr>
              <a:lnSpc>
                <a:spcPct val="120000"/>
              </a:lnSpc>
            </a:pPr>
            <a:r>
              <a:rPr lang="he-IL" sz="1500" dirty="0" err="1"/>
              <a:t>אִיבַּעְיָא</a:t>
            </a:r>
            <a:r>
              <a:rPr lang="he-IL" sz="1500" dirty="0"/>
              <a:t> לְהוּ: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עַד וְעַד בַּכְּלָל אוֹ דִילְמָא עַד וְלֹא עַד בַּכְּלָל? </a:t>
            </a:r>
          </a:p>
          <a:p>
            <a:pPr>
              <a:lnSpc>
                <a:spcPct val="120000"/>
              </a:lnSpc>
            </a:pPr>
            <a:endParaRPr lang="he-IL" sz="1500" dirty="0"/>
          </a:p>
          <a:p>
            <a:pPr>
              <a:lnSpc>
                <a:spcPct val="120000"/>
              </a:lnSpc>
            </a:pPr>
            <a:r>
              <a:rPr lang="he-IL" sz="1500" dirty="0"/>
              <a:t>תָּא שְׁמַע: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רַבִּי יְהוּדָה אוֹמֵר: עַד פְּלַג הַמִּנְחָה.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אִי אָמְרַתְּ </a:t>
            </a:r>
            <a:r>
              <a:rPr lang="he-IL" sz="1500" dirty="0" err="1"/>
              <a:t>בִּשְׁלָמָא</a:t>
            </a:r>
            <a:r>
              <a:rPr lang="he-IL" sz="1500" dirty="0"/>
              <a:t> עַד וְלֹא עַד בַּכְּלָל - הַיְינוּ </a:t>
            </a:r>
            <a:r>
              <a:rPr lang="he-IL" sz="1500" dirty="0" err="1"/>
              <a:t>דְּאִיכָּא</a:t>
            </a:r>
            <a:r>
              <a:rPr lang="he-IL" sz="1500" dirty="0"/>
              <a:t> בֵּין רַבִּי יְהוּדָה </a:t>
            </a:r>
            <a:r>
              <a:rPr lang="he-IL" sz="1500" dirty="0" err="1"/>
              <a:t>לְרַבָּנַן</a:t>
            </a:r>
            <a:r>
              <a:rPr lang="he-IL" sz="1500" dirty="0"/>
              <a:t>,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אֶלָּא אִי אָמְרַתְּ עַד וְעַד בַּכְּלָל - רַבִּי יְהוּדָה הַיְינוּ רַבָּנַן! </a:t>
            </a:r>
          </a:p>
          <a:p>
            <a:pPr>
              <a:lnSpc>
                <a:spcPct val="120000"/>
              </a:lnSpc>
            </a:pPr>
            <a:endParaRPr lang="he-IL" sz="1500" dirty="0"/>
          </a:p>
          <a:p>
            <a:pPr>
              <a:lnSpc>
                <a:spcPct val="120000"/>
              </a:lnSpc>
            </a:pPr>
            <a:r>
              <a:rPr lang="he-IL" sz="1500" dirty="0"/>
              <a:t>אֶלָּא מַאי, עַד וְלֹא עַד בַּכְּלָל? - אֵימָא סֵיפָא: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וְשֶׁל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מוּסָפִין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-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כׇּל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הַיּוֹם, רַבִּי יְהוּדָה אוֹמֵר: עַד שֶׁבַע שָׁעוֹת.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וְתַנְיָא: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הָיוּ לְפָנָיו שְׁתֵּי תְּפִלּוֹת אַחַת שֶׁל מוּסָף וְאַחַת שֶׁל מִנְחָה -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    מִתְפַּלֵּל שֶׁל מִנְחָה וְאַחַר כָּךְ שֶׁל מוּסָף, שֶׁזּוֹ תְּדִירָה וְזוֹ אֵינָהּ תְּדִירָה.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    רַבִּי יְהוּדָה אוֹמֵר: מִתְפַּלֵּל שֶׁל מוּסָף וְאַחַר כָּךְ שֶׁל מִנְחָה, שֶׁזּוֹ עוֹבֶרֶת וְזוֹ אֵינָהּ עוֹבֶרֶת.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אִי אָמְרַתְּ </a:t>
            </a:r>
            <a:r>
              <a:rPr lang="he-IL" sz="1500" dirty="0" err="1"/>
              <a:t>בִּשְׁלָמָא</a:t>
            </a:r>
            <a:r>
              <a:rPr lang="he-IL" sz="1500" dirty="0"/>
              <a:t> עַד וְעַד בַּכְּלָל - הַיְינוּ </a:t>
            </a:r>
            <a:r>
              <a:rPr lang="he-IL" sz="1500" dirty="0" err="1"/>
              <a:t>דְּמַשְׁכַּחַת</a:t>
            </a:r>
            <a:r>
              <a:rPr lang="he-IL" sz="1500" dirty="0"/>
              <a:t>ְּ לְהוּ שְׁתֵּי תְּפִלּוֹת בַּהֲדֵי הֲדָדֵי,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אֶלָּא אִי אָמְרַתְּ עַד וְלֹא עַד בַּכְּלָל - הֵיכִי מַשְׁכַּחַתְּ לְהוּ שְׁתֵּי תְּפִלּוֹת בַּהֲדֵי הֲדָדֵי? כֵּיוָן </a:t>
            </a:r>
            <a:r>
              <a:rPr lang="he-IL" sz="1500" dirty="0" err="1"/>
              <a:t>דְּאָתְיָא</a:t>
            </a:r>
            <a:r>
              <a:rPr lang="he-IL" sz="1500" dirty="0"/>
              <a:t> לַהּ שֶׁל מִנְחָה אָזְלָא לַהּ שֶׁל </a:t>
            </a:r>
            <a:r>
              <a:rPr lang="he-IL" sz="1500" dirty="0" err="1"/>
              <a:t>מוּסָפִין</a:t>
            </a:r>
            <a:r>
              <a:rPr lang="he-IL" sz="1500" dirty="0"/>
              <a:t>!</a:t>
            </a:r>
          </a:p>
          <a:p>
            <a:pPr>
              <a:lnSpc>
                <a:spcPct val="120000"/>
              </a:lnSpc>
            </a:pPr>
            <a:endParaRPr lang="he-IL" sz="1500" dirty="0"/>
          </a:p>
          <a:p>
            <a:pPr>
              <a:lnSpc>
                <a:spcPct val="120000"/>
              </a:lnSpc>
            </a:pPr>
            <a:r>
              <a:rPr lang="he-IL" sz="1500" dirty="0"/>
              <a:t>אֶלָּא מַאי, עַד וְעַד בַּכְּלָל? - </a:t>
            </a:r>
            <a:r>
              <a:rPr lang="he-IL" sz="1500" dirty="0" err="1"/>
              <a:t>קַשְׁיָא</a:t>
            </a:r>
            <a:r>
              <a:rPr lang="he-IL" sz="1500" dirty="0"/>
              <a:t> רֵישָׁא, מַאי אִיכָּא בֵּין רַבִּי יְהוּדָה </a:t>
            </a:r>
            <a:r>
              <a:rPr lang="he-IL" sz="1500" dirty="0" err="1"/>
              <a:t>לְרַבָּנַן</a:t>
            </a:r>
            <a:r>
              <a:rPr lang="he-IL" sz="1500" dirty="0"/>
              <a:t>?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מִי סָבְרַתְּ </a:t>
            </a:r>
            <a:r>
              <a:rPr lang="he-IL" sz="1500" dirty="0" err="1"/>
              <a:t>דְּהַאי</a:t>
            </a:r>
            <a:r>
              <a:rPr lang="he-IL" sz="1500" dirty="0"/>
              <a:t> "פְּלַג מִנְחָה" פְּלַג אַחֲרוֹנָה </a:t>
            </a:r>
            <a:r>
              <a:rPr lang="he-IL" sz="1500" dirty="0" err="1"/>
              <a:t>קָאָמַר</a:t>
            </a:r>
            <a:r>
              <a:rPr lang="he-IL" sz="1500" dirty="0"/>
              <a:t>? - פְּלַג רִאשׁוֹנָה </a:t>
            </a:r>
            <a:r>
              <a:rPr lang="he-IL" sz="1500" dirty="0" err="1"/>
              <a:t>קָאָמַר</a:t>
            </a:r>
            <a:r>
              <a:rPr lang="he-IL" sz="1500" dirty="0"/>
              <a:t>!</a:t>
            </a:r>
            <a:br>
              <a:rPr lang="he-IL" sz="1500" dirty="0"/>
            </a:br>
            <a:r>
              <a:rPr lang="he-IL" sz="1500" dirty="0"/>
              <a:t>וְהָכִי </a:t>
            </a:r>
            <a:r>
              <a:rPr lang="he-IL" sz="1500" dirty="0" err="1"/>
              <a:t>קָאָמַר</a:t>
            </a:r>
            <a:r>
              <a:rPr lang="he-IL" sz="1500" dirty="0"/>
              <a:t>: אֵימַת נָפֵיק פְּלַג רִאשׁוֹנָה וְעָיֵיל פְּלַג אַחֲרוֹנָה, מִכִּי נָפְקִי אַחַת עֶשְׂרֵה שָׁעוֹת חָסֵר רְבִיעַ.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55B976FA-D715-49B8-A129-8714BF64749B}"/>
              </a:ext>
            </a:extLst>
          </p:cNvPr>
          <p:cNvSpPr/>
          <p:nvPr/>
        </p:nvSpPr>
        <p:spPr>
          <a:xfrm>
            <a:off x="179513" y="548680"/>
            <a:ext cx="4388838" cy="1440160"/>
          </a:xfrm>
          <a:prstGeom prst="wedgeRoundRectCallout">
            <a:avLst>
              <a:gd name="adj1" fmla="val 53428"/>
              <a:gd name="adj2" fmla="val -4498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משנה (</a:t>
            </a:r>
            <a:r>
              <a:rPr lang="he-IL" sz="1400" dirty="0" err="1">
                <a:solidFill>
                  <a:schemeClr val="tx1"/>
                </a:solidFill>
              </a:rPr>
              <a:t>כו</a:t>
            </a:r>
            <a:r>
              <a:rPr lang="he-IL" sz="1400" dirty="0">
                <a:solidFill>
                  <a:schemeClr val="tx1"/>
                </a:solidFill>
              </a:rPr>
              <a:t> עמוד א):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תְּפִלַּת הַשַּׁחַר - עַד חֲצוֹת, רַבִּי יְהוּדָה אוֹמֵר: עַד אַרְבַּע שָׁעוֹת.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תְּפִלַּת הַמִּנְחָה - עַד הָעֶרֶב, רַבִּי יְהוּדָה אוֹמֵר: עַד פְּלַג הַמִּנְחָה.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תְּפִלַּת הָעֶרֶב - אֵין לָהּ קֶבַע.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וְשֶׁל מוּסָפִים -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כׇּל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הַיּוֹם, רַבִּי יְהוּדָה אוֹמֵר: עַד שֶׁבַע שָׁעוֹת.</a:t>
            </a:r>
          </a:p>
        </p:txBody>
      </p:sp>
      <p:sp>
        <p:nvSpPr>
          <p:cNvPr id="2" name="חץ: שמאלה 1">
            <a:extLst>
              <a:ext uri="{FF2B5EF4-FFF2-40B4-BE49-F238E27FC236}">
                <a16:creationId xmlns:a16="http://schemas.microsoft.com/office/drawing/2014/main" id="{078F1549-7E90-4942-AA3A-7AC055A307A6}"/>
              </a:ext>
            </a:extLst>
          </p:cNvPr>
          <p:cNvSpPr/>
          <p:nvPr/>
        </p:nvSpPr>
        <p:spPr>
          <a:xfrm>
            <a:off x="1763688" y="2304865"/>
            <a:ext cx="648072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7098A51D-8557-420F-ACD6-D0D60300DE9E}"/>
              </a:ext>
            </a:extLst>
          </p:cNvPr>
          <p:cNvSpPr txBox="1"/>
          <p:nvPr/>
        </p:nvSpPr>
        <p:spPr>
          <a:xfrm>
            <a:off x="426169" y="2274232"/>
            <a:ext cx="1296144" cy="2923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b="1" dirty="0">
                <a:solidFill>
                  <a:srgbClr val="FF0000"/>
                </a:solidFill>
              </a:rPr>
              <a:t>עד ולא עד בכלל</a:t>
            </a:r>
          </a:p>
        </p:txBody>
      </p:sp>
      <p:sp>
        <p:nvSpPr>
          <p:cNvPr id="8" name="חץ: שמאלה 7">
            <a:extLst>
              <a:ext uri="{FF2B5EF4-FFF2-40B4-BE49-F238E27FC236}">
                <a16:creationId xmlns:a16="http://schemas.microsoft.com/office/drawing/2014/main" id="{ECE2A2FD-63C5-4407-806C-33DA0563C7D8}"/>
              </a:ext>
            </a:extLst>
          </p:cNvPr>
          <p:cNvSpPr/>
          <p:nvPr/>
        </p:nvSpPr>
        <p:spPr>
          <a:xfrm>
            <a:off x="1207697" y="4267743"/>
            <a:ext cx="648072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56915346-4FCD-4B3E-AC65-6F79D5438D1C}"/>
              </a:ext>
            </a:extLst>
          </p:cNvPr>
          <p:cNvSpPr txBox="1"/>
          <p:nvPr/>
        </p:nvSpPr>
        <p:spPr>
          <a:xfrm>
            <a:off x="-129822" y="4237110"/>
            <a:ext cx="1296144" cy="2923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b="1" dirty="0">
                <a:solidFill>
                  <a:srgbClr val="FF0000"/>
                </a:solidFill>
              </a:rPr>
              <a:t>עד ועד בכלל</a:t>
            </a:r>
          </a:p>
        </p:txBody>
      </p:sp>
      <p:sp>
        <p:nvSpPr>
          <p:cNvPr id="11" name="חץ: שמאלה 10">
            <a:extLst>
              <a:ext uri="{FF2B5EF4-FFF2-40B4-BE49-F238E27FC236}">
                <a16:creationId xmlns:a16="http://schemas.microsoft.com/office/drawing/2014/main" id="{E8EA26A0-E40B-4C53-BD17-D374DD98521F}"/>
              </a:ext>
            </a:extLst>
          </p:cNvPr>
          <p:cNvSpPr/>
          <p:nvPr/>
        </p:nvSpPr>
        <p:spPr>
          <a:xfrm>
            <a:off x="1119667" y="6017237"/>
            <a:ext cx="648072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3F7B71A1-034F-4E4D-A478-818CD86B204E}"/>
              </a:ext>
            </a:extLst>
          </p:cNvPr>
          <p:cNvSpPr txBox="1"/>
          <p:nvPr/>
        </p:nvSpPr>
        <p:spPr>
          <a:xfrm>
            <a:off x="-217852" y="5986604"/>
            <a:ext cx="1296144" cy="2923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b="1" dirty="0">
                <a:solidFill>
                  <a:srgbClr val="FF0000"/>
                </a:solidFill>
              </a:rPr>
              <a:t>עד ועד בכלל</a:t>
            </a:r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227275D4-5910-401F-BE82-01EA2E28830A}"/>
              </a:ext>
            </a:extLst>
          </p:cNvPr>
          <p:cNvSpPr txBox="1"/>
          <p:nvPr/>
        </p:nvSpPr>
        <p:spPr>
          <a:xfrm>
            <a:off x="8632441" y="2550873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ע"א</a:t>
            </a:r>
          </a:p>
        </p:txBody>
      </p:sp>
    </p:spTree>
    <p:extLst>
      <p:ext uri="{BB962C8B-B14F-4D97-AF65-F5344CB8AC3E}">
        <p14:creationId xmlns:p14="http://schemas.microsoft.com/office/powerpoint/2010/main" val="190889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8" grpId="0" animBg="1"/>
      <p:bldP spid="9" grpId="0"/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תמונה 13">
            <a:extLst>
              <a:ext uri="{FF2B5EF4-FFF2-40B4-BE49-F238E27FC236}">
                <a16:creationId xmlns:a16="http://schemas.microsoft.com/office/drawing/2014/main" id="{524B4DC9-8D8E-D1F6-135E-6A4A6A915F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1828046"/>
            <a:ext cx="2743200" cy="24098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61866" y="35330"/>
            <a:ext cx="300567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כו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 - 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כז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-29821" y="188640"/>
            <a:ext cx="9038324" cy="61608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רַבִּי יְהוּדָה אוֹמֵר עַד אַרְבַּע שָׁעוֹת: </a:t>
            </a:r>
          </a:p>
          <a:p>
            <a:pPr>
              <a:lnSpc>
                <a:spcPct val="120000"/>
              </a:lnSpc>
            </a:pPr>
            <a:endParaRPr lang="he-IL" sz="1500" dirty="0"/>
          </a:p>
          <a:p>
            <a:pPr>
              <a:lnSpc>
                <a:spcPct val="120000"/>
              </a:lnSpc>
            </a:pPr>
            <a:r>
              <a:rPr lang="he-IL" sz="1500" dirty="0" err="1"/>
              <a:t>אִיבַּעְיָא</a:t>
            </a:r>
            <a:r>
              <a:rPr lang="he-IL" sz="1500" dirty="0"/>
              <a:t> לְהוּ: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עַד וְעַד בַּכְּלָל אוֹ דִילְמָא עַד וְלֹא עַד בַּכְּלָל? </a:t>
            </a:r>
          </a:p>
          <a:p>
            <a:pPr>
              <a:lnSpc>
                <a:spcPct val="120000"/>
              </a:lnSpc>
            </a:pPr>
            <a:endParaRPr lang="he-IL" sz="1500" dirty="0"/>
          </a:p>
          <a:p>
            <a:pPr>
              <a:lnSpc>
                <a:spcPct val="120000"/>
              </a:lnSpc>
            </a:pPr>
            <a:r>
              <a:rPr lang="he-IL" sz="1500" dirty="0"/>
              <a:t>תָּא שְׁמַע: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רַבִּי יְהוּדָה אוֹמֵר: עַד פְּלַג הַמִּנְחָה.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אִי אָמְרַתְּ </a:t>
            </a:r>
            <a:r>
              <a:rPr lang="he-IL" sz="1500" dirty="0" err="1"/>
              <a:t>בִּשְׁלָמָא</a:t>
            </a:r>
            <a:r>
              <a:rPr lang="he-IL" sz="1500" dirty="0"/>
              <a:t> עַד וְלֹא עַד בַּכְּלָל - הַיְינוּ </a:t>
            </a:r>
            <a:r>
              <a:rPr lang="he-IL" sz="1500" dirty="0" err="1"/>
              <a:t>דְּאִיכָּא</a:t>
            </a:r>
            <a:r>
              <a:rPr lang="he-IL" sz="1500" dirty="0"/>
              <a:t> בֵּין רַבִּי יְהוּדָה </a:t>
            </a:r>
            <a:r>
              <a:rPr lang="he-IL" sz="1500" dirty="0" err="1"/>
              <a:t>לְרַבָּנַן</a:t>
            </a:r>
            <a:r>
              <a:rPr lang="he-IL" sz="1500" dirty="0"/>
              <a:t>,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אֶלָּא אִי אָמְרַתְּ עַד וְעַד בַּכְּלָל - רַבִּי יְהוּדָה הַיְינוּ רַבָּנַן! </a:t>
            </a:r>
          </a:p>
          <a:p>
            <a:pPr>
              <a:lnSpc>
                <a:spcPct val="120000"/>
              </a:lnSpc>
            </a:pPr>
            <a:endParaRPr lang="he-IL" sz="1500" dirty="0"/>
          </a:p>
          <a:p>
            <a:pPr>
              <a:lnSpc>
                <a:spcPct val="120000"/>
              </a:lnSpc>
            </a:pPr>
            <a:r>
              <a:rPr lang="he-IL" sz="1500" dirty="0"/>
              <a:t>אֶלָּא מַאי, עַד וְלֹא עַד בַּכְּלָל? - אֵימָא סֵיפָא: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וְשֶׁל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מוּסָפִין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-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כׇּל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הַיּוֹם, רַבִּי יְהוּדָה אוֹמֵר: עַד שֶׁבַע שָׁעוֹת.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וְתַנְיָא: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הָיוּ לְפָנָיו שְׁתֵּי תְּפִלּוֹת אַחַת שֶׁל מוּסָף וְאַחַת שֶׁל מִנְחָה -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    מִתְפַּלֵּל שֶׁל מִנְחָה וְאַחַר כָּךְ שֶׁל מוּסָף, שֶׁזּוֹ תְּדִירָה וְזוֹ אֵינָהּ תְּדִירָה.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    רַבִּי יְהוּדָה אוֹמֵר: מִתְפַּלֵּל שֶׁל מוּסָף וְאַחַר כָּךְ שֶׁל מִנְחָה, שֶׁזּוֹ עוֹבֶרֶת וְזוֹ אֵינָהּ עוֹבֶרֶת.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אִי אָמְרַתְּ </a:t>
            </a:r>
            <a:r>
              <a:rPr lang="he-IL" sz="1500" dirty="0" err="1"/>
              <a:t>בִּשְׁלָמָא</a:t>
            </a:r>
            <a:r>
              <a:rPr lang="he-IL" sz="1500" dirty="0"/>
              <a:t> עַד וְעַד בַּכְּלָל - הַיְינוּ </a:t>
            </a:r>
            <a:r>
              <a:rPr lang="he-IL" sz="1500" dirty="0" err="1"/>
              <a:t>דְּמַשְׁכַּחַת</a:t>
            </a:r>
            <a:r>
              <a:rPr lang="he-IL" sz="1500" dirty="0"/>
              <a:t>ְּ לְהוּ שְׁתֵּי תְּפִלּוֹת בַּהֲדֵי הֲדָדֵי,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אֶלָּא אִי אָמְרַתְּ עַד וְלֹא עַד בַּכְּלָל - הֵיכִי מַשְׁכַּחַתְּ לְהוּ שְׁתֵּי תְּפִלּוֹת בַּהֲדֵי הֲדָדֵי? כֵּיוָן </a:t>
            </a:r>
            <a:r>
              <a:rPr lang="he-IL" sz="1500" dirty="0" err="1"/>
              <a:t>דְּאָתְיָא</a:t>
            </a:r>
            <a:r>
              <a:rPr lang="he-IL" sz="1500" dirty="0"/>
              <a:t> לַהּ שֶׁל מִנְחָה אָזְלָא לַהּ שֶׁל </a:t>
            </a:r>
            <a:r>
              <a:rPr lang="he-IL" sz="1500" dirty="0" err="1"/>
              <a:t>מוּסָפִין</a:t>
            </a:r>
            <a:r>
              <a:rPr lang="he-IL" sz="1500" dirty="0"/>
              <a:t>!</a:t>
            </a:r>
          </a:p>
          <a:p>
            <a:pPr>
              <a:lnSpc>
                <a:spcPct val="120000"/>
              </a:lnSpc>
            </a:pPr>
            <a:endParaRPr lang="he-IL" sz="1500" dirty="0"/>
          </a:p>
          <a:p>
            <a:pPr>
              <a:lnSpc>
                <a:spcPct val="120000"/>
              </a:lnSpc>
            </a:pPr>
            <a:r>
              <a:rPr lang="he-IL" sz="1500" dirty="0"/>
              <a:t>אֶלָּא מַאי, עַד וְעַד בַּכְּלָל? - </a:t>
            </a:r>
            <a:r>
              <a:rPr lang="he-IL" sz="1500" dirty="0" err="1"/>
              <a:t>קַשְׁיָא</a:t>
            </a:r>
            <a:r>
              <a:rPr lang="he-IL" sz="1500" dirty="0"/>
              <a:t> רֵישָׁא, מַאי אִיכָּא בֵּין רַבִּי יְהוּדָה </a:t>
            </a:r>
            <a:r>
              <a:rPr lang="he-IL" sz="1500" dirty="0" err="1"/>
              <a:t>לְרַבָּנַן</a:t>
            </a:r>
            <a:r>
              <a:rPr lang="he-IL" sz="1500" dirty="0"/>
              <a:t>?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מִי סָבְרַתְּ </a:t>
            </a:r>
            <a:r>
              <a:rPr lang="he-IL" sz="1500" dirty="0" err="1"/>
              <a:t>דְּהַאי</a:t>
            </a:r>
            <a:r>
              <a:rPr lang="he-IL" sz="1500" dirty="0"/>
              <a:t> "פְּלַג מִנְחָה" פְּלַג אַחֲרוֹנָה </a:t>
            </a:r>
            <a:r>
              <a:rPr lang="he-IL" sz="1500" dirty="0" err="1"/>
              <a:t>קָאָמַר</a:t>
            </a:r>
            <a:r>
              <a:rPr lang="he-IL" sz="1500" dirty="0"/>
              <a:t>? - פְּלַג רִאשׁוֹנָה </a:t>
            </a:r>
            <a:r>
              <a:rPr lang="he-IL" sz="1500" dirty="0" err="1"/>
              <a:t>קָאָמַר</a:t>
            </a:r>
            <a:r>
              <a:rPr lang="he-IL" sz="1500" dirty="0"/>
              <a:t>!</a:t>
            </a:r>
            <a:br>
              <a:rPr lang="he-IL" sz="1500" dirty="0"/>
            </a:br>
            <a:r>
              <a:rPr lang="he-IL" sz="1500" dirty="0"/>
              <a:t>וְהָכִי </a:t>
            </a:r>
            <a:r>
              <a:rPr lang="he-IL" sz="1500" dirty="0" err="1"/>
              <a:t>קָאָמַר</a:t>
            </a:r>
            <a:r>
              <a:rPr lang="he-IL" sz="1500" dirty="0"/>
              <a:t>: אֵימַת נָפֵיק פְּלַג רִאשׁוֹנָה וְעָיֵיל פְּלַג אַחֲרוֹנָה, מִכִּי נָפְקִי אַחַת עֶשְׂרֵה שָׁעוֹת חָסֵר רְבִיעַ.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55B976FA-D715-49B8-A129-8714BF64749B}"/>
              </a:ext>
            </a:extLst>
          </p:cNvPr>
          <p:cNvSpPr/>
          <p:nvPr/>
        </p:nvSpPr>
        <p:spPr>
          <a:xfrm>
            <a:off x="179513" y="548680"/>
            <a:ext cx="4388838" cy="1440160"/>
          </a:xfrm>
          <a:prstGeom prst="wedgeRoundRectCallout">
            <a:avLst>
              <a:gd name="adj1" fmla="val 53428"/>
              <a:gd name="adj2" fmla="val -4498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משנה (</a:t>
            </a:r>
            <a:r>
              <a:rPr lang="he-IL" sz="1400" dirty="0" err="1">
                <a:solidFill>
                  <a:schemeClr val="tx1"/>
                </a:solidFill>
              </a:rPr>
              <a:t>כו</a:t>
            </a:r>
            <a:r>
              <a:rPr lang="he-IL" sz="1400" dirty="0">
                <a:solidFill>
                  <a:schemeClr val="tx1"/>
                </a:solidFill>
              </a:rPr>
              <a:t> עמוד א):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תְּפִלַּת הַשַּׁחַר - עַד חֲצוֹת, רַבִּי יְהוּדָה אוֹמֵר: עַד אַרְבַּע שָׁעוֹת.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תְּפִלַּת הַמִּנְחָה - עַד הָעֶרֶב, רַבִּי יְהוּדָה אוֹמֵר: עַד פְּלַג הַמִּנְחָה.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תְּפִלַּת הָעֶרֶב - אֵין לָהּ קֶבַע.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וְשֶׁל מוּסָפִים -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כׇּל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הַיּוֹם, רַבִּי יְהוּדָה אוֹמֵר: עַד שֶׁבַע שָׁעוֹת.</a:t>
            </a:r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227275D4-5910-401F-BE82-01EA2E28830A}"/>
              </a:ext>
            </a:extLst>
          </p:cNvPr>
          <p:cNvSpPr txBox="1"/>
          <p:nvPr/>
        </p:nvSpPr>
        <p:spPr>
          <a:xfrm>
            <a:off x="8632441" y="2550873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ע"א</a:t>
            </a:r>
          </a:p>
        </p:txBody>
      </p:sp>
      <p:sp>
        <p:nvSpPr>
          <p:cNvPr id="2" name="הסבר מלבני מעוגל 6">
            <a:extLst>
              <a:ext uri="{FF2B5EF4-FFF2-40B4-BE49-F238E27FC236}">
                <a16:creationId xmlns:a16="http://schemas.microsoft.com/office/drawing/2014/main" id="{90638655-699A-3F21-7E0D-8EF279ED3336}"/>
              </a:ext>
            </a:extLst>
          </p:cNvPr>
          <p:cNvSpPr/>
          <p:nvPr/>
        </p:nvSpPr>
        <p:spPr>
          <a:xfrm>
            <a:off x="135496" y="5301208"/>
            <a:ext cx="1916224" cy="1368152"/>
          </a:xfrm>
          <a:prstGeom prst="wedgeRoundRectCallout">
            <a:avLst>
              <a:gd name="adj1" fmla="val 57743"/>
              <a:gd name="adj2" fmla="val -1453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50" dirty="0" err="1">
                <a:solidFill>
                  <a:schemeClr val="tx1"/>
                </a:solidFill>
              </a:rPr>
              <a:t>כו</a:t>
            </a:r>
            <a:r>
              <a:rPr lang="he-IL" sz="1350" dirty="0">
                <a:solidFill>
                  <a:schemeClr val="tx1"/>
                </a:solidFill>
              </a:rPr>
              <a:t> עמוד ב: </a:t>
            </a:r>
          </a:p>
          <a:p>
            <a:pPr>
              <a:lnSpc>
                <a:spcPct val="120000"/>
              </a:lnSpc>
            </a:pPr>
            <a:r>
              <a:rPr lang="he-IL" sz="1350" dirty="0" err="1">
                <a:solidFill>
                  <a:schemeClr val="tx1"/>
                </a:solidFill>
              </a:rPr>
              <a:t>דתניא</a:t>
            </a:r>
            <a:r>
              <a:rPr lang="he-IL" sz="1350" dirty="0">
                <a:solidFill>
                  <a:schemeClr val="tx1"/>
                </a:solidFill>
              </a:rPr>
              <a:t>: </a:t>
            </a:r>
            <a:r>
              <a:rPr lang="he-IL" sz="1350" dirty="0">
                <a:solidFill>
                  <a:srgbClr val="F79646">
                    <a:lumMod val="50000"/>
                  </a:srgbClr>
                </a:solidFill>
              </a:rPr>
              <a:t>רַבִּי יְהוּדָה אוֹמֵר: פְּלַג הַמִּנְחָה אַחֲרוֹנָה אָמְרוּ, וְהִיא אַחַת עֶשְׂרֵה שָׁעוֹת חָסֵר רְבִיעַ. </a:t>
            </a:r>
          </a:p>
        </p:txBody>
      </p:sp>
    </p:spTree>
    <p:extLst>
      <p:ext uri="{BB962C8B-B14F-4D97-AF65-F5344CB8AC3E}">
        <p14:creationId xmlns:p14="http://schemas.microsoft.com/office/powerpoint/2010/main" val="3526880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61866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כז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2051720" y="682364"/>
            <a:ext cx="6552728" cy="41815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/>
              <a:t>אָמַר רַב נַחְמָן: </a:t>
            </a:r>
          </a:p>
          <a:p>
            <a:pPr>
              <a:lnSpc>
                <a:spcPct val="120000"/>
              </a:lnSpc>
            </a:pPr>
            <a:endParaRPr lang="he-IL" sz="300" dirty="0"/>
          </a:p>
          <a:p>
            <a:pPr>
              <a:lnSpc>
                <a:spcPct val="120000"/>
              </a:lnSpc>
            </a:pPr>
            <a:r>
              <a:rPr lang="he-IL" sz="1700" dirty="0"/>
              <a:t>אַף אֲנַן נָמֵי </a:t>
            </a:r>
            <a:r>
              <a:rPr lang="he-IL" sz="1700" dirty="0" err="1"/>
              <a:t>תְּנֵינָא</a:t>
            </a:r>
            <a:r>
              <a:rPr lang="he-IL" sz="17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רַבִּי יְהוּדָה בֶּן בָּבָא הֵעִיד חֲמִשָּׁה דְּבָרִים: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   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שֶׁמְמָאֲנִין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אֶת הַקְּטַנָּה,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   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וְשֶׁמַּשִּׂיאִין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אֶת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הָאִשָּׁה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עַל פִּי עֵד אֶחָד,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    וְעַל תַּרְנְגוֹל שֶׁנִּסְקַל בִּירוּשָׁלַיִם עַל שֶׁהָרַג אֶת הַנֶּפֶשׁ,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    וְעַל יַיִן בֶּן אַרְבָּעִים יוֹם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שֶׁנִּתְנַסֵּך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ְ עַל גַּבֵּי הַמִּזְבֵּחַ,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    וְעַל תָּמִיד שֶׁל שַׁחַר שֶׁקְּרַב </a:t>
            </a:r>
            <a:r>
              <a:rPr lang="he-IL" sz="1700" b="1" dirty="0">
                <a:solidFill>
                  <a:srgbClr val="F79646">
                    <a:lumMod val="50000"/>
                  </a:srgbClr>
                </a:solidFill>
              </a:rPr>
              <a:t>בְּאַרְבַּע שָׁעוֹת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200" dirty="0"/>
          </a:p>
          <a:p>
            <a:pPr>
              <a:lnSpc>
                <a:spcPct val="120000"/>
              </a:lnSpc>
            </a:pPr>
            <a:r>
              <a:rPr lang="he-IL" sz="1700" dirty="0"/>
              <a:t>שְׁמַע מִינַּהּ עַד וְעַד בַּכְּלָל שְׁמַע מִינַּהּ. </a:t>
            </a:r>
          </a:p>
          <a:p>
            <a:pPr>
              <a:lnSpc>
                <a:spcPct val="120000"/>
              </a:lnSpc>
            </a:pPr>
            <a:endParaRPr lang="he-IL" sz="2800" dirty="0"/>
          </a:p>
          <a:p>
            <a:pPr>
              <a:lnSpc>
                <a:spcPct val="120000"/>
              </a:lnSpc>
            </a:pPr>
            <a:r>
              <a:rPr lang="he-IL" sz="1700" dirty="0"/>
              <a:t>אָמַר רַב כָּהֲנָא: </a:t>
            </a:r>
          </a:p>
          <a:p>
            <a:pPr>
              <a:lnSpc>
                <a:spcPct val="120000"/>
              </a:lnSpc>
            </a:pPr>
            <a:endParaRPr lang="he-IL" sz="300" dirty="0"/>
          </a:p>
          <a:p>
            <a:pPr>
              <a:lnSpc>
                <a:spcPct val="120000"/>
              </a:lnSpc>
            </a:pPr>
            <a:r>
              <a:rPr lang="he-IL" sz="1700" dirty="0"/>
              <a:t>הֲלָכָה כְּרַבִּי יְהוּדָה, הוֹאִיל וּתְנַן </a:t>
            </a:r>
            <a:r>
              <a:rPr lang="he-IL" sz="1700" dirty="0" err="1"/>
              <a:t>בִּבְחִירָתָא</a:t>
            </a:r>
            <a:r>
              <a:rPr lang="he-IL" sz="1700" dirty="0"/>
              <a:t> כְּווֹתֵיהּ.</a:t>
            </a:r>
          </a:p>
        </p:txBody>
      </p:sp>
    </p:spTree>
    <p:extLst>
      <p:ext uri="{BB962C8B-B14F-4D97-AF65-F5344CB8AC3E}">
        <p14:creationId xmlns:p14="http://schemas.microsoft.com/office/powerpoint/2010/main" val="1983635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61866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כז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1907704" y="198090"/>
            <a:ext cx="6768752" cy="60835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/>
              <a:t>וְעַל תָּמִיד שֶׁל שַׁחַר שֶׁקָּרֵב בְּאַרְבַּע שָׁעוֹת -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700" dirty="0"/>
              <a:t>מַאן תְּנָא לְהָא </a:t>
            </a:r>
            <a:r>
              <a:rPr lang="he-IL" sz="1700" dirty="0" err="1"/>
              <a:t>דִּתְנַן</a:t>
            </a:r>
            <a:r>
              <a:rPr lang="he-IL" sz="1700" dirty="0"/>
              <a:t> </a:t>
            </a:r>
            <a:r>
              <a:rPr lang="he-IL" sz="1100" dirty="0"/>
              <a:t>(</a:t>
            </a:r>
            <a:r>
              <a:rPr lang="he-IL" sz="1100" dirty="0" err="1"/>
              <a:t>כת"י</a:t>
            </a:r>
            <a:r>
              <a:rPr lang="he-IL" sz="1100" dirty="0"/>
              <a:t>: דתנו </a:t>
            </a:r>
            <a:r>
              <a:rPr lang="he-IL" sz="1100"/>
              <a:t>רבנן)</a:t>
            </a:r>
            <a:r>
              <a:rPr lang="he-IL" sz="1700"/>
              <a:t>: </a:t>
            </a: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"וְחַם הַשֶּׁמֶשׁ וְנָמָס" - בְּאַרְבַּע שָׁעוֹת,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אַתָּה אוֹמֵר בְּאַרְבַּע שָׁעוֹת אוֹ אֵינוֹ אֶלָּא בְּשֵׁשׁ שָׁעוֹת?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כְּשֶׁהוּא אוֹמֵר "כְּחֹם הַיּוֹם" - הֲרֵי שֵׁשׁ שָׁעוֹת אָמוּר,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הָא מָה אֲנִי מְקַיֵּים "וְחַם הַשֶּׁמֶשׁ וְנָמָס"? - בְּאַרְבַּע שָׁעוֹת. </a:t>
            </a:r>
          </a:p>
          <a:p>
            <a:pPr>
              <a:lnSpc>
                <a:spcPct val="120000"/>
              </a:lnSpc>
            </a:pPr>
            <a:endParaRPr lang="he-IL" sz="400" dirty="0"/>
          </a:p>
          <a:p>
            <a:pPr>
              <a:lnSpc>
                <a:spcPct val="120000"/>
              </a:lnSpc>
            </a:pPr>
            <a:r>
              <a:rPr lang="he-IL" sz="1700" dirty="0"/>
              <a:t>מַנִּי? לָא רַבִּי יְהוּדָה וְלָא רַבָּנַן -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אִי רַבִּי יְהוּדָה - עַד אַרְבַּע שָׁעוֹת נָמֵי צַפְרָא הוּא,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אִי רַבָּנַן - עַד חֲצוֹת נָמֵי צַפְרָא הוּא.</a:t>
            </a:r>
          </a:p>
          <a:p>
            <a:pPr>
              <a:lnSpc>
                <a:spcPct val="120000"/>
              </a:lnSpc>
            </a:pPr>
            <a:br>
              <a:rPr lang="he-IL" sz="1700" dirty="0"/>
            </a:br>
            <a:r>
              <a:rPr lang="he-IL" sz="1700" dirty="0"/>
              <a:t>אִי </a:t>
            </a:r>
            <a:r>
              <a:rPr lang="he-IL" sz="1700" dirty="0" err="1"/>
              <a:t>בָּעֵית</a:t>
            </a:r>
            <a:r>
              <a:rPr lang="he-IL" sz="1700" dirty="0"/>
              <a:t> אֵימָא רַבִּי יְהוּדָה, אִי </a:t>
            </a:r>
            <a:r>
              <a:rPr lang="he-IL" sz="1700" dirty="0" err="1"/>
              <a:t>בָּעֵית</a:t>
            </a:r>
            <a:r>
              <a:rPr lang="he-IL" sz="1700" dirty="0"/>
              <a:t> אֵימָא רַבָּנַן -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אִי </a:t>
            </a:r>
            <a:r>
              <a:rPr lang="he-IL" sz="1700" dirty="0" err="1"/>
              <a:t>בָּעֵית</a:t>
            </a:r>
            <a:r>
              <a:rPr lang="he-IL" sz="1700" dirty="0"/>
              <a:t> אֵימָא רַבָּנַן: אָמַר קְרָא "</a:t>
            </a:r>
            <a:r>
              <a:rPr lang="he-IL" sz="1700" dirty="0">
                <a:solidFill>
                  <a:srgbClr val="002060"/>
                </a:solidFill>
              </a:rPr>
              <a:t>בַּבֹּקֶר </a:t>
            </a:r>
            <a:r>
              <a:rPr lang="he-IL" sz="1700" dirty="0" err="1">
                <a:solidFill>
                  <a:srgbClr val="002060"/>
                </a:solidFill>
              </a:rPr>
              <a:t>בַּבֹּקֶר</a:t>
            </a:r>
            <a:r>
              <a:rPr lang="he-IL" sz="1700" dirty="0"/>
              <a:t>" - חַלְּקֵהוּ לִשְׁנֵי בְּקָרִים.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וְאִי </a:t>
            </a:r>
            <a:r>
              <a:rPr lang="he-IL" sz="1700" dirty="0" err="1"/>
              <a:t>בָּעֵית</a:t>
            </a:r>
            <a:r>
              <a:rPr lang="he-IL" sz="1700" dirty="0"/>
              <a:t> אֵימָא רַבִּי יְהוּדָה: הַאי בֹּקֶר </a:t>
            </a:r>
            <a:r>
              <a:rPr lang="he-IL" sz="1700" dirty="0" err="1"/>
              <a:t>יַתִּירָא</a:t>
            </a:r>
            <a:r>
              <a:rPr lang="he-IL" sz="1700" dirty="0"/>
              <a:t> לְהַקְדִּים לוֹ שָׁעָה אַחַת. 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700" dirty="0" err="1"/>
              <a:t>דְּכוּלָּא</a:t>
            </a:r>
            <a:r>
              <a:rPr lang="he-IL" sz="1700" dirty="0"/>
              <a:t> עָלְמָא </a:t>
            </a:r>
            <a:r>
              <a:rPr lang="he-IL" sz="1700" dirty="0" err="1"/>
              <a:t>מִיהָא</a:t>
            </a:r>
            <a:r>
              <a:rPr lang="he-IL" sz="1700" dirty="0"/>
              <a:t> "</a:t>
            </a:r>
            <a:r>
              <a:rPr lang="he-IL" sz="1700" dirty="0">
                <a:solidFill>
                  <a:srgbClr val="002060"/>
                </a:solidFill>
              </a:rPr>
              <a:t>וְחַם הַשֶּׁמֶשׁ וְנָמָס</a:t>
            </a:r>
            <a:r>
              <a:rPr lang="he-IL" sz="1700" dirty="0"/>
              <a:t>" בְּאַרְבַּע שָׁעוֹת - מַאי מַשְׁמַע?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אָמַר רַבִּי אַחָא בַּר יַעֲקֹב: אָמַר קְרָא "</a:t>
            </a:r>
            <a:r>
              <a:rPr lang="he-IL" sz="1700" dirty="0">
                <a:solidFill>
                  <a:srgbClr val="002060"/>
                </a:solidFill>
              </a:rPr>
              <a:t>וְחַם הַשֶּׁמֶשׁ וְנָמָס</a:t>
            </a:r>
            <a:r>
              <a:rPr lang="he-IL" sz="1700" dirty="0"/>
              <a:t>" - אֵיזוֹ הִיא שָׁעָה שֶׁהַשֶּׁמֶשׁ חַם וְהַצֵּל צוֹנֵן? הֱוֵי אוֹמֵר בְּאַרְבַּע שָׁעוֹת.</a:t>
            </a:r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1994B06E-B7CB-4A0C-A3A7-A84417D567A0}"/>
              </a:ext>
            </a:extLst>
          </p:cNvPr>
          <p:cNvSpPr/>
          <p:nvPr/>
        </p:nvSpPr>
        <p:spPr>
          <a:xfrm>
            <a:off x="326168" y="3068960"/>
            <a:ext cx="2592288" cy="864096"/>
          </a:xfrm>
          <a:prstGeom prst="wedgeRoundRectCallout">
            <a:avLst>
              <a:gd name="adj1" fmla="val 57387"/>
              <a:gd name="adj2" fmla="val -4174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משנה (</a:t>
            </a:r>
            <a:r>
              <a:rPr lang="he-IL" sz="1400" dirty="0" err="1">
                <a:solidFill>
                  <a:schemeClr val="tx1"/>
                </a:solidFill>
              </a:rPr>
              <a:t>כו</a:t>
            </a:r>
            <a:r>
              <a:rPr lang="he-IL" sz="1400" dirty="0">
                <a:solidFill>
                  <a:schemeClr val="tx1"/>
                </a:solidFill>
              </a:rPr>
              <a:t> עמוד א):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תְּפִלַּת הַשַּׁחַר - עַד חֲצוֹת,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רַבִּי יְהוּדָה אוֹמֵר: עַד אַרְבַּע שָׁעוֹת.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44B37583-DD66-479F-A986-E57CAA4C0EFC}"/>
              </a:ext>
            </a:extLst>
          </p:cNvPr>
          <p:cNvSpPr/>
          <p:nvPr/>
        </p:nvSpPr>
        <p:spPr>
          <a:xfrm>
            <a:off x="333471" y="1124744"/>
            <a:ext cx="3139747" cy="1656184"/>
          </a:xfrm>
          <a:prstGeom prst="wedgeRoundRectCallout">
            <a:avLst>
              <a:gd name="adj1" fmla="val 57387"/>
              <a:gd name="adj2" fmla="val -4174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שמות </a:t>
            </a:r>
            <a:r>
              <a:rPr lang="he-IL" sz="1400" dirty="0" err="1">
                <a:solidFill>
                  <a:schemeClr val="tx1"/>
                </a:solidFill>
              </a:rPr>
              <a:t>טז</a:t>
            </a:r>
            <a:r>
              <a:rPr lang="he-IL" sz="1400" dirty="0">
                <a:solidFill>
                  <a:schemeClr val="tx1"/>
                </a:solidFill>
              </a:rPr>
              <a:t>/</a:t>
            </a:r>
            <a:r>
              <a:rPr lang="he-IL" sz="1400" dirty="0" err="1">
                <a:solidFill>
                  <a:schemeClr val="tx1"/>
                </a:solidFill>
              </a:rPr>
              <a:t>כא</a:t>
            </a:r>
            <a:r>
              <a:rPr lang="he-IL" sz="1400" dirty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ו</a:t>
            </a:r>
            <a:r>
              <a:rPr lang="he-IL" sz="1400" dirty="0">
                <a:solidFill>
                  <a:srgbClr val="002060"/>
                </a:solidFill>
              </a:rPr>
              <a:t>ַיִּלְקְטוּ אֹתוֹ בַּבֹּקֶר </a:t>
            </a:r>
            <a:r>
              <a:rPr lang="he-IL" sz="1400" dirty="0" err="1">
                <a:solidFill>
                  <a:srgbClr val="002060"/>
                </a:solidFill>
              </a:rPr>
              <a:t>בַּבֹּקֶר</a:t>
            </a:r>
            <a:r>
              <a:rPr lang="he-IL" sz="1400" dirty="0">
                <a:solidFill>
                  <a:srgbClr val="002060"/>
                </a:solidFill>
              </a:rPr>
              <a:t> אִישׁ כְּפִי אָכְלוֹ וְחַם הַשֶּׁמֶשׁ וְנָמָס.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בראשית </a:t>
            </a:r>
            <a:r>
              <a:rPr lang="he-IL" sz="1400" dirty="0" err="1">
                <a:solidFill>
                  <a:schemeClr val="tx1"/>
                </a:solidFill>
              </a:rPr>
              <a:t>יח</a:t>
            </a:r>
            <a:r>
              <a:rPr lang="he-IL" sz="1400" dirty="0">
                <a:solidFill>
                  <a:schemeClr val="tx1"/>
                </a:solidFill>
              </a:rPr>
              <a:t>/א: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2060"/>
                </a:solidFill>
              </a:rPr>
              <a:t>וַיֵּרָא אֵלָיו ה' </a:t>
            </a:r>
            <a:r>
              <a:rPr lang="he-IL" sz="1400" dirty="0" err="1">
                <a:solidFill>
                  <a:srgbClr val="002060"/>
                </a:solidFill>
              </a:rPr>
              <a:t>בְּאֵלֹנֵי</a:t>
            </a:r>
            <a:r>
              <a:rPr lang="he-IL" sz="1400" dirty="0">
                <a:solidFill>
                  <a:srgbClr val="002060"/>
                </a:solidFill>
              </a:rPr>
              <a:t> מַמְרֵא וְהוּא יֹשֵׁב פֶּתַח הָאֹהֶל כְּחֹם הַיּוֹם.</a:t>
            </a:r>
          </a:p>
        </p:txBody>
      </p:sp>
    </p:spTree>
    <p:extLst>
      <p:ext uri="{BB962C8B-B14F-4D97-AF65-F5344CB8AC3E}">
        <p14:creationId xmlns:p14="http://schemas.microsoft.com/office/powerpoint/2010/main" val="164534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61866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כז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448882" y="1070897"/>
            <a:ext cx="8208912" cy="56437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תְּפִלַּת הַמִּנְחָה עַד הָעֶרֶב וְכוּ' –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אֲמַר לֵיהּ רַב </a:t>
            </a:r>
            <a:r>
              <a:rPr lang="he-IL" sz="1500" dirty="0" err="1"/>
              <a:t>חִסְדָּא</a:t>
            </a:r>
            <a:r>
              <a:rPr lang="he-IL" sz="1500" dirty="0"/>
              <a:t> לְרַב יִצְחָק: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הָתָם אָמַר רַב כָּהֲנָא הֲלָכָה כְּרַבִּי יְהוּדָה הוֹאִיל וּתְנַן </a:t>
            </a:r>
            <a:r>
              <a:rPr lang="he-IL" sz="1500" dirty="0" err="1"/>
              <a:t>בִּבְחִירָתָא</a:t>
            </a:r>
            <a:r>
              <a:rPr lang="he-IL" sz="1500" dirty="0"/>
              <a:t> כְּווֹתֵיהּ,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הָכָא מַאי? </a:t>
            </a:r>
          </a:p>
          <a:p>
            <a:pPr>
              <a:lnSpc>
                <a:spcPct val="120000"/>
              </a:lnSpc>
            </a:pPr>
            <a:endParaRPr lang="he-IL" sz="700" dirty="0"/>
          </a:p>
          <a:p>
            <a:pPr>
              <a:lnSpc>
                <a:spcPct val="120000"/>
              </a:lnSpc>
            </a:pPr>
            <a:r>
              <a:rPr lang="he-IL" sz="1500" dirty="0" err="1"/>
              <a:t>אִישְׁתִּיק</a:t>
            </a:r>
            <a:r>
              <a:rPr lang="he-IL" sz="1500" dirty="0"/>
              <a:t> וְלָא אֲמַר לֵיהּ וְלָא מִידֵּי.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אָמַר רַב </a:t>
            </a:r>
            <a:r>
              <a:rPr lang="he-IL" sz="1500" dirty="0" err="1"/>
              <a:t>חִסְדָּא</a:t>
            </a:r>
            <a:r>
              <a:rPr lang="he-IL" sz="1500" dirty="0"/>
              <a:t>: </a:t>
            </a:r>
            <a:r>
              <a:rPr lang="he-IL" sz="1500" dirty="0" err="1"/>
              <a:t>נֶחְזֵי</a:t>
            </a:r>
            <a:r>
              <a:rPr lang="he-IL" sz="1500" dirty="0"/>
              <a:t> אֲנַן, </a:t>
            </a:r>
            <a:r>
              <a:rPr lang="he-IL" sz="1500" dirty="0" err="1"/>
              <a:t>מִדְּרַב</a:t>
            </a:r>
            <a:r>
              <a:rPr lang="he-IL" sz="1500" dirty="0"/>
              <a:t> מְצַלֵּי שֶׁל שַׁבָּת בְּעֶרֶב שַׁבָּת מִבְּעוֹד יוֹם - שְׁמַע מִינַּהּ הֲלָכָה כְּרַבִּי יְהוּדָה.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אַדְּרַבָּה </a:t>
            </a:r>
            <a:r>
              <a:rPr lang="he-IL" sz="1500" dirty="0" err="1"/>
              <a:t>מִדְּרַב</a:t>
            </a:r>
            <a:r>
              <a:rPr lang="he-IL" sz="1500" dirty="0"/>
              <a:t> </a:t>
            </a:r>
            <a:r>
              <a:rPr lang="he-IL" sz="1500" dirty="0" err="1"/>
              <a:t>הוּנָא</a:t>
            </a:r>
            <a:r>
              <a:rPr lang="he-IL" sz="1500" dirty="0"/>
              <a:t> וְרַבָּנַן לָא הֲווֹ </a:t>
            </a:r>
            <a:r>
              <a:rPr lang="he-IL" sz="1500" dirty="0" err="1"/>
              <a:t>מְצַלּו</a:t>
            </a:r>
            <a:r>
              <a:rPr lang="he-IL" sz="1500" dirty="0"/>
              <a:t>ּ עַד </a:t>
            </a:r>
            <a:r>
              <a:rPr lang="he-IL" sz="1500" dirty="0" err="1"/>
              <a:t>אוּרְתָּא</a:t>
            </a:r>
            <a:r>
              <a:rPr lang="he-IL" sz="1500" dirty="0"/>
              <a:t> - שְׁמַע מִינַּהּ אֵין הֲלָכָה כְּרַבִּי יְהוּדָה.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הַשְׁתָּא דְּלָא </a:t>
            </a:r>
            <a:r>
              <a:rPr lang="he-IL" sz="1500" dirty="0" err="1"/>
              <a:t>אִתְּמַר</a:t>
            </a:r>
            <a:r>
              <a:rPr lang="he-IL" sz="1500" dirty="0"/>
              <a:t> הִלְכְתָא לָא כְּמָר וְלָא כְּמָר, </a:t>
            </a:r>
            <a:r>
              <a:rPr lang="he-IL" sz="1500" dirty="0" err="1"/>
              <a:t>דַּעֲבַד</a:t>
            </a:r>
            <a:r>
              <a:rPr lang="he-IL" sz="1500" dirty="0"/>
              <a:t> כְּמָר עֲבַד </a:t>
            </a:r>
            <a:r>
              <a:rPr lang="he-IL" sz="1500" dirty="0" err="1"/>
              <a:t>וְדַעֲבַד</a:t>
            </a:r>
            <a:r>
              <a:rPr lang="he-IL" sz="1500" dirty="0"/>
              <a:t> כְּמָר עֲבַד.</a:t>
            </a:r>
            <a:br>
              <a:rPr lang="he-IL" sz="1500" dirty="0"/>
            </a:b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500" dirty="0"/>
              <a:t>רַב אִיקְּלַע לְבֵי </a:t>
            </a:r>
            <a:r>
              <a:rPr lang="he-IL" sz="1500" dirty="0" err="1"/>
              <a:t>גְּנִיבָא</a:t>
            </a:r>
            <a:r>
              <a:rPr lang="he-IL" sz="1500" dirty="0"/>
              <a:t> וְצַלִּי שֶׁל שַׁבָּת בְּעֶרֶב שַׁבָּת,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וַהֲוָה</a:t>
            </a:r>
            <a:r>
              <a:rPr lang="he-IL" sz="1500" dirty="0"/>
              <a:t> מְצַלֵּי רַבִּי יִרְמְיָה בַּר אַבָּא לַאֲחוֹרֵי </a:t>
            </a:r>
            <a:r>
              <a:rPr lang="he-IL" sz="1500" dirty="0" err="1"/>
              <a:t>דְּרַב</a:t>
            </a:r>
            <a:r>
              <a:rPr lang="he-IL" sz="1500" dirty="0"/>
              <a:t>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וְסַיֵּים רַב וְלָא פַּסְקֵיהּ </a:t>
            </a:r>
            <a:r>
              <a:rPr lang="he-IL" sz="1500" dirty="0" err="1"/>
              <a:t>לִצְלוֹתֵיה</a:t>
            </a:r>
            <a:r>
              <a:rPr lang="he-IL" sz="1500" dirty="0"/>
              <a:t>ּ דְּרַבִּי יִרְמְיָה.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שְׁמַע מִינַּהּ תְּלָת -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שְׁמַע מִינַּהּ מִתְפַּלֵּל אָדָם שֶׁל שַׁבָּת בְּעֶרֶב שַׁבָּת,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וּשְׁמַע מִינַּהּ מִתְפַּלֵּל תַּלְמִיד אֲחוֹרֵי רַבּוֹ,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וּשְׁמַע מִינַּהּ אָסוּר לַעֲבוֹר כְּנֶגֶד </a:t>
            </a:r>
            <a:r>
              <a:rPr lang="he-IL" sz="1500" dirty="0" err="1"/>
              <a:t>הַמִּתְפַּלְּלִין</a:t>
            </a:r>
            <a:r>
              <a:rPr lang="he-IL" sz="1500" dirty="0"/>
              <a:t>. 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00" dirty="0"/>
              <a:t>     מְסַיַּיע לֵיהּ לְרַבִּי יְהוֹשֻׁעַ בֶּן לֵוִי, </a:t>
            </a:r>
            <a:r>
              <a:rPr lang="he-IL" sz="1500" dirty="0" err="1"/>
              <a:t>דְּאָמַר</a:t>
            </a:r>
            <a:r>
              <a:rPr lang="he-IL" sz="1500" dirty="0"/>
              <a:t> רַבִּי יְהוֹשֻׁעַ בֶּן לֵוִי: אָסוּר לַעֲבוֹר כְּנֶגֶד </a:t>
            </a:r>
            <a:r>
              <a:rPr lang="he-IL" sz="1500" dirty="0" err="1"/>
              <a:t>הַמִּתְפַּלְּלִין</a:t>
            </a:r>
            <a:r>
              <a:rPr lang="he-IL" sz="1500" dirty="0"/>
              <a:t>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אִינִי? וְהָא רַבִּי אַמֵּי וְרַבִּי אַסִּי חָלְפִי!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רַבִּי אַמֵּי וְרַבִּי אַסִּי חוּץ לְאַרְבַּע אַמּוֹת הוּא </a:t>
            </a:r>
            <a:r>
              <a:rPr lang="he-IL" sz="1500" dirty="0" err="1"/>
              <a:t>דְּחָלְפִי</a:t>
            </a:r>
            <a:r>
              <a:rPr lang="he-IL" sz="1500" dirty="0"/>
              <a:t>.</a:t>
            </a:r>
          </a:p>
        </p:txBody>
      </p:sp>
      <p:sp>
        <p:nvSpPr>
          <p:cNvPr id="8" name="הסבר מלבני מעוגל 6">
            <a:extLst>
              <a:ext uri="{FF2B5EF4-FFF2-40B4-BE49-F238E27FC236}">
                <a16:creationId xmlns:a16="http://schemas.microsoft.com/office/drawing/2014/main" id="{F49E5F79-E768-4F90-A6E6-B1720D51A174}"/>
              </a:ext>
            </a:extLst>
          </p:cNvPr>
          <p:cNvSpPr/>
          <p:nvPr/>
        </p:nvSpPr>
        <p:spPr>
          <a:xfrm>
            <a:off x="4287618" y="105475"/>
            <a:ext cx="4388838" cy="864096"/>
          </a:xfrm>
          <a:prstGeom prst="wedgeRoundRectCallout">
            <a:avLst>
              <a:gd name="adj1" fmla="val 53428"/>
              <a:gd name="adj2" fmla="val -4498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משנה (</a:t>
            </a:r>
            <a:r>
              <a:rPr lang="he-IL" sz="1400" dirty="0" err="1">
                <a:solidFill>
                  <a:schemeClr val="tx1"/>
                </a:solidFill>
              </a:rPr>
              <a:t>כו</a:t>
            </a:r>
            <a:r>
              <a:rPr lang="he-IL" sz="1400" dirty="0">
                <a:solidFill>
                  <a:schemeClr val="tx1"/>
                </a:solidFill>
              </a:rPr>
              <a:t> עמוד א):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תְּפִלַּת הַשַּׁחַר - עַד חֲצוֹת, רַבִּי יְהוּדָה אוֹמֵר: עַד אַרְבַּע שָׁעוֹת.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תְּפִלַּת הַמִּנְחָה - עַד הָעֶרֶב, רַבִּי יְהוּדָה אוֹמֵר: עַד פְּלַג הַמִּנְחָה.</a:t>
            </a:r>
          </a:p>
        </p:txBody>
      </p:sp>
      <p:sp>
        <p:nvSpPr>
          <p:cNvPr id="2" name="הסבר מלבני מעוגל 6">
            <a:extLst>
              <a:ext uri="{FF2B5EF4-FFF2-40B4-BE49-F238E27FC236}">
                <a16:creationId xmlns:a16="http://schemas.microsoft.com/office/drawing/2014/main" id="{C70C9518-9CE9-2B41-C611-3284B396633D}"/>
              </a:ext>
            </a:extLst>
          </p:cNvPr>
          <p:cNvSpPr/>
          <p:nvPr/>
        </p:nvSpPr>
        <p:spPr>
          <a:xfrm>
            <a:off x="179512" y="620688"/>
            <a:ext cx="2304256" cy="1512168"/>
          </a:xfrm>
          <a:prstGeom prst="wedgeRoundRectCallout">
            <a:avLst>
              <a:gd name="adj1" fmla="val 68355"/>
              <a:gd name="adj2" fmla="val 27133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אָמַר רַב נַחְמָן: </a:t>
            </a:r>
          </a:p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אַף אֲנַן נָמֵי </a:t>
            </a:r>
            <a:r>
              <a:rPr kumimoji="0" lang="he-IL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תְּנֵינָא</a:t>
            </a:r>
            <a:r>
              <a:rPr kumimoji="0" lang="he-I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: </a:t>
            </a:r>
            <a:r>
              <a:rPr kumimoji="0" lang="he-IL" sz="11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רַבִּי יְהוּדָה בֶּן בָּבָא הֵעִיד חֲמִשָּׁה דְּבָרִים... וְעַל תָּמִיד שֶׁל שַׁחַר שֶׁקְּרַב </a:t>
            </a:r>
            <a:r>
              <a:rPr kumimoji="0" lang="he-IL" sz="11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בְּאַרְבַּע שָׁעוֹת</a:t>
            </a:r>
            <a:r>
              <a:rPr kumimoji="0" lang="he-IL" sz="11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. </a:t>
            </a:r>
            <a:endParaRPr kumimoji="0" lang="he-I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שְׁמַע מִינַּהּ עַד וְעַד בַּכְּלָל שְׁמַע מִינַּהּ. </a:t>
            </a:r>
          </a:p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אָמַר רַב כָּהֲנָא: הֲלָכָה כְּרַבִּי יְהוּדָה, הוֹאִיל וּתְנַן </a:t>
            </a:r>
            <a:r>
              <a:rPr kumimoji="0" lang="he-IL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בִּבְחִירָתָא</a:t>
            </a:r>
            <a:r>
              <a:rPr kumimoji="0" lang="he-I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כְּווֹתֵיהּ.</a:t>
            </a:r>
          </a:p>
        </p:txBody>
      </p:sp>
    </p:spTree>
    <p:extLst>
      <p:ext uri="{BB962C8B-B14F-4D97-AF65-F5344CB8AC3E}">
        <p14:creationId xmlns:p14="http://schemas.microsoft.com/office/powerpoint/2010/main" val="2854620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61866" y="35330"/>
            <a:ext cx="307768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כז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 - 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כז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107504" y="1123515"/>
            <a:ext cx="8712969" cy="56991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וְרַבִּי יִרְמְיָה הֵיכִי עָבֵיד הָכִי?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וְהָא אָמַר רַב יְהוּדָה אָמַר רַב: לְעוֹלָם אַל יִתְפַּלֵּל אָדָם לֹא כְּנֶגֶד רַבּוֹ וְלֹא </a:t>
            </a:r>
            <a:r>
              <a:rPr lang="he-IL" sz="1500" b="1" dirty="0"/>
              <a:t>אֲחוֹרֵי רַבּוֹ</a:t>
            </a:r>
            <a:r>
              <a:rPr lang="he-IL" sz="1500" dirty="0"/>
              <a:t>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וְתַנְיָא: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רַבִּי אֱלִיעֶזֶר אוֹמֵר: הַמִּתְפַּלֵּל </a:t>
            </a:r>
            <a:r>
              <a:rPr lang="he-IL" sz="1500" b="1" dirty="0">
                <a:solidFill>
                  <a:srgbClr val="F79646">
                    <a:lumMod val="50000"/>
                  </a:srgbClr>
                </a:solidFill>
              </a:rPr>
              <a:t>אֲחוֹרֵי רַבּוֹ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, וְהַנּוֹתֵן שָׁלוֹם לְרַבּוֹ, וְהַמַּחֲזִיר שָׁלוֹם לְרַבּוֹ, וְהַחוֹלֵק עַל יְשִׁיבָתוֹ שֶׁל רַבּוֹ, וְהָאוֹמֵר דָּבָר שֶׁלֹּא שָׁמַע מִפִּי רַבּוֹ - גּוֹרֵם לַשְּׁכִינָה שֶׁתִּסְתַּלֵּק מִיִּשְׂרָאֵל.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500" dirty="0"/>
              <a:t>שָׁאנֵי רַבִּי יִרְמְיָה בַּר אַבָּא </a:t>
            </a:r>
            <a:r>
              <a:rPr lang="he-IL" sz="1500" dirty="0" err="1"/>
              <a:t>דְּתַלְמִיד</a:t>
            </a:r>
            <a:r>
              <a:rPr lang="he-IL" sz="1500" dirty="0"/>
              <a:t> חָבֵר </a:t>
            </a:r>
            <a:r>
              <a:rPr lang="he-IL" sz="1500" dirty="0" err="1"/>
              <a:t>הֲוָה</a:t>
            </a:r>
            <a:r>
              <a:rPr lang="he-IL" sz="1500" dirty="0"/>
              <a:t>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וְהַיְינוּ </a:t>
            </a:r>
            <a:r>
              <a:rPr lang="he-IL" sz="1500" dirty="0" err="1"/>
              <a:t>דְּקָאֲמַר</a:t>
            </a:r>
            <a:r>
              <a:rPr lang="he-IL" sz="1500" dirty="0"/>
              <a:t> לֵיהּ רַבִּי יִרְמְיָה בַּר אַבָּא לְרַב: מִי בְּדַלְתְּ? אֲמַר לֵיהּ: אִין, </a:t>
            </a:r>
            <a:r>
              <a:rPr lang="he-IL" sz="1500" dirty="0" err="1"/>
              <a:t>בְּדֵילְנָא</a:t>
            </a:r>
            <a:r>
              <a:rPr lang="he-IL" sz="1500" dirty="0"/>
              <a:t>, וְלָא אֲמַר: "מִי בְּדֵיל </a:t>
            </a:r>
            <a:r>
              <a:rPr lang="he-IL" sz="1500" b="1" dirty="0"/>
              <a:t>מָר</a:t>
            </a:r>
            <a:r>
              <a:rPr lang="he-IL" sz="1500" dirty="0"/>
              <a:t>".</a:t>
            </a:r>
          </a:p>
          <a:p>
            <a:pPr>
              <a:lnSpc>
                <a:spcPct val="120000"/>
              </a:lnSpc>
            </a:pPr>
            <a:endParaRPr lang="he-IL" sz="1500" dirty="0"/>
          </a:p>
          <a:p>
            <a:pPr>
              <a:lnSpc>
                <a:spcPct val="120000"/>
              </a:lnSpc>
            </a:pPr>
            <a:r>
              <a:rPr lang="he-IL" sz="1500" dirty="0"/>
              <a:t>     וּמִי בְּדֵיל?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וְהָאָמַר רַבִּי אָבִין: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פַּעַם אַחַת הִתְפַּלֵּל רַבִּי שֶׁל שַׁבָּת בְּעֶרֶב שַׁבָּת </a:t>
            </a:r>
            <a:r>
              <a:rPr lang="he-IL" sz="1500" b="1" dirty="0"/>
              <a:t>וְנִכְנַס לַמֶּרְחָץ </a:t>
            </a:r>
            <a:r>
              <a:rPr lang="he-IL" sz="1500" dirty="0"/>
              <a:t>וְיָצָא וְשָׁנָה לַן פִּרְקִין וַעֲדַיִין לֹא חָשְׁכָה.</a:t>
            </a:r>
          </a:p>
          <a:p>
            <a:pPr>
              <a:lnSpc>
                <a:spcPct val="120000"/>
              </a:lnSpc>
            </a:pPr>
            <a:endParaRPr lang="he-IL" sz="300" dirty="0"/>
          </a:p>
          <a:p>
            <a:pPr>
              <a:lnSpc>
                <a:spcPct val="120000"/>
              </a:lnSpc>
            </a:pPr>
            <a:r>
              <a:rPr lang="he-IL" sz="1500" dirty="0"/>
              <a:t>     אָמַר רָבָא: הָהוּא </a:t>
            </a:r>
            <a:r>
              <a:rPr lang="he-IL" sz="1500" dirty="0" err="1"/>
              <a:t>דְּנִכְנַס</a:t>
            </a:r>
            <a:r>
              <a:rPr lang="he-IL" sz="1500" dirty="0"/>
              <a:t> לְהַזִּיעַ וְקוֹדֶם גְּזֵירָה </a:t>
            </a:r>
            <a:r>
              <a:rPr lang="he-IL" sz="1500" dirty="0" err="1"/>
              <a:t>הֲוָה</a:t>
            </a:r>
            <a:r>
              <a:rPr lang="he-IL" sz="1500" dirty="0"/>
              <a:t>. 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500" dirty="0"/>
              <a:t>     אִינִי? וְהָא </a:t>
            </a:r>
            <a:r>
              <a:rPr lang="he-IL" sz="1500" dirty="0" err="1"/>
              <a:t>אַבָּיֵי</a:t>
            </a:r>
            <a:r>
              <a:rPr lang="he-IL" sz="1500" dirty="0"/>
              <a:t> </a:t>
            </a:r>
            <a:r>
              <a:rPr lang="he-IL" sz="1500" dirty="0" err="1"/>
              <a:t>שְׁרָא</a:t>
            </a:r>
            <a:r>
              <a:rPr lang="he-IL" sz="1500" dirty="0"/>
              <a:t> לֵיהּ לְרַב דִּימִי בַּר </a:t>
            </a:r>
            <a:r>
              <a:rPr lang="he-IL" sz="1500" dirty="0" err="1"/>
              <a:t>לֵיוַאי</a:t>
            </a:r>
            <a:r>
              <a:rPr lang="he-IL" sz="1500" dirty="0"/>
              <a:t> </a:t>
            </a:r>
            <a:r>
              <a:rPr lang="he-IL" sz="1500" dirty="0" err="1"/>
              <a:t>לְכַבְרוֹיֵי</a:t>
            </a:r>
            <a:r>
              <a:rPr lang="he-IL" sz="1500" dirty="0"/>
              <a:t> סַלֵּי. </a:t>
            </a:r>
          </a:p>
          <a:p>
            <a:pPr>
              <a:lnSpc>
                <a:spcPct val="120000"/>
              </a:lnSpc>
            </a:pPr>
            <a:endParaRPr lang="he-IL" sz="300" dirty="0"/>
          </a:p>
          <a:p>
            <a:pPr>
              <a:lnSpc>
                <a:spcPct val="120000"/>
              </a:lnSpc>
            </a:pPr>
            <a:r>
              <a:rPr lang="he-IL" sz="1500" dirty="0"/>
              <a:t>     הַהוּא </a:t>
            </a:r>
            <a:r>
              <a:rPr lang="he-IL" sz="1500" dirty="0" err="1"/>
              <a:t>טָעוּתָא</a:t>
            </a:r>
            <a:r>
              <a:rPr lang="he-IL" sz="1500" dirty="0"/>
              <a:t> </a:t>
            </a:r>
            <a:r>
              <a:rPr lang="he-IL" sz="1500" dirty="0" err="1"/>
              <a:t>הֲוַאי</a:t>
            </a:r>
            <a:r>
              <a:rPr lang="he-IL" sz="1500" dirty="0"/>
              <a:t>. </a:t>
            </a:r>
          </a:p>
          <a:p>
            <a:pPr>
              <a:lnSpc>
                <a:spcPct val="120000"/>
              </a:lnSpc>
            </a:pPr>
            <a:endParaRPr lang="he-IL" sz="1050" dirty="0"/>
          </a:p>
          <a:p>
            <a:pPr>
              <a:lnSpc>
                <a:spcPct val="120000"/>
              </a:lnSpc>
            </a:pPr>
            <a:r>
              <a:rPr lang="he-IL" sz="1500" dirty="0"/>
              <a:t>     </a:t>
            </a:r>
            <a:r>
              <a:rPr lang="he-IL" sz="1500" dirty="0" err="1"/>
              <a:t>וְטָעוּתָא</a:t>
            </a:r>
            <a:r>
              <a:rPr lang="he-IL" sz="1500" dirty="0"/>
              <a:t> מִי הָדְרָא?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וְהָא אָמַר אֲבִידָן: פַּעַם אַחַת </a:t>
            </a:r>
            <a:r>
              <a:rPr lang="he-IL" sz="1500" dirty="0" err="1"/>
              <a:t>נִתְקַשְּׁרו</a:t>
            </a:r>
            <a:r>
              <a:rPr lang="he-IL" sz="1500" dirty="0"/>
              <a:t>ּ שָׁמַיִם בֶּעָבִים, כִּסְבוּרִים הָעָם לוֹמַר חֲשֵׁכָה הוּא, נִכְנְסוּ לְבֵית הַכְּנֶסֶת 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וְהִתְפַּלְּלוּ שֶׁל מוֹצָאֵי שַׁבָּת בְּשַׁבָּת </a:t>
            </a:r>
            <a:r>
              <a:rPr lang="he-IL" sz="1500" dirty="0" err="1"/>
              <a:t>וְנִתְפַּזְּרו</a:t>
            </a:r>
            <a:r>
              <a:rPr lang="he-IL" sz="1500" dirty="0"/>
              <a:t>ּ הֶעָבִים וְזָרְחָה הַחַמָּה, וּבָאוּ וְשָׁאֲלוּ אֶת רַבִּי וְאָמַר </a:t>
            </a:r>
            <a:r>
              <a:rPr lang="he-IL" sz="1500" b="1" dirty="0"/>
              <a:t>הוֹאִיל וְהִתְפַּלְּלוּ הִתְפַּלְּלוּ</a:t>
            </a:r>
            <a:r>
              <a:rPr lang="he-IL" sz="1500" dirty="0"/>
              <a:t>.</a:t>
            </a:r>
          </a:p>
          <a:p>
            <a:pPr>
              <a:lnSpc>
                <a:spcPct val="120000"/>
              </a:lnSpc>
            </a:pPr>
            <a:endParaRPr lang="he-IL" sz="300" dirty="0"/>
          </a:p>
          <a:p>
            <a:pPr>
              <a:lnSpc>
                <a:spcPct val="120000"/>
              </a:lnSpc>
            </a:pPr>
            <a:r>
              <a:rPr lang="he-IL" sz="1500" dirty="0"/>
              <a:t>     שָׁאנֵי צִבּוּר דְּלָא </a:t>
            </a:r>
            <a:r>
              <a:rPr lang="he-IL" sz="1500" dirty="0" err="1"/>
              <a:t>מַטְרְחִינַן</a:t>
            </a:r>
            <a:r>
              <a:rPr lang="he-IL" sz="1500" dirty="0"/>
              <a:t> לְהוּ.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D1E73D87-795C-4E11-B286-A37BB8793729}"/>
              </a:ext>
            </a:extLst>
          </p:cNvPr>
          <p:cNvSpPr/>
          <p:nvPr/>
        </p:nvSpPr>
        <p:spPr>
          <a:xfrm>
            <a:off x="5364088" y="109526"/>
            <a:ext cx="3456384" cy="947261"/>
          </a:xfrm>
          <a:prstGeom prst="wedgeRoundRectCallout">
            <a:avLst>
              <a:gd name="adj1" fmla="val 53428"/>
              <a:gd name="adj2" fmla="val -4498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רַב אִיקְּלַע לְבֵי </a:t>
            </a:r>
            <a:r>
              <a:rPr lang="he-IL" sz="1400" dirty="0" err="1">
                <a:solidFill>
                  <a:schemeClr val="tx1"/>
                </a:solidFill>
              </a:rPr>
              <a:t>גְּנִיבָא</a:t>
            </a:r>
            <a:r>
              <a:rPr lang="he-IL" sz="1400" dirty="0">
                <a:solidFill>
                  <a:schemeClr val="tx1"/>
                </a:solidFill>
              </a:rPr>
              <a:t> וְצַלִּי שֶׁל שַׁבָּת בְּעֶרֶב שַׁבָּת,</a:t>
            </a:r>
          </a:p>
          <a:p>
            <a:pPr>
              <a:lnSpc>
                <a:spcPct val="120000"/>
              </a:lnSpc>
            </a:pPr>
            <a:r>
              <a:rPr lang="he-IL" sz="1400" dirty="0" err="1">
                <a:solidFill>
                  <a:schemeClr val="tx1"/>
                </a:solidFill>
              </a:rPr>
              <a:t>וַהֲוָה</a:t>
            </a:r>
            <a:r>
              <a:rPr lang="he-IL" sz="1400" dirty="0">
                <a:solidFill>
                  <a:schemeClr val="tx1"/>
                </a:solidFill>
              </a:rPr>
              <a:t> מְצַלֵּי רַבִּי יִרְמְיָה בַּר אַבָּא </a:t>
            </a:r>
            <a:r>
              <a:rPr lang="he-IL" sz="1400" b="1" dirty="0">
                <a:solidFill>
                  <a:schemeClr val="tx1"/>
                </a:solidFill>
              </a:rPr>
              <a:t>לַאֲחוֹרֵי</a:t>
            </a:r>
            <a:r>
              <a:rPr lang="he-IL" sz="1400" dirty="0">
                <a:solidFill>
                  <a:schemeClr val="tx1"/>
                </a:solidFill>
              </a:rPr>
              <a:t> </a:t>
            </a:r>
            <a:r>
              <a:rPr lang="he-IL" sz="1400" dirty="0" err="1">
                <a:solidFill>
                  <a:schemeClr val="tx1"/>
                </a:solidFill>
              </a:rPr>
              <a:t>דְּרַב</a:t>
            </a:r>
            <a:r>
              <a:rPr lang="he-IL" sz="1400" dirty="0">
                <a:solidFill>
                  <a:schemeClr val="tx1"/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וְסַיֵּים רַב וְלָא פַּסְקֵיהּ </a:t>
            </a:r>
            <a:r>
              <a:rPr lang="he-IL" sz="1400" dirty="0" err="1">
                <a:solidFill>
                  <a:schemeClr val="tx1"/>
                </a:solidFill>
              </a:rPr>
              <a:t>לִצְלוֹתֵיה</a:t>
            </a:r>
            <a:r>
              <a:rPr lang="he-IL" sz="1400" dirty="0">
                <a:solidFill>
                  <a:schemeClr val="tx1"/>
                </a:solidFill>
              </a:rPr>
              <a:t>ּ דְּרַבִּי יִרְמְיָה. </a:t>
            </a:r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F4C7038F-82C0-4D01-B3EB-A36285948D2C}"/>
              </a:ext>
            </a:extLst>
          </p:cNvPr>
          <p:cNvSpPr txBox="1"/>
          <p:nvPr/>
        </p:nvSpPr>
        <p:spPr>
          <a:xfrm>
            <a:off x="8539131" y="1475453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ע"ב</a:t>
            </a:r>
          </a:p>
        </p:txBody>
      </p:sp>
    </p:spTree>
    <p:extLst>
      <p:ext uri="{BB962C8B-B14F-4D97-AF65-F5344CB8AC3E}">
        <p14:creationId xmlns:p14="http://schemas.microsoft.com/office/powerpoint/2010/main" val="441616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61866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כז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448882" y="85999"/>
            <a:ext cx="8208912" cy="65478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50" dirty="0"/>
              <a:t>אָמַר רַבִּי </a:t>
            </a:r>
            <a:r>
              <a:rPr lang="he-IL" sz="1550" dirty="0" err="1"/>
              <a:t>חִיָּיא</a:t>
            </a:r>
            <a:r>
              <a:rPr lang="he-IL" sz="1550" dirty="0"/>
              <a:t> בַּר אָבִין: 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רַב צַלִּי שֶׁל שַׁבָּת בְּעֶרֶב שַׁבָּת, 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רַבִּי יֹאשִׁיָּה מְצַלֵּי שֶׁל מוֹצָאֵי שַׁבָּת בְּשַׁבָּת.</a:t>
            </a:r>
          </a:p>
          <a:p>
            <a:pPr>
              <a:lnSpc>
                <a:spcPct val="120000"/>
              </a:lnSpc>
            </a:pPr>
            <a:endParaRPr lang="he-IL" sz="1550" dirty="0"/>
          </a:p>
          <a:p>
            <a:pPr>
              <a:lnSpc>
                <a:spcPct val="120000"/>
              </a:lnSpc>
            </a:pPr>
            <a:r>
              <a:rPr lang="he-IL" sz="1550" dirty="0"/>
              <a:t>רַב צַלִּי שֶׁל שַׁבָּת בְּעֶרֶב שַׁבָּת -</a:t>
            </a:r>
          </a:p>
          <a:p>
            <a:pPr>
              <a:lnSpc>
                <a:spcPct val="120000"/>
              </a:lnSpc>
            </a:pPr>
            <a:endParaRPr lang="he-IL" sz="200" dirty="0"/>
          </a:p>
          <a:p>
            <a:pPr>
              <a:lnSpc>
                <a:spcPct val="120000"/>
              </a:lnSpc>
            </a:pPr>
            <a:r>
              <a:rPr lang="he-IL" sz="1550" dirty="0"/>
              <a:t>     אוֹמֵר קְדוּשָּׁה עַל הַכּוֹס אוֹ אֵינוֹ אוֹמֵר קְדוּשָּׁה עַל הַכּוֹס? </a:t>
            </a:r>
          </a:p>
          <a:p>
            <a:pPr>
              <a:lnSpc>
                <a:spcPct val="120000"/>
              </a:lnSpc>
            </a:pPr>
            <a:endParaRPr lang="he-IL" sz="200" dirty="0"/>
          </a:p>
          <a:p>
            <a:pPr>
              <a:lnSpc>
                <a:spcPct val="120000"/>
              </a:lnSpc>
            </a:pPr>
            <a:r>
              <a:rPr lang="he-IL" sz="1550" dirty="0"/>
              <a:t>     תָּא שְׁמַע </a:t>
            </a:r>
            <a:r>
              <a:rPr lang="he-IL" sz="1550" dirty="0" err="1"/>
              <a:t>דְּאָמַר</a:t>
            </a:r>
            <a:r>
              <a:rPr lang="he-IL" sz="1550" dirty="0"/>
              <a:t> רַב נַחְמָן אָמַר שְׁמוּאֵל: 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     מִתְפַּלֵּל אָדָם שֶׁל שַׁבָּת בְּעֶרֶב שַׁבָּת וְאוֹמֵר קְדוּשָּׁה עַל הַכּוֹס. 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     וְהִלְכְתָא כְּווֹתֵיהּ. </a:t>
            </a:r>
          </a:p>
          <a:p>
            <a:pPr>
              <a:lnSpc>
                <a:spcPct val="120000"/>
              </a:lnSpc>
            </a:pPr>
            <a:endParaRPr lang="he-IL" sz="1550" dirty="0"/>
          </a:p>
          <a:p>
            <a:pPr>
              <a:lnSpc>
                <a:spcPct val="120000"/>
              </a:lnSpc>
            </a:pPr>
            <a:r>
              <a:rPr lang="he-IL" sz="1550" dirty="0"/>
              <a:t>רַבִּי יֹאשִׁיָּה מְצַלֵּי שֶׁל מוֹצָאֵי שַׁבָּת בְּשַׁבָּת - </a:t>
            </a:r>
          </a:p>
          <a:p>
            <a:pPr>
              <a:lnSpc>
                <a:spcPct val="120000"/>
              </a:lnSpc>
            </a:pPr>
            <a:endParaRPr lang="he-IL" sz="200" dirty="0"/>
          </a:p>
          <a:p>
            <a:pPr>
              <a:lnSpc>
                <a:spcPct val="120000"/>
              </a:lnSpc>
            </a:pPr>
            <a:r>
              <a:rPr lang="he-IL" sz="1550" dirty="0"/>
              <a:t>     אוֹמֵר הַבְדָּלָה עַל הַכּוֹס אוֹ אֵינוֹ אוֹמֵר הַבְדָּלָה עַל הַכּוֹס? </a:t>
            </a:r>
          </a:p>
          <a:p>
            <a:pPr>
              <a:lnSpc>
                <a:spcPct val="120000"/>
              </a:lnSpc>
            </a:pPr>
            <a:endParaRPr lang="he-IL" sz="200" dirty="0"/>
          </a:p>
          <a:p>
            <a:pPr>
              <a:lnSpc>
                <a:spcPct val="120000"/>
              </a:lnSpc>
            </a:pPr>
            <a:r>
              <a:rPr lang="he-IL" sz="1550" dirty="0"/>
              <a:t>     תָּא שְׁמַע </a:t>
            </a:r>
            <a:r>
              <a:rPr lang="he-IL" sz="1550" dirty="0" err="1"/>
              <a:t>דְּאָמַר</a:t>
            </a:r>
            <a:r>
              <a:rPr lang="he-IL" sz="1550" dirty="0"/>
              <a:t> רַב יְהוּדָה אָמַר שְׁמוּאֵל: 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     מִתְפַּלֵּל אָדָם שֶׁל מוֹצָאֵי שַׁבָּת בְּשַׁבָּת וְאוֹמֵר הַבְדָּלָה עַל הַכּוֹס.</a:t>
            </a:r>
          </a:p>
          <a:p>
            <a:pPr>
              <a:lnSpc>
                <a:spcPct val="120000"/>
              </a:lnSpc>
            </a:pPr>
            <a:br>
              <a:rPr lang="he-IL" sz="2800" dirty="0"/>
            </a:br>
            <a:r>
              <a:rPr lang="he-IL" sz="1550" dirty="0"/>
              <a:t>אָמַר רַבִּי </a:t>
            </a:r>
            <a:r>
              <a:rPr lang="he-IL" sz="1550" dirty="0" err="1"/>
              <a:t>זֵירָא</a:t>
            </a:r>
            <a:r>
              <a:rPr lang="he-IL" sz="1550" dirty="0"/>
              <a:t> אָמַר רַבִּי אַסִּי אָמַר רַבִּי אֶלְעָזָר אָמַר רַבִּי </a:t>
            </a:r>
            <a:r>
              <a:rPr lang="he-IL" sz="1550" dirty="0" err="1"/>
              <a:t>חֲנִינָא</a:t>
            </a:r>
            <a:r>
              <a:rPr lang="he-IL" sz="1550" dirty="0"/>
              <a:t> אָמַר רַב: 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בְּצַד עַמּוּד זֶה הִתְפַּלֵּל רַבִּי יִשְׁמָעֵאל בְּרַבִּי יוֹסֵי שֶׁל שַׁבָּת בְּעֶרֶב שַׁבָּת.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550" dirty="0"/>
              <a:t>     כִּי אֲתָא </a:t>
            </a:r>
            <a:r>
              <a:rPr lang="he-IL" sz="1550" dirty="0" err="1"/>
              <a:t>עוּלָּא</a:t>
            </a:r>
            <a:r>
              <a:rPr lang="he-IL" sz="1550" dirty="0"/>
              <a:t> אָמַר: 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     בְּצַד תְּמָרָה </a:t>
            </a:r>
            <a:r>
              <a:rPr lang="he-IL" sz="1550" dirty="0" err="1"/>
              <a:t>הֲוָה</a:t>
            </a:r>
            <a:r>
              <a:rPr lang="he-IL" sz="1550" dirty="0"/>
              <a:t> וְלֹא בְּצַד עַמּוּד </a:t>
            </a:r>
            <a:r>
              <a:rPr lang="he-IL" sz="1550" dirty="0" err="1"/>
              <a:t>הֲוָה</a:t>
            </a:r>
            <a:r>
              <a:rPr lang="he-IL" sz="1550" dirty="0"/>
              <a:t>, 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     וְלֹא רַבִּי יִשְׁמָעֵאל בְּרַבִּי יוֹסֵי </a:t>
            </a:r>
            <a:r>
              <a:rPr lang="he-IL" sz="1550" dirty="0" err="1"/>
              <a:t>הֲוָה</a:t>
            </a:r>
            <a:r>
              <a:rPr lang="he-IL" sz="1550" dirty="0"/>
              <a:t> אֶלָּא רַבִּי אֶלְעָזָר בְּרַבִּי יוֹסֵי </a:t>
            </a:r>
            <a:r>
              <a:rPr lang="he-IL" sz="1550" dirty="0" err="1"/>
              <a:t>הֲוָה</a:t>
            </a:r>
            <a:r>
              <a:rPr lang="he-IL" sz="1550" dirty="0"/>
              <a:t>, 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     וְלֹא שֶׁל שַׁבָּת בְּעֶרֶב שַׁבָּת </a:t>
            </a:r>
            <a:r>
              <a:rPr lang="he-IL" sz="1550" dirty="0" err="1"/>
              <a:t>הֲוָה</a:t>
            </a:r>
            <a:r>
              <a:rPr lang="he-IL" sz="1550" dirty="0"/>
              <a:t> אֶלָּא שֶׁל מוֹצָאֵי שַׁבָּת בְּשַׁבָּת </a:t>
            </a:r>
            <a:r>
              <a:rPr lang="he-IL" sz="1550" dirty="0" err="1"/>
              <a:t>הֲוָה</a:t>
            </a:r>
            <a:r>
              <a:rPr lang="he-IL" sz="155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646897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21857</TotalTime>
  <Words>2152</Words>
  <Application>Microsoft Office PowerPoint</Application>
  <PresentationFormat>‫הצגה על המסך (4:3)</PresentationFormat>
  <Paragraphs>273</Paragraphs>
  <Slides>11</Slides>
  <Notes>9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4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2287</cp:revision>
  <dcterms:created xsi:type="dcterms:W3CDTF">2015-01-28T10:22:53Z</dcterms:created>
  <dcterms:modified xsi:type="dcterms:W3CDTF">2024-01-04T12:02:05Z</dcterms:modified>
</cp:coreProperties>
</file>