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7"/>
  </p:notesMasterIdLst>
  <p:sldIdLst>
    <p:sldId id="276" r:id="rId2"/>
    <p:sldId id="548" r:id="rId3"/>
    <p:sldId id="564" r:id="rId4"/>
    <p:sldId id="565" r:id="rId5"/>
    <p:sldId id="566" r:id="rId6"/>
    <p:sldId id="563" r:id="rId7"/>
    <p:sldId id="567" r:id="rId8"/>
    <p:sldId id="568" r:id="rId9"/>
    <p:sldId id="569" r:id="rId10"/>
    <p:sldId id="570" r:id="rId11"/>
    <p:sldId id="571" r:id="rId12"/>
    <p:sldId id="572" r:id="rId13"/>
    <p:sldId id="574" r:id="rId14"/>
    <p:sldId id="573" r:id="rId15"/>
    <p:sldId id="429" r:id="rId1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5250" autoAdjust="0"/>
  </p:normalViewPr>
  <p:slideViewPr>
    <p:cSldViewPr>
      <p:cViewPr varScale="1">
        <p:scale>
          <a:sx n="91" d="100"/>
          <a:sy n="91" d="100"/>
        </p:scale>
        <p:origin x="123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pPr/>
              <a:t>כ"ח/טבת/תשפ"ד</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pPr/>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2</a:t>
            </a:fld>
            <a:endParaRPr lang="he-IL"/>
          </a:p>
        </p:txBody>
      </p:sp>
    </p:spTree>
    <p:extLst>
      <p:ext uri="{BB962C8B-B14F-4D97-AF65-F5344CB8AC3E}">
        <p14:creationId xmlns:p14="http://schemas.microsoft.com/office/powerpoint/2010/main" val="29963014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11</a:t>
            </a:fld>
            <a:endParaRPr lang="he-IL"/>
          </a:p>
        </p:txBody>
      </p:sp>
    </p:spTree>
    <p:extLst>
      <p:ext uri="{BB962C8B-B14F-4D97-AF65-F5344CB8AC3E}">
        <p14:creationId xmlns:p14="http://schemas.microsoft.com/office/powerpoint/2010/main" val="1876068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12</a:t>
            </a:fld>
            <a:endParaRPr lang="he-IL"/>
          </a:p>
        </p:txBody>
      </p:sp>
    </p:spTree>
    <p:extLst>
      <p:ext uri="{BB962C8B-B14F-4D97-AF65-F5344CB8AC3E}">
        <p14:creationId xmlns:p14="http://schemas.microsoft.com/office/powerpoint/2010/main" val="4282743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13</a:t>
            </a:fld>
            <a:endParaRPr lang="he-IL"/>
          </a:p>
        </p:txBody>
      </p:sp>
    </p:spTree>
    <p:extLst>
      <p:ext uri="{BB962C8B-B14F-4D97-AF65-F5344CB8AC3E}">
        <p14:creationId xmlns:p14="http://schemas.microsoft.com/office/powerpoint/2010/main" val="1451573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14</a:t>
            </a:fld>
            <a:endParaRPr lang="he-IL"/>
          </a:p>
        </p:txBody>
      </p:sp>
    </p:spTree>
    <p:extLst>
      <p:ext uri="{BB962C8B-B14F-4D97-AF65-F5344CB8AC3E}">
        <p14:creationId xmlns:p14="http://schemas.microsoft.com/office/powerpoint/2010/main" val="4169301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3</a:t>
            </a:fld>
            <a:endParaRPr lang="he-IL"/>
          </a:p>
        </p:txBody>
      </p:sp>
    </p:spTree>
    <p:extLst>
      <p:ext uri="{BB962C8B-B14F-4D97-AF65-F5344CB8AC3E}">
        <p14:creationId xmlns:p14="http://schemas.microsoft.com/office/powerpoint/2010/main" val="3742865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4</a:t>
            </a:fld>
            <a:endParaRPr lang="he-IL"/>
          </a:p>
        </p:txBody>
      </p:sp>
    </p:spTree>
    <p:extLst>
      <p:ext uri="{BB962C8B-B14F-4D97-AF65-F5344CB8AC3E}">
        <p14:creationId xmlns:p14="http://schemas.microsoft.com/office/powerpoint/2010/main" val="358748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5</a:t>
            </a:fld>
            <a:endParaRPr lang="he-IL"/>
          </a:p>
        </p:txBody>
      </p:sp>
    </p:spTree>
    <p:extLst>
      <p:ext uri="{BB962C8B-B14F-4D97-AF65-F5344CB8AC3E}">
        <p14:creationId xmlns:p14="http://schemas.microsoft.com/office/powerpoint/2010/main" val="2973192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6</a:t>
            </a:fld>
            <a:endParaRPr lang="he-IL"/>
          </a:p>
        </p:txBody>
      </p:sp>
    </p:spTree>
    <p:extLst>
      <p:ext uri="{BB962C8B-B14F-4D97-AF65-F5344CB8AC3E}">
        <p14:creationId xmlns:p14="http://schemas.microsoft.com/office/powerpoint/2010/main" val="4235239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a:t>הצלח ביאר שלגבי מוסף נקט לשון שבר משום שאין לו </a:t>
            </a:r>
            <a:r>
              <a:rPr lang="he-IL" dirty="0" err="1"/>
              <a:t>תשלומין</a:t>
            </a:r>
            <a:r>
              <a:rPr lang="he-IL" dirty="0"/>
              <a:t>, אבל לגבי שחרית נקט רק צער כי יש לו תשלומים במנחה, </a:t>
            </a:r>
            <a:r>
              <a:rPr lang="he-IL" dirty="0" err="1"/>
              <a:t>והמהרשא</a:t>
            </a:r>
            <a:r>
              <a:rPr lang="he-IL" dirty="0"/>
              <a:t> כתב שבמוסף נקט לשון שבר כי אי אפשר </a:t>
            </a:r>
            <a:r>
              <a:rPr lang="he-IL" dirty="0" err="1"/>
              <a:t>להתפללו</a:t>
            </a:r>
            <a:r>
              <a:rPr lang="he-IL" dirty="0"/>
              <a:t> נדבה כמו שחרית</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7</a:t>
            </a:fld>
            <a:endParaRPr lang="he-IL"/>
          </a:p>
        </p:txBody>
      </p:sp>
    </p:spTree>
    <p:extLst>
      <p:ext uri="{BB962C8B-B14F-4D97-AF65-F5344CB8AC3E}">
        <p14:creationId xmlns:p14="http://schemas.microsoft.com/office/powerpoint/2010/main" val="1162610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8</a:t>
            </a:fld>
            <a:endParaRPr lang="he-IL"/>
          </a:p>
        </p:txBody>
      </p:sp>
    </p:spTree>
    <p:extLst>
      <p:ext uri="{BB962C8B-B14F-4D97-AF65-F5344CB8AC3E}">
        <p14:creationId xmlns:p14="http://schemas.microsoft.com/office/powerpoint/2010/main" val="1607326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9</a:t>
            </a:fld>
            <a:endParaRPr lang="he-IL"/>
          </a:p>
        </p:txBody>
      </p:sp>
    </p:spTree>
    <p:extLst>
      <p:ext uri="{BB962C8B-B14F-4D97-AF65-F5344CB8AC3E}">
        <p14:creationId xmlns:p14="http://schemas.microsoft.com/office/powerpoint/2010/main" val="3411315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10</a:t>
            </a:fld>
            <a:endParaRPr lang="he-IL"/>
          </a:p>
        </p:txBody>
      </p:sp>
    </p:spTree>
    <p:extLst>
      <p:ext uri="{BB962C8B-B14F-4D97-AF65-F5344CB8AC3E}">
        <p14:creationId xmlns:p14="http://schemas.microsoft.com/office/powerpoint/2010/main" val="1157759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כ"ח/טבת/תשפ"ד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כ"ח/טבת/תשפ"ד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כ"ח/טבת/תשפ"ד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כ"ח/טבת/תשפ"ד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כ"ח/טבת/תשפ"ד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כ"ח/טבת/תשפ"ד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pPr/>
              <a:t>כ"ח/טבת/תשפ"ד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pPr/>
              <a:t>כ"ח/טבת/תשפ"ד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pPr/>
              <a:t>כ"ח/טבת/תשפ"ד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כ"ח/טבת/תשפ"ד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כ"ח/טבת/תשפ"ד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pPr/>
              <a:t>כ"ח/טבת/תשפ"ד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pPr/>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af-yomi.com/MediaPage.aspx?id=265636"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toraumada.blogspot.com/2014/02/Pkudey-Spinal-Column-Vertebraes-Number.htm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144016" y="1386064"/>
            <a:ext cx="8820472" cy="5324535"/>
          </a:xfrm>
          <a:prstGeom prst="rect">
            <a:avLst/>
          </a:prstGeom>
          <a:noFill/>
        </p:spPr>
        <p:txBody>
          <a:bodyPr wrap="square" rtlCol="1">
            <a:spAutoFit/>
          </a:bodyPr>
          <a:lstStyle/>
          <a:p>
            <a:pPr algn="ctr"/>
            <a:r>
              <a:rPr lang="he-IL" sz="4000" b="1" dirty="0">
                <a:solidFill>
                  <a:srgbClr val="C0504D">
                    <a:lumMod val="75000"/>
                  </a:srgbClr>
                </a:solidFill>
              </a:rPr>
              <a:t>מסכת ברכות</a:t>
            </a:r>
          </a:p>
          <a:p>
            <a:pPr algn="ctr"/>
            <a:r>
              <a:rPr lang="he-IL" sz="4000" b="1" dirty="0">
                <a:solidFill>
                  <a:srgbClr val="C0504D">
                    <a:lumMod val="75000"/>
                  </a:srgbClr>
                </a:solidFill>
              </a:rPr>
              <a:t>דף </a:t>
            </a:r>
            <a:r>
              <a:rPr lang="he-IL" sz="4000" b="1" dirty="0" err="1">
                <a:solidFill>
                  <a:srgbClr val="C0504D">
                    <a:lumMod val="75000"/>
                  </a:srgbClr>
                </a:solidFill>
              </a:rPr>
              <a:t>כח</a:t>
            </a:r>
            <a:endParaRPr lang="he-IL" sz="4000" b="1" dirty="0">
              <a:solidFill>
                <a:srgbClr val="C0504D">
                  <a:lumMod val="75000"/>
                </a:srgbClr>
              </a:solidFill>
            </a:endParaRPr>
          </a:p>
          <a:p>
            <a:pPr algn="ctr"/>
            <a:endParaRPr lang="he-IL" sz="2000" b="1" dirty="0">
              <a:solidFill>
                <a:srgbClr val="C0504D">
                  <a:lumMod val="75000"/>
                </a:srgbClr>
              </a:solidFill>
            </a:endParaRPr>
          </a:p>
          <a:p>
            <a:pPr algn="ctr"/>
            <a:r>
              <a:rPr lang="he-IL" sz="2400" b="1" dirty="0">
                <a:solidFill>
                  <a:srgbClr val="C0504D">
                    <a:lumMod val="75000"/>
                  </a:srgbClr>
                </a:solidFill>
              </a:rPr>
              <a:t>דף </a:t>
            </a:r>
            <a:r>
              <a:rPr lang="he-IL" sz="2400" b="1" dirty="0" err="1">
                <a:solidFill>
                  <a:srgbClr val="C0504D">
                    <a:lumMod val="75000"/>
                  </a:srgbClr>
                </a:solidFill>
              </a:rPr>
              <a:t>כז</a:t>
            </a:r>
            <a:r>
              <a:rPr lang="he-IL" sz="2400" b="1" dirty="0">
                <a:solidFill>
                  <a:srgbClr val="C0504D">
                    <a:lumMod val="75000"/>
                  </a:srgbClr>
                </a:solidFill>
              </a:rPr>
              <a:t> ע"ב (15 שורות מלמטה) – דף </a:t>
            </a:r>
            <a:r>
              <a:rPr lang="he-IL" sz="2400" b="1" dirty="0" err="1">
                <a:solidFill>
                  <a:srgbClr val="C0504D">
                    <a:lumMod val="75000"/>
                  </a:srgbClr>
                </a:solidFill>
              </a:rPr>
              <a:t>כח</a:t>
            </a:r>
            <a:r>
              <a:rPr lang="he-IL" sz="2400" b="1" dirty="0">
                <a:solidFill>
                  <a:srgbClr val="C0504D">
                    <a:lumMod val="75000"/>
                  </a:srgbClr>
                </a:solidFill>
              </a:rPr>
              <a:t> ע"ב (2 שורות מלמטה)</a:t>
            </a:r>
          </a:p>
          <a:p>
            <a:pPr algn="ctr"/>
            <a:endParaRPr lang="he-IL" sz="2000" b="1" dirty="0">
              <a:solidFill>
                <a:srgbClr val="C0504D">
                  <a:lumMod val="75000"/>
                </a:srgbClr>
              </a:solidFill>
            </a:endParaRPr>
          </a:p>
          <a:p>
            <a:pPr algn="ctr"/>
            <a:r>
              <a:rPr lang="he-IL" sz="2400" b="1" dirty="0">
                <a:solidFill>
                  <a:srgbClr val="EEECE1">
                    <a:lumMod val="50000"/>
                  </a:srgbClr>
                </a:solidFill>
              </a:rPr>
              <a:t>מצגת עזר ללימוד הדף היומי</a:t>
            </a:r>
          </a:p>
          <a:p>
            <a:pPr algn="ctr"/>
            <a:endParaRPr lang="he-IL" sz="800" b="1" dirty="0">
              <a:solidFill>
                <a:srgbClr val="EEECE1">
                  <a:lumMod val="50000"/>
                </a:srgbClr>
              </a:solidFill>
            </a:endParaRPr>
          </a:p>
          <a:p>
            <a:pPr algn="ctr"/>
            <a:r>
              <a:rPr lang="he-IL" sz="2400" b="1" dirty="0">
                <a:solidFill>
                  <a:srgbClr val="EEECE1">
                    <a:lumMod val="50000"/>
                  </a:srgbClr>
                </a:solidFill>
              </a:rPr>
              <a:t>בעריכת: הראל שפירא</a:t>
            </a:r>
          </a:p>
          <a:p>
            <a:pPr algn="ctr"/>
            <a:endParaRPr lang="he-IL" sz="1400" b="1" dirty="0">
              <a:solidFill>
                <a:srgbClr val="EEECE1">
                  <a:lumMod val="50000"/>
                </a:srgbClr>
              </a:solidFill>
            </a:endParaRPr>
          </a:p>
          <a:p>
            <a:pPr algn="ctr"/>
            <a:endParaRPr lang="he-IL" sz="2400" b="1" dirty="0">
              <a:solidFill>
                <a:srgbClr val="EEECE1">
                  <a:lumMod val="50000"/>
                </a:srgbClr>
              </a:solidFill>
            </a:endParaRPr>
          </a:p>
          <a:p>
            <a:pPr algn="ctr"/>
            <a:r>
              <a:rPr lang="he-IL" sz="2400" b="1" dirty="0">
                <a:solidFill>
                  <a:srgbClr val="EEECE1">
                    <a:lumMod val="50000"/>
                  </a:srgbClr>
                </a:solidFill>
              </a:rPr>
              <a:t>לשמיעת השיעור בליווי המצגת – </a:t>
            </a:r>
            <a:r>
              <a:rPr lang="he-IL" sz="2400" dirty="0">
                <a:solidFill>
                  <a:srgbClr val="EEECE1">
                    <a:lumMod val="50000"/>
                  </a:srgbClr>
                </a:solidFill>
                <a:hlinkClick r:id="rId3"/>
              </a:rPr>
              <a:t>לחץ כאן</a:t>
            </a:r>
            <a:endParaRPr lang="he-IL" sz="2400" dirty="0">
              <a:solidFill>
                <a:srgbClr val="EEECE1">
                  <a:lumMod val="50000"/>
                </a:srgbClr>
              </a:solidFill>
            </a:endParaRPr>
          </a:p>
          <a:p>
            <a:pPr algn="ctr"/>
            <a:endParaRPr lang="he-IL" sz="3600" b="1" dirty="0">
              <a:solidFill>
                <a:srgbClr val="C0504D">
                  <a:lumMod val="75000"/>
                </a:srgbClr>
              </a:solidFill>
            </a:endParaRPr>
          </a:p>
          <a:p>
            <a:r>
              <a:rPr lang="he-IL" sz="1400" dirty="0"/>
              <a:t>ליצירת קשר: </a:t>
            </a:r>
          </a:p>
          <a:p>
            <a:r>
              <a:rPr lang="he-IL" sz="1400" dirty="0"/>
              <a:t>טל': 054-4931075</a:t>
            </a:r>
            <a:endParaRPr lang="en-US" sz="1400" dirty="0"/>
          </a:p>
          <a:p>
            <a:r>
              <a:rPr lang="he-IL" sz="1400" dirty="0"/>
              <a:t>דוא"ל: </a:t>
            </a:r>
            <a:r>
              <a:rPr lang="en-US" sz="1400" dirty="0"/>
              <a:t>rlshapira@gmail.com</a:t>
            </a:r>
            <a:endParaRPr lang="he-IL" sz="1400" dirty="0"/>
          </a:p>
        </p:txBody>
      </p:sp>
    </p:spTree>
    <p:extLst>
      <p:ext uri="{BB962C8B-B14F-4D97-AF65-F5344CB8AC3E}">
        <p14:creationId xmlns:p14="http://schemas.microsoft.com/office/powerpoint/2010/main" val="3101671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כח</a:t>
            </a:r>
            <a:r>
              <a:rPr lang="he-IL" b="1" dirty="0">
                <a:solidFill>
                  <a:schemeClr val="bg1">
                    <a:lumMod val="50000"/>
                  </a:schemeClr>
                </a:solidFill>
              </a:rPr>
              <a:t> עמוד ב</a:t>
            </a:r>
          </a:p>
        </p:txBody>
      </p:sp>
      <p:sp>
        <p:nvSpPr>
          <p:cNvPr id="7" name="TextBox 3">
            <a:extLst>
              <a:ext uri="{FF2B5EF4-FFF2-40B4-BE49-F238E27FC236}">
                <a16:creationId xmlns:a16="http://schemas.microsoft.com/office/drawing/2014/main" id="{2E21D97F-4421-42A0-9B7E-2A1DB4269A6E}"/>
              </a:ext>
            </a:extLst>
          </p:cNvPr>
          <p:cNvSpPr txBox="1"/>
          <p:nvPr/>
        </p:nvSpPr>
        <p:spPr>
          <a:xfrm>
            <a:off x="611560" y="32742"/>
            <a:ext cx="8136904" cy="6879319"/>
          </a:xfrm>
          <a:prstGeom prst="rect">
            <a:avLst/>
          </a:prstGeom>
          <a:noFill/>
        </p:spPr>
        <p:txBody>
          <a:bodyPr wrap="square" rtlCol="1">
            <a:spAutoFit/>
          </a:bodyPr>
          <a:lstStyle/>
          <a:p>
            <a:pPr>
              <a:lnSpc>
                <a:spcPct val="120000"/>
              </a:lnSpc>
            </a:pPr>
            <a:r>
              <a:rPr lang="he-IL" sz="1600" b="0" i="0" dirty="0" err="1">
                <a:solidFill>
                  <a:srgbClr val="000000"/>
                </a:solidFill>
                <a:effectLst/>
                <a:latin typeface="Arial" panose="020B0604020202020204" pitchFamily="34" charset="0"/>
              </a:rPr>
              <a:t>ת''ר</a:t>
            </a:r>
            <a:r>
              <a:rPr lang="he-IL" sz="1600" b="0" i="0" dirty="0">
                <a:solidFill>
                  <a:srgbClr val="000000"/>
                </a:solidFill>
                <a:effectLst/>
                <a:latin typeface="Arial" panose="020B0604020202020204" pitchFamily="34" charset="0"/>
              </a:rPr>
              <a:t>:</a:t>
            </a:r>
          </a:p>
          <a:p>
            <a:pPr>
              <a:lnSpc>
                <a:spcPct val="120000"/>
              </a:lnSpc>
            </a:pPr>
            <a:endParaRPr lang="he-IL" sz="400" b="0" i="0" dirty="0">
              <a:solidFill>
                <a:srgbClr val="000000"/>
              </a:solidFill>
              <a:effectLst/>
              <a:latin typeface="Arial" panose="020B0604020202020204" pitchFamily="34" charset="0"/>
            </a:endParaRPr>
          </a:p>
          <a:p>
            <a:pPr>
              <a:lnSpc>
                <a:spcPct val="120000"/>
              </a:lnSpc>
            </a:pPr>
            <a:r>
              <a:rPr lang="he-IL" sz="1600" dirty="0">
                <a:solidFill>
                  <a:srgbClr val="F79646">
                    <a:lumMod val="50000"/>
                  </a:srgbClr>
                </a:solidFill>
              </a:rPr>
              <a:t>כשחלה ר' אליעזר נכנסו תלמידיו לבקרו, </a:t>
            </a:r>
          </a:p>
          <a:p>
            <a:pPr>
              <a:lnSpc>
                <a:spcPct val="120000"/>
              </a:lnSpc>
            </a:pPr>
            <a:r>
              <a:rPr lang="he-IL" sz="1600" dirty="0">
                <a:solidFill>
                  <a:srgbClr val="F79646">
                    <a:lumMod val="50000"/>
                  </a:srgbClr>
                </a:solidFill>
              </a:rPr>
              <a:t>אמרו לו: רבינו, למדנו אורחות חיים ונזכה בהן לחיי העולם הבא. </a:t>
            </a:r>
          </a:p>
          <a:p>
            <a:pPr>
              <a:lnSpc>
                <a:spcPct val="120000"/>
              </a:lnSpc>
            </a:pPr>
            <a:r>
              <a:rPr lang="he-IL" sz="1600" dirty="0">
                <a:solidFill>
                  <a:srgbClr val="F79646">
                    <a:lumMod val="50000"/>
                  </a:srgbClr>
                </a:solidFill>
              </a:rPr>
              <a:t>אמר להם: הזהרו בכבוד חבריכם, ומנעו בניכם מן </a:t>
            </a:r>
            <a:r>
              <a:rPr lang="he-IL" sz="1600" dirty="0" err="1">
                <a:solidFill>
                  <a:srgbClr val="F79646">
                    <a:lumMod val="50000"/>
                  </a:srgbClr>
                </a:solidFill>
              </a:rPr>
              <a:t>ההגיון</a:t>
            </a:r>
            <a:r>
              <a:rPr lang="he-IL" sz="1600" dirty="0">
                <a:solidFill>
                  <a:srgbClr val="F79646">
                    <a:lumMod val="50000"/>
                  </a:srgbClr>
                </a:solidFill>
              </a:rPr>
              <a:t>, והושיבום בין ברכי תלמידי חכמים, וכשאתם מתפללים דעו לפני מי אתם עומדים, ובשביל כך תזכו לחיי העולם הבא. </a:t>
            </a:r>
          </a:p>
          <a:p>
            <a:pPr>
              <a:lnSpc>
                <a:spcPct val="120000"/>
              </a:lnSpc>
            </a:pPr>
            <a:endParaRPr lang="he-IL" sz="2200" dirty="0">
              <a:solidFill>
                <a:srgbClr val="F79646">
                  <a:lumMod val="50000"/>
                </a:srgbClr>
              </a:solidFill>
            </a:endParaRPr>
          </a:p>
          <a:p>
            <a:pPr>
              <a:lnSpc>
                <a:spcPct val="120000"/>
              </a:lnSpc>
            </a:pPr>
            <a:r>
              <a:rPr lang="he-IL" sz="1600" dirty="0">
                <a:solidFill>
                  <a:srgbClr val="F79646">
                    <a:lumMod val="50000"/>
                  </a:srgbClr>
                </a:solidFill>
              </a:rPr>
              <a:t>וכשחלה רבי יוחנן בן זכאי נכנסו תלמידיו לבקרו, </a:t>
            </a:r>
          </a:p>
          <a:p>
            <a:pPr>
              <a:lnSpc>
                <a:spcPct val="120000"/>
              </a:lnSpc>
            </a:pPr>
            <a:r>
              <a:rPr lang="he-IL" sz="1600" dirty="0">
                <a:solidFill>
                  <a:srgbClr val="F79646">
                    <a:lumMod val="50000"/>
                  </a:srgbClr>
                </a:solidFill>
              </a:rPr>
              <a:t>כיון שראה אותם התחיל לבכות. </a:t>
            </a:r>
          </a:p>
          <a:p>
            <a:pPr>
              <a:lnSpc>
                <a:spcPct val="120000"/>
              </a:lnSpc>
            </a:pPr>
            <a:endParaRPr lang="he-IL" sz="600" dirty="0">
              <a:solidFill>
                <a:srgbClr val="F79646">
                  <a:lumMod val="50000"/>
                </a:srgbClr>
              </a:solidFill>
            </a:endParaRPr>
          </a:p>
          <a:p>
            <a:pPr>
              <a:lnSpc>
                <a:spcPct val="120000"/>
              </a:lnSpc>
            </a:pPr>
            <a:r>
              <a:rPr lang="he-IL" sz="1600" dirty="0">
                <a:solidFill>
                  <a:srgbClr val="F79646">
                    <a:lumMod val="50000"/>
                  </a:srgbClr>
                </a:solidFill>
              </a:rPr>
              <a:t>אמרו לו תלמידיו: נר ישראל עמוד הימיני פטיש החזק, מפני מה אתה בוכה? </a:t>
            </a:r>
          </a:p>
          <a:p>
            <a:pPr>
              <a:lnSpc>
                <a:spcPct val="120000"/>
              </a:lnSpc>
            </a:pPr>
            <a:endParaRPr lang="he-IL" sz="200" dirty="0">
              <a:solidFill>
                <a:srgbClr val="F79646">
                  <a:lumMod val="50000"/>
                </a:srgbClr>
              </a:solidFill>
            </a:endParaRPr>
          </a:p>
          <a:p>
            <a:pPr>
              <a:lnSpc>
                <a:spcPct val="120000"/>
              </a:lnSpc>
            </a:pPr>
            <a:r>
              <a:rPr lang="he-IL" sz="1600" dirty="0">
                <a:solidFill>
                  <a:srgbClr val="F79646">
                    <a:lumMod val="50000"/>
                  </a:srgbClr>
                </a:solidFill>
              </a:rPr>
              <a:t>אמר להם: אילו לפני מלך בשר ודם היו </a:t>
            </a:r>
            <a:r>
              <a:rPr lang="he-IL" sz="1600" dirty="0" err="1">
                <a:solidFill>
                  <a:srgbClr val="F79646">
                    <a:lumMod val="50000"/>
                  </a:srgbClr>
                </a:solidFill>
              </a:rPr>
              <a:t>מוליכין</a:t>
            </a:r>
            <a:r>
              <a:rPr lang="he-IL" sz="1600" dirty="0">
                <a:solidFill>
                  <a:srgbClr val="F79646">
                    <a:lumMod val="50000"/>
                  </a:srgbClr>
                </a:solidFill>
              </a:rPr>
              <a:t> אותי שהיום כאן ומחר בקבר, שאם כועס עלי אין כעסו כעס עולם, ואם אוסרני אין איסורו איסור עולם, ואם ממיתני אין מיתתו מיתת עולם, ואני יכול לפייסו בדברים ולשחדו בממון </a:t>
            </a:r>
            <a:r>
              <a:rPr lang="he-IL" sz="1600" dirty="0" err="1">
                <a:solidFill>
                  <a:srgbClr val="F79646">
                    <a:lumMod val="50000"/>
                  </a:srgbClr>
                </a:solidFill>
              </a:rPr>
              <a:t>אעפ</a:t>
            </a:r>
            <a:r>
              <a:rPr lang="he-IL" sz="1600" dirty="0">
                <a:solidFill>
                  <a:srgbClr val="F79646">
                    <a:lumMod val="50000"/>
                  </a:srgbClr>
                </a:solidFill>
              </a:rPr>
              <a:t>''כ הייתי בוכה, ועכשיו שמוליכים אותי לפני </a:t>
            </a:r>
            <a:r>
              <a:rPr lang="he-IL" sz="1600" dirty="0" err="1">
                <a:solidFill>
                  <a:srgbClr val="F79646">
                    <a:lumMod val="50000"/>
                  </a:srgbClr>
                </a:solidFill>
              </a:rPr>
              <a:t>ממ</a:t>
            </a:r>
            <a:r>
              <a:rPr lang="he-IL" sz="1600" dirty="0">
                <a:solidFill>
                  <a:srgbClr val="F79646">
                    <a:lumMod val="50000"/>
                  </a:srgbClr>
                </a:solidFill>
              </a:rPr>
              <a:t>''ה </a:t>
            </a:r>
            <a:r>
              <a:rPr lang="he-IL" sz="1600" dirty="0" err="1">
                <a:solidFill>
                  <a:srgbClr val="F79646">
                    <a:lumMod val="50000"/>
                  </a:srgbClr>
                </a:solidFill>
              </a:rPr>
              <a:t>הקב''ה</a:t>
            </a:r>
            <a:r>
              <a:rPr lang="he-IL" sz="1600" dirty="0">
                <a:solidFill>
                  <a:srgbClr val="F79646">
                    <a:lumMod val="50000"/>
                  </a:srgbClr>
                </a:solidFill>
              </a:rPr>
              <a:t> שהוא חי וקיים לעולם ולעולמי עולמים, שאם כועס עלי כעסו כעס עולם, ואם אוסרני איסורו איסור עולם, ואם ממיתני מיתתו מיתת עולם, ואיני יכול לפייסו בדברים ולא לשחדו בממון, ולא עוד אלא שיש לפני שני דרכים אחת של גן עדן ואחת של </a:t>
            </a:r>
            <a:r>
              <a:rPr lang="he-IL" sz="1600" dirty="0" err="1">
                <a:solidFill>
                  <a:srgbClr val="F79646">
                    <a:lumMod val="50000"/>
                  </a:srgbClr>
                </a:solidFill>
              </a:rPr>
              <a:t>גיהנם</a:t>
            </a:r>
            <a:r>
              <a:rPr lang="he-IL" sz="1600" dirty="0">
                <a:solidFill>
                  <a:srgbClr val="F79646">
                    <a:lumMod val="50000"/>
                  </a:srgbClr>
                </a:solidFill>
              </a:rPr>
              <a:t> ואיני יודע באיזו מוליכים אותי,   ולא אבכה? </a:t>
            </a:r>
          </a:p>
          <a:p>
            <a:pPr>
              <a:lnSpc>
                <a:spcPct val="120000"/>
              </a:lnSpc>
            </a:pPr>
            <a:endParaRPr lang="he-IL" sz="600" dirty="0">
              <a:solidFill>
                <a:srgbClr val="F79646">
                  <a:lumMod val="50000"/>
                </a:srgbClr>
              </a:solidFill>
            </a:endParaRPr>
          </a:p>
          <a:p>
            <a:pPr>
              <a:lnSpc>
                <a:spcPct val="120000"/>
              </a:lnSpc>
            </a:pPr>
            <a:r>
              <a:rPr lang="he-IL" sz="1600" dirty="0">
                <a:solidFill>
                  <a:srgbClr val="F79646">
                    <a:lumMod val="50000"/>
                  </a:srgbClr>
                </a:solidFill>
              </a:rPr>
              <a:t>אמרו לו: רבינו, ברכנו. </a:t>
            </a:r>
          </a:p>
          <a:p>
            <a:pPr>
              <a:lnSpc>
                <a:spcPct val="120000"/>
              </a:lnSpc>
            </a:pPr>
            <a:endParaRPr lang="he-IL" sz="200" dirty="0">
              <a:solidFill>
                <a:srgbClr val="F79646">
                  <a:lumMod val="50000"/>
                </a:srgbClr>
              </a:solidFill>
            </a:endParaRPr>
          </a:p>
          <a:p>
            <a:pPr>
              <a:lnSpc>
                <a:spcPct val="120000"/>
              </a:lnSpc>
            </a:pPr>
            <a:r>
              <a:rPr lang="he-IL" sz="1600" dirty="0">
                <a:solidFill>
                  <a:srgbClr val="F79646">
                    <a:lumMod val="50000"/>
                  </a:srgbClr>
                </a:solidFill>
              </a:rPr>
              <a:t>אמר להם: יהי רצון שתהא מורא שמים עליכם כמורא בשר ודם. </a:t>
            </a:r>
          </a:p>
          <a:p>
            <a:pPr>
              <a:lnSpc>
                <a:spcPct val="120000"/>
              </a:lnSpc>
            </a:pPr>
            <a:endParaRPr lang="he-IL" sz="200" dirty="0">
              <a:solidFill>
                <a:srgbClr val="F79646">
                  <a:lumMod val="50000"/>
                </a:srgbClr>
              </a:solidFill>
            </a:endParaRPr>
          </a:p>
          <a:p>
            <a:pPr>
              <a:lnSpc>
                <a:spcPct val="120000"/>
              </a:lnSpc>
            </a:pPr>
            <a:r>
              <a:rPr lang="he-IL" sz="1600" dirty="0">
                <a:solidFill>
                  <a:srgbClr val="F79646">
                    <a:lumMod val="50000"/>
                  </a:srgbClr>
                </a:solidFill>
              </a:rPr>
              <a:t>אמרו לו תלמידיו: עד כאן? </a:t>
            </a:r>
          </a:p>
          <a:p>
            <a:pPr>
              <a:lnSpc>
                <a:spcPct val="120000"/>
              </a:lnSpc>
            </a:pPr>
            <a:endParaRPr lang="he-IL" sz="200" dirty="0">
              <a:solidFill>
                <a:srgbClr val="F79646">
                  <a:lumMod val="50000"/>
                </a:srgbClr>
              </a:solidFill>
            </a:endParaRPr>
          </a:p>
          <a:p>
            <a:pPr>
              <a:lnSpc>
                <a:spcPct val="120000"/>
              </a:lnSpc>
            </a:pPr>
            <a:r>
              <a:rPr lang="he-IL" sz="1600" dirty="0">
                <a:solidFill>
                  <a:srgbClr val="F79646">
                    <a:lumMod val="50000"/>
                  </a:srgbClr>
                </a:solidFill>
              </a:rPr>
              <a:t>אמר להם: ולואי, תדעו כשאדם עובר עבירה אומר שלא יראני אדם. </a:t>
            </a:r>
          </a:p>
          <a:p>
            <a:pPr>
              <a:lnSpc>
                <a:spcPct val="120000"/>
              </a:lnSpc>
            </a:pPr>
            <a:endParaRPr lang="he-IL" sz="1000" dirty="0">
              <a:solidFill>
                <a:srgbClr val="F79646">
                  <a:lumMod val="50000"/>
                </a:srgbClr>
              </a:solidFill>
            </a:endParaRPr>
          </a:p>
          <a:p>
            <a:pPr>
              <a:lnSpc>
                <a:spcPct val="120000"/>
              </a:lnSpc>
            </a:pPr>
            <a:r>
              <a:rPr lang="he-IL" sz="1600" dirty="0">
                <a:solidFill>
                  <a:srgbClr val="F79646">
                    <a:lumMod val="50000"/>
                  </a:srgbClr>
                </a:solidFill>
              </a:rPr>
              <a:t>בשעת פטירתו אמר להם: פנו כלים מפני הטומאה והכינו </a:t>
            </a:r>
            <a:r>
              <a:rPr lang="he-IL" sz="1600" dirty="0" err="1">
                <a:solidFill>
                  <a:srgbClr val="F79646">
                    <a:lumMod val="50000"/>
                  </a:srgbClr>
                </a:solidFill>
              </a:rPr>
              <a:t>כסא</a:t>
            </a:r>
            <a:r>
              <a:rPr lang="he-IL" sz="1600" dirty="0">
                <a:solidFill>
                  <a:srgbClr val="F79646">
                    <a:lumMod val="50000"/>
                  </a:srgbClr>
                </a:solidFill>
              </a:rPr>
              <a:t> לחזקיהו מלך יהודה שבא.</a:t>
            </a:r>
          </a:p>
        </p:txBody>
      </p:sp>
    </p:spTree>
    <p:extLst>
      <p:ext uri="{BB962C8B-B14F-4D97-AF65-F5344CB8AC3E}">
        <p14:creationId xmlns:p14="http://schemas.microsoft.com/office/powerpoint/2010/main" val="1944679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id="{C94ED3EA-ED3F-B3C7-3FE3-46DAE8081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כח</a:t>
            </a:r>
            <a:r>
              <a:rPr lang="he-IL" b="1" dirty="0">
                <a:solidFill>
                  <a:schemeClr val="bg1">
                    <a:lumMod val="50000"/>
                  </a:schemeClr>
                </a:solidFill>
              </a:rPr>
              <a:t> עמוד ב</a:t>
            </a:r>
          </a:p>
        </p:txBody>
      </p:sp>
      <p:sp>
        <p:nvSpPr>
          <p:cNvPr id="7" name="TextBox 3">
            <a:extLst>
              <a:ext uri="{FF2B5EF4-FFF2-40B4-BE49-F238E27FC236}">
                <a16:creationId xmlns:a16="http://schemas.microsoft.com/office/drawing/2014/main" id="{2E21D97F-4421-42A0-9B7E-2A1DB4269A6E}"/>
              </a:ext>
            </a:extLst>
          </p:cNvPr>
          <p:cNvSpPr txBox="1"/>
          <p:nvPr/>
        </p:nvSpPr>
        <p:spPr>
          <a:xfrm>
            <a:off x="792088" y="404664"/>
            <a:ext cx="7884368" cy="5974456"/>
          </a:xfrm>
          <a:prstGeom prst="rect">
            <a:avLst/>
          </a:prstGeom>
          <a:noFill/>
        </p:spPr>
        <p:txBody>
          <a:bodyPr wrap="square" rtlCol="1">
            <a:spAutoFit/>
          </a:bodyPr>
          <a:lstStyle/>
          <a:p>
            <a:pPr>
              <a:lnSpc>
                <a:spcPct val="120000"/>
              </a:lnSpc>
            </a:pPr>
            <a:r>
              <a:rPr lang="he-IL" sz="1600" b="1" i="0" dirty="0">
                <a:solidFill>
                  <a:srgbClr val="000000"/>
                </a:solidFill>
                <a:effectLst/>
                <a:latin typeface="Arial" panose="020B0604020202020204" pitchFamily="34" charset="0"/>
              </a:rPr>
              <a:t>משנה</a:t>
            </a:r>
            <a:r>
              <a:rPr lang="he-IL" sz="1600" b="0" i="0" dirty="0">
                <a:solidFill>
                  <a:srgbClr val="000000"/>
                </a:solidFill>
                <a:effectLst/>
                <a:latin typeface="Arial" panose="020B0604020202020204" pitchFamily="34" charset="0"/>
              </a:rPr>
              <a:t> </a:t>
            </a:r>
          </a:p>
          <a:p>
            <a:pPr>
              <a:lnSpc>
                <a:spcPct val="120000"/>
              </a:lnSpc>
            </a:pPr>
            <a:endParaRPr lang="he-IL" sz="600" b="0" i="0" dirty="0">
              <a:solidFill>
                <a:srgbClr val="000000"/>
              </a:solidFill>
              <a:effectLst/>
              <a:latin typeface="Arial" panose="020B0604020202020204" pitchFamily="34" charset="0"/>
            </a:endParaRPr>
          </a:p>
          <a:p>
            <a:pPr>
              <a:lnSpc>
                <a:spcPct val="120000"/>
              </a:lnSpc>
            </a:pPr>
            <a:r>
              <a:rPr lang="he-IL" sz="1600" dirty="0">
                <a:solidFill>
                  <a:srgbClr val="F79646">
                    <a:lumMod val="50000"/>
                  </a:srgbClr>
                </a:solidFill>
              </a:rPr>
              <a:t>רבן גמליאל אומר: בכל יום ויום מתפלל אדם שמנה עשרה, </a:t>
            </a:r>
          </a:p>
          <a:p>
            <a:pPr>
              <a:lnSpc>
                <a:spcPct val="120000"/>
              </a:lnSpc>
            </a:pPr>
            <a:r>
              <a:rPr lang="he-IL" sz="1600" dirty="0">
                <a:solidFill>
                  <a:srgbClr val="F79646">
                    <a:lumMod val="50000"/>
                  </a:srgbClr>
                </a:solidFill>
              </a:rPr>
              <a:t>רבי יהושע אומר: מעין </a:t>
            </a:r>
            <a:r>
              <a:rPr lang="he-IL" sz="1600" dirty="0" err="1">
                <a:solidFill>
                  <a:srgbClr val="F79646">
                    <a:lumMod val="50000"/>
                  </a:srgbClr>
                </a:solidFill>
              </a:rPr>
              <a:t>י''ח</a:t>
            </a:r>
            <a:r>
              <a:rPr lang="he-IL" sz="1600" dirty="0">
                <a:solidFill>
                  <a:srgbClr val="F79646">
                    <a:lumMod val="50000"/>
                  </a:srgbClr>
                </a:solidFill>
              </a:rPr>
              <a:t>, </a:t>
            </a:r>
          </a:p>
          <a:p>
            <a:pPr>
              <a:lnSpc>
                <a:spcPct val="120000"/>
              </a:lnSpc>
            </a:pPr>
            <a:r>
              <a:rPr lang="he-IL" sz="1600" dirty="0" err="1">
                <a:solidFill>
                  <a:srgbClr val="F79646">
                    <a:lumMod val="50000"/>
                  </a:srgbClr>
                </a:solidFill>
              </a:rPr>
              <a:t>ר''ע</a:t>
            </a:r>
            <a:r>
              <a:rPr lang="he-IL" sz="1600" dirty="0">
                <a:solidFill>
                  <a:srgbClr val="F79646">
                    <a:lumMod val="50000"/>
                  </a:srgbClr>
                </a:solidFill>
              </a:rPr>
              <a:t> אומר: אם שגורה תפלתו בפיו מתפלל </a:t>
            </a:r>
            <a:r>
              <a:rPr lang="he-IL" sz="1600" dirty="0" err="1">
                <a:solidFill>
                  <a:srgbClr val="F79646">
                    <a:lumMod val="50000"/>
                  </a:srgbClr>
                </a:solidFill>
              </a:rPr>
              <a:t>י''ח</a:t>
            </a:r>
            <a:r>
              <a:rPr lang="he-IL" sz="1600" dirty="0">
                <a:solidFill>
                  <a:srgbClr val="F79646">
                    <a:lumMod val="50000"/>
                  </a:srgbClr>
                </a:solidFill>
              </a:rPr>
              <a:t>, ואם לאו מעין </a:t>
            </a:r>
            <a:r>
              <a:rPr lang="he-IL" sz="1600" dirty="0" err="1">
                <a:solidFill>
                  <a:srgbClr val="F79646">
                    <a:lumMod val="50000"/>
                  </a:srgbClr>
                </a:solidFill>
              </a:rPr>
              <a:t>י''ח</a:t>
            </a:r>
            <a:r>
              <a:rPr lang="he-IL" sz="1600" dirty="0">
                <a:solidFill>
                  <a:srgbClr val="F79646">
                    <a:lumMod val="50000"/>
                  </a:srgbClr>
                </a:solidFill>
              </a:rPr>
              <a:t>. </a:t>
            </a:r>
          </a:p>
          <a:p>
            <a:pPr>
              <a:lnSpc>
                <a:spcPct val="120000"/>
              </a:lnSpc>
            </a:pPr>
            <a:endParaRPr lang="he-IL" sz="600" dirty="0">
              <a:solidFill>
                <a:srgbClr val="F79646">
                  <a:lumMod val="50000"/>
                </a:srgbClr>
              </a:solidFill>
            </a:endParaRPr>
          </a:p>
          <a:p>
            <a:pPr>
              <a:lnSpc>
                <a:spcPct val="120000"/>
              </a:lnSpc>
            </a:pPr>
            <a:r>
              <a:rPr lang="he-IL" sz="1600" dirty="0" err="1">
                <a:solidFill>
                  <a:srgbClr val="F79646">
                    <a:lumMod val="50000"/>
                  </a:srgbClr>
                </a:solidFill>
              </a:rPr>
              <a:t>ר''א</a:t>
            </a:r>
            <a:r>
              <a:rPr lang="he-IL" sz="1600" dirty="0">
                <a:solidFill>
                  <a:srgbClr val="F79646">
                    <a:lumMod val="50000"/>
                  </a:srgbClr>
                </a:solidFill>
              </a:rPr>
              <a:t> אומר: העושה תפלתו קבע אין תפלתו תחנונים. </a:t>
            </a:r>
          </a:p>
          <a:p>
            <a:pPr>
              <a:lnSpc>
                <a:spcPct val="120000"/>
              </a:lnSpc>
            </a:pPr>
            <a:endParaRPr lang="he-IL" sz="600" dirty="0">
              <a:solidFill>
                <a:srgbClr val="F79646">
                  <a:lumMod val="50000"/>
                </a:srgbClr>
              </a:solidFill>
            </a:endParaRPr>
          </a:p>
          <a:p>
            <a:pPr>
              <a:lnSpc>
                <a:spcPct val="120000"/>
              </a:lnSpc>
            </a:pPr>
            <a:r>
              <a:rPr lang="he-IL" sz="1600" dirty="0">
                <a:solidFill>
                  <a:srgbClr val="F79646">
                    <a:lumMod val="50000"/>
                  </a:srgbClr>
                </a:solidFill>
              </a:rPr>
              <a:t>ר' יהושע אומר: ההולך במקום סכנה - מתפלל תפלה קצרה ואומר הושע ה' את עמך את שארית ישראל בכל פרשת </a:t>
            </a:r>
            <a:r>
              <a:rPr lang="he-IL" sz="1600" dirty="0" err="1">
                <a:solidFill>
                  <a:srgbClr val="F79646">
                    <a:lumMod val="50000"/>
                  </a:srgbClr>
                </a:solidFill>
              </a:rPr>
              <a:t>העבור</a:t>
            </a:r>
            <a:r>
              <a:rPr lang="he-IL" sz="1600" dirty="0">
                <a:solidFill>
                  <a:srgbClr val="F79646">
                    <a:lumMod val="50000"/>
                  </a:srgbClr>
                </a:solidFill>
              </a:rPr>
              <a:t> יהיו צרכיהם לפניך ברוך אתה ה' שומע תפלה. </a:t>
            </a:r>
          </a:p>
          <a:p>
            <a:pPr>
              <a:lnSpc>
                <a:spcPct val="120000"/>
              </a:lnSpc>
            </a:pPr>
            <a:endParaRPr lang="he-IL" sz="600" dirty="0">
              <a:solidFill>
                <a:srgbClr val="F79646">
                  <a:lumMod val="50000"/>
                </a:srgbClr>
              </a:solidFill>
            </a:endParaRPr>
          </a:p>
          <a:p>
            <a:pPr>
              <a:lnSpc>
                <a:spcPct val="120000"/>
              </a:lnSpc>
            </a:pPr>
            <a:r>
              <a:rPr lang="he-IL" sz="1600" dirty="0">
                <a:solidFill>
                  <a:srgbClr val="F79646">
                    <a:lumMod val="50000"/>
                  </a:srgbClr>
                </a:solidFill>
              </a:rPr>
              <a:t>היה רוכב על החמור - ירד ויתפלל, ואם אינו יכול לירד יחזיר את פניו, ואם אינו יכול להחזיר את פניו </a:t>
            </a:r>
            <a:r>
              <a:rPr lang="he-IL" sz="1600" dirty="0" err="1">
                <a:solidFill>
                  <a:srgbClr val="F79646">
                    <a:lumMod val="50000"/>
                  </a:srgbClr>
                </a:solidFill>
              </a:rPr>
              <a:t>יכוין</a:t>
            </a:r>
            <a:r>
              <a:rPr lang="he-IL" sz="1600" dirty="0">
                <a:solidFill>
                  <a:srgbClr val="F79646">
                    <a:lumMod val="50000"/>
                  </a:srgbClr>
                </a:solidFill>
              </a:rPr>
              <a:t> את לבו כנגד בית קדשי הקדשים. </a:t>
            </a:r>
          </a:p>
          <a:p>
            <a:pPr>
              <a:lnSpc>
                <a:spcPct val="120000"/>
              </a:lnSpc>
            </a:pPr>
            <a:endParaRPr lang="he-IL" sz="600" dirty="0">
              <a:solidFill>
                <a:srgbClr val="F79646">
                  <a:lumMod val="50000"/>
                </a:srgbClr>
              </a:solidFill>
            </a:endParaRPr>
          </a:p>
          <a:p>
            <a:pPr>
              <a:lnSpc>
                <a:spcPct val="120000"/>
              </a:lnSpc>
            </a:pPr>
            <a:r>
              <a:rPr lang="he-IL" sz="1600" dirty="0">
                <a:solidFill>
                  <a:srgbClr val="F79646">
                    <a:lumMod val="50000"/>
                  </a:srgbClr>
                </a:solidFill>
              </a:rPr>
              <a:t>היה מהלך בספינה או </a:t>
            </a:r>
            <a:r>
              <a:rPr lang="he-IL" sz="1600" dirty="0" err="1">
                <a:solidFill>
                  <a:srgbClr val="F79646">
                    <a:lumMod val="50000"/>
                  </a:srgbClr>
                </a:solidFill>
              </a:rPr>
              <a:t>באסדא</a:t>
            </a:r>
            <a:r>
              <a:rPr lang="he-IL" sz="1600" dirty="0">
                <a:solidFill>
                  <a:srgbClr val="F79646">
                    <a:lumMod val="50000"/>
                  </a:srgbClr>
                </a:solidFill>
              </a:rPr>
              <a:t> - </a:t>
            </a:r>
            <a:r>
              <a:rPr lang="he-IL" sz="1600" dirty="0" err="1">
                <a:solidFill>
                  <a:srgbClr val="F79646">
                    <a:lumMod val="50000"/>
                  </a:srgbClr>
                </a:solidFill>
              </a:rPr>
              <a:t>יכוין</a:t>
            </a:r>
            <a:r>
              <a:rPr lang="he-IL" sz="1600" dirty="0">
                <a:solidFill>
                  <a:srgbClr val="F79646">
                    <a:lumMod val="50000"/>
                  </a:srgbClr>
                </a:solidFill>
              </a:rPr>
              <a:t> את לבו כנגד בית קדשי הקדשים.</a:t>
            </a:r>
          </a:p>
          <a:p>
            <a:pPr>
              <a:lnSpc>
                <a:spcPct val="120000"/>
              </a:lnSpc>
            </a:pPr>
            <a:endParaRPr lang="he-IL" sz="1600" dirty="0">
              <a:solidFill>
                <a:srgbClr val="F79646">
                  <a:lumMod val="50000"/>
                </a:srgbClr>
              </a:solidFill>
            </a:endParaRPr>
          </a:p>
          <a:p>
            <a:pPr>
              <a:lnSpc>
                <a:spcPct val="120000"/>
              </a:lnSpc>
            </a:pPr>
            <a:endParaRPr lang="he-IL" sz="1600" dirty="0">
              <a:solidFill>
                <a:srgbClr val="F79646">
                  <a:lumMod val="50000"/>
                </a:srgbClr>
              </a:solidFill>
            </a:endParaRPr>
          </a:p>
          <a:p>
            <a:pPr>
              <a:lnSpc>
                <a:spcPct val="120000"/>
              </a:lnSpc>
            </a:pPr>
            <a:r>
              <a:rPr lang="he-IL" sz="1600" b="1" i="0" dirty="0">
                <a:solidFill>
                  <a:srgbClr val="000000"/>
                </a:solidFill>
                <a:effectLst/>
                <a:latin typeface="Arial" panose="020B0604020202020204" pitchFamily="34" charset="0"/>
              </a:rPr>
              <a:t>גמרא</a:t>
            </a:r>
            <a:r>
              <a:rPr lang="he-IL" sz="1600" b="0" i="0" dirty="0">
                <a:solidFill>
                  <a:srgbClr val="000000"/>
                </a:solidFill>
                <a:effectLst/>
                <a:latin typeface="Arial" panose="020B0604020202020204" pitchFamily="34" charset="0"/>
              </a:rPr>
              <a:t> </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הני </a:t>
            </a:r>
            <a:r>
              <a:rPr lang="he-IL" sz="1600" b="0" i="0" dirty="0" err="1">
                <a:solidFill>
                  <a:srgbClr val="000000"/>
                </a:solidFill>
                <a:effectLst/>
                <a:latin typeface="Arial" panose="020B0604020202020204" pitchFamily="34" charset="0"/>
              </a:rPr>
              <a:t>י''ח</a:t>
            </a:r>
            <a:r>
              <a:rPr lang="he-IL" sz="1600" b="0" i="0" dirty="0">
                <a:solidFill>
                  <a:srgbClr val="000000"/>
                </a:solidFill>
                <a:effectLst/>
                <a:latin typeface="Arial" panose="020B0604020202020204" pitchFamily="34" charset="0"/>
              </a:rPr>
              <a:t> כנגד מי? </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הלל בריה דר' שמואל בר נחמני: כנגד </a:t>
            </a:r>
            <a:r>
              <a:rPr lang="he-IL" sz="1600" b="0" i="0" dirty="0" err="1">
                <a:solidFill>
                  <a:srgbClr val="000000"/>
                </a:solidFill>
                <a:effectLst/>
                <a:latin typeface="Arial" panose="020B0604020202020204" pitchFamily="34" charset="0"/>
              </a:rPr>
              <a:t>י''ח</a:t>
            </a:r>
            <a:r>
              <a:rPr lang="he-IL" sz="1600" b="0" i="0" dirty="0">
                <a:solidFill>
                  <a:srgbClr val="000000"/>
                </a:solidFill>
                <a:effectLst/>
                <a:latin typeface="Arial" panose="020B0604020202020204" pitchFamily="34" charset="0"/>
              </a:rPr>
              <a:t> אזכרות שאמר דוד </a:t>
            </a:r>
            <a:r>
              <a:rPr lang="he-IL" sz="1600" b="0" i="0" dirty="0" err="1">
                <a:solidFill>
                  <a:srgbClr val="000000"/>
                </a:solidFill>
                <a:effectLst/>
                <a:latin typeface="Arial" panose="020B0604020202020204" pitchFamily="34" charset="0"/>
              </a:rPr>
              <a:t>ב"הבו</a:t>
            </a:r>
            <a:r>
              <a:rPr lang="he-IL" sz="1600" b="0" i="0" dirty="0">
                <a:solidFill>
                  <a:srgbClr val="000000"/>
                </a:solidFill>
                <a:effectLst/>
                <a:latin typeface="Arial" panose="020B0604020202020204" pitchFamily="34" charset="0"/>
              </a:rPr>
              <a:t> לה' בני אלים".</a:t>
            </a:r>
          </a:p>
          <a:p>
            <a:pPr>
              <a:lnSpc>
                <a:spcPct val="120000"/>
              </a:lnSpc>
            </a:pPr>
            <a:r>
              <a:rPr lang="he-IL" sz="1600" b="0" i="0" dirty="0">
                <a:solidFill>
                  <a:srgbClr val="000000"/>
                </a:solidFill>
                <a:effectLst/>
                <a:latin typeface="Arial" panose="020B0604020202020204" pitchFamily="34" charset="0"/>
              </a:rPr>
              <a:t>רב יוסף אמר: כנגד </a:t>
            </a:r>
            <a:r>
              <a:rPr lang="he-IL" sz="1600" b="0" i="0" dirty="0" err="1">
                <a:solidFill>
                  <a:srgbClr val="000000"/>
                </a:solidFill>
                <a:effectLst/>
                <a:latin typeface="Arial" panose="020B0604020202020204" pitchFamily="34" charset="0"/>
              </a:rPr>
              <a:t>י''ח</a:t>
            </a:r>
            <a:r>
              <a:rPr lang="he-IL" sz="1600" b="0" i="0" dirty="0">
                <a:solidFill>
                  <a:srgbClr val="000000"/>
                </a:solidFill>
                <a:effectLst/>
                <a:latin typeface="Arial" panose="020B0604020202020204" pitchFamily="34" charset="0"/>
              </a:rPr>
              <a:t> אזכרות שבקריאת שמע. </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תנחום אמר רבי יהושע בן לוי: כנגד שמונה עשרה חוליות שבשדרה. </a:t>
            </a:r>
          </a:p>
        </p:txBody>
      </p:sp>
    </p:spTree>
    <p:extLst>
      <p:ext uri="{BB962C8B-B14F-4D97-AF65-F5344CB8AC3E}">
        <p14:creationId xmlns:p14="http://schemas.microsoft.com/office/powerpoint/2010/main" val="2329576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כח</a:t>
            </a:r>
            <a:r>
              <a:rPr lang="he-IL" b="1" dirty="0">
                <a:solidFill>
                  <a:schemeClr val="bg1">
                    <a:lumMod val="50000"/>
                  </a:schemeClr>
                </a:solidFill>
              </a:rPr>
              <a:t> עמוד ב</a:t>
            </a:r>
          </a:p>
        </p:txBody>
      </p:sp>
      <p:sp>
        <p:nvSpPr>
          <p:cNvPr id="7" name="TextBox 3">
            <a:extLst>
              <a:ext uri="{FF2B5EF4-FFF2-40B4-BE49-F238E27FC236}">
                <a16:creationId xmlns:a16="http://schemas.microsoft.com/office/drawing/2014/main" id="{2E21D97F-4421-42A0-9B7E-2A1DB4269A6E}"/>
              </a:ext>
            </a:extLst>
          </p:cNvPr>
          <p:cNvSpPr txBox="1"/>
          <p:nvPr/>
        </p:nvSpPr>
        <p:spPr>
          <a:xfrm>
            <a:off x="792088" y="139782"/>
            <a:ext cx="7884368" cy="2223879"/>
          </a:xfrm>
          <a:prstGeom prst="rect">
            <a:avLst/>
          </a:prstGeom>
          <a:noFill/>
        </p:spPr>
        <p:txBody>
          <a:bodyPr wrap="square" rtlCol="1">
            <a:spAutoFit/>
          </a:bodyPr>
          <a:lstStyle/>
          <a:p>
            <a:pPr>
              <a:lnSpc>
                <a:spcPct val="120000"/>
              </a:lnSpc>
            </a:pPr>
            <a:r>
              <a:rPr lang="he-IL" sz="1600" b="1" i="0" dirty="0">
                <a:solidFill>
                  <a:srgbClr val="000000"/>
                </a:solidFill>
                <a:effectLst/>
                <a:latin typeface="Arial" panose="020B0604020202020204" pitchFamily="34" charset="0"/>
              </a:rPr>
              <a:t>גמרא</a:t>
            </a:r>
            <a:r>
              <a:rPr lang="he-IL" sz="1600" b="0" i="0" dirty="0">
                <a:solidFill>
                  <a:srgbClr val="000000"/>
                </a:solidFill>
                <a:effectLst/>
                <a:latin typeface="Arial" panose="020B0604020202020204" pitchFamily="34" charset="0"/>
              </a:rPr>
              <a:t> </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הני </a:t>
            </a:r>
            <a:r>
              <a:rPr lang="he-IL" sz="1600" b="0" i="0" dirty="0" err="1">
                <a:solidFill>
                  <a:srgbClr val="000000"/>
                </a:solidFill>
                <a:effectLst/>
                <a:latin typeface="Arial" panose="020B0604020202020204" pitchFamily="34" charset="0"/>
              </a:rPr>
              <a:t>י''ח</a:t>
            </a:r>
            <a:r>
              <a:rPr lang="he-IL" sz="1600" b="0" i="0" dirty="0">
                <a:solidFill>
                  <a:srgbClr val="000000"/>
                </a:solidFill>
                <a:effectLst/>
                <a:latin typeface="Arial" panose="020B0604020202020204" pitchFamily="34" charset="0"/>
              </a:rPr>
              <a:t> כנגד מי? </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הלל בריה דר' שמואל בר נחמני: כנגד </a:t>
            </a:r>
            <a:r>
              <a:rPr lang="he-IL" sz="1600" b="0" i="0" dirty="0" err="1">
                <a:solidFill>
                  <a:srgbClr val="000000"/>
                </a:solidFill>
                <a:effectLst/>
                <a:latin typeface="Arial" panose="020B0604020202020204" pitchFamily="34" charset="0"/>
              </a:rPr>
              <a:t>י''ח</a:t>
            </a:r>
            <a:r>
              <a:rPr lang="he-IL" sz="1600" b="0" i="0" dirty="0">
                <a:solidFill>
                  <a:srgbClr val="000000"/>
                </a:solidFill>
                <a:effectLst/>
                <a:latin typeface="Arial" panose="020B0604020202020204" pitchFamily="34" charset="0"/>
              </a:rPr>
              <a:t> אזכרות שאמר דוד </a:t>
            </a:r>
            <a:r>
              <a:rPr lang="he-IL" sz="1600" b="0" i="0" dirty="0" err="1">
                <a:solidFill>
                  <a:srgbClr val="000000"/>
                </a:solidFill>
                <a:effectLst/>
                <a:latin typeface="Arial" panose="020B0604020202020204" pitchFamily="34" charset="0"/>
              </a:rPr>
              <a:t>ב"</a:t>
            </a:r>
            <a:r>
              <a:rPr lang="he-IL" sz="1600" b="0" i="0" dirty="0" err="1">
                <a:solidFill>
                  <a:srgbClr val="002060"/>
                </a:solidFill>
                <a:effectLst/>
                <a:latin typeface="Arial" panose="020B0604020202020204" pitchFamily="34" charset="0"/>
              </a:rPr>
              <a:t>הבו</a:t>
            </a:r>
            <a:r>
              <a:rPr lang="he-IL" sz="1600" b="0" i="0" dirty="0">
                <a:solidFill>
                  <a:srgbClr val="002060"/>
                </a:solidFill>
                <a:effectLst/>
                <a:latin typeface="Arial" panose="020B0604020202020204" pitchFamily="34" charset="0"/>
              </a:rPr>
              <a:t> לה' בני אלים</a:t>
            </a:r>
            <a:r>
              <a:rPr lang="he-IL" sz="1600" b="0" i="0" dirty="0">
                <a:solidFill>
                  <a:srgbClr val="000000"/>
                </a:solidFill>
                <a:effectLst/>
                <a:latin typeface="Arial" panose="020B0604020202020204" pitchFamily="34" charset="0"/>
              </a:rPr>
              <a:t>".</a:t>
            </a:r>
          </a:p>
          <a:p>
            <a:pPr>
              <a:lnSpc>
                <a:spcPct val="120000"/>
              </a:lnSpc>
            </a:pPr>
            <a:r>
              <a:rPr lang="he-IL" sz="1600" b="0" i="0" dirty="0">
                <a:solidFill>
                  <a:srgbClr val="000000"/>
                </a:solidFill>
                <a:effectLst/>
                <a:latin typeface="Arial" panose="020B0604020202020204" pitchFamily="34" charset="0"/>
              </a:rPr>
              <a:t>רב יוסף אמר: כנגד </a:t>
            </a:r>
            <a:r>
              <a:rPr lang="he-IL" sz="1600" b="0" i="0" dirty="0" err="1">
                <a:solidFill>
                  <a:srgbClr val="000000"/>
                </a:solidFill>
                <a:effectLst/>
                <a:latin typeface="Arial" panose="020B0604020202020204" pitchFamily="34" charset="0"/>
              </a:rPr>
              <a:t>י''ח</a:t>
            </a:r>
            <a:r>
              <a:rPr lang="he-IL" sz="1600" b="0" i="0" dirty="0">
                <a:solidFill>
                  <a:srgbClr val="000000"/>
                </a:solidFill>
                <a:effectLst/>
                <a:latin typeface="Arial" panose="020B0604020202020204" pitchFamily="34" charset="0"/>
              </a:rPr>
              <a:t> אזכרות שבקריאת שמע. </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תנחום אמר רבי יהושע בן לוי: כנגד שמונה עשרה חוליות שבשדרה. </a:t>
            </a:r>
          </a:p>
          <a:p>
            <a:pPr>
              <a:lnSpc>
                <a:spcPct val="120000"/>
              </a:lnSpc>
            </a:pPr>
            <a:endParaRPr lang="he-IL" sz="2800" dirty="0">
              <a:solidFill>
                <a:srgbClr val="000000"/>
              </a:solidFill>
              <a:latin typeface="Arial" panose="020B0604020202020204" pitchFamily="34" charset="0"/>
            </a:endParaRPr>
          </a:p>
        </p:txBody>
      </p:sp>
      <p:sp>
        <p:nvSpPr>
          <p:cNvPr id="3" name="תיבת טקסט 2">
            <a:extLst>
              <a:ext uri="{FF2B5EF4-FFF2-40B4-BE49-F238E27FC236}">
                <a16:creationId xmlns:a16="http://schemas.microsoft.com/office/drawing/2014/main" id="{ECD094C0-2529-A680-ADA0-746F8A0B29D2}"/>
              </a:ext>
            </a:extLst>
          </p:cNvPr>
          <p:cNvSpPr txBox="1"/>
          <p:nvPr/>
        </p:nvSpPr>
        <p:spPr>
          <a:xfrm>
            <a:off x="6444208" y="2057980"/>
            <a:ext cx="2448272" cy="3946530"/>
          </a:xfrm>
          <a:prstGeom prst="rect">
            <a:avLst/>
          </a:prstGeom>
          <a:noFill/>
        </p:spPr>
        <p:txBody>
          <a:bodyPr wrap="square" rtlCol="1">
            <a:spAutoFit/>
          </a:bodyPr>
          <a:lstStyle/>
          <a:p>
            <a:pPr>
              <a:lnSpc>
                <a:spcPct val="120000"/>
              </a:lnSpc>
            </a:pPr>
            <a:r>
              <a:rPr lang="he-IL" sz="1400" i="0" dirty="0">
                <a:solidFill>
                  <a:srgbClr val="000000"/>
                </a:solidFill>
                <a:effectLst/>
                <a:latin typeface="Arial" panose="020B0604020202020204" pitchFamily="34" charset="0"/>
              </a:rPr>
              <a:t>מִזְמוֹר לְדָוִד </a:t>
            </a:r>
            <a:r>
              <a:rPr lang="he-IL" sz="1400" i="0" dirty="0" err="1">
                <a:solidFill>
                  <a:srgbClr val="000000"/>
                </a:solidFill>
                <a:effectLst/>
                <a:latin typeface="Arial" panose="020B0604020202020204" pitchFamily="34" charset="0"/>
              </a:rPr>
              <a:t>הָבו</a:t>
            </a:r>
            <a:r>
              <a:rPr lang="he-IL" sz="1400" i="0" dirty="0">
                <a:solidFill>
                  <a:srgbClr val="000000"/>
                </a:solidFill>
                <a:effectLst/>
                <a:latin typeface="Arial" panose="020B0604020202020204" pitchFamily="34" charset="0"/>
              </a:rPr>
              <a:t>ּ </a:t>
            </a:r>
            <a:r>
              <a:rPr lang="he-IL" sz="1400" i="0" dirty="0">
                <a:effectLst/>
                <a:latin typeface="Arial" panose="020B0604020202020204" pitchFamily="34" charset="0"/>
              </a:rPr>
              <a:t>לַ</a:t>
            </a:r>
            <a:r>
              <a:rPr lang="he-IL" sz="1400" i="0" dirty="0">
                <a:solidFill>
                  <a:srgbClr val="FF0000"/>
                </a:solidFill>
                <a:effectLst/>
                <a:latin typeface="Arial" panose="020B0604020202020204" pitchFamily="34" charset="0"/>
              </a:rPr>
              <a:t>ה'</a:t>
            </a:r>
            <a:r>
              <a:rPr lang="he-IL" sz="1400" i="0" dirty="0">
                <a:solidFill>
                  <a:srgbClr val="000000"/>
                </a:solidFill>
                <a:effectLst/>
                <a:latin typeface="Arial" panose="020B0604020202020204" pitchFamily="34" charset="0"/>
              </a:rPr>
              <a:t> בְּנֵי אֵלִים </a:t>
            </a:r>
            <a:r>
              <a:rPr lang="he-IL" sz="1400" i="0" dirty="0" err="1">
                <a:solidFill>
                  <a:srgbClr val="000000"/>
                </a:solidFill>
                <a:effectLst/>
                <a:latin typeface="Arial" panose="020B0604020202020204" pitchFamily="34" charset="0"/>
              </a:rPr>
              <a:t>הָבו</a:t>
            </a:r>
            <a:r>
              <a:rPr lang="he-IL" sz="1400" i="0" dirty="0">
                <a:solidFill>
                  <a:srgbClr val="000000"/>
                </a:solidFill>
                <a:effectLst/>
                <a:latin typeface="Arial" panose="020B0604020202020204" pitchFamily="34" charset="0"/>
              </a:rPr>
              <a:t>ּ ל</a:t>
            </a:r>
            <a:r>
              <a:rPr lang="he-IL" sz="1400" i="0" dirty="0">
                <a:solidFill>
                  <a:srgbClr val="FF0000"/>
                </a:solidFill>
                <a:effectLst/>
                <a:latin typeface="Arial" panose="020B0604020202020204" pitchFamily="34" charset="0"/>
              </a:rPr>
              <a:t>ַה' </a:t>
            </a:r>
            <a:r>
              <a:rPr lang="he-IL" sz="1400" i="0" dirty="0">
                <a:solidFill>
                  <a:srgbClr val="000000"/>
                </a:solidFill>
                <a:effectLst/>
                <a:latin typeface="Arial" panose="020B0604020202020204" pitchFamily="34" charset="0"/>
              </a:rPr>
              <a:t>כָּבוֹד וָעֹז: </a:t>
            </a:r>
            <a:r>
              <a:rPr lang="he-IL" sz="1400" i="0" dirty="0" err="1">
                <a:solidFill>
                  <a:srgbClr val="000000"/>
                </a:solidFill>
                <a:effectLst/>
                <a:latin typeface="Arial" panose="020B0604020202020204" pitchFamily="34" charset="0"/>
              </a:rPr>
              <a:t>הָבו</a:t>
            </a:r>
            <a:r>
              <a:rPr lang="he-IL" sz="1400" i="0" dirty="0">
                <a:solidFill>
                  <a:srgbClr val="000000"/>
                </a:solidFill>
                <a:effectLst/>
                <a:latin typeface="Arial" panose="020B0604020202020204" pitchFamily="34" charset="0"/>
              </a:rPr>
              <a:t>ּ </a:t>
            </a:r>
            <a:r>
              <a:rPr lang="he-IL" sz="1400" i="0" dirty="0">
                <a:effectLst/>
                <a:latin typeface="Arial" panose="020B0604020202020204" pitchFamily="34" charset="0"/>
              </a:rPr>
              <a:t>לַ</a:t>
            </a:r>
            <a:r>
              <a:rPr lang="he-IL" sz="1400" i="0" dirty="0">
                <a:solidFill>
                  <a:srgbClr val="FF0000"/>
                </a:solidFill>
                <a:effectLst/>
                <a:latin typeface="Arial" panose="020B0604020202020204" pitchFamily="34" charset="0"/>
              </a:rPr>
              <a:t>ה'</a:t>
            </a:r>
            <a:r>
              <a:rPr lang="he-IL" sz="1400" i="0" dirty="0">
                <a:solidFill>
                  <a:srgbClr val="000000"/>
                </a:solidFill>
                <a:effectLst/>
                <a:latin typeface="Arial" panose="020B0604020202020204" pitchFamily="34" charset="0"/>
              </a:rPr>
              <a:t> כְּבוֹד שְׁמוֹ הִשְׁתַּחֲווּ </a:t>
            </a:r>
            <a:r>
              <a:rPr lang="he-IL" sz="1400" i="0" dirty="0">
                <a:effectLst/>
                <a:latin typeface="Arial" panose="020B0604020202020204" pitchFamily="34" charset="0"/>
              </a:rPr>
              <a:t>ל</a:t>
            </a:r>
            <a:r>
              <a:rPr lang="he-IL" sz="1400" i="0" dirty="0">
                <a:solidFill>
                  <a:srgbClr val="FF0000"/>
                </a:solidFill>
                <a:effectLst/>
                <a:latin typeface="Arial" panose="020B0604020202020204" pitchFamily="34" charset="0"/>
              </a:rPr>
              <a:t>ַה'</a:t>
            </a:r>
            <a:r>
              <a:rPr lang="he-IL" sz="1400" i="0" dirty="0">
                <a:solidFill>
                  <a:srgbClr val="000000"/>
                </a:solidFill>
                <a:effectLst/>
                <a:latin typeface="Arial" panose="020B0604020202020204" pitchFamily="34" charset="0"/>
              </a:rPr>
              <a:t> בְּהַדְרַת קֹדֶשׁ: קוֹל </a:t>
            </a:r>
            <a:r>
              <a:rPr lang="he-IL" sz="1400" i="0" dirty="0">
                <a:solidFill>
                  <a:srgbClr val="FF0000"/>
                </a:solidFill>
                <a:effectLst/>
                <a:latin typeface="Arial" panose="020B0604020202020204" pitchFamily="34" charset="0"/>
              </a:rPr>
              <a:t>ה' </a:t>
            </a:r>
            <a:r>
              <a:rPr lang="he-IL" sz="1400" i="0" dirty="0">
                <a:solidFill>
                  <a:srgbClr val="000000"/>
                </a:solidFill>
                <a:effectLst/>
                <a:latin typeface="Arial" panose="020B0604020202020204" pitchFamily="34" charset="0"/>
              </a:rPr>
              <a:t>עַל הַמָּיִם אֵל הַכָּבוֹד הִרְעִים </a:t>
            </a:r>
            <a:r>
              <a:rPr lang="he-IL" sz="1400" i="0" dirty="0">
                <a:solidFill>
                  <a:srgbClr val="FF0000"/>
                </a:solidFill>
                <a:effectLst/>
                <a:latin typeface="Arial" panose="020B0604020202020204" pitchFamily="34" charset="0"/>
              </a:rPr>
              <a:t>ה'</a:t>
            </a:r>
            <a:r>
              <a:rPr lang="he-IL" sz="1400" i="0" dirty="0">
                <a:solidFill>
                  <a:srgbClr val="000000"/>
                </a:solidFill>
                <a:effectLst/>
                <a:latin typeface="Arial" panose="020B0604020202020204" pitchFamily="34" charset="0"/>
              </a:rPr>
              <a:t> עַל מַיִם רַבִּים: קוֹל </a:t>
            </a:r>
            <a:r>
              <a:rPr lang="he-IL" sz="1400" i="0" dirty="0">
                <a:solidFill>
                  <a:srgbClr val="FF0000"/>
                </a:solidFill>
                <a:effectLst/>
                <a:latin typeface="Arial" panose="020B0604020202020204" pitchFamily="34" charset="0"/>
              </a:rPr>
              <a:t>ה'</a:t>
            </a:r>
            <a:r>
              <a:rPr lang="he-IL" sz="1400" i="0" dirty="0">
                <a:solidFill>
                  <a:srgbClr val="000000"/>
                </a:solidFill>
                <a:effectLst/>
                <a:latin typeface="Arial" panose="020B0604020202020204" pitchFamily="34" charset="0"/>
              </a:rPr>
              <a:t> </a:t>
            </a:r>
            <a:r>
              <a:rPr lang="he-IL" sz="1400" i="0" dirty="0" err="1">
                <a:solidFill>
                  <a:srgbClr val="000000"/>
                </a:solidFill>
                <a:effectLst/>
                <a:latin typeface="Arial" panose="020B0604020202020204" pitchFamily="34" charset="0"/>
              </a:rPr>
              <a:t>בַּכֹּח</a:t>
            </a:r>
            <a:r>
              <a:rPr lang="he-IL" sz="1400" i="0" dirty="0">
                <a:solidFill>
                  <a:srgbClr val="000000"/>
                </a:solidFill>
                <a:effectLst/>
                <a:latin typeface="Arial" panose="020B0604020202020204" pitchFamily="34" charset="0"/>
              </a:rPr>
              <a:t>ַ קוֹל </a:t>
            </a:r>
            <a:r>
              <a:rPr lang="he-IL" sz="1400" i="0" dirty="0">
                <a:solidFill>
                  <a:srgbClr val="FF0000"/>
                </a:solidFill>
                <a:effectLst/>
                <a:latin typeface="Arial" panose="020B0604020202020204" pitchFamily="34" charset="0"/>
              </a:rPr>
              <a:t>ה'</a:t>
            </a:r>
            <a:r>
              <a:rPr lang="he-IL" sz="1400" i="0" dirty="0">
                <a:solidFill>
                  <a:srgbClr val="000000"/>
                </a:solidFill>
                <a:effectLst/>
                <a:latin typeface="Arial" panose="020B0604020202020204" pitchFamily="34" charset="0"/>
              </a:rPr>
              <a:t> בֶּהָדָר: קוֹל </a:t>
            </a:r>
            <a:r>
              <a:rPr lang="he-IL" sz="1400" i="0" dirty="0">
                <a:solidFill>
                  <a:srgbClr val="FF0000"/>
                </a:solidFill>
                <a:effectLst/>
                <a:latin typeface="Arial" panose="020B0604020202020204" pitchFamily="34" charset="0"/>
              </a:rPr>
              <a:t>ה'</a:t>
            </a:r>
            <a:r>
              <a:rPr lang="he-IL" sz="1400" i="0" dirty="0">
                <a:solidFill>
                  <a:srgbClr val="000000"/>
                </a:solidFill>
                <a:effectLst/>
                <a:latin typeface="Arial" panose="020B0604020202020204" pitchFamily="34" charset="0"/>
              </a:rPr>
              <a:t> שֹׁבֵר אֲרָזִים וַיְשַׁבֵּר </a:t>
            </a:r>
            <a:r>
              <a:rPr lang="he-IL" sz="1400" i="0" dirty="0">
                <a:solidFill>
                  <a:srgbClr val="FF0000"/>
                </a:solidFill>
                <a:effectLst/>
                <a:latin typeface="Arial" panose="020B0604020202020204" pitchFamily="34" charset="0"/>
              </a:rPr>
              <a:t>ה'</a:t>
            </a:r>
            <a:r>
              <a:rPr lang="he-IL" sz="1400" i="0" dirty="0">
                <a:solidFill>
                  <a:srgbClr val="000000"/>
                </a:solidFill>
                <a:effectLst/>
                <a:latin typeface="Arial" panose="020B0604020202020204" pitchFamily="34" charset="0"/>
              </a:rPr>
              <a:t> אֶת אַרְזֵי הַלְּבָנוֹן: וַיַּרְקִידֵם כְּמוֹ עֵגֶל לְבָנוֹן וְשִׂרְיֹן כְּמוֹ בֶן רְאֵמִים: קוֹל </a:t>
            </a:r>
            <a:r>
              <a:rPr lang="he-IL" sz="1400" i="0" dirty="0">
                <a:solidFill>
                  <a:srgbClr val="FF0000"/>
                </a:solidFill>
                <a:effectLst/>
                <a:latin typeface="Arial" panose="020B0604020202020204" pitchFamily="34" charset="0"/>
              </a:rPr>
              <a:t>ה' </a:t>
            </a:r>
            <a:r>
              <a:rPr lang="he-IL" sz="1400" i="0" dirty="0">
                <a:solidFill>
                  <a:srgbClr val="000000"/>
                </a:solidFill>
                <a:effectLst/>
                <a:latin typeface="Arial" panose="020B0604020202020204" pitchFamily="34" charset="0"/>
              </a:rPr>
              <a:t>חֹצֵב לַהֲבוֹת אֵשׁ: קוֹל </a:t>
            </a:r>
            <a:r>
              <a:rPr lang="he-IL" sz="1400" i="0" dirty="0">
                <a:solidFill>
                  <a:srgbClr val="FF0000"/>
                </a:solidFill>
                <a:effectLst/>
                <a:latin typeface="Arial" panose="020B0604020202020204" pitchFamily="34" charset="0"/>
              </a:rPr>
              <a:t>ה'</a:t>
            </a:r>
            <a:r>
              <a:rPr lang="he-IL" sz="1400" i="0" dirty="0">
                <a:solidFill>
                  <a:srgbClr val="000000"/>
                </a:solidFill>
                <a:effectLst/>
                <a:latin typeface="Arial" panose="020B0604020202020204" pitchFamily="34" charset="0"/>
              </a:rPr>
              <a:t> יָחִיל מִדְבָּר יָחִיל </a:t>
            </a:r>
            <a:r>
              <a:rPr lang="he-IL" sz="1400" i="0" dirty="0">
                <a:solidFill>
                  <a:srgbClr val="FF0000"/>
                </a:solidFill>
                <a:effectLst/>
                <a:latin typeface="Arial" panose="020B0604020202020204" pitchFamily="34" charset="0"/>
              </a:rPr>
              <a:t>ה'</a:t>
            </a:r>
            <a:r>
              <a:rPr lang="he-IL" sz="1400" i="0" dirty="0">
                <a:solidFill>
                  <a:srgbClr val="000000"/>
                </a:solidFill>
                <a:effectLst/>
                <a:latin typeface="Arial" panose="020B0604020202020204" pitchFamily="34" charset="0"/>
              </a:rPr>
              <a:t> מִדְבַּר קָדֵשׁ: קוֹל </a:t>
            </a:r>
            <a:r>
              <a:rPr lang="he-IL" sz="1400" i="0" dirty="0">
                <a:solidFill>
                  <a:srgbClr val="FF0000"/>
                </a:solidFill>
                <a:effectLst/>
                <a:latin typeface="Arial" panose="020B0604020202020204" pitchFamily="34" charset="0"/>
              </a:rPr>
              <a:t>ה'</a:t>
            </a:r>
            <a:r>
              <a:rPr lang="he-IL" sz="1400" i="0" dirty="0">
                <a:solidFill>
                  <a:srgbClr val="000000"/>
                </a:solidFill>
                <a:effectLst/>
                <a:latin typeface="Arial" panose="020B0604020202020204" pitchFamily="34" charset="0"/>
              </a:rPr>
              <a:t> יְחוֹלֵל </a:t>
            </a:r>
            <a:r>
              <a:rPr lang="he-IL" sz="1400" i="0" dirty="0" err="1">
                <a:solidFill>
                  <a:srgbClr val="000000"/>
                </a:solidFill>
                <a:effectLst/>
                <a:latin typeface="Arial" panose="020B0604020202020204" pitchFamily="34" charset="0"/>
              </a:rPr>
              <a:t>אַיָּלוֹת</a:t>
            </a:r>
            <a:r>
              <a:rPr lang="he-IL" sz="1400" i="0" dirty="0">
                <a:solidFill>
                  <a:srgbClr val="000000"/>
                </a:solidFill>
                <a:effectLst/>
                <a:latin typeface="Arial" panose="020B0604020202020204" pitchFamily="34" charset="0"/>
              </a:rPr>
              <a:t> </a:t>
            </a:r>
            <a:r>
              <a:rPr lang="he-IL" sz="1400" i="0" dirty="0" err="1">
                <a:solidFill>
                  <a:srgbClr val="000000"/>
                </a:solidFill>
                <a:effectLst/>
                <a:latin typeface="Arial" panose="020B0604020202020204" pitchFamily="34" charset="0"/>
              </a:rPr>
              <a:t>וַיֶּחֱשֹׂף</a:t>
            </a:r>
            <a:r>
              <a:rPr lang="he-IL" sz="1400" i="0" dirty="0">
                <a:solidFill>
                  <a:srgbClr val="000000"/>
                </a:solidFill>
                <a:effectLst/>
                <a:latin typeface="Arial" panose="020B0604020202020204" pitchFamily="34" charset="0"/>
              </a:rPr>
              <a:t> יְעָרוֹת וּבְהֵיכָלוֹ כֻּלּוֹ אֹמֵר כָּבוֹד: </a:t>
            </a:r>
            <a:r>
              <a:rPr lang="he-IL" sz="1400" i="0" dirty="0">
                <a:solidFill>
                  <a:srgbClr val="FF0000"/>
                </a:solidFill>
                <a:effectLst/>
                <a:latin typeface="Arial" panose="020B0604020202020204" pitchFamily="34" charset="0"/>
              </a:rPr>
              <a:t>ה' </a:t>
            </a:r>
            <a:r>
              <a:rPr lang="he-IL" sz="1400" i="0" dirty="0">
                <a:solidFill>
                  <a:srgbClr val="000000"/>
                </a:solidFill>
                <a:effectLst/>
                <a:latin typeface="Arial" panose="020B0604020202020204" pitchFamily="34" charset="0"/>
              </a:rPr>
              <a:t>לַמַּבּוּל יָשָׁב וַיֵּשֶׁב </a:t>
            </a:r>
            <a:r>
              <a:rPr lang="he-IL" sz="1400" i="0" dirty="0">
                <a:solidFill>
                  <a:srgbClr val="FF0000"/>
                </a:solidFill>
                <a:effectLst/>
                <a:latin typeface="Arial" panose="020B0604020202020204" pitchFamily="34" charset="0"/>
              </a:rPr>
              <a:t>ה' </a:t>
            </a:r>
            <a:r>
              <a:rPr lang="he-IL" sz="1400" i="0" dirty="0">
                <a:solidFill>
                  <a:srgbClr val="000000"/>
                </a:solidFill>
                <a:effectLst/>
                <a:latin typeface="Arial" panose="020B0604020202020204" pitchFamily="34" charset="0"/>
              </a:rPr>
              <a:t>מֶלֶךְ לְעוֹלָם: </a:t>
            </a:r>
            <a:r>
              <a:rPr lang="he-IL" sz="1400" i="0" dirty="0">
                <a:solidFill>
                  <a:srgbClr val="FF0000"/>
                </a:solidFill>
                <a:effectLst/>
                <a:latin typeface="Arial" panose="020B0604020202020204" pitchFamily="34" charset="0"/>
              </a:rPr>
              <a:t>ה' </a:t>
            </a:r>
            <a:r>
              <a:rPr lang="he-IL" sz="1400" i="0" dirty="0">
                <a:solidFill>
                  <a:srgbClr val="000000"/>
                </a:solidFill>
                <a:effectLst/>
                <a:latin typeface="Arial" panose="020B0604020202020204" pitchFamily="34" charset="0"/>
              </a:rPr>
              <a:t>עֹז לְעַמּוֹ </a:t>
            </a:r>
            <a:r>
              <a:rPr lang="he-IL" sz="1400" i="0" dirty="0" err="1">
                <a:solidFill>
                  <a:srgbClr val="000000"/>
                </a:solidFill>
                <a:effectLst/>
                <a:latin typeface="Arial" panose="020B0604020202020204" pitchFamily="34" charset="0"/>
              </a:rPr>
              <a:t>יִתֵּן</a:t>
            </a:r>
            <a:r>
              <a:rPr lang="he-IL" sz="1400" i="0" dirty="0">
                <a:solidFill>
                  <a:srgbClr val="000000"/>
                </a:solidFill>
                <a:effectLst/>
                <a:latin typeface="Arial" panose="020B0604020202020204" pitchFamily="34" charset="0"/>
              </a:rPr>
              <a:t> </a:t>
            </a:r>
            <a:r>
              <a:rPr lang="he-IL" sz="1400" i="0" dirty="0">
                <a:solidFill>
                  <a:srgbClr val="FF0000"/>
                </a:solidFill>
                <a:effectLst/>
                <a:latin typeface="Arial" panose="020B0604020202020204" pitchFamily="34" charset="0"/>
              </a:rPr>
              <a:t>ה' </a:t>
            </a:r>
            <a:r>
              <a:rPr lang="he-IL" sz="1400" i="0" dirty="0">
                <a:solidFill>
                  <a:srgbClr val="000000"/>
                </a:solidFill>
                <a:effectLst/>
                <a:latin typeface="Arial" panose="020B0604020202020204" pitchFamily="34" charset="0"/>
              </a:rPr>
              <a:t>יְבָרֵךְ אֶת עַמּוֹ בַשָּׁלוֹם:</a:t>
            </a:r>
            <a:endParaRPr lang="he-IL" sz="1400" dirty="0"/>
          </a:p>
        </p:txBody>
      </p:sp>
      <p:sp>
        <p:nvSpPr>
          <p:cNvPr id="4" name="תיבת טקסט 3">
            <a:extLst>
              <a:ext uri="{FF2B5EF4-FFF2-40B4-BE49-F238E27FC236}">
                <a16:creationId xmlns:a16="http://schemas.microsoft.com/office/drawing/2014/main" id="{1E5B9DBE-F704-A0BA-0991-8C101953B7FE}"/>
              </a:ext>
            </a:extLst>
          </p:cNvPr>
          <p:cNvSpPr txBox="1"/>
          <p:nvPr/>
        </p:nvSpPr>
        <p:spPr>
          <a:xfrm>
            <a:off x="251520" y="2053862"/>
            <a:ext cx="5904656" cy="4722127"/>
          </a:xfrm>
          <a:prstGeom prst="rect">
            <a:avLst/>
          </a:prstGeom>
          <a:noFill/>
        </p:spPr>
        <p:txBody>
          <a:bodyPr wrap="square" rtlCol="1">
            <a:spAutoFit/>
          </a:bodyPr>
          <a:lstStyle/>
          <a:p>
            <a:pPr>
              <a:lnSpc>
                <a:spcPct val="120000"/>
              </a:lnSpc>
            </a:pPr>
            <a:r>
              <a:rPr lang="he-IL" sz="1400" dirty="0"/>
              <a:t>שְׁמַע יִשְׂרָאֵל, </a:t>
            </a:r>
            <a:r>
              <a:rPr lang="he-IL" sz="1400" dirty="0">
                <a:solidFill>
                  <a:srgbClr val="FF0000"/>
                </a:solidFill>
              </a:rPr>
              <a:t>ה'</a:t>
            </a:r>
            <a:r>
              <a:rPr lang="he-IL" sz="1400" dirty="0"/>
              <a:t> </a:t>
            </a:r>
            <a:r>
              <a:rPr lang="he-IL" sz="1400" dirty="0" err="1">
                <a:solidFill>
                  <a:srgbClr val="FF0000"/>
                </a:solidFill>
              </a:rPr>
              <a:t>אֱלהֵינו</a:t>
            </a:r>
            <a:r>
              <a:rPr lang="he-IL" sz="1400" dirty="0">
                <a:solidFill>
                  <a:srgbClr val="FF0000"/>
                </a:solidFill>
              </a:rPr>
              <a:t>ּ</a:t>
            </a:r>
            <a:r>
              <a:rPr lang="he-IL" sz="1400" dirty="0"/>
              <a:t>, </a:t>
            </a:r>
            <a:r>
              <a:rPr lang="he-IL" sz="1400" dirty="0">
                <a:solidFill>
                  <a:srgbClr val="FF0000"/>
                </a:solidFill>
              </a:rPr>
              <a:t>ה'</a:t>
            </a:r>
            <a:r>
              <a:rPr lang="he-IL" sz="1400" dirty="0"/>
              <a:t> אֶחָד: וְאָהַבְתָּ אֵת </a:t>
            </a:r>
            <a:r>
              <a:rPr lang="he-IL" sz="1400" dirty="0">
                <a:solidFill>
                  <a:srgbClr val="FF0000"/>
                </a:solidFill>
              </a:rPr>
              <a:t>ה' </a:t>
            </a:r>
            <a:r>
              <a:rPr lang="he-IL" sz="1400" dirty="0"/>
              <a:t> </a:t>
            </a:r>
            <a:r>
              <a:rPr lang="he-IL" sz="1400" dirty="0" err="1">
                <a:solidFill>
                  <a:srgbClr val="FF0000"/>
                </a:solidFill>
              </a:rPr>
              <a:t>אֱלהֶיך</a:t>
            </a:r>
            <a:r>
              <a:rPr lang="he-IL" sz="1400" dirty="0">
                <a:solidFill>
                  <a:srgbClr val="FF0000"/>
                </a:solidFill>
              </a:rPr>
              <a:t>ָ</a:t>
            </a:r>
            <a:r>
              <a:rPr lang="he-IL" sz="1400" dirty="0"/>
              <a:t>. בְּכָל לְבָבְךָ וּבְכָל נַפְשְׁךָ </a:t>
            </a:r>
            <a:r>
              <a:rPr lang="he-IL" sz="1400" dirty="0">
                <a:solidFill>
                  <a:srgbClr val="000000"/>
                </a:solidFill>
                <a:latin typeface="Arial" panose="020B0604020202020204" pitchFamily="34" charset="0"/>
              </a:rPr>
              <a:t>וּבְכָל מְאדֶךָ: וְהָיוּ הַדְּבָרִים הָאֵלֶּה אֲשֶׁר אָנכִי </a:t>
            </a:r>
            <a:r>
              <a:rPr lang="he-IL" sz="1400" dirty="0" err="1">
                <a:solidFill>
                  <a:srgbClr val="000000"/>
                </a:solidFill>
                <a:latin typeface="Arial" panose="020B0604020202020204" pitchFamily="34" charset="0"/>
              </a:rPr>
              <a:t>מְצַוְּך</a:t>
            </a:r>
            <a:r>
              <a:rPr lang="he-IL" sz="1400" dirty="0">
                <a:solidFill>
                  <a:srgbClr val="000000"/>
                </a:solidFill>
                <a:latin typeface="Arial" panose="020B0604020202020204" pitchFamily="34" charset="0"/>
              </a:rPr>
              <a:t>ָ הַיּום עַל לְבָבֶךָ: </a:t>
            </a:r>
            <a:r>
              <a:rPr lang="he-IL" sz="1400" dirty="0" err="1">
                <a:solidFill>
                  <a:srgbClr val="000000"/>
                </a:solidFill>
                <a:latin typeface="Arial" panose="020B0604020202020204" pitchFamily="34" charset="0"/>
              </a:rPr>
              <a:t>וְשִׁנַּנְתָּם</a:t>
            </a:r>
            <a:r>
              <a:rPr lang="he-IL" sz="1400" dirty="0">
                <a:solidFill>
                  <a:srgbClr val="000000"/>
                </a:solidFill>
                <a:latin typeface="Arial" panose="020B0604020202020204" pitchFamily="34" charset="0"/>
              </a:rPr>
              <a:t> לְבָנֶיךָ וְדִבַּרְתָּ בָּם. בְּשִׁבְתְּךָ בְּבֵיתֶךָ וּבְלֶכְתְּךָ בַדֶּרֶךְ </a:t>
            </a:r>
            <a:r>
              <a:rPr lang="he-IL" sz="1400" dirty="0" err="1">
                <a:solidFill>
                  <a:srgbClr val="000000"/>
                </a:solidFill>
                <a:latin typeface="Arial" panose="020B0604020202020204" pitchFamily="34" charset="0"/>
              </a:rPr>
              <a:t>וּבְשָׁכְבְּך</a:t>
            </a:r>
            <a:r>
              <a:rPr lang="he-IL" sz="1400" dirty="0">
                <a:solidFill>
                  <a:srgbClr val="000000"/>
                </a:solidFill>
                <a:latin typeface="Arial" panose="020B0604020202020204" pitchFamily="34" charset="0"/>
              </a:rPr>
              <a:t>ָ וּבְקוּמֶךָ: וּקְשַׁרְתָּם לְאות עַל יָדֶךָ. וְהָיוּ </a:t>
            </a:r>
            <a:r>
              <a:rPr lang="he-IL" sz="1400" dirty="0" err="1">
                <a:solidFill>
                  <a:srgbClr val="000000"/>
                </a:solidFill>
                <a:latin typeface="Arial" panose="020B0604020202020204" pitchFamily="34" charset="0"/>
              </a:rPr>
              <a:t>לְטטָפת</a:t>
            </a:r>
            <a:r>
              <a:rPr lang="he-IL" sz="1400" dirty="0">
                <a:solidFill>
                  <a:srgbClr val="000000"/>
                </a:solidFill>
                <a:latin typeface="Arial" panose="020B0604020202020204" pitchFamily="34" charset="0"/>
              </a:rPr>
              <a:t> בֵּין עֵינֶיךָ: וּכְתַבְתָּם עַל מְזֻזות בֵּיתֶךָ וּבִשְׁעָרֶיךָ:</a:t>
            </a:r>
          </a:p>
          <a:p>
            <a:pPr>
              <a:lnSpc>
                <a:spcPct val="120000"/>
              </a:lnSpc>
            </a:pPr>
            <a:r>
              <a:rPr lang="he-IL" sz="1400" dirty="0">
                <a:solidFill>
                  <a:srgbClr val="000000"/>
                </a:solidFill>
                <a:latin typeface="Arial" panose="020B0604020202020204" pitchFamily="34" charset="0"/>
              </a:rPr>
              <a:t>וְהָיָה </a:t>
            </a:r>
            <a:r>
              <a:rPr lang="he-IL" sz="1400" dirty="0"/>
              <a:t>אִם שָׁמעַ תִּשְׁמְעוּ אֶל </a:t>
            </a:r>
            <a:r>
              <a:rPr lang="he-IL" sz="1400" dirty="0" err="1"/>
              <a:t>מִצְותַי</a:t>
            </a:r>
            <a:r>
              <a:rPr lang="he-IL" sz="1400" dirty="0"/>
              <a:t> אֲשֶׁר אָנכִי מְצַוֶּה אֶתְכֶם הַיּום. לְאַהֲבָה אֶת </a:t>
            </a:r>
            <a:r>
              <a:rPr lang="he-IL" sz="1400" dirty="0">
                <a:solidFill>
                  <a:srgbClr val="FF0000"/>
                </a:solidFill>
              </a:rPr>
              <a:t>ה'</a:t>
            </a:r>
            <a:r>
              <a:rPr lang="he-IL" sz="1400" dirty="0"/>
              <a:t> </a:t>
            </a:r>
            <a:r>
              <a:rPr lang="he-IL" sz="1400" dirty="0" err="1">
                <a:solidFill>
                  <a:srgbClr val="FF0000"/>
                </a:solidFill>
              </a:rPr>
              <a:t>אֱלהֵיכֶם</a:t>
            </a:r>
            <a:r>
              <a:rPr lang="he-IL" sz="1400" dirty="0"/>
              <a:t> וּלְעָבְדו בְּכָל לְבַבְכֶם וּבְכָל נַפְשְׁכֶם: וְנָתַתִּי מְטַר אַרְצְכֶם בְּעִתּו יורֶה וּמַלְקושׁ. וְאָסַפְתָּ דְגָנֶךָ וְתִירשְׁךָ וְיִצְהָרֶךָ: וְנָתַתִּי עֵשֶׂב בְּשָׂדְךָ לִבְהֶמְתֶּךָ. וְאָכַלְתָּ וְשָׂבָעְתָּ: הִשָּׁמְרוּ לָכֶם פֶּן יִפְתֶּה לְבַבְכֶם. וְסַרְתֶּם וַעֲבַדְתֶּם </a:t>
            </a:r>
            <a:r>
              <a:rPr lang="he-IL" sz="1400" dirty="0" err="1"/>
              <a:t>אֱלהִים</a:t>
            </a:r>
            <a:r>
              <a:rPr lang="he-IL" sz="1400" dirty="0"/>
              <a:t> אֲחֵרִים </a:t>
            </a:r>
            <a:r>
              <a:rPr lang="he-IL" sz="1400" dirty="0" err="1"/>
              <a:t>וְהִשְׁתַּחֲוִיתֶם</a:t>
            </a:r>
            <a:r>
              <a:rPr lang="he-IL" sz="1400" dirty="0"/>
              <a:t> לָהֶם: וְחָרָה אַף </a:t>
            </a:r>
            <a:r>
              <a:rPr lang="he-IL" sz="1400" dirty="0">
                <a:solidFill>
                  <a:srgbClr val="FF0000"/>
                </a:solidFill>
              </a:rPr>
              <a:t>ה'</a:t>
            </a:r>
            <a:r>
              <a:rPr lang="he-IL" sz="1400" dirty="0"/>
              <a:t> בָּכֶם וְעָצַר אֶת הַשָּׁמַיִם וְלא יִהְיֶה מָטָר וְהָאֲדָמָה לא </a:t>
            </a:r>
            <a:r>
              <a:rPr lang="he-IL" sz="1400" dirty="0" err="1"/>
              <a:t>תִתֵּן</a:t>
            </a:r>
            <a:r>
              <a:rPr lang="he-IL" sz="1400" dirty="0"/>
              <a:t> אֶת יְבוּלָהּ. וַאֲבַדְתֶּם מְהֵרָה מֵעַל הָאָרֶץ הַטּבָה אֲשֶׁר </a:t>
            </a:r>
            <a:r>
              <a:rPr lang="he-IL" sz="1400" dirty="0">
                <a:solidFill>
                  <a:srgbClr val="FF0000"/>
                </a:solidFill>
              </a:rPr>
              <a:t>ה'</a:t>
            </a:r>
            <a:r>
              <a:rPr lang="he-IL" sz="1400" dirty="0"/>
              <a:t> נתֵן לָכֶם: וְשַׂמְתֶּם אֶת דְּבָרַי אֵלֶּה עַל לְבַבְכֶם וְעַל נַפְשְׁכֶם. וּקְשַׁרְתֶּם אתָם לְאות עַל יֶדְכֶם וְהָיוּ לְטוטָפת בֵּין עֵינֵיכֶם: וְלִמַּדְתֶּם אתָם אֶת בְּנֵיכֶם לְדַבֵּר בָּם. בְּשִׁבְתְּךָ בְּבֵיתֶךָ וּבְלֶכְתְּךָ בַדֶּרֶךְ </a:t>
            </a:r>
            <a:r>
              <a:rPr lang="he-IL" sz="1400" dirty="0" err="1"/>
              <a:t>וּבְשָׁכְבְּך</a:t>
            </a:r>
            <a:r>
              <a:rPr lang="he-IL" sz="1400" dirty="0"/>
              <a:t>ָ וּבְקוּמֶךָ: וּכְתַבְתָּם עַל מְזוּזות בֵּיתֶךָ וּבִשְׁעָרֶיךָ: לְמַעַן יִרְבּוּ יְמֵיכֶם וִימֵי בְנֵיכֶם עַל הָאֲדָמָה אֲשֶׁר נִשְׁבַּע </a:t>
            </a:r>
            <a:r>
              <a:rPr lang="he-IL" sz="1400" dirty="0">
                <a:solidFill>
                  <a:srgbClr val="FF0000"/>
                </a:solidFill>
              </a:rPr>
              <a:t>ה'</a:t>
            </a:r>
            <a:r>
              <a:rPr lang="he-IL" sz="1400" dirty="0"/>
              <a:t> </a:t>
            </a:r>
            <a:r>
              <a:rPr lang="he-IL" sz="1400" dirty="0" err="1"/>
              <a:t>לַאֲבתֵיכֶם</a:t>
            </a:r>
            <a:r>
              <a:rPr lang="he-IL" sz="1400" dirty="0"/>
              <a:t> לָתֵת לָהֶם. כִּימֵי הַשָּׁמַיִם עַל הָאָרֶץ:</a:t>
            </a:r>
          </a:p>
          <a:p>
            <a:pPr>
              <a:lnSpc>
                <a:spcPct val="120000"/>
              </a:lnSpc>
            </a:pPr>
            <a:r>
              <a:rPr lang="he-IL" sz="1400" dirty="0"/>
              <a:t> וַיּאמֶר </a:t>
            </a:r>
            <a:r>
              <a:rPr lang="he-IL" sz="1400" dirty="0">
                <a:solidFill>
                  <a:srgbClr val="FF0000"/>
                </a:solidFill>
              </a:rPr>
              <a:t>ה'</a:t>
            </a:r>
            <a:r>
              <a:rPr lang="he-IL" sz="1400" dirty="0"/>
              <a:t> אֶל משֶׁה </a:t>
            </a:r>
            <a:r>
              <a:rPr lang="he-IL" sz="1400" dirty="0" err="1"/>
              <a:t>לֵּאמר</a:t>
            </a:r>
            <a:r>
              <a:rPr lang="he-IL" sz="1400" dirty="0"/>
              <a:t>: דַּבֵּר אֶל בְּנֵי יִשְׂרָאֵל וְאָמַרְתָּ </a:t>
            </a:r>
            <a:r>
              <a:rPr lang="he-IL" sz="1400" dirty="0" err="1"/>
              <a:t>אֲלֵהֶם</a:t>
            </a:r>
            <a:r>
              <a:rPr lang="he-IL" sz="1400" dirty="0"/>
              <a:t> וְעָשׂוּ לָהֶם צִיצִת עַל כַּנְפֵי בִגְדֵיהֶם </a:t>
            </a:r>
            <a:r>
              <a:rPr lang="he-IL" sz="1400" dirty="0" err="1"/>
              <a:t>לְדרתָם</a:t>
            </a:r>
            <a:r>
              <a:rPr lang="he-IL" sz="1400" dirty="0"/>
              <a:t>. וְנָתְנוּ עַל צִיצִת הַכָּנָף פְּתִיל תְּכֵלֶת: וְהָיָה לָכֶם לְצִיצִת וּרְאִיתֶם אתו וּזְכַרְתֶּם אֶת כָּל מִצְות </a:t>
            </a:r>
            <a:r>
              <a:rPr lang="he-IL" sz="1400" dirty="0">
                <a:solidFill>
                  <a:srgbClr val="FF0000"/>
                </a:solidFill>
              </a:rPr>
              <a:t>ה'</a:t>
            </a:r>
            <a:r>
              <a:rPr lang="he-IL" sz="1400" dirty="0"/>
              <a:t> וַעֲשִׂיתֶם אתָם. וְלא תָתוּרוּ אַחֲרֵי לְבַבְכֶם וְאַחֲרֵי עֵינֵיכֶם אֲשֶׁר אַתֶּם זנִים אַחֲרֵיהֶם: לְמַעַן תִּזְכְּרוּ וַעֲשִׂיתֶם אֶת כָּל </a:t>
            </a:r>
            <a:r>
              <a:rPr lang="he-IL" sz="1400" dirty="0" err="1"/>
              <a:t>מִצְותָי</a:t>
            </a:r>
            <a:r>
              <a:rPr lang="he-IL" sz="1400" dirty="0"/>
              <a:t>. וִהְיִיתֶם קְדשִׁים </a:t>
            </a:r>
            <a:r>
              <a:rPr lang="he-IL" sz="1400" dirty="0" err="1">
                <a:solidFill>
                  <a:srgbClr val="FF0000"/>
                </a:solidFill>
              </a:rPr>
              <a:t>לֵאלהֵיכֶם</a:t>
            </a:r>
            <a:r>
              <a:rPr lang="he-IL" sz="1400" dirty="0"/>
              <a:t>: אֲנִי </a:t>
            </a:r>
            <a:r>
              <a:rPr lang="he-IL" sz="1400" dirty="0">
                <a:solidFill>
                  <a:srgbClr val="FF0000"/>
                </a:solidFill>
              </a:rPr>
              <a:t>ה'</a:t>
            </a:r>
            <a:r>
              <a:rPr lang="he-IL" sz="1400" dirty="0"/>
              <a:t> </a:t>
            </a:r>
            <a:r>
              <a:rPr lang="he-IL" sz="1400" dirty="0" err="1">
                <a:solidFill>
                  <a:srgbClr val="FF0000"/>
                </a:solidFill>
              </a:rPr>
              <a:t>אֱלהֵיכֶם</a:t>
            </a:r>
            <a:r>
              <a:rPr lang="he-IL" sz="1400" dirty="0"/>
              <a:t> אֲשֶׁר הוצֵאתִי אֶתְכֶם מֵאֶרֶץ מִצְרַיִם לִהְיות לָכֶם </a:t>
            </a:r>
            <a:r>
              <a:rPr lang="he-IL" sz="1400" dirty="0" err="1">
                <a:solidFill>
                  <a:srgbClr val="FF0000"/>
                </a:solidFill>
              </a:rPr>
              <a:t>לֵאלהִים</a:t>
            </a:r>
            <a:r>
              <a:rPr lang="he-IL" sz="1400" dirty="0"/>
              <a:t>. אֲנִי </a:t>
            </a:r>
            <a:r>
              <a:rPr lang="he-IL" sz="1400" dirty="0">
                <a:solidFill>
                  <a:srgbClr val="FF0000"/>
                </a:solidFill>
              </a:rPr>
              <a:t>ה'</a:t>
            </a:r>
            <a:r>
              <a:rPr lang="he-IL" sz="1400" dirty="0"/>
              <a:t> </a:t>
            </a:r>
            <a:r>
              <a:rPr lang="he-IL" sz="1400" dirty="0" err="1">
                <a:solidFill>
                  <a:srgbClr val="FF0000"/>
                </a:solidFill>
              </a:rPr>
              <a:t>אֱלהֵיכֶם</a:t>
            </a:r>
            <a:r>
              <a:rPr lang="he-IL" sz="1400" dirty="0"/>
              <a:t>:</a:t>
            </a:r>
          </a:p>
        </p:txBody>
      </p:sp>
    </p:spTree>
    <p:extLst>
      <p:ext uri="{BB962C8B-B14F-4D97-AF65-F5344CB8AC3E}">
        <p14:creationId xmlns:p14="http://schemas.microsoft.com/office/powerpoint/2010/main" val="2535783066"/>
      </p:ext>
    </p:extLst>
  </p:cSld>
  <p:clrMapOvr>
    <a:masterClrMapping/>
  </p:clrMapOvr>
  <mc:AlternateContent xmlns:mc="http://schemas.openxmlformats.org/markup-compatibility/2006" xmlns:p14="http://schemas.microsoft.com/office/powerpoint/2010/main">
    <mc:Choice Requires="p14">
      <p:transition spd="slow" p14:dur="3250">
        <p:push dir="u"/>
      </p:transition>
    </mc:Choice>
    <mc:Fallback xmlns="">
      <p:transition spd="slow">
        <p:push dir="u"/>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כח</a:t>
            </a:r>
            <a:r>
              <a:rPr lang="he-IL" b="1" dirty="0">
                <a:solidFill>
                  <a:schemeClr val="bg1">
                    <a:lumMod val="50000"/>
                  </a:schemeClr>
                </a:solidFill>
              </a:rPr>
              <a:t> עמוד ב</a:t>
            </a:r>
          </a:p>
        </p:txBody>
      </p:sp>
      <p:sp>
        <p:nvSpPr>
          <p:cNvPr id="7" name="TextBox 3">
            <a:extLst>
              <a:ext uri="{FF2B5EF4-FFF2-40B4-BE49-F238E27FC236}">
                <a16:creationId xmlns:a16="http://schemas.microsoft.com/office/drawing/2014/main" id="{2E21D97F-4421-42A0-9B7E-2A1DB4269A6E}"/>
              </a:ext>
            </a:extLst>
          </p:cNvPr>
          <p:cNvSpPr txBox="1"/>
          <p:nvPr/>
        </p:nvSpPr>
        <p:spPr>
          <a:xfrm>
            <a:off x="792088" y="139782"/>
            <a:ext cx="7884368" cy="2223879"/>
          </a:xfrm>
          <a:prstGeom prst="rect">
            <a:avLst/>
          </a:prstGeom>
          <a:noFill/>
        </p:spPr>
        <p:txBody>
          <a:bodyPr wrap="square" rtlCol="1">
            <a:spAutoFit/>
          </a:bodyPr>
          <a:lstStyle/>
          <a:p>
            <a:pPr>
              <a:lnSpc>
                <a:spcPct val="120000"/>
              </a:lnSpc>
            </a:pPr>
            <a:r>
              <a:rPr lang="he-IL" sz="1600" b="1" i="0" dirty="0">
                <a:solidFill>
                  <a:srgbClr val="000000"/>
                </a:solidFill>
                <a:effectLst/>
                <a:latin typeface="Arial" panose="020B0604020202020204" pitchFamily="34" charset="0"/>
              </a:rPr>
              <a:t>גמרא</a:t>
            </a:r>
            <a:r>
              <a:rPr lang="he-IL" sz="1600" b="0" i="0" dirty="0">
                <a:solidFill>
                  <a:srgbClr val="000000"/>
                </a:solidFill>
                <a:effectLst/>
                <a:latin typeface="Arial" panose="020B0604020202020204" pitchFamily="34" charset="0"/>
              </a:rPr>
              <a:t> </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הני </a:t>
            </a:r>
            <a:r>
              <a:rPr lang="he-IL" sz="1600" b="0" i="0" dirty="0" err="1">
                <a:solidFill>
                  <a:srgbClr val="000000"/>
                </a:solidFill>
                <a:effectLst/>
                <a:latin typeface="Arial" panose="020B0604020202020204" pitchFamily="34" charset="0"/>
              </a:rPr>
              <a:t>י''ח</a:t>
            </a:r>
            <a:r>
              <a:rPr lang="he-IL" sz="1600" b="0" i="0" dirty="0">
                <a:solidFill>
                  <a:srgbClr val="000000"/>
                </a:solidFill>
                <a:effectLst/>
                <a:latin typeface="Arial" panose="020B0604020202020204" pitchFamily="34" charset="0"/>
              </a:rPr>
              <a:t> כנגד מי? </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הלל בריה דר' שמואל בר נחמני: כנגד </a:t>
            </a:r>
            <a:r>
              <a:rPr lang="he-IL" sz="1600" b="0" i="0" dirty="0" err="1">
                <a:solidFill>
                  <a:srgbClr val="000000"/>
                </a:solidFill>
                <a:effectLst/>
                <a:latin typeface="Arial" panose="020B0604020202020204" pitchFamily="34" charset="0"/>
              </a:rPr>
              <a:t>י''ח</a:t>
            </a:r>
            <a:r>
              <a:rPr lang="he-IL" sz="1600" b="0" i="0" dirty="0">
                <a:solidFill>
                  <a:srgbClr val="000000"/>
                </a:solidFill>
                <a:effectLst/>
                <a:latin typeface="Arial" panose="020B0604020202020204" pitchFamily="34" charset="0"/>
              </a:rPr>
              <a:t> אזכרות שאמר דוד </a:t>
            </a:r>
            <a:r>
              <a:rPr lang="he-IL" sz="1600" b="0" i="0" dirty="0" err="1">
                <a:solidFill>
                  <a:srgbClr val="000000"/>
                </a:solidFill>
                <a:effectLst/>
                <a:latin typeface="Arial" panose="020B0604020202020204" pitchFamily="34" charset="0"/>
              </a:rPr>
              <a:t>ב"</a:t>
            </a:r>
            <a:r>
              <a:rPr lang="he-IL" sz="1600" b="0" i="0" dirty="0" err="1">
                <a:solidFill>
                  <a:srgbClr val="002060"/>
                </a:solidFill>
                <a:effectLst/>
                <a:latin typeface="Arial" panose="020B0604020202020204" pitchFamily="34" charset="0"/>
              </a:rPr>
              <a:t>הבו</a:t>
            </a:r>
            <a:r>
              <a:rPr lang="he-IL" sz="1600" b="0" i="0" dirty="0">
                <a:solidFill>
                  <a:srgbClr val="002060"/>
                </a:solidFill>
                <a:effectLst/>
                <a:latin typeface="Arial" panose="020B0604020202020204" pitchFamily="34" charset="0"/>
              </a:rPr>
              <a:t> לה' בני אלים</a:t>
            </a:r>
            <a:r>
              <a:rPr lang="he-IL" sz="1600" b="0" i="0" dirty="0">
                <a:solidFill>
                  <a:srgbClr val="000000"/>
                </a:solidFill>
                <a:effectLst/>
                <a:latin typeface="Arial" panose="020B0604020202020204" pitchFamily="34" charset="0"/>
              </a:rPr>
              <a:t>".</a:t>
            </a:r>
          </a:p>
          <a:p>
            <a:pPr>
              <a:lnSpc>
                <a:spcPct val="120000"/>
              </a:lnSpc>
            </a:pPr>
            <a:r>
              <a:rPr lang="he-IL" sz="1600" b="0" i="0" dirty="0">
                <a:solidFill>
                  <a:srgbClr val="000000"/>
                </a:solidFill>
                <a:effectLst/>
                <a:latin typeface="Arial" panose="020B0604020202020204" pitchFamily="34" charset="0"/>
              </a:rPr>
              <a:t>רב יוסף אמר: כנגד </a:t>
            </a:r>
            <a:r>
              <a:rPr lang="he-IL" sz="1600" b="0" i="0" dirty="0" err="1">
                <a:solidFill>
                  <a:srgbClr val="000000"/>
                </a:solidFill>
                <a:effectLst/>
                <a:latin typeface="Arial" panose="020B0604020202020204" pitchFamily="34" charset="0"/>
              </a:rPr>
              <a:t>י''ח</a:t>
            </a:r>
            <a:r>
              <a:rPr lang="he-IL" sz="1600" b="0" i="0" dirty="0">
                <a:solidFill>
                  <a:srgbClr val="000000"/>
                </a:solidFill>
                <a:effectLst/>
                <a:latin typeface="Arial" panose="020B0604020202020204" pitchFamily="34" charset="0"/>
              </a:rPr>
              <a:t> אזכרות שבקריאת שמע. </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תנחום אמר רבי יהושע בן לוי: כנגד שמונה עשרה חוליות שבשדרה. </a:t>
            </a:r>
          </a:p>
          <a:p>
            <a:pPr>
              <a:lnSpc>
                <a:spcPct val="120000"/>
              </a:lnSpc>
            </a:pPr>
            <a:endParaRPr lang="he-IL" sz="2800" dirty="0">
              <a:solidFill>
                <a:srgbClr val="000000"/>
              </a:solidFill>
              <a:latin typeface="Arial" panose="020B0604020202020204" pitchFamily="34" charset="0"/>
            </a:endParaRPr>
          </a:p>
        </p:txBody>
      </p:sp>
      <p:pic>
        <p:nvPicPr>
          <p:cNvPr id="6" name="תמונה 5">
            <a:extLst>
              <a:ext uri="{FF2B5EF4-FFF2-40B4-BE49-F238E27FC236}">
                <a16:creationId xmlns:a16="http://schemas.microsoft.com/office/drawing/2014/main" id="{0E8CB147-D8C4-0FA0-F95B-BA788DE31082}"/>
              </a:ext>
            </a:extLst>
          </p:cNvPr>
          <p:cNvPicPr>
            <a:picLocks noChangeAspect="1"/>
          </p:cNvPicPr>
          <p:nvPr/>
        </p:nvPicPr>
        <p:blipFill>
          <a:blip r:embed="rId3"/>
          <a:stretch>
            <a:fillRect/>
          </a:stretch>
        </p:blipFill>
        <p:spPr>
          <a:xfrm>
            <a:off x="447273" y="2121821"/>
            <a:ext cx="4135760" cy="4661492"/>
          </a:xfrm>
          <a:prstGeom prst="rect">
            <a:avLst/>
          </a:prstGeom>
        </p:spPr>
      </p:pic>
      <p:sp>
        <p:nvSpPr>
          <p:cNvPr id="8" name="תיבת טקסט 7">
            <a:extLst>
              <a:ext uri="{FF2B5EF4-FFF2-40B4-BE49-F238E27FC236}">
                <a16:creationId xmlns:a16="http://schemas.microsoft.com/office/drawing/2014/main" id="{F0ED2785-1755-D6E0-F5F0-3ED3D0819903}"/>
              </a:ext>
            </a:extLst>
          </p:cNvPr>
          <p:cNvSpPr txBox="1"/>
          <p:nvPr/>
        </p:nvSpPr>
        <p:spPr>
          <a:xfrm>
            <a:off x="4788024" y="2204864"/>
            <a:ext cx="4032448" cy="4216539"/>
          </a:xfrm>
          <a:prstGeom prst="rect">
            <a:avLst/>
          </a:prstGeom>
          <a:noFill/>
        </p:spPr>
        <p:txBody>
          <a:bodyPr wrap="square" rtlCol="1">
            <a:spAutoFit/>
          </a:bodyPr>
          <a:lstStyle/>
          <a:p>
            <a:r>
              <a:rPr lang="he-IL" sz="1200" dirty="0"/>
              <a:t>משנה </a:t>
            </a:r>
            <a:r>
              <a:rPr lang="he-IL" sz="1200" dirty="0" err="1"/>
              <a:t>אהלות</a:t>
            </a:r>
            <a:r>
              <a:rPr lang="he-IL" sz="1200" dirty="0"/>
              <a:t> א/ח:</a:t>
            </a:r>
          </a:p>
          <a:p>
            <a:r>
              <a:rPr lang="he-IL" sz="1200" dirty="0"/>
              <a:t>מאתים וארבעים ושמונה אברים באדם: שלשים בפיסת הרגל, ששה בכל אצבע, עשרה </a:t>
            </a:r>
            <a:r>
              <a:rPr lang="he-IL" sz="1200" dirty="0" err="1"/>
              <a:t>בקורסל</a:t>
            </a:r>
            <a:r>
              <a:rPr lang="he-IL" sz="1200" dirty="0"/>
              <a:t>, שנים בשוק, חמשה בארכובה, אחד בירך, שלשה </a:t>
            </a:r>
            <a:r>
              <a:rPr lang="he-IL" sz="1200" dirty="0" err="1"/>
              <a:t>בקטלית</a:t>
            </a:r>
            <a:r>
              <a:rPr lang="he-IL" sz="1200" dirty="0"/>
              <a:t>, אחת עשרה צלעות, שלשים בפיסת היד, ששה בכל אצבע, שנים בקנה, ושנים במרפק, אחד בזרוע, וארבעה בכתף.</a:t>
            </a:r>
          </a:p>
          <a:p>
            <a:r>
              <a:rPr lang="he-IL" sz="1200" dirty="0"/>
              <a:t>מאה ואחד מזה ומאה ואחד מזה.</a:t>
            </a:r>
          </a:p>
          <a:p>
            <a:r>
              <a:rPr lang="he-IL" sz="1200" dirty="0"/>
              <a:t>ושמונה עשר חוליות בשדרה, תשעה בראש, שמונה </a:t>
            </a:r>
            <a:r>
              <a:rPr lang="he-IL" sz="1200" dirty="0" err="1"/>
              <a:t>בצואר</a:t>
            </a:r>
            <a:r>
              <a:rPr lang="he-IL" sz="1200" dirty="0"/>
              <a:t>, ששה במפתח של לב, וחמשה בנקביו.</a:t>
            </a:r>
          </a:p>
          <a:p>
            <a:endParaRPr lang="he-IL" sz="1200" dirty="0"/>
          </a:p>
          <a:p>
            <a:endParaRPr lang="he-IL" sz="1600" dirty="0"/>
          </a:p>
          <a:p>
            <a:pPr algn="r" rtl="1"/>
            <a:r>
              <a:rPr lang="he-IL" sz="1200" dirty="0"/>
              <a:t>חוליות עמוד השדרה מתחלקות לחמש קבוצות:</a:t>
            </a:r>
          </a:p>
          <a:p>
            <a:pPr algn="r" rtl="1"/>
            <a:r>
              <a:rPr lang="he-IL" sz="1200" dirty="0"/>
              <a:t>חוליות הצוואר: 7. </a:t>
            </a:r>
          </a:p>
          <a:p>
            <a:pPr algn="r" rtl="1"/>
            <a:r>
              <a:rPr lang="he-IL" sz="1200" dirty="0"/>
              <a:t>חוליות הגב: 12.</a:t>
            </a:r>
          </a:p>
          <a:p>
            <a:pPr algn="r" rtl="1"/>
            <a:r>
              <a:rPr lang="he-IL" sz="1200" dirty="0"/>
              <a:t>חוליות המותניים: 5. </a:t>
            </a:r>
          </a:p>
          <a:p>
            <a:pPr algn="r" rtl="1"/>
            <a:r>
              <a:rPr lang="he-IL" sz="1200" dirty="0"/>
              <a:t>חוליות העצה: 5. </a:t>
            </a:r>
          </a:p>
          <a:p>
            <a:pPr algn="r" rtl="1"/>
            <a:endParaRPr lang="he-IL" sz="1200" dirty="0"/>
          </a:p>
          <a:p>
            <a:pPr algn="r" rtl="1"/>
            <a:r>
              <a:rPr lang="he-IL" sz="1200" dirty="0"/>
              <a:t>משה רענן: ייתכן שהכוונה רק לחוליות הגב שאליהן מתחברות הצלעות וחוליות המותניים.  מספר חוליות </a:t>
            </a:r>
            <a:r>
              <a:rPr lang="he-IL" sz="1200" dirty="0" err="1"/>
              <a:t>המתניים</a:t>
            </a:r>
            <a:r>
              <a:rPr lang="he-IL" sz="1200" dirty="0"/>
              <a:t> אצל רוב בני האדם הוא 5 אך גם המספר 6 מצוי למדי ואם כן אנו מגיעים למספר 18 (במאמר "</a:t>
            </a:r>
            <a:r>
              <a:rPr lang="he-IL" sz="1200" dirty="0">
                <a:hlinkClick r:id="rId4">
                  <a:extLst>
                    <a:ext uri="{A12FA001-AC4F-418D-AE19-62706E023703}">
                      <ahyp:hlinkClr xmlns:ahyp="http://schemas.microsoft.com/office/drawing/2018/hyperlinkcolor" val="tx"/>
                    </a:ext>
                  </a:extLst>
                </a:hlinkClick>
              </a:rPr>
              <a:t>מספר חוליות עמוד השדרה</a:t>
            </a:r>
            <a:r>
              <a:rPr lang="he-IL" sz="1200" dirty="0"/>
              <a:t>" של א. סעיד יש אפשרות נוספת).</a:t>
            </a:r>
          </a:p>
        </p:txBody>
      </p:sp>
    </p:spTree>
    <p:extLst>
      <p:ext uri="{BB962C8B-B14F-4D97-AF65-F5344CB8AC3E}">
        <p14:creationId xmlns:p14="http://schemas.microsoft.com/office/powerpoint/2010/main" val="1846912699"/>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id="{C94ED3EA-ED3F-B3C7-3FE3-46DAE8081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כח</a:t>
            </a:r>
            <a:r>
              <a:rPr lang="he-IL" b="1" dirty="0">
                <a:solidFill>
                  <a:schemeClr val="bg1">
                    <a:lumMod val="50000"/>
                  </a:schemeClr>
                </a:solidFill>
              </a:rPr>
              <a:t> עמוד ב</a:t>
            </a:r>
          </a:p>
        </p:txBody>
      </p:sp>
      <p:sp>
        <p:nvSpPr>
          <p:cNvPr id="7" name="TextBox 3">
            <a:extLst>
              <a:ext uri="{FF2B5EF4-FFF2-40B4-BE49-F238E27FC236}">
                <a16:creationId xmlns:a16="http://schemas.microsoft.com/office/drawing/2014/main" id="{2E21D97F-4421-42A0-9B7E-2A1DB4269A6E}"/>
              </a:ext>
            </a:extLst>
          </p:cNvPr>
          <p:cNvSpPr txBox="1"/>
          <p:nvPr/>
        </p:nvSpPr>
        <p:spPr>
          <a:xfrm>
            <a:off x="792088" y="139782"/>
            <a:ext cx="7884368" cy="6159122"/>
          </a:xfrm>
          <a:prstGeom prst="rect">
            <a:avLst/>
          </a:prstGeom>
          <a:noFill/>
        </p:spPr>
        <p:txBody>
          <a:bodyPr wrap="square" rtlCol="1">
            <a:spAutoFit/>
          </a:bodyPr>
          <a:lstStyle/>
          <a:p>
            <a:pPr>
              <a:lnSpc>
                <a:spcPct val="120000"/>
              </a:lnSpc>
            </a:pPr>
            <a:r>
              <a:rPr lang="he-IL" sz="1600" b="1" i="0" dirty="0">
                <a:solidFill>
                  <a:srgbClr val="000000"/>
                </a:solidFill>
                <a:effectLst/>
                <a:latin typeface="Arial" panose="020B0604020202020204" pitchFamily="34" charset="0"/>
              </a:rPr>
              <a:t>גמרא</a:t>
            </a:r>
            <a:r>
              <a:rPr lang="he-IL" sz="1600" b="0" i="0" dirty="0">
                <a:solidFill>
                  <a:srgbClr val="000000"/>
                </a:solidFill>
                <a:effectLst/>
                <a:latin typeface="Arial" panose="020B0604020202020204" pitchFamily="34" charset="0"/>
              </a:rPr>
              <a:t> </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הני </a:t>
            </a:r>
            <a:r>
              <a:rPr lang="he-IL" sz="1600" b="0" i="0" dirty="0" err="1">
                <a:solidFill>
                  <a:srgbClr val="000000"/>
                </a:solidFill>
                <a:effectLst/>
                <a:latin typeface="Arial" panose="020B0604020202020204" pitchFamily="34" charset="0"/>
              </a:rPr>
              <a:t>י''ח</a:t>
            </a:r>
            <a:r>
              <a:rPr lang="he-IL" sz="1600" b="0" i="0" dirty="0">
                <a:solidFill>
                  <a:srgbClr val="000000"/>
                </a:solidFill>
                <a:effectLst/>
                <a:latin typeface="Arial" panose="020B0604020202020204" pitchFamily="34" charset="0"/>
              </a:rPr>
              <a:t> כנגד מי? </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הלל בריה דר' שמואל בר נחמני: כנגד </a:t>
            </a:r>
            <a:r>
              <a:rPr lang="he-IL" sz="1600" b="0" i="0" dirty="0" err="1">
                <a:solidFill>
                  <a:srgbClr val="000000"/>
                </a:solidFill>
                <a:effectLst/>
                <a:latin typeface="Arial" panose="020B0604020202020204" pitchFamily="34" charset="0"/>
              </a:rPr>
              <a:t>י''ח</a:t>
            </a:r>
            <a:r>
              <a:rPr lang="he-IL" sz="1600" b="0" i="0" dirty="0">
                <a:solidFill>
                  <a:srgbClr val="000000"/>
                </a:solidFill>
                <a:effectLst/>
                <a:latin typeface="Arial" panose="020B0604020202020204" pitchFamily="34" charset="0"/>
              </a:rPr>
              <a:t> אזכרות שאמר דוד </a:t>
            </a:r>
            <a:r>
              <a:rPr lang="he-IL" sz="1600" b="0" i="0" dirty="0" err="1">
                <a:solidFill>
                  <a:srgbClr val="000000"/>
                </a:solidFill>
                <a:effectLst/>
                <a:latin typeface="Arial" panose="020B0604020202020204" pitchFamily="34" charset="0"/>
              </a:rPr>
              <a:t>ב"</a:t>
            </a:r>
            <a:r>
              <a:rPr lang="he-IL" sz="1600" b="0" i="0" dirty="0" err="1">
                <a:solidFill>
                  <a:srgbClr val="002060"/>
                </a:solidFill>
                <a:effectLst/>
                <a:latin typeface="Arial" panose="020B0604020202020204" pitchFamily="34" charset="0"/>
              </a:rPr>
              <a:t>הבו</a:t>
            </a:r>
            <a:r>
              <a:rPr lang="he-IL" sz="1600" b="0" i="0" dirty="0">
                <a:solidFill>
                  <a:srgbClr val="002060"/>
                </a:solidFill>
                <a:effectLst/>
                <a:latin typeface="Arial" panose="020B0604020202020204" pitchFamily="34" charset="0"/>
              </a:rPr>
              <a:t> לה' בני אלים</a:t>
            </a:r>
            <a:r>
              <a:rPr lang="he-IL" sz="1600" b="0" i="0" dirty="0">
                <a:solidFill>
                  <a:srgbClr val="000000"/>
                </a:solidFill>
                <a:effectLst/>
                <a:latin typeface="Arial" panose="020B0604020202020204" pitchFamily="34" charset="0"/>
              </a:rPr>
              <a:t>".</a:t>
            </a:r>
          </a:p>
          <a:p>
            <a:pPr>
              <a:lnSpc>
                <a:spcPct val="120000"/>
              </a:lnSpc>
            </a:pPr>
            <a:r>
              <a:rPr lang="he-IL" sz="1600" b="0" i="0" dirty="0">
                <a:solidFill>
                  <a:srgbClr val="000000"/>
                </a:solidFill>
                <a:effectLst/>
                <a:latin typeface="Arial" panose="020B0604020202020204" pitchFamily="34" charset="0"/>
              </a:rPr>
              <a:t>רב יוסף אמר: כנגד </a:t>
            </a:r>
            <a:r>
              <a:rPr lang="he-IL" sz="1600" b="0" i="0" dirty="0" err="1">
                <a:solidFill>
                  <a:srgbClr val="000000"/>
                </a:solidFill>
                <a:effectLst/>
                <a:latin typeface="Arial" panose="020B0604020202020204" pitchFamily="34" charset="0"/>
              </a:rPr>
              <a:t>י''ח</a:t>
            </a:r>
            <a:r>
              <a:rPr lang="he-IL" sz="1600" b="0" i="0" dirty="0">
                <a:solidFill>
                  <a:srgbClr val="000000"/>
                </a:solidFill>
                <a:effectLst/>
                <a:latin typeface="Arial" panose="020B0604020202020204" pitchFamily="34" charset="0"/>
              </a:rPr>
              <a:t> אזכרות שבקריאת שמע. </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תנחום אמר רבי יהושע בן לוי: כנגד שמונה עשרה חוליות שבשדרה. </a:t>
            </a:r>
          </a:p>
          <a:p>
            <a:pPr>
              <a:lnSpc>
                <a:spcPct val="120000"/>
              </a:lnSpc>
            </a:pPr>
            <a:endParaRPr lang="he-IL" sz="28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ואמר ר' תנחום אמר רבי יהושע בן לוי: המתפלל צריך שיכרע עד שיתפקקו כל חוליות שבשדרה, </a:t>
            </a:r>
          </a:p>
          <a:p>
            <a:pPr>
              <a:lnSpc>
                <a:spcPct val="120000"/>
              </a:lnSpc>
            </a:pPr>
            <a:r>
              <a:rPr lang="he-IL" sz="1600" b="0" i="0" dirty="0" err="1">
                <a:solidFill>
                  <a:srgbClr val="000000"/>
                </a:solidFill>
                <a:effectLst/>
                <a:latin typeface="Arial" panose="020B0604020202020204" pitchFamily="34" charset="0"/>
              </a:rPr>
              <a:t>עולא</a:t>
            </a:r>
            <a:r>
              <a:rPr lang="he-IL" sz="1600" b="0" i="0" dirty="0">
                <a:solidFill>
                  <a:srgbClr val="000000"/>
                </a:solidFill>
                <a:effectLst/>
                <a:latin typeface="Arial" panose="020B0604020202020204" pitchFamily="34" charset="0"/>
              </a:rPr>
              <a:t> אמר: עד כדי שיראה איסר כנגד לבו, </a:t>
            </a:r>
          </a:p>
          <a:p>
            <a:pPr>
              <a:lnSpc>
                <a:spcPct val="120000"/>
              </a:lnSpc>
            </a:pPr>
            <a:r>
              <a:rPr lang="he-IL" sz="1600" b="0" i="0" dirty="0">
                <a:solidFill>
                  <a:srgbClr val="000000"/>
                </a:solidFill>
                <a:effectLst/>
                <a:latin typeface="Arial" panose="020B0604020202020204" pitchFamily="34" charset="0"/>
              </a:rPr>
              <a:t>רבי </a:t>
            </a:r>
            <a:r>
              <a:rPr lang="he-IL" sz="1600" b="0" i="0" dirty="0" err="1">
                <a:solidFill>
                  <a:srgbClr val="000000"/>
                </a:solidFill>
                <a:effectLst/>
                <a:latin typeface="Arial" panose="020B0604020202020204" pitchFamily="34" charset="0"/>
              </a:rPr>
              <a:t>חנינא</a:t>
            </a:r>
            <a:r>
              <a:rPr lang="he-IL" sz="1600" b="0" i="0" dirty="0">
                <a:solidFill>
                  <a:srgbClr val="000000"/>
                </a:solidFill>
                <a:effectLst/>
                <a:latin typeface="Arial" panose="020B0604020202020204" pitchFamily="34" charset="0"/>
              </a:rPr>
              <a:t> אמר: כיון שנענע ראשו שוב אינו צריך.</a:t>
            </a:r>
          </a:p>
          <a:p>
            <a:pPr>
              <a:lnSpc>
                <a:spcPct val="120000"/>
              </a:lnSpc>
            </a:pPr>
            <a:r>
              <a:rPr lang="he-IL" sz="1600" b="0" i="0" dirty="0">
                <a:solidFill>
                  <a:srgbClr val="000000"/>
                </a:solidFill>
                <a:effectLst/>
                <a:latin typeface="Arial" panose="020B0604020202020204" pitchFamily="34" charset="0"/>
              </a:rPr>
              <a:t>                      אמר רבא: והוא </a:t>
            </a:r>
            <a:r>
              <a:rPr lang="he-IL" sz="1600" b="0" i="0" dirty="0" err="1">
                <a:solidFill>
                  <a:srgbClr val="000000"/>
                </a:solidFill>
                <a:effectLst/>
                <a:latin typeface="Arial" panose="020B0604020202020204" pitchFamily="34" charset="0"/>
              </a:rPr>
              <a:t>דמצער</a:t>
            </a:r>
            <a:r>
              <a:rPr lang="he-IL" sz="1600" b="0" i="0" dirty="0">
                <a:solidFill>
                  <a:srgbClr val="000000"/>
                </a:solidFill>
                <a:effectLst/>
                <a:latin typeface="Arial" panose="020B0604020202020204" pitchFamily="34" charset="0"/>
              </a:rPr>
              <a:t> נפשיה ומחזי כמאן </a:t>
            </a:r>
            <a:r>
              <a:rPr lang="he-IL" sz="1600" b="0" i="0" dirty="0" err="1">
                <a:solidFill>
                  <a:srgbClr val="000000"/>
                </a:solidFill>
                <a:effectLst/>
                <a:latin typeface="Arial" panose="020B0604020202020204" pitchFamily="34" charset="0"/>
              </a:rPr>
              <a:t>דכרע</a:t>
            </a:r>
            <a:r>
              <a:rPr lang="he-IL" sz="1600" b="0" i="0" dirty="0">
                <a:solidFill>
                  <a:srgbClr val="000000"/>
                </a:solidFill>
                <a:effectLst/>
                <a:latin typeface="Arial" panose="020B0604020202020204" pitchFamily="34" charset="0"/>
              </a:rPr>
              <a:t>. </a:t>
            </a:r>
          </a:p>
          <a:p>
            <a:pPr>
              <a:lnSpc>
                <a:spcPct val="120000"/>
              </a:lnSpc>
            </a:pPr>
            <a:endParaRPr lang="he-IL" sz="28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הני תמני סרי? </a:t>
            </a:r>
            <a:r>
              <a:rPr lang="he-IL" sz="1600" b="0" i="0" dirty="0" err="1">
                <a:solidFill>
                  <a:srgbClr val="000000"/>
                </a:solidFill>
                <a:effectLst/>
                <a:latin typeface="Arial" panose="020B0604020202020204" pitchFamily="34" charset="0"/>
              </a:rPr>
              <a:t>תשסרי</a:t>
            </a:r>
            <a:r>
              <a:rPr lang="he-IL" sz="1600" b="0" i="0" dirty="0">
                <a:solidFill>
                  <a:srgbClr val="000000"/>
                </a:solidFill>
                <a:effectLst/>
                <a:latin typeface="Arial" panose="020B0604020202020204" pitchFamily="34" charset="0"/>
              </a:rPr>
              <a:t> הוויין! </a:t>
            </a:r>
          </a:p>
          <a:p>
            <a:pPr>
              <a:lnSpc>
                <a:spcPct val="120000"/>
              </a:lnSpc>
            </a:pPr>
            <a:r>
              <a:rPr lang="he-IL" sz="1600" b="0" i="0" dirty="0">
                <a:solidFill>
                  <a:srgbClr val="000000"/>
                </a:solidFill>
                <a:effectLst/>
                <a:latin typeface="Arial" panose="020B0604020202020204" pitchFamily="34" charset="0"/>
              </a:rPr>
              <a:t>אמר רבי לוי: ברכת הצדוקים ביבנה תקנוה. </a:t>
            </a:r>
          </a:p>
          <a:p>
            <a:pPr>
              <a:lnSpc>
                <a:spcPct val="120000"/>
              </a:lnSpc>
            </a:pPr>
            <a:endParaRPr lang="he-IL" sz="7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כנגד מי תקנוה? </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לוי:</a:t>
            </a:r>
          </a:p>
          <a:p>
            <a:pPr>
              <a:lnSpc>
                <a:spcPct val="120000"/>
              </a:lnSpc>
            </a:pPr>
            <a:r>
              <a:rPr lang="he-IL" sz="1600" b="0" i="0" dirty="0">
                <a:solidFill>
                  <a:srgbClr val="000000"/>
                </a:solidFill>
                <a:effectLst/>
                <a:latin typeface="Arial" panose="020B0604020202020204" pitchFamily="34" charset="0"/>
              </a:rPr>
              <a:t>לרבי הלל בריה דרבי שמואל בר נחמני - כנגד "</a:t>
            </a:r>
            <a:r>
              <a:rPr lang="he-IL" sz="1600" b="0" i="0" dirty="0">
                <a:solidFill>
                  <a:srgbClr val="002060"/>
                </a:solidFill>
                <a:effectLst/>
                <a:latin typeface="Arial" panose="020B0604020202020204" pitchFamily="34" charset="0"/>
              </a:rPr>
              <a:t>אל הכבוד הרעים</a:t>
            </a:r>
            <a:r>
              <a:rPr lang="he-IL" sz="1600" b="0" i="0" dirty="0">
                <a:solidFill>
                  <a:srgbClr val="000000"/>
                </a:solidFill>
                <a:effectLst/>
                <a:latin typeface="Arial" panose="020B0604020202020204" pitchFamily="34" charset="0"/>
              </a:rPr>
              <a:t>",</a:t>
            </a:r>
          </a:p>
          <a:p>
            <a:pPr>
              <a:lnSpc>
                <a:spcPct val="120000"/>
              </a:lnSpc>
            </a:pPr>
            <a:r>
              <a:rPr lang="he-IL" sz="1600" b="0" i="0" dirty="0">
                <a:solidFill>
                  <a:srgbClr val="000000"/>
                </a:solidFill>
                <a:effectLst/>
                <a:latin typeface="Arial" panose="020B0604020202020204" pitchFamily="34" charset="0"/>
              </a:rPr>
              <a:t>לרב יוסף - כנגד אחד שבקריאת שמע,</a:t>
            </a:r>
          </a:p>
          <a:p>
            <a:pPr>
              <a:lnSpc>
                <a:spcPct val="120000"/>
              </a:lnSpc>
            </a:pPr>
            <a:r>
              <a:rPr lang="he-IL" sz="1600" b="0" i="0" dirty="0" err="1">
                <a:solidFill>
                  <a:srgbClr val="000000"/>
                </a:solidFill>
                <a:effectLst/>
                <a:latin typeface="Arial" panose="020B0604020202020204" pitchFamily="34" charset="0"/>
              </a:rPr>
              <a:t>לר</a:t>
            </a:r>
            <a:r>
              <a:rPr lang="he-IL" sz="1600" b="0" i="0" dirty="0">
                <a:solidFill>
                  <a:srgbClr val="000000"/>
                </a:solidFill>
                <a:effectLst/>
                <a:latin typeface="Arial" panose="020B0604020202020204" pitchFamily="34" charset="0"/>
              </a:rPr>
              <a:t>' תנחום </a:t>
            </a: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יהושע בן לוי - כנגד </a:t>
            </a:r>
            <a:r>
              <a:rPr lang="he-IL" sz="1600" b="0" i="0" dirty="0" err="1">
                <a:solidFill>
                  <a:srgbClr val="000000"/>
                </a:solidFill>
                <a:effectLst/>
                <a:latin typeface="Arial" panose="020B0604020202020204" pitchFamily="34" charset="0"/>
              </a:rPr>
              <a:t>חוליא</a:t>
            </a:r>
            <a:r>
              <a:rPr lang="he-IL" sz="1600" b="0" i="0" dirty="0">
                <a:solidFill>
                  <a:srgbClr val="000000"/>
                </a:solidFill>
                <a:effectLst/>
                <a:latin typeface="Arial" panose="020B0604020202020204" pitchFamily="34" charset="0"/>
              </a:rPr>
              <a:t> קטנה שבשדרה.</a:t>
            </a:r>
            <a:endParaRPr lang="he-IL" sz="1600" dirty="0">
              <a:solidFill>
                <a:srgbClr val="F79646">
                  <a:lumMod val="50000"/>
                </a:srgbClr>
              </a:solidFill>
            </a:endParaRPr>
          </a:p>
        </p:txBody>
      </p:sp>
    </p:spTree>
    <p:extLst>
      <p:ext uri="{BB962C8B-B14F-4D97-AF65-F5344CB8AC3E}">
        <p14:creationId xmlns:p14="http://schemas.microsoft.com/office/powerpoint/2010/main" val="1205074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144016" y="2915647"/>
            <a:ext cx="8820472" cy="3631763"/>
          </a:xfrm>
          <a:prstGeom prst="rect">
            <a:avLst/>
          </a:prstGeom>
          <a:noFill/>
        </p:spPr>
        <p:txBody>
          <a:bodyPr wrap="square" rtlCol="1">
            <a:spAutoFit/>
          </a:bodyPr>
          <a:lstStyle/>
          <a:p>
            <a:pPr algn="ctr"/>
            <a:r>
              <a:rPr lang="he-IL" sz="2400" b="1" dirty="0">
                <a:solidFill>
                  <a:srgbClr val="C0504D">
                    <a:lumMod val="75000"/>
                  </a:srgbClr>
                </a:solidFill>
              </a:rPr>
              <a:t>דף </a:t>
            </a:r>
            <a:r>
              <a:rPr lang="he-IL" sz="2400" b="1" dirty="0" err="1">
                <a:solidFill>
                  <a:srgbClr val="C0504D">
                    <a:lumMod val="75000"/>
                  </a:srgbClr>
                </a:solidFill>
              </a:rPr>
              <a:t>כז</a:t>
            </a:r>
            <a:r>
              <a:rPr lang="he-IL" sz="2400" b="1" dirty="0">
                <a:solidFill>
                  <a:srgbClr val="C0504D">
                    <a:lumMod val="75000"/>
                  </a:srgbClr>
                </a:solidFill>
              </a:rPr>
              <a:t> ע"ב (15 שורות מלמטה) – דף </a:t>
            </a:r>
            <a:r>
              <a:rPr lang="he-IL" sz="2400" b="1" dirty="0" err="1">
                <a:solidFill>
                  <a:srgbClr val="C0504D">
                    <a:lumMod val="75000"/>
                  </a:srgbClr>
                </a:solidFill>
              </a:rPr>
              <a:t>כח</a:t>
            </a:r>
            <a:r>
              <a:rPr lang="he-IL" sz="2400" b="1" dirty="0">
                <a:solidFill>
                  <a:srgbClr val="C0504D">
                    <a:lumMod val="75000"/>
                  </a:srgbClr>
                </a:solidFill>
              </a:rPr>
              <a:t> ע"ב (2 שורות מלמטה)</a:t>
            </a:r>
          </a:p>
          <a:p>
            <a:pPr algn="ctr"/>
            <a:endParaRPr lang="he-IL" sz="2400" b="1" dirty="0">
              <a:solidFill>
                <a:srgbClr val="C0504D">
                  <a:lumMod val="75000"/>
                </a:srgbClr>
              </a:solidFill>
            </a:endParaRPr>
          </a:p>
          <a:p>
            <a:pPr algn="ctr"/>
            <a:endParaRPr lang="he-IL" sz="2400" b="1" dirty="0">
              <a:solidFill>
                <a:srgbClr val="C0504D">
                  <a:lumMod val="75000"/>
                </a:srgbClr>
              </a:solidFill>
            </a:endParaRPr>
          </a:p>
          <a:p>
            <a:pPr algn="ctr"/>
            <a:r>
              <a:rPr lang="he-IL" sz="2400" b="1" dirty="0">
                <a:solidFill>
                  <a:srgbClr val="00B050"/>
                </a:solidFill>
              </a:rPr>
              <a:t>להתראות בדף </a:t>
            </a:r>
            <a:r>
              <a:rPr lang="he-IL" sz="2400" b="1" dirty="0" err="1">
                <a:solidFill>
                  <a:srgbClr val="00B050"/>
                </a:solidFill>
              </a:rPr>
              <a:t>כט</a:t>
            </a:r>
            <a:endParaRPr lang="he-IL" sz="2400" b="1" dirty="0">
              <a:solidFill>
                <a:srgbClr val="00B050"/>
              </a:solidFill>
            </a:endParaRPr>
          </a:p>
          <a:p>
            <a:pPr algn="ctr"/>
            <a:endParaRPr lang="he-IL" sz="2000" b="1" dirty="0">
              <a:solidFill>
                <a:srgbClr val="C0504D">
                  <a:lumMod val="75000"/>
                </a:srgbClr>
              </a:solidFill>
            </a:endParaRPr>
          </a:p>
          <a:p>
            <a:pPr algn="ctr"/>
            <a:endParaRPr lang="he-IL" sz="3600" b="1" dirty="0">
              <a:solidFill>
                <a:srgbClr val="C0504D">
                  <a:lumMod val="75000"/>
                </a:srgbClr>
              </a:solidFill>
            </a:endParaRPr>
          </a:p>
          <a:p>
            <a:pPr algn="ctr"/>
            <a:endParaRPr lang="he-IL" sz="3600" b="1" dirty="0">
              <a:solidFill>
                <a:srgbClr val="C0504D">
                  <a:lumMod val="75000"/>
                </a:srgbClr>
              </a:solidFill>
            </a:endParaRPr>
          </a:p>
          <a:p>
            <a:r>
              <a:rPr lang="he-IL" sz="1400" dirty="0"/>
              <a:t>ליצירת קשר: </a:t>
            </a:r>
          </a:p>
          <a:p>
            <a:r>
              <a:rPr lang="he-IL" sz="1400" dirty="0"/>
              <a:t>טל': 054-4931075</a:t>
            </a:r>
            <a:endParaRPr lang="en-US" sz="1400" dirty="0"/>
          </a:p>
          <a:p>
            <a:r>
              <a:rPr lang="he-IL" sz="1400" dirty="0"/>
              <a:t>דוא"ל: </a:t>
            </a:r>
            <a:r>
              <a:rPr lang="en-US" sz="1400" dirty="0"/>
              <a:t>rlshapira@gmail.com</a:t>
            </a:r>
            <a:endParaRPr lang="he-IL" sz="1400" dirty="0"/>
          </a:p>
        </p:txBody>
      </p:sp>
      <p:sp>
        <p:nvSpPr>
          <p:cNvPr id="6" name="TextBox 5">
            <a:extLst>
              <a:ext uri="{FF2B5EF4-FFF2-40B4-BE49-F238E27FC236}">
                <a16:creationId xmlns:a16="http://schemas.microsoft.com/office/drawing/2014/main" id="{FB86E679-A7EC-45BA-8925-0D1259BA82A3}"/>
              </a:ext>
            </a:extLst>
          </p:cNvPr>
          <p:cNvSpPr txBox="1"/>
          <p:nvPr/>
        </p:nvSpPr>
        <p:spPr>
          <a:xfrm>
            <a:off x="8519188" y="2844246"/>
            <a:ext cx="301284" cy="646331"/>
          </a:xfrm>
          <a:prstGeom prst="rect">
            <a:avLst/>
          </a:prstGeom>
          <a:noFill/>
        </p:spPr>
        <p:txBody>
          <a:bodyPr wrap="square" rtlCol="1">
            <a:spAutoFit/>
          </a:bodyPr>
          <a:lstStyle/>
          <a:p>
            <a:r>
              <a:rPr lang="he-IL" sz="3600" b="1" dirty="0"/>
              <a:t>√</a:t>
            </a:r>
          </a:p>
        </p:txBody>
      </p:sp>
    </p:spTree>
    <p:extLst>
      <p:ext uri="{BB962C8B-B14F-4D97-AF65-F5344CB8AC3E}">
        <p14:creationId xmlns:p14="http://schemas.microsoft.com/office/powerpoint/2010/main" val="104243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a:extLst>
              <a:ext uri="{FF2B5EF4-FFF2-40B4-BE49-F238E27FC236}">
                <a16:creationId xmlns:a16="http://schemas.microsoft.com/office/drawing/2014/main" id="{A1D1BF41-BD68-8CFE-56EA-35B0EFFF9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כז</a:t>
            </a:r>
            <a:r>
              <a:rPr lang="he-IL" b="1" dirty="0">
                <a:solidFill>
                  <a:schemeClr val="bg1">
                    <a:lumMod val="50000"/>
                  </a:schemeClr>
                </a:solidFill>
              </a:rPr>
              <a:t> עמוד ב</a:t>
            </a:r>
          </a:p>
        </p:txBody>
      </p:sp>
      <p:sp>
        <p:nvSpPr>
          <p:cNvPr id="7" name="TextBox 3">
            <a:extLst>
              <a:ext uri="{FF2B5EF4-FFF2-40B4-BE49-F238E27FC236}">
                <a16:creationId xmlns:a16="http://schemas.microsoft.com/office/drawing/2014/main" id="{2E21D97F-4421-42A0-9B7E-2A1DB4269A6E}"/>
              </a:ext>
            </a:extLst>
          </p:cNvPr>
          <p:cNvSpPr txBox="1"/>
          <p:nvPr/>
        </p:nvSpPr>
        <p:spPr>
          <a:xfrm>
            <a:off x="209575" y="108243"/>
            <a:ext cx="8712968" cy="6122189"/>
          </a:xfrm>
          <a:prstGeom prst="rect">
            <a:avLst/>
          </a:prstGeom>
          <a:noFill/>
        </p:spPr>
        <p:txBody>
          <a:bodyPr wrap="square" rtlCol="1">
            <a:spAutoFit/>
          </a:bodyPr>
          <a:lstStyle/>
          <a:p>
            <a:pPr>
              <a:lnSpc>
                <a:spcPct val="120000"/>
              </a:lnSpc>
            </a:pPr>
            <a:r>
              <a:rPr lang="he-IL" sz="1600" b="0" i="0" dirty="0" err="1">
                <a:solidFill>
                  <a:srgbClr val="000000"/>
                </a:solidFill>
                <a:effectLst/>
                <a:latin typeface="Arial" panose="020B0604020202020204" pitchFamily="34" charset="0"/>
              </a:rPr>
              <a:t>ת''ר</a:t>
            </a:r>
            <a:r>
              <a:rPr lang="he-IL" sz="1600" b="0" i="0" dirty="0">
                <a:solidFill>
                  <a:srgbClr val="000000"/>
                </a:solidFill>
                <a:effectLst/>
                <a:latin typeface="Arial" panose="020B0604020202020204" pitchFamily="34" charset="0"/>
              </a:rPr>
              <a:t>: </a:t>
            </a:r>
          </a:p>
          <a:p>
            <a:pPr>
              <a:lnSpc>
                <a:spcPct val="120000"/>
              </a:lnSpc>
            </a:pPr>
            <a:endParaRPr lang="he-IL" sz="700" dirty="0">
              <a:solidFill>
                <a:srgbClr val="F79646">
                  <a:lumMod val="50000"/>
                </a:srgbClr>
              </a:solidFill>
            </a:endParaRPr>
          </a:p>
          <a:p>
            <a:pPr>
              <a:lnSpc>
                <a:spcPct val="120000"/>
              </a:lnSpc>
            </a:pPr>
            <a:r>
              <a:rPr lang="he-IL" sz="1600" dirty="0">
                <a:solidFill>
                  <a:srgbClr val="F79646">
                    <a:lumMod val="50000"/>
                  </a:srgbClr>
                </a:solidFill>
              </a:rPr>
              <a:t>מעשה בתלמיד אחד שבא לפני ר' יהושע, </a:t>
            </a:r>
          </a:p>
          <a:p>
            <a:pPr>
              <a:lnSpc>
                <a:spcPct val="120000"/>
              </a:lnSpc>
            </a:pPr>
            <a:r>
              <a:rPr lang="he-IL" sz="1600" dirty="0" err="1">
                <a:solidFill>
                  <a:srgbClr val="F79646">
                    <a:lumMod val="50000"/>
                  </a:srgbClr>
                </a:solidFill>
              </a:rPr>
              <a:t>א''ל</a:t>
            </a:r>
            <a:r>
              <a:rPr lang="he-IL" sz="1600" dirty="0">
                <a:solidFill>
                  <a:srgbClr val="F79646">
                    <a:lumMod val="50000"/>
                  </a:srgbClr>
                </a:solidFill>
              </a:rPr>
              <a:t>: תפלת ערבית רשות או חובה? </a:t>
            </a:r>
          </a:p>
          <a:p>
            <a:pPr>
              <a:lnSpc>
                <a:spcPct val="120000"/>
              </a:lnSpc>
            </a:pPr>
            <a:r>
              <a:rPr lang="he-IL" sz="1600" dirty="0">
                <a:solidFill>
                  <a:srgbClr val="F79646">
                    <a:lumMod val="50000"/>
                  </a:srgbClr>
                </a:solidFill>
              </a:rPr>
              <a:t>אמר ליה: רשות. </a:t>
            </a:r>
          </a:p>
          <a:p>
            <a:pPr>
              <a:lnSpc>
                <a:spcPct val="120000"/>
              </a:lnSpc>
            </a:pPr>
            <a:endParaRPr lang="he-IL" sz="700" dirty="0">
              <a:solidFill>
                <a:srgbClr val="F79646">
                  <a:lumMod val="50000"/>
                </a:srgbClr>
              </a:solidFill>
            </a:endParaRPr>
          </a:p>
          <a:p>
            <a:pPr>
              <a:lnSpc>
                <a:spcPct val="120000"/>
              </a:lnSpc>
            </a:pPr>
            <a:r>
              <a:rPr lang="he-IL" sz="1600" dirty="0">
                <a:solidFill>
                  <a:srgbClr val="F79646">
                    <a:lumMod val="50000"/>
                  </a:srgbClr>
                </a:solidFill>
              </a:rPr>
              <a:t>בא לפני רבן גמליאל, </a:t>
            </a:r>
          </a:p>
          <a:p>
            <a:pPr>
              <a:lnSpc>
                <a:spcPct val="120000"/>
              </a:lnSpc>
            </a:pPr>
            <a:r>
              <a:rPr lang="he-IL" sz="1600" dirty="0" err="1">
                <a:solidFill>
                  <a:srgbClr val="F79646">
                    <a:lumMod val="50000"/>
                  </a:srgbClr>
                </a:solidFill>
              </a:rPr>
              <a:t>א''ל</a:t>
            </a:r>
            <a:r>
              <a:rPr lang="he-IL" sz="1600" dirty="0">
                <a:solidFill>
                  <a:srgbClr val="F79646">
                    <a:lumMod val="50000"/>
                  </a:srgbClr>
                </a:solidFill>
              </a:rPr>
              <a:t>: תפלת ערבית רשות או חובה? </a:t>
            </a:r>
          </a:p>
          <a:p>
            <a:pPr>
              <a:lnSpc>
                <a:spcPct val="120000"/>
              </a:lnSpc>
            </a:pPr>
            <a:r>
              <a:rPr lang="he-IL" sz="1600" dirty="0" err="1">
                <a:solidFill>
                  <a:srgbClr val="F79646">
                    <a:lumMod val="50000"/>
                  </a:srgbClr>
                </a:solidFill>
              </a:rPr>
              <a:t>א''ל</a:t>
            </a:r>
            <a:r>
              <a:rPr lang="he-IL" sz="1600" dirty="0">
                <a:solidFill>
                  <a:srgbClr val="F79646">
                    <a:lumMod val="50000"/>
                  </a:srgbClr>
                </a:solidFill>
              </a:rPr>
              <a:t>: חובה. </a:t>
            </a:r>
          </a:p>
          <a:p>
            <a:pPr>
              <a:lnSpc>
                <a:spcPct val="120000"/>
              </a:lnSpc>
            </a:pPr>
            <a:r>
              <a:rPr lang="he-IL" sz="1600" dirty="0" err="1">
                <a:solidFill>
                  <a:srgbClr val="F79646">
                    <a:lumMod val="50000"/>
                  </a:srgbClr>
                </a:solidFill>
              </a:rPr>
              <a:t>א''ל</a:t>
            </a:r>
            <a:r>
              <a:rPr lang="he-IL" sz="1600" dirty="0">
                <a:solidFill>
                  <a:srgbClr val="F79646">
                    <a:lumMod val="50000"/>
                  </a:srgbClr>
                </a:solidFill>
              </a:rPr>
              <a:t>: והלא ר' יהושע אמר לי רשות! </a:t>
            </a:r>
          </a:p>
          <a:p>
            <a:pPr>
              <a:lnSpc>
                <a:spcPct val="120000"/>
              </a:lnSpc>
            </a:pPr>
            <a:r>
              <a:rPr lang="he-IL" sz="1600" dirty="0" err="1">
                <a:solidFill>
                  <a:srgbClr val="F79646">
                    <a:lumMod val="50000"/>
                  </a:srgbClr>
                </a:solidFill>
              </a:rPr>
              <a:t>א''ל</a:t>
            </a:r>
            <a:r>
              <a:rPr lang="he-IL" sz="1600" dirty="0">
                <a:solidFill>
                  <a:srgbClr val="F79646">
                    <a:lumMod val="50000"/>
                  </a:srgbClr>
                </a:solidFill>
              </a:rPr>
              <a:t>: המתן עד שיכנסו בעלי </a:t>
            </a:r>
            <a:r>
              <a:rPr lang="he-IL" sz="1600" dirty="0" err="1">
                <a:solidFill>
                  <a:srgbClr val="F79646">
                    <a:lumMod val="50000"/>
                  </a:srgbClr>
                </a:solidFill>
              </a:rPr>
              <a:t>תריסין</a:t>
            </a:r>
            <a:r>
              <a:rPr lang="he-IL" sz="1600" dirty="0">
                <a:solidFill>
                  <a:srgbClr val="F79646">
                    <a:lumMod val="50000"/>
                  </a:srgbClr>
                </a:solidFill>
              </a:rPr>
              <a:t> לבית המדרש. </a:t>
            </a:r>
          </a:p>
          <a:p>
            <a:pPr>
              <a:lnSpc>
                <a:spcPct val="120000"/>
              </a:lnSpc>
            </a:pPr>
            <a:endParaRPr lang="he-IL" sz="700" dirty="0">
              <a:solidFill>
                <a:srgbClr val="F79646">
                  <a:lumMod val="50000"/>
                </a:srgbClr>
              </a:solidFill>
            </a:endParaRPr>
          </a:p>
          <a:p>
            <a:pPr>
              <a:lnSpc>
                <a:spcPct val="120000"/>
              </a:lnSpc>
            </a:pPr>
            <a:r>
              <a:rPr lang="he-IL" sz="1600" dirty="0">
                <a:solidFill>
                  <a:srgbClr val="F79646">
                    <a:lumMod val="50000"/>
                  </a:srgbClr>
                </a:solidFill>
              </a:rPr>
              <a:t>כשנכנסו בעלי </a:t>
            </a:r>
            <a:r>
              <a:rPr lang="he-IL" sz="1600" dirty="0" err="1">
                <a:solidFill>
                  <a:srgbClr val="F79646">
                    <a:lumMod val="50000"/>
                  </a:srgbClr>
                </a:solidFill>
              </a:rPr>
              <a:t>תריסין</a:t>
            </a:r>
            <a:r>
              <a:rPr lang="he-IL" sz="1600" dirty="0">
                <a:solidFill>
                  <a:srgbClr val="F79646">
                    <a:lumMod val="50000"/>
                  </a:srgbClr>
                </a:solidFill>
              </a:rPr>
              <a:t>, </a:t>
            </a:r>
          </a:p>
          <a:p>
            <a:pPr>
              <a:lnSpc>
                <a:spcPct val="120000"/>
              </a:lnSpc>
            </a:pPr>
            <a:r>
              <a:rPr lang="he-IL" sz="1600" dirty="0">
                <a:solidFill>
                  <a:srgbClr val="F79646">
                    <a:lumMod val="50000"/>
                  </a:srgbClr>
                </a:solidFill>
              </a:rPr>
              <a:t>עמד השואל ושאל: תפלת ערבית רשות או חובה? </a:t>
            </a:r>
          </a:p>
          <a:p>
            <a:pPr>
              <a:lnSpc>
                <a:spcPct val="120000"/>
              </a:lnSpc>
            </a:pPr>
            <a:r>
              <a:rPr lang="he-IL" sz="1600" dirty="0" err="1">
                <a:solidFill>
                  <a:srgbClr val="F79646">
                    <a:lumMod val="50000"/>
                  </a:srgbClr>
                </a:solidFill>
              </a:rPr>
              <a:t>א''ל</a:t>
            </a:r>
            <a:r>
              <a:rPr lang="he-IL" sz="1600" dirty="0">
                <a:solidFill>
                  <a:srgbClr val="F79646">
                    <a:lumMod val="50000"/>
                  </a:srgbClr>
                </a:solidFill>
              </a:rPr>
              <a:t> רבן גמליאל: חובה. </a:t>
            </a:r>
          </a:p>
          <a:p>
            <a:pPr>
              <a:lnSpc>
                <a:spcPct val="120000"/>
              </a:lnSpc>
            </a:pPr>
            <a:r>
              <a:rPr lang="he-IL" sz="1600" dirty="0">
                <a:solidFill>
                  <a:srgbClr val="F79646">
                    <a:lumMod val="50000"/>
                  </a:srgbClr>
                </a:solidFill>
              </a:rPr>
              <a:t>אמר להם רבן גמליאל לחכמים: כלום יש אדם שחולק בדבר זה? </a:t>
            </a:r>
          </a:p>
          <a:p>
            <a:pPr>
              <a:lnSpc>
                <a:spcPct val="120000"/>
              </a:lnSpc>
            </a:pPr>
            <a:r>
              <a:rPr lang="he-IL" sz="1600" dirty="0">
                <a:solidFill>
                  <a:srgbClr val="F79646">
                    <a:lumMod val="50000"/>
                  </a:srgbClr>
                </a:solidFill>
              </a:rPr>
              <a:t>אמר ליה ר' יהושע: לאו. </a:t>
            </a:r>
          </a:p>
          <a:p>
            <a:pPr>
              <a:lnSpc>
                <a:spcPct val="120000"/>
              </a:lnSpc>
            </a:pPr>
            <a:r>
              <a:rPr lang="he-IL" sz="1600" dirty="0" err="1">
                <a:solidFill>
                  <a:srgbClr val="F79646">
                    <a:lumMod val="50000"/>
                  </a:srgbClr>
                </a:solidFill>
              </a:rPr>
              <a:t>א''ל</a:t>
            </a:r>
            <a:r>
              <a:rPr lang="he-IL" sz="1600" dirty="0">
                <a:solidFill>
                  <a:srgbClr val="F79646">
                    <a:lumMod val="50000"/>
                  </a:srgbClr>
                </a:solidFill>
              </a:rPr>
              <a:t>: והלא משמך אמרו לי רשות! </a:t>
            </a:r>
          </a:p>
          <a:p>
            <a:pPr>
              <a:lnSpc>
                <a:spcPct val="120000"/>
              </a:lnSpc>
            </a:pPr>
            <a:r>
              <a:rPr lang="he-IL" sz="1600" dirty="0">
                <a:solidFill>
                  <a:srgbClr val="F79646">
                    <a:lumMod val="50000"/>
                  </a:srgbClr>
                </a:solidFill>
              </a:rPr>
              <a:t>אמר ליה: יהושע, עמוד על רגליך ויעידו בך. </a:t>
            </a:r>
          </a:p>
          <a:p>
            <a:pPr>
              <a:lnSpc>
                <a:spcPct val="120000"/>
              </a:lnSpc>
            </a:pPr>
            <a:r>
              <a:rPr lang="he-IL" sz="1600" dirty="0">
                <a:solidFill>
                  <a:srgbClr val="F79646">
                    <a:lumMod val="50000"/>
                  </a:srgbClr>
                </a:solidFill>
              </a:rPr>
              <a:t>עמד רבי יהושע על רגליו ואמר: אלמלא אני חי והוא מת יכול החי להכחיש את המת, ועכשיו שאני חי והוא חי היאך יכול החי להכחיש את החי? </a:t>
            </a:r>
          </a:p>
          <a:p>
            <a:pPr>
              <a:lnSpc>
                <a:spcPct val="120000"/>
              </a:lnSpc>
            </a:pPr>
            <a:r>
              <a:rPr lang="he-IL" sz="1600" dirty="0">
                <a:solidFill>
                  <a:srgbClr val="F79646">
                    <a:lumMod val="50000"/>
                  </a:srgbClr>
                </a:solidFill>
              </a:rPr>
              <a:t>היה רבן גמליאל יושב ודורש ור' יהושע עומד על רגליו, עד שרננו כל העם ואמרו </a:t>
            </a:r>
            <a:r>
              <a:rPr lang="he-IL" sz="1600" dirty="0" err="1">
                <a:solidFill>
                  <a:srgbClr val="F79646">
                    <a:lumMod val="50000"/>
                  </a:srgbClr>
                </a:solidFill>
              </a:rPr>
              <a:t>לחוצפית</a:t>
            </a:r>
            <a:r>
              <a:rPr lang="he-IL" sz="1600" dirty="0">
                <a:solidFill>
                  <a:srgbClr val="F79646">
                    <a:lumMod val="50000"/>
                  </a:srgbClr>
                </a:solidFill>
              </a:rPr>
              <a:t> התורגמן עמוד ועמד. </a:t>
            </a:r>
          </a:p>
        </p:txBody>
      </p:sp>
      <p:sp>
        <p:nvSpPr>
          <p:cNvPr id="2" name="הסבר מלבני מעוגל 6">
            <a:extLst>
              <a:ext uri="{FF2B5EF4-FFF2-40B4-BE49-F238E27FC236}">
                <a16:creationId xmlns:a16="http://schemas.microsoft.com/office/drawing/2014/main" id="{98807CBE-4BC1-E3AE-67BB-8E46F2FC803D}"/>
              </a:ext>
            </a:extLst>
          </p:cNvPr>
          <p:cNvSpPr/>
          <p:nvPr/>
        </p:nvSpPr>
        <p:spPr>
          <a:xfrm>
            <a:off x="323528" y="620688"/>
            <a:ext cx="2736304" cy="2736304"/>
          </a:xfrm>
          <a:prstGeom prst="wedgeRoundRectCallout">
            <a:avLst>
              <a:gd name="adj1" fmla="val 57720"/>
              <a:gd name="adj2" fmla="val -4406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chemeClr val="tx1"/>
                </a:solidFill>
              </a:rPr>
              <a:t>תְּפִלַּת הָעֶרֶב אֵין לָהּ קֶבַע – </a:t>
            </a:r>
          </a:p>
          <a:p>
            <a:pPr>
              <a:lnSpc>
                <a:spcPct val="120000"/>
              </a:lnSpc>
            </a:pPr>
            <a:r>
              <a:rPr lang="he-IL" sz="1400" dirty="0">
                <a:solidFill>
                  <a:schemeClr val="tx1"/>
                </a:solidFill>
              </a:rPr>
              <a:t>מַאי אֵין לָהּ קֶבַע? </a:t>
            </a:r>
          </a:p>
          <a:p>
            <a:pPr>
              <a:lnSpc>
                <a:spcPct val="120000"/>
              </a:lnSpc>
            </a:pPr>
            <a:r>
              <a:rPr lang="he-IL" sz="1400" dirty="0" err="1">
                <a:solidFill>
                  <a:schemeClr val="tx1"/>
                </a:solidFill>
              </a:rPr>
              <a:t>אִילֵּימָא</a:t>
            </a:r>
            <a:r>
              <a:rPr lang="he-IL" sz="1400" dirty="0">
                <a:solidFill>
                  <a:schemeClr val="tx1"/>
                </a:solidFill>
              </a:rPr>
              <a:t> דְּאִי בָּעֵי מְצַלֵּי </a:t>
            </a:r>
            <a:r>
              <a:rPr lang="he-IL" sz="1400" dirty="0" err="1">
                <a:solidFill>
                  <a:schemeClr val="tx1"/>
                </a:solidFill>
              </a:rPr>
              <a:t>כּוּלֵּיה</a:t>
            </a:r>
            <a:r>
              <a:rPr lang="he-IL" sz="1400" dirty="0">
                <a:solidFill>
                  <a:schemeClr val="tx1"/>
                </a:solidFill>
              </a:rPr>
              <a:t>ּ </a:t>
            </a:r>
            <a:r>
              <a:rPr lang="he-IL" sz="1400" dirty="0" err="1">
                <a:solidFill>
                  <a:schemeClr val="tx1"/>
                </a:solidFill>
              </a:rPr>
              <a:t>לֵילְיָא</a:t>
            </a:r>
            <a:r>
              <a:rPr lang="he-IL" sz="1400" dirty="0">
                <a:solidFill>
                  <a:schemeClr val="tx1"/>
                </a:solidFill>
              </a:rPr>
              <a:t> - </a:t>
            </a:r>
            <a:r>
              <a:rPr lang="he-IL" sz="1400" dirty="0" err="1">
                <a:solidFill>
                  <a:schemeClr val="tx1"/>
                </a:solidFill>
              </a:rPr>
              <a:t>לִיתְנֵי</a:t>
            </a:r>
            <a:r>
              <a:rPr lang="he-IL" sz="1400" dirty="0">
                <a:solidFill>
                  <a:schemeClr val="tx1"/>
                </a:solidFill>
              </a:rPr>
              <a:t> תְּפִלַּת הָעֶרֶב </a:t>
            </a:r>
            <a:r>
              <a:rPr lang="he-IL" sz="1400" dirty="0" err="1">
                <a:solidFill>
                  <a:schemeClr val="tx1"/>
                </a:solidFill>
              </a:rPr>
              <a:t>כׇּל</a:t>
            </a:r>
            <a:r>
              <a:rPr lang="he-IL" sz="1400" dirty="0">
                <a:solidFill>
                  <a:schemeClr val="tx1"/>
                </a:solidFill>
              </a:rPr>
              <a:t> הַלַּיְלָה! </a:t>
            </a:r>
          </a:p>
          <a:p>
            <a:pPr>
              <a:lnSpc>
                <a:spcPct val="120000"/>
              </a:lnSpc>
            </a:pPr>
            <a:r>
              <a:rPr lang="he-IL" sz="1400" dirty="0">
                <a:solidFill>
                  <a:schemeClr val="tx1"/>
                </a:solidFill>
              </a:rPr>
              <a:t>אֶלָּא מַאי אֵין לָהּ קֶבַע? - כְּמַאן </a:t>
            </a:r>
            <a:r>
              <a:rPr lang="he-IL" sz="1400" dirty="0" err="1">
                <a:solidFill>
                  <a:schemeClr val="tx1"/>
                </a:solidFill>
              </a:rPr>
              <a:t>דְּאָמַר</a:t>
            </a:r>
            <a:r>
              <a:rPr lang="he-IL" sz="1400" dirty="0">
                <a:solidFill>
                  <a:schemeClr val="tx1"/>
                </a:solidFill>
              </a:rPr>
              <a:t> תְּפִלַּת עַרְבִית רְשׁוּת. </a:t>
            </a:r>
          </a:p>
          <a:p>
            <a:pPr>
              <a:lnSpc>
                <a:spcPct val="120000"/>
              </a:lnSpc>
            </a:pPr>
            <a:r>
              <a:rPr lang="he-IL" sz="1400" dirty="0" err="1">
                <a:solidFill>
                  <a:schemeClr val="tx1"/>
                </a:solidFill>
              </a:rPr>
              <a:t>דְּאָמַר</a:t>
            </a:r>
            <a:r>
              <a:rPr lang="he-IL" sz="1400" dirty="0">
                <a:solidFill>
                  <a:schemeClr val="tx1"/>
                </a:solidFill>
              </a:rPr>
              <a:t> רַב יְהוּדָה אָמַר שְׁמוּאֵל: </a:t>
            </a:r>
          </a:p>
          <a:p>
            <a:pPr>
              <a:lnSpc>
                <a:spcPct val="120000"/>
              </a:lnSpc>
            </a:pPr>
            <a:r>
              <a:rPr lang="he-IL" sz="1400" dirty="0">
                <a:solidFill>
                  <a:schemeClr val="tx1"/>
                </a:solidFill>
              </a:rPr>
              <a:t>תְּפִלַּת עַרְבִית -</a:t>
            </a:r>
          </a:p>
          <a:p>
            <a:pPr>
              <a:lnSpc>
                <a:spcPct val="120000"/>
              </a:lnSpc>
            </a:pPr>
            <a:r>
              <a:rPr lang="he-IL" sz="1400" dirty="0">
                <a:solidFill>
                  <a:schemeClr val="tx1"/>
                </a:solidFill>
              </a:rPr>
              <a:t>רַבָּן גַּמְלִיאֵל אוֹמֵר: חוֹבָהּ, </a:t>
            </a:r>
          </a:p>
          <a:p>
            <a:pPr>
              <a:lnSpc>
                <a:spcPct val="120000"/>
              </a:lnSpc>
            </a:pPr>
            <a:r>
              <a:rPr lang="he-IL" sz="1400" dirty="0">
                <a:solidFill>
                  <a:schemeClr val="tx1"/>
                </a:solidFill>
              </a:rPr>
              <a:t>רַבִּי יְהוֹשֻׁעַ אוֹמֵר: רְשׁוּת. </a:t>
            </a:r>
          </a:p>
        </p:txBody>
      </p:sp>
      <p:sp>
        <p:nvSpPr>
          <p:cNvPr id="4" name="חץ: שמאלה 3">
            <a:extLst>
              <a:ext uri="{FF2B5EF4-FFF2-40B4-BE49-F238E27FC236}">
                <a16:creationId xmlns:a16="http://schemas.microsoft.com/office/drawing/2014/main" id="{0CD2736C-4DB0-E402-3F99-E2264B307E32}"/>
              </a:ext>
            </a:extLst>
          </p:cNvPr>
          <p:cNvSpPr/>
          <p:nvPr/>
        </p:nvSpPr>
        <p:spPr>
          <a:xfrm>
            <a:off x="323528" y="6301480"/>
            <a:ext cx="936104" cy="360040"/>
          </a:xfrm>
          <a:prstGeom prst="leftArrow">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983635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7680" y="-15004"/>
            <a:ext cx="2634233" cy="276999"/>
          </a:xfrm>
          <a:prstGeom prst="rect">
            <a:avLst/>
          </a:prstGeom>
          <a:noFill/>
        </p:spPr>
        <p:txBody>
          <a:bodyPr wrap="square" rtlCol="1">
            <a:spAutoFit/>
          </a:bodyPr>
          <a:lstStyle/>
          <a:p>
            <a:r>
              <a:rPr lang="he-IL" sz="1200" b="1" dirty="0">
                <a:solidFill>
                  <a:schemeClr val="bg1">
                    <a:lumMod val="50000"/>
                  </a:schemeClr>
                </a:solidFill>
              </a:rPr>
              <a:t>דף </a:t>
            </a:r>
            <a:r>
              <a:rPr lang="he-IL" sz="1200" b="1" dirty="0" err="1">
                <a:solidFill>
                  <a:schemeClr val="bg1">
                    <a:lumMod val="50000"/>
                  </a:schemeClr>
                </a:solidFill>
              </a:rPr>
              <a:t>כז</a:t>
            </a:r>
            <a:r>
              <a:rPr lang="he-IL" sz="1200" b="1" dirty="0">
                <a:solidFill>
                  <a:schemeClr val="bg1">
                    <a:lumMod val="50000"/>
                  </a:schemeClr>
                </a:solidFill>
              </a:rPr>
              <a:t> עמוד ב - דף </a:t>
            </a:r>
            <a:r>
              <a:rPr lang="he-IL" sz="1200" b="1" dirty="0" err="1">
                <a:solidFill>
                  <a:schemeClr val="bg1">
                    <a:lumMod val="50000"/>
                  </a:schemeClr>
                </a:solidFill>
              </a:rPr>
              <a:t>כח</a:t>
            </a:r>
            <a:r>
              <a:rPr lang="he-IL" sz="1200" b="1" dirty="0">
                <a:solidFill>
                  <a:schemeClr val="bg1">
                    <a:lumMod val="50000"/>
                  </a:schemeClr>
                </a:solidFill>
              </a:rPr>
              <a:t> עמוד א</a:t>
            </a:r>
          </a:p>
        </p:txBody>
      </p:sp>
      <p:sp>
        <p:nvSpPr>
          <p:cNvPr id="7" name="TextBox 3">
            <a:extLst>
              <a:ext uri="{FF2B5EF4-FFF2-40B4-BE49-F238E27FC236}">
                <a16:creationId xmlns:a16="http://schemas.microsoft.com/office/drawing/2014/main" id="{2E21D97F-4421-42A0-9B7E-2A1DB4269A6E}"/>
              </a:ext>
            </a:extLst>
          </p:cNvPr>
          <p:cNvSpPr txBox="1"/>
          <p:nvPr/>
        </p:nvSpPr>
        <p:spPr>
          <a:xfrm>
            <a:off x="179512" y="-20612"/>
            <a:ext cx="8640960" cy="6881051"/>
          </a:xfrm>
          <a:prstGeom prst="rect">
            <a:avLst/>
          </a:prstGeom>
          <a:noFill/>
        </p:spPr>
        <p:txBody>
          <a:bodyPr wrap="square" rtlCol="1">
            <a:spAutoFit/>
          </a:bodyPr>
          <a:lstStyle/>
          <a:p>
            <a:pPr>
              <a:lnSpc>
                <a:spcPct val="120000"/>
              </a:lnSpc>
            </a:pPr>
            <a:r>
              <a:rPr lang="he-IL" sz="1500" dirty="0"/>
              <a:t>אמרי: </a:t>
            </a:r>
          </a:p>
          <a:p>
            <a:pPr>
              <a:lnSpc>
                <a:spcPct val="120000"/>
              </a:lnSpc>
            </a:pPr>
            <a:r>
              <a:rPr lang="he-IL" sz="1500" dirty="0"/>
              <a:t>עד כמה </a:t>
            </a:r>
            <a:r>
              <a:rPr lang="he-IL" sz="1500" dirty="0" err="1"/>
              <a:t>נצעריה</a:t>
            </a:r>
            <a:r>
              <a:rPr lang="he-IL" sz="1500" dirty="0"/>
              <a:t> </a:t>
            </a:r>
            <a:r>
              <a:rPr lang="he-IL" sz="1500" dirty="0" err="1"/>
              <a:t>וניזיל</a:t>
            </a:r>
            <a:r>
              <a:rPr lang="he-IL" sz="1500" dirty="0"/>
              <a:t>? </a:t>
            </a:r>
            <a:r>
              <a:rPr lang="he-IL" sz="1500" dirty="0" err="1"/>
              <a:t>בר''ה</a:t>
            </a:r>
            <a:r>
              <a:rPr lang="he-IL" sz="1500" dirty="0"/>
              <a:t> אשתקד צעריה, בבכורות במעשה דר' צדוק צעריה, הכא נמי צעריה, תא </a:t>
            </a:r>
            <a:r>
              <a:rPr lang="he-IL" sz="1500" dirty="0" err="1"/>
              <a:t>ונעבריה</a:t>
            </a:r>
            <a:r>
              <a:rPr lang="he-IL" sz="1500" dirty="0"/>
              <a:t>! </a:t>
            </a:r>
          </a:p>
          <a:p>
            <a:pPr>
              <a:lnSpc>
                <a:spcPct val="120000"/>
              </a:lnSpc>
            </a:pPr>
            <a:r>
              <a:rPr lang="he-IL" sz="1500" dirty="0"/>
              <a:t>מאן </a:t>
            </a:r>
            <a:r>
              <a:rPr lang="he-IL" sz="1500" dirty="0" err="1"/>
              <a:t>נוקים</a:t>
            </a:r>
            <a:r>
              <a:rPr lang="he-IL" sz="1500" dirty="0"/>
              <a:t> ליה? </a:t>
            </a:r>
          </a:p>
          <a:p>
            <a:pPr>
              <a:lnSpc>
                <a:spcPct val="120000"/>
              </a:lnSpc>
            </a:pPr>
            <a:r>
              <a:rPr lang="he-IL" sz="1500" dirty="0"/>
              <a:t>נוקמיה לרבי יהושע - בעל מעשה הוא, </a:t>
            </a:r>
          </a:p>
          <a:p>
            <a:pPr>
              <a:lnSpc>
                <a:spcPct val="120000"/>
              </a:lnSpc>
            </a:pPr>
            <a:r>
              <a:rPr lang="he-IL" sz="1500" dirty="0"/>
              <a:t>נוקמיה </a:t>
            </a:r>
            <a:r>
              <a:rPr lang="he-IL" sz="1500" dirty="0" err="1"/>
              <a:t>לר</a:t>
            </a:r>
            <a:r>
              <a:rPr lang="he-IL" sz="1500" dirty="0"/>
              <a:t>' עקיבא - דילמא </a:t>
            </a:r>
            <a:r>
              <a:rPr lang="he-IL" sz="1500" dirty="0" err="1"/>
              <a:t>עניש</a:t>
            </a:r>
            <a:r>
              <a:rPr lang="he-IL" sz="1500" dirty="0"/>
              <a:t> ליה דלית ליה זכות אבות, </a:t>
            </a:r>
          </a:p>
          <a:p>
            <a:pPr>
              <a:lnSpc>
                <a:spcPct val="120000"/>
              </a:lnSpc>
            </a:pPr>
            <a:r>
              <a:rPr lang="he-IL" sz="1500" dirty="0"/>
              <a:t>אלא נוקמיה </a:t>
            </a:r>
            <a:r>
              <a:rPr lang="he-IL" sz="1500" dirty="0" err="1"/>
              <a:t>לר</a:t>
            </a:r>
            <a:r>
              <a:rPr lang="he-IL" sz="1500" dirty="0"/>
              <a:t>' אלעזר בן עזריה דהוא חכם והוא עשיר והוא עשירי לעזרא,</a:t>
            </a:r>
          </a:p>
          <a:p>
            <a:pPr>
              <a:lnSpc>
                <a:spcPct val="120000"/>
              </a:lnSpc>
            </a:pPr>
            <a:r>
              <a:rPr lang="he-IL" sz="1500" dirty="0"/>
              <a:t>       הוא חכם - דאי מקשי ליה מפרק ליה, </a:t>
            </a:r>
          </a:p>
          <a:p>
            <a:pPr>
              <a:lnSpc>
                <a:spcPct val="120000"/>
              </a:lnSpc>
            </a:pPr>
            <a:r>
              <a:rPr lang="he-IL" sz="1500" dirty="0"/>
              <a:t>       והוא עשיר - דאי </a:t>
            </a:r>
            <a:r>
              <a:rPr lang="he-IL" sz="1500" dirty="0" err="1"/>
              <a:t>אית</a:t>
            </a:r>
            <a:r>
              <a:rPr lang="he-IL" sz="1500" dirty="0"/>
              <a:t> ליה </a:t>
            </a:r>
            <a:r>
              <a:rPr lang="he-IL" sz="1500" dirty="0" err="1"/>
              <a:t>לפלוחי</a:t>
            </a:r>
            <a:r>
              <a:rPr lang="he-IL" sz="1500" dirty="0"/>
              <a:t> לבי קיסר אף הוא אזל ופלח, </a:t>
            </a:r>
          </a:p>
          <a:p>
            <a:pPr>
              <a:lnSpc>
                <a:spcPct val="120000"/>
              </a:lnSpc>
            </a:pPr>
            <a:r>
              <a:rPr lang="he-IL" sz="1500" dirty="0"/>
              <a:t>       והוא עשירי לעזרא - דאית ליה זכות אבות ולא מצי </a:t>
            </a:r>
            <a:r>
              <a:rPr lang="he-IL" sz="1500" dirty="0" err="1"/>
              <a:t>עניש</a:t>
            </a:r>
            <a:r>
              <a:rPr lang="he-IL" sz="1500" dirty="0"/>
              <a:t> ליה. </a:t>
            </a:r>
          </a:p>
          <a:p>
            <a:pPr>
              <a:lnSpc>
                <a:spcPct val="120000"/>
              </a:lnSpc>
            </a:pPr>
            <a:endParaRPr lang="he-IL" sz="700" dirty="0"/>
          </a:p>
          <a:p>
            <a:pPr>
              <a:lnSpc>
                <a:spcPct val="120000"/>
              </a:lnSpc>
            </a:pPr>
            <a:r>
              <a:rPr lang="he-IL" sz="1500" dirty="0"/>
              <a:t>אתו ואמרו ליה: ניחא ליה למר </a:t>
            </a:r>
            <a:r>
              <a:rPr lang="he-IL" sz="1500" dirty="0" err="1"/>
              <a:t>דליהוי</a:t>
            </a:r>
            <a:r>
              <a:rPr lang="he-IL" sz="1500" dirty="0"/>
              <a:t> ריש מתיבתא? </a:t>
            </a:r>
          </a:p>
          <a:p>
            <a:pPr>
              <a:lnSpc>
                <a:spcPct val="120000"/>
              </a:lnSpc>
            </a:pPr>
            <a:r>
              <a:rPr lang="he-IL" sz="1500" dirty="0"/>
              <a:t>אמר להו: </a:t>
            </a:r>
            <a:r>
              <a:rPr lang="he-IL" sz="1500" dirty="0" err="1"/>
              <a:t>איזיל</a:t>
            </a:r>
            <a:r>
              <a:rPr lang="he-IL" sz="1500" dirty="0"/>
              <a:t> </a:t>
            </a:r>
            <a:r>
              <a:rPr lang="he-IL" sz="1500" dirty="0" err="1"/>
              <a:t>ואימליך</a:t>
            </a:r>
            <a:r>
              <a:rPr lang="he-IL" sz="1500" dirty="0"/>
              <a:t> </a:t>
            </a:r>
            <a:r>
              <a:rPr lang="he-IL" sz="1500" dirty="0" err="1"/>
              <a:t>באינשי</a:t>
            </a:r>
            <a:r>
              <a:rPr lang="he-IL" sz="1500" dirty="0"/>
              <a:t> ביתי. </a:t>
            </a:r>
          </a:p>
          <a:p>
            <a:pPr>
              <a:lnSpc>
                <a:spcPct val="120000"/>
              </a:lnSpc>
            </a:pPr>
            <a:r>
              <a:rPr lang="he-IL" sz="1500" dirty="0"/>
              <a:t>אזל ואמליך </a:t>
            </a:r>
            <a:r>
              <a:rPr lang="he-IL" sz="1500" dirty="0" err="1"/>
              <a:t>בדביתהו</a:t>
            </a:r>
            <a:r>
              <a:rPr lang="he-IL" sz="1500" dirty="0"/>
              <a:t>, אמרה ליה: </a:t>
            </a:r>
            <a:r>
              <a:rPr lang="he-IL" sz="1500" b="0" i="0" dirty="0" err="1">
                <a:effectLst/>
                <a:latin typeface="Arial" panose="020B0604020202020204" pitchFamily="34" charset="0"/>
              </a:rPr>
              <a:t>דלמא</a:t>
            </a:r>
            <a:r>
              <a:rPr lang="he-IL" sz="1500" b="0" i="0" dirty="0">
                <a:effectLst/>
                <a:latin typeface="Arial" panose="020B0604020202020204" pitchFamily="34" charset="0"/>
              </a:rPr>
              <a:t> </a:t>
            </a:r>
            <a:r>
              <a:rPr lang="he-IL" sz="1500" b="0" i="0" dirty="0" err="1">
                <a:effectLst/>
                <a:latin typeface="Arial" panose="020B0604020202020204" pitchFamily="34" charset="0"/>
              </a:rPr>
              <a:t>מעברין</a:t>
            </a:r>
            <a:r>
              <a:rPr lang="he-IL" sz="1500" b="0" i="0" dirty="0">
                <a:effectLst/>
                <a:latin typeface="Arial" panose="020B0604020202020204" pitchFamily="34" charset="0"/>
              </a:rPr>
              <a:t> לך. </a:t>
            </a:r>
          </a:p>
          <a:p>
            <a:pPr>
              <a:lnSpc>
                <a:spcPct val="120000"/>
              </a:lnSpc>
            </a:pPr>
            <a:r>
              <a:rPr lang="he-IL" sz="1500" b="0" i="0" dirty="0">
                <a:effectLst/>
                <a:latin typeface="Arial" panose="020B0604020202020204" pitchFamily="34" charset="0"/>
              </a:rPr>
              <a:t>אמר לה: [</a:t>
            </a:r>
            <a:r>
              <a:rPr lang="he-IL" sz="1500" b="0" i="0" dirty="0" err="1">
                <a:effectLst/>
                <a:latin typeface="Arial" panose="020B0604020202020204" pitchFamily="34" charset="0"/>
              </a:rPr>
              <a:t>לשתמש</a:t>
            </a:r>
            <a:r>
              <a:rPr lang="he-IL" sz="1500" b="0" i="0" dirty="0">
                <a:effectLst/>
                <a:latin typeface="Arial" panose="020B0604020202020204" pitchFamily="34" charset="0"/>
              </a:rPr>
              <a:t> </a:t>
            </a:r>
            <a:r>
              <a:rPr lang="he-IL" sz="1500" b="0" i="0" dirty="0" err="1">
                <a:effectLst/>
                <a:latin typeface="Arial" panose="020B0604020202020204" pitchFamily="34" charset="0"/>
              </a:rPr>
              <a:t>אינש</a:t>
            </a:r>
            <a:r>
              <a:rPr lang="he-IL" sz="1500" b="0" i="0" dirty="0">
                <a:effectLst/>
                <a:latin typeface="Arial" panose="020B0604020202020204" pitchFamily="34" charset="0"/>
              </a:rPr>
              <a:t>] יומא </a:t>
            </a:r>
            <a:r>
              <a:rPr lang="he-IL" sz="1500" b="0" i="0" dirty="0" err="1">
                <a:effectLst/>
                <a:latin typeface="Arial" panose="020B0604020202020204" pitchFamily="34" charset="0"/>
              </a:rPr>
              <a:t>חדא</a:t>
            </a:r>
            <a:r>
              <a:rPr lang="he-IL" sz="1500" b="0" i="0" dirty="0">
                <a:effectLst/>
                <a:latin typeface="Arial" panose="020B0604020202020204" pitchFamily="34" charset="0"/>
              </a:rPr>
              <a:t> </a:t>
            </a:r>
            <a:r>
              <a:rPr lang="he-IL" sz="1500" b="0" i="0" dirty="0" err="1">
                <a:effectLst/>
                <a:latin typeface="Arial" panose="020B0604020202020204" pitchFamily="34" charset="0"/>
              </a:rPr>
              <a:t>בכסא</a:t>
            </a:r>
            <a:r>
              <a:rPr lang="he-IL" sz="1500" b="0" i="0" dirty="0">
                <a:effectLst/>
                <a:latin typeface="Arial" panose="020B0604020202020204" pitchFamily="34" charset="0"/>
              </a:rPr>
              <a:t> </a:t>
            </a:r>
            <a:r>
              <a:rPr lang="he-IL" sz="1500" b="0" i="0" dirty="0" err="1">
                <a:effectLst/>
                <a:latin typeface="Arial" panose="020B0604020202020204" pitchFamily="34" charset="0"/>
              </a:rPr>
              <a:t>דמוקרא</a:t>
            </a:r>
            <a:r>
              <a:rPr lang="he-IL" sz="1500" b="0" i="0" dirty="0">
                <a:effectLst/>
                <a:latin typeface="Arial" panose="020B0604020202020204" pitchFamily="34" charset="0"/>
              </a:rPr>
              <a:t> ולמחר </a:t>
            </a:r>
            <a:r>
              <a:rPr lang="he-IL" sz="1500" b="0" i="0" dirty="0" err="1">
                <a:effectLst/>
                <a:latin typeface="Arial" panose="020B0604020202020204" pitchFamily="34" charset="0"/>
              </a:rPr>
              <a:t>ליתבר</a:t>
            </a:r>
            <a:r>
              <a:rPr lang="he-IL" sz="1500" b="0" i="0" dirty="0">
                <a:effectLst/>
                <a:latin typeface="Arial" panose="020B0604020202020204" pitchFamily="34" charset="0"/>
              </a:rPr>
              <a:t>. </a:t>
            </a:r>
          </a:p>
          <a:p>
            <a:pPr>
              <a:lnSpc>
                <a:spcPct val="120000"/>
              </a:lnSpc>
            </a:pPr>
            <a:r>
              <a:rPr lang="he-IL" sz="1500" b="0" i="0" dirty="0">
                <a:effectLst/>
                <a:latin typeface="Arial" panose="020B0604020202020204" pitchFamily="34" charset="0"/>
              </a:rPr>
              <a:t>אמרה ליה: לית לך </a:t>
            </a:r>
            <a:r>
              <a:rPr lang="he-IL" sz="1500" b="0" i="0" dirty="0" err="1">
                <a:effectLst/>
                <a:latin typeface="Arial" panose="020B0604020202020204" pitchFamily="34" charset="0"/>
              </a:rPr>
              <a:t>חיורתא</a:t>
            </a:r>
            <a:r>
              <a:rPr lang="he-IL" sz="1500" b="0" i="0" dirty="0">
                <a:effectLst/>
                <a:latin typeface="Arial" panose="020B0604020202020204" pitchFamily="34" charset="0"/>
              </a:rPr>
              <a:t>. </a:t>
            </a:r>
          </a:p>
          <a:p>
            <a:pPr>
              <a:lnSpc>
                <a:spcPct val="120000"/>
              </a:lnSpc>
            </a:pPr>
            <a:r>
              <a:rPr lang="he-IL" sz="1500" b="0" i="0" dirty="0">
                <a:effectLst/>
                <a:latin typeface="Arial" panose="020B0604020202020204" pitchFamily="34" charset="0"/>
              </a:rPr>
              <a:t>ההוא יומא בר תמני סרי שני </a:t>
            </a:r>
            <a:r>
              <a:rPr lang="he-IL" sz="1500" b="0" i="0" dirty="0" err="1">
                <a:effectLst/>
                <a:latin typeface="Arial" panose="020B0604020202020204" pitchFamily="34" charset="0"/>
              </a:rPr>
              <a:t>הוה</a:t>
            </a:r>
            <a:r>
              <a:rPr lang="he-IL" sz="1500" b="0" i="0" dirty="0">
                <a:effectLst/>
                <a:latin typeface="Arial" panose="020B0604020202020204" pitchFamily="34" charset="0"/>
              </a:rPr>
              <a:t> </a:t>
            </a:r>
            <a:r>
              <a:rPr lang="he-IL" sz="1500" b="0" i="0" dirty="0" err="1">
                <a:effectLst/>
                <a:latin typeface="Arial" panose="020B0604020202020204" pitchFamily="34" charset="0"/>
              </a:rPr>
              <a:t>אתרחיש</a:t>
            </a:r>
            <a:r>
              <a:rPr lang="he-IL" sz="1500" b="0" i="0" dirty="0">
                <a:effectLst/>
                <a:latin typeface="Arial" panose="020B0604020202020204" pitchFamily="34" charset="0"/>
              </a:rPr>
              <a:t> ליה </a:t>
            </a:r>
            <a:r>
              <a:rPr lang="he-IL" sz="1500" b="0" i="0" dirty="0" err="1">
                <a:effectLst/>
                <a:latin typeface="Arial" panose="020B0604020202020204" pitchFamily="34" charset="0"/>
              </a:rPr>
              <a:t>ניסא</a:t>
            </a:r>
            <a:r>
              <a:rPr lang="he-IL" sz="1500" b="0" i="0" dirty="0">
                <a:effectLst/>
                <a:latin typeface="Arial" panose="020B0604020202020204" pitchFamily="34" charset="0"/>
              </a:rPr>
              <a:t> ואהדרו ליה תמני סרי דרי </a:t>
            </a:r>
            <a:r>
              <a:rPr lang="he-IL" sz="1500" b="0" i="0" dirty="0" err="1">
                <a:effectLst/>
                <a:latin typeface="Arial" panose="020B0604020202020204" pitchFamily="34" charset="0"/>
              </a:rPr>
              <a:t>חיורתא</a:t>
            </a:r>
            <a:r>
              <a:rPr lang="he-IL" sz="1500" b="0" i="0" dirty="0">
                <a:effectLst/>
                <a:latin typeface="Arial" panose="020B0604020202020204" pitchFamily="34" charset="0"/>
              </a:rPr>
              <a:t>. </a:t>
            </a:r>
          </a:p>
          <a:p>
            <a:pPr>
              <a:lnSpc>
                <a:spcPct val="120000"/>
              </a:lnSpc>
            </a:pPr>
            <a:r>
              <a:rPr lang="he-IL" sz="1500" b="0" i="0" dirty="0">
                <a:effectLst/>
                <a:latin typeface="Arial" panose="020B0604020202020204" pitchFamily="34" charset="0"/>
              </a:rPr>
              <a:t>היינו </a:t>
            </a:r>
            <a:r>
              <a:rPr lang="he-IL" sz="1500" b="0" i="0" dirty="0" err="1">
                <a:effectLst/>
                <a:latin typeface="Arial" panose="020B0604020202020204" pitchFamily="34" charset="0"/>
              </a:rPr>
              <a:t>דקאמר</a:t>
            </a:r>
            <a:r>
              <a:rPr lang="he-IL" sz="1500" b="0" i="0" dirty="0">
                <a:effectLst/>
                <a:latin typeface="Arial" panose="020B0604020202020204" pitchFamily="34" charset="0"/>
              </a:rPr>
              <a:t> ר' אלעזר בן עזריה: </a:t>
            </a:r>
            <a:r>
              <a:rPr lang="he-IL" sz="1500" dirty="0">
                <a:solidFill>
                  <a:srgbClr val="F79646">
                    <a:lumMod val="50000"/>
                  </a:srgbClr>
                </a:solidFill>
              </a:rPr>
              <a:t>הרי אני כבן שבעים שנה</a:t>
            </a:r>
            <a:r>
              <a:rPr lang="he-IL" sz="1500" b="0" i="0" dirty="0">
                <a:effectLst/>
                <a:latin typeface="Arial" panose="020B0604020202020204" pitchFamily="34" charset="0"/>
              </a:rPr>
              <a:t>, ולא בן שבעים שנה. </a:t>
            </a:r>
          </a:p>
          <a:p>
            <a:pPr>
              <a:lnSpc>
                <a:spcPct val="120000"/>
              </a:lnSpc>
            </a:pPr>
            <a:endParaRPr lang="he-IL" sz="700" b="0" i="0" dirty="0">
              <a:effectLst/>
              <a:latin typeface="Arial" panose="020B0604020202020204" pitchFamily="34" charset="0"/>
            </a:endParaRPr>
          </a:p>
          <a:p>
            <a:pPr>
              <a:lnSpc>
                <a:spcPct val="120000"/>
              </a:lnSpc>
            </a:pPr>
            <a:r>
              <a:rPr lang="he-IL" sz="1500" b="0" i="0" dirty="0">
                <a:effectLst/>
                <a:latin typeface="Arial" panose="020B0604020202020204" pitchFamily="34" charset="0"/>
              </a:rPr>
              <a:t>תנא: </a:t>
            </a:r>
            <a:r>
              <a:rPr lang="he-IL" sz="1500" dirty="0">
                <a:solidFill>
                  <a:srgbClr val="F79646">
                    <a:lumMod val="50000"/>
                  </a:srgbClr>
                </a:solidFill>
              </a:rPr>
              <a:t>אותו היום סלקוהו לשומר הפתח ונתנה להם רשות לתלמידים </a:t>
            </a:r>
            <a:r>
              <a:rPr lang="he-IL" sz="1500" dirty="0" err="1">
                <a:solidFill>
                  <a:srgbClr val="F79646">
                    <a:lumMod val="50000"/>
                  </a:srgbClr>
                </a:solidFill>
              </a:rPr>
              <a:t>ליכנס</a:t>
            </a:r>
            <a:r>
              <a:rPr lang="he-IL" sz="1500" dirty="0">
                <a:solidFill>
                  <a:srgbClr val="F79646">
                    <a:lumMod val="50000"/>
                  </a:srgbClr>
                </a:solidFill>
              </a:rPr>
              <a:t>,  </a:t>
            </a:r>
          </a:p>
          <a:p>
            <a:pPr>
              <a:lnSpc>
                <a:spcPct val="120000"/>
              </a:lnSpc>
            </a:pPr>
            <a:r>
              <a:rPr lang="he-IL" sz="1500" dirty="0">
                <a:solidFill>
                  <a:srgbClr val="F79646">
                    <a:lumMod val="50000"/>
                  </a:srgbClr>
                </a:solidFill>
              </a:rPr>
              <a:t>        שהיה </a:t>
            </a:r>
            <a:r>
              <a:rPr lang="he-IL" sz="1500" dirty="0" err="1">
                <a:solidFill>
                  <a:srgbClr val="F79646">
                    <a:lumMod val="50000"/>
                  </a:srgbClr>
                </a:solidFill>
              </a:rPr>
              <a:t>ר''ג</a:t>
            </a:r>
            <a:r>
              <a:rPr lang="he-IL" sz="1500" dirty="0">
                <a:solidFill>
                  <a:srgbClr val="F79646">
                    <a:lumMod val="50000"/>
                  </a:srgbClr>
                </a:solidFill>
              </a:rPr>
              <a:t> מכריז ואומר: כל תלמיד שאין תוכו כברו לא יכנס לבית המדרש. </a:t>
            </a:r>
          </a:p>
          <a:p>
            <a:pPr>
              <a:lnSpc>
                <a:spcPct val="120000"/>
              </a:lnSpc>
            </a:pPr>
            <a:endParaRPr lang="he-IL" sz="500" b="0" i="0" dirty="0">
              <a:effectLst/>
              <a:latin typeface="Arial" panose="020B0604020202020204" pitchFamily="34" charset="0"/>
            </a:endParaRPr>
          </a:p>
          <a:p>
            <a:pPr>
              <a:lnSpc>
                <a:spcPct val="120000"/>
              </a:lnSpc>
            </a:pPr>
            <a:r>
              <a:rPr lang="he-IL" sz="1500" b="0" i="0" dirty="0">
                <a:effectLst/>
                <a:latin typeface="Arial" panose="020B0604020202020204" pitchFamily="34" charset="0"/>
              </a:rPr>
              <a:t>ההוא יומא </a:t>
            </a:r>
            <a:r>
              <a:rPr lang="he-IL" sz="1500" b="0" i="0" dirty="0" err="1">
                <a:effectLst/>
                <a:latin typeface="Arial" panose="020B0604020202020204" pitchFamily="34" charset="0"/>
              </a:rPr>
              <a:t>אתוספו</a:t>
            </a:r>
            <a:r>
              <a:rPr lang="he-IL" sz="1500" b="0" i="0" dirty="0">
                <a:effectLst/>
                <a:latin typeface="Arial" panose="020B0604020202020204" pitchFamily="34" charset="0"/>
              </a:rPr>
              <a:t> כמה ספסלי. </a:t>
            </a:r>
          </a:p>
          <a:p>
            <a:pPr>
              <a:lnSpc>
                <a:spcPct val="120000"/>
              </a:lnSpc>
            </a:pPr>
            <a:r>
              <a:rPr lang="he-IL" sz="1500" b="0" i="0" dirty="0" err="1">
                <a:effectLst/>
                <a:latin typeface="Arial" panose="020B0604020202020204" pitchFamily="34" charset="0"/>
              </a:rPr>
              <a:t>א''ר</a:t>
            </a:r>
            <a:r>
              <a:rPr lang="he-IL" sz="1500" b="0" i="0" dirty="0">
                <a:effectLst/>
                <a:latin typeface="Arial" panose="020B0604020202020204" pitchFamily="34" charset="0"/>
              </a:rPr>
              <a:t> יוחנן: פליגי בה אבא יוסף בן </a:t>
            </a:r>
            <a:r>
              <a:rPr lang="he-IL" sz="1500" b="0" i="0" dirty="0" err="1">
                <a:effectLst/>
                <a:latin typeface="Arial" panose="020B0604020202020204" pitchFamily="34" charset="0"/>
              </a:rPr>
              <a:t>דוסתאי</a:t>
            </a:r>
            <a:r>
              <a:rPr lang="he-IL" sz="1500" b="0" i="0" dirty="0">
                <a:effectLst/>
                <a:latin typeface="Arial" panose="020B0604020202020204" pitchFamily="34" charset="0"/>
              </a:rPr>
              <a:t> ורבנן - חד אמר: </a:t>
            </a:r>
            <a:r>
              <a:rPr lang="he-IL" sz="1500" b="0" i="0" dirty="0" err="1">
                <a:effectLst/>
                <a:latin typeface="Arial" panose="020B0604020202020204" pitchFamily="34" charset="0"/>
              </a:rPr>
              <a:t>אתוספו</a:t>
            </a:r>
            <a:r>
              <a:rPr lang="he-IL" sz="1500" b="0" i="0" dirty="0">
                <a:effectLst/>
                <a:latin typeface="Arial" panose="020B0604020202020204" pitchFamily="34" charset="0"/>
              </a:rPr>
              <a:t> ארבע מאה ספסלי, וחד אמר: שבע מאה ספסלי. </a:t>
            </a:r>
          </a:p>
          <a:p>
            <a:pPr>
              <a:lnSpc>
                <a:spcPct val="120000"/>
              </a:lnSpc>
            </a:pPr>
            <a:endParaRPr lang="he-IL" sz="500" b="0" i="0" dirty="0">
              <a:effectLst/>
              <a:latin typeface="Arial" panose="020B0604020202020204" pitchFamily="34" charset="0"/>
            </a:endParaRPr>
          </a:p>
          <a:p>
            <a:pPr>
              <a:lnSpc>
                <a:spcPct val="120000"/>
              </a:lnSpc>
            </a:pPr>
            <a:r>
              <a:rPr lang="he-IL" sz="1500" b="0" i="0" dirty="0" err="1">
                <a:effectLst/>
                <a:latin typeface="Arial" panose="020B0604020202020204" pitchFamily="34" charset="0"/>
              </a:rPr>
              <a:t>הוה</a:t>
            </a:r>
            <a:r>
              <a:rPr lang="he-IL" sz="1500" b="0" i="0" dirty="0">
                <a:effectLst/>
                <a:latin typeface="Arial" panose="020B0604020202020204" pitchFamily="34" charset="0"/>
              </a:rPr>
              <a:t> </a:t>
            </a:r>
            <a:r>
              <a:rPr lang="he-IL" sz="1500" b="0" i="0" dirty="0" err="1">
                <a:effectLst/>
                <a:latin typeface="Arial" panose="020B0604020202020204" pitchFamily="34" charset="0"/>
              </a:rPr>
              <a:t>קא</a:t>
            </a:r>
            <a:r>
              <a:rPr lang="he-IL" sz="1500" b="0" i="0" dirty="0">
                <a:effectLst/>
                <a:latin typeface="Arial" panose="020B0604020202020204" pitchFamily="34" charset="0"/>
              </a:rPr>
              <a:t> </a:t>
            </a:r>
            <a:r>
              <a:rPr lang="he-IL" sz="1500" b="0" i="0" dirty="0" err="1">
                <a:effectLst/>
                <a:latin typeface="Arial" panose="020B0604020202020204" pitchFamily="34" charset="0"/>
              </a:rPr>
              <a:t>חלשא</a:t>
            </a:r>
            <a:r>
              <a:rPr lang="he-IL" sz="1500" b="0" i="0" dirty="0">
                <a:effectLst/>
                <a:latin typeface="Arial" panose="020B0604020202020204" pitchFamily="34" charset="0"/>
              </a:rPr>
              <a:t> </a:t>
            </a:r>
            <a:r>
              <a:rPr lang="he-IL" sz="1500" b="0" i="0" dirty="0" err="1">
                <a:effectLst/>
                <a:latin typeface="Arial" panose="020B0604020202020204" pitchFamily="34" charset="0"/>
              </a:rPr>
              <a:t>דעתיה</a:t>
            </a:r>
            <a:r>
              <a:rPr lang="he-IL" sz="1500" b="0" i="0" dirty="0">
                <a:effectLst/>
                <a:latin typeface="Arial" panose="020B0604020202020204" pitchFamily="34" charset="0"/>
              </a:rPr>
              <a:t> </a:t>
            </a:r>
            <a:r>
              <a:rPr lang="he-IL" sz="1500" b="0" i="0" dirty="0" err="1">
                <a:effectLst/>
                <a:latin typeface="Arial" panose="020B0604020202020204" pitchFamily="34" charset="0"/>
              </a:rPr>
              <a:t>דר''ג</a:t>
            </a:r>
            <a:r>
              <a:rPr lang="he-IL" sz="1500" b="0" i="0" dirty="0">
                <a:effectLst/>
                <a:latin typeface="Arial" panose="020B0604020202020204" pitchFamily="34" charset="0"/>
              </a:rPr>
              <a:t>, אמר: </a:t>
            </a:r>
            <a:r>
              <a:rPr lang="he-IL" sz="1500" b="0" i="0" dirty="0" err="1">
                <a:effectLst/>
                <a:latin typeface="Arial" panose="020B0604020202020204" pitchFamily="34" charset="0"/>
              </a:rPr>
              <a:t>דלמא</a:t>
            </a:r>
            <a:r>
              <a:rPr lang="he-IL" sz="1500" b="0" i="0" dirty="0">
                <a:effectLst/>
                <a:latin typeface="Arial" panose="020B0604020202020204" pitchFamily="34" charset="0"/>
              </a:rPr>
              <a:t> </a:t>
            </a:r>
            <a:r>
              <a:rPr lang="he-IL" sz="1500" b="0" i="0" dirty="0" err="1">
                <a:effectLst/>
                <a:latin typeface="Arial" panose="020B0604020202020204" pitchFamily="34" charset="0"/>
              </a:rPr>
              <a:t>ח''ו</a:t>
            </a:r>
            <a:r>
              <a:rPr lang="he-IL" sz="1500" b="0" i="0" dirty="0">
                <a:effectLst/>
                <a:latin typeface="Arial" panose="020B0604020202020204" pitchFamily="34" charset="0"/>
              </a:rPr>
              <a:t> מנעתי תורה מישראל! </a:t>
            </a:r>
          </a:p>
          <a:p>
            <a:pPr>
              <a:lnSpc>
                <a:spcPct val="120000"/>
              </a:lnSpc>
            </a:pPr>
            <a:r>
              <a:rPr lang="he-IL" sz="1500" b="0" i="0" dirty="0">
                <a:effectLst/>
                <a:latin typeface="Arial" panose="020B0604020202020204" pitchFamily="34" charset="0"/>
              </a:rPr>
              <a:t>אחזו ליה </a:t>
            </a:r>
            <a:r>
              <a:rPr lang="he-IL" sz="1500" b="0" i="0" dirty="0" err="1">
                <a:effectLst/>
                <a:latin typeface="Arial" panose="020B0604020202020204" pitchFamily="34" charset="0"/>
              </a:rPr>
              <a:t>בחלמיה</a:t>
            </a:r>
            <a:r>
              <a:rPr lang="he-IL" sz="1500" b="0" i="0" dirty="0">
                <a:effectLst/>
                <a:latin typeface="Arial" panose="020B0604020202020204" pitchFamily="34" charset="0"/>
              </a:rPr>
              <a:t> חצבי </a:t>
            </a:r>
            <a:r>
              <a:rPr lang="he-IL" sz="1500" b="0" i="0" dirty="0" err="1">
                <a:effectLst/>
                <a:latin typeface="Arial" panose="020B0604020202020204" pitchFamily="34" charset="0"/>
              </a:rPr>
              <a:t>חיורי</a:t>
            </a:r>
            <a:r>
              <a:rPr lang="he-IL" sz="1500" b="0" i="0" dirty="0">
                <a:effectLst/>
                <a:latin typeface="Arial" panose="020B0604020202020204" pitchFamily="34" charset="0"/>
              </a:rPr>
              <a:t> </a:t>
            </a:r>
            <a:r>
              <a:rPr lang="he-IL" sz="1500" b="0" i="0" dirty="0" err="1">
                <a:effectLst/>
                <a:latin typeface="Arial" panose="020B0604020202020204" pitchFamily="34" charset="0"/>
              </a:rPr>
              <a:t>דמליין</a:t>
            </a:r>
            <a:r>
              <a:rPr lang="he-IL" sz="1500" b="0" i="0" dirty="0">
                <a:effectLst/>
                <a:latin typeface="Arial" panose="020B0604020202020204" pitchFamily="34" charset="0"/>
              </a:rPr>
              <a:t> </a:t>
            </a:r>
            <a:r>
              <a:rPr lang="he-IL" sz="1500" b="0" i="0" dirty="0" err="1">
                <a:effectLst/>
                <a:latin typeface="Arial" panose="020B0604020202020204" pitchFamily="34" charset="0"/>
              </a:rPr>
              <a:t>קטמא</a:t>
            </a:r>
            <a:r>
              <a:rPr lang="he-IL" sz="1500" b="0" i="0" dirty="0">
                <a:effectLst/>
                <a:latin typeface="Arial" panose="020B0604020202020204" pitchFamily="34" charset="0"/>
              </a:rPr>
              <a:t>. </a:t>
            </a:r>
          </a:p>
          <a:p>
            <a:pPr>
              <a:lnSpc>
                <a:spcPct val="120000"/>
              </a:lnSpc>
            </a:pPr>
            <a:r>
              <a:rPr lang="he-IL" sz="1500" b="0" i="0" dirty="0">
                <a:effectLst/>
                <a:latin typeface="Arial" panose="020B0604020202020204" pitchFamily="34" charset="0"/>
              </a:rPr>
              <a:t>ולא היא, ההיא </a:t>
            </a:r>
            <a:r>
              <a:rPr lang="he-IL" sz="1500" b="0" i="0" dirty="0" err="1">
                <a:effectLst/>
                <a:latin typeface="Arial" panose="020B0604020202020204" pitchFamily="34" charset="0"/>
              </a:rPr>
              <a:t>ליתובי</a:t>
            </a:r>
            <a:r>
              <a:rPr lang="he-IL" sz="1500" b="0" i="0" dirty="0">
                <a:effectLst/>
                <a:latin typeface="Arial" panose="020B0604020202020204" pitchFamily="34" charset="0"/>
              </a:rPr>
              <a:t> </a:t>
            </a:r>
            <a:r>
              <a:rPr lang="he-IL" sz="1500" b="0" i="0" dirty="0" err="1">
                <a:effectLst/>
                <a:latin typeface="Arial" panose="020B0604020202020204" pitchFamily="34" charset="0"/>
              </a:rPr>
              <a:t>דעתיה</a:t>
            </a:r>
            <a:r>
              <a:rPr lang="he-IL" sz="1500" b="0" i="0" dirty="0">
                <a:effectLst/>
                <a:latin typeface="Arial" panose="020B0604020202020204" pitchFamily="34" charset="0"/>
              </a:rPr>
              <a:t> הוא </a:t>
            </a:r>
            <a:r>
              <a:rPr lang="he-IL" sz="1500" b="0" i="0" dirty="0" err="1">
                <a:effectLst/>
                <a:latin typeface="Arial" panose="020B0604020202020204" pitchFamily="34" charset="0"/>
              </a:rPr>
              <a:t>דאחזו</a:t>
            </a:r>
            <a:r>
              <a:rPr lang="he-IL" sz="1500" b="0" i="0" dirty="0">
                <a:effectLst/>
                <a:latin typeface="Arial" panose="020B0604020202020204" pitchFamily="34" charset="0"/>
              </a:rPr>
              <a:t> ליה. </a:t>
            </a:r>
          </a:p>
        </p:txBody>
      </p:sp>
      <p:pic>
        <p:nvPicPr>
          <p:cNvPr id="3" name="תמונה 2">
            <a:extLst>
              <a:ext uri="{FF2B5EF4-FFF2-40B4-BE49-F238E27FC236}">
                <a16:creationId xmlns:a16="http://schemas.microsoft.com/office/drawing/2014/main" id="{3281B582-1256-7C72-0085-48E918182E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חץ: שמאלה 3">
            <a:extLst>
              <a:ext uri="{FF2B5EF4-FFF2-40B4-BE49-F238E27FC236}">
                <a16:creationId xmlns:a16="http://schemas.microsoft.com/office/drawing/2014/main" id="{9D8334ED-D469-B876-2BFF-A9B4DBD21A6E}"/>
              </a:ext>
            </a:extLst>
          </p:cNvPr>
          <p:cNvSpPr/>
          <p:nvPr/>
        </p:nvSpPr>
        <p:spPr>
          <a:xfrm>
            <a:off x="323528" y="6301480"/>
            <a:ext cx="936104" cy="360040"/>
          </a:xfrm>
          <a:prstGeom prst="leftArrow">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TextBox 5">
            <a:extLst>
              <a:ext uri="{FF2B5EF4-FFF2-40B4-BE49-F238E27FC236}">
                <a16:creationId xmlns:a16="http://schemas.microsoft.com/office/drawing/2014/main" id="{C3C394CC-BAB1-ACFF-326C-75B2A22E0F1D}"/>
              </a:ext>
            </a:extLst>
          </p:cNvPr>
          <p:cNvSpPr txBox="1"/>
          <p:nvPr/>
        </p:nvSpPr>
        <p:spPr>
          <a:xfrm>
            <a:off x="8525846" y="3199691"/>
            <a:ext cx="576064" cy="215444"/>
          </a:xfrm>
          <a:prstGeom prst="rect">
            <a:avLst/>
          </a:prstGeom>
          <a:noFill/>
        </p:spPr>
        <p:txBody>
          <a:bodyPr wrap="square" rtlCol="1">
            <a:spAutoFit/>
          </a:bodyPr>
          <a:lstStyle/>
          <a:p>
            <a:r>
              <a:rPr lang="he-IL" sz="800" dirty="0"/>
              <a:t>ע"א</a:t>
            </a:r>
          </a:p>
        </p:txBody>
      </p:sp>
    </p:spTree>
    <p:extLst>
      <p:ext uri="{BB962C8B-B14F-4D97-AF65-F5344CB8AC3E}">
        <p14:creationId xmlns:p14="http://schemas.microsoft.com/office/powerpoint/2010/main" val="3099464178"/>
      </p:ext>
    </p:extLst>
  </p:cSld>
  <p:clrMapOvr>
    <a:masterClrMapping/>
  </p:clrMapOvr>
  <mc:AlternateContent xmlns:mc="http://schemas.openxmlformats.org/markup-compatibility/2006" xmlns:p14="http://schemas.microsoft.com/office/powerpoint/2010/main">
    <mc:Choice Requires="p14">
      <p:transition spd="slow" p14:dur="3750">
        <p:push dir="u"/>
      </p:transition>
    </mc:Choice>
    <mc:Fallback xmlns="">
      <p:transition spd="slow">
        <p:push dir="u"/>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3">
            <a:extLst>
              <a:ext uri="{FF2B5EF4-FFF2-40B4-BE49-F238E27FC236}">
                <a16:creationId xmlns:a16="http://schemas.microsoft.com/office/drawing/2014/main" id="{2E21D97F-4421-42A0-9B7E-2A1DB4269A6E}"/>
              </a:ext>
            </a:extLst>
          </p:cNvPr>
          <p:cNvSpPr txBox="1"/>
          <p:nvPr/>
        </p:nvSpPr>
        <p:spPr>
          <a:xfrm>
            <a:off x="675179" y="48190"/>
            <a:ext cx="7992888" cy="6935617"/>
          </a:xfrm>
          <a:prstGeom prst="rect">
            <a:avLst/>
          </a:prstGeom>
          <a:noFill/>
        </p:spPr>
        <p:txBody>
          <a:bodyPr wrap="square" rtlCol="1">
            <a:spAutoFit/>
          </a:bodyPr>
          <a:lstStyle/>
          <a:p>
            <a:pPr>
              <a:lnSpc>
                <a:spcPct val="120000"/>
              </a:lnSpc>
            </a:pPr>
            <a:r>
              <a:rPr lang="he-IL" sz="1550" b="0" i="0" dirty="0">
                <a:effectLst/>
                <a:latin typeface="Arial" panose="020B0604020202020204" pitchFamily="34" charset="0"/>
              </a:rPr>
              <a:t>תנא: </a:t>
            </a:r>
          </a:p>
          <a:p>
            <a:pPr>
              <a:lnSpc>
                <a:spcPct val="120000"/>
              </a:lnSpc>
            </a:pPr>
            <a:r>
              <a:rPr lang="he-IL" sz="1550" dirty="0" err="1">
                <a:solidFill>
                  <a:srgbClr val="F79646">
                    <a:lumMod val="50000"/>
                  </a:srgbClr>
                </a:solidFill>
              </a:rPr>
              <a:t>עדיות</a:t>
            </a:r>
            <a:r>
              <a:rPr lang="he-IL" sz="1550" dirty="0">
                <a:solidFill>
                  <a:srgbClr val="F79646">
                    <a:lumMod val="50000"/>
                  </a:srgbClr>
                </a:solidFill>
              </a:rPr>
              <a:t> בו ביום נשנית. </a:t>
            </a:r>
          </a:p>
          <a:p>
            <a:pPr>
              <a:lnSpc>
                <a:spcPct val="120000"/>
              </a:lnSpc>
            </a:pPr>
            <a:r>
              <a:rPr lang="he-IL" sz="1550" b="0" i="0" dirty="0">
                <a:effectLst/>
                <a:latin typeface="Arial" panose="020B0604020202020204" pitchFamily="34" charset="0"/>
              </a:rPr>
              <a:t>וכל </a:t>
            </a:r>
            <a:r>
              <a:rPr lang="he-IL" sz="1550" b="0" i="0" dirty="0" err="1">
                <a:effectLst/>
                <a:latin typeface="Arial" panose="020B0604020202020204" pitchFamily="34" charset="0"/>
              </a:rPr>
              <a:t>היכא</a:t>
            </a:r>
            <a:r>
              <a:rPr lang="he-IL" sz="1550" b="0" i="0" dirty="0">
                <a:effectLst/>
                <a:latin typeface="Arial" panose="020B0604020202020204" pitchFamily="34" charset="0"/>
              </a:rPr>
              <a:t> </a:t>
            </a:r>
            <a:r>
              <a:rPr lang="he-IL" sz="1550" b="0" i="0" dirty="0" err="1">
                <a:effectLst/>
                <a:latin typeface="Arial" panose="020B0604020202020204" pitchFamily="34" charset="0"/>
              </a:rPr>
              <a:t>דאמרינן</a:t>
            </a:r>
            <a:r>
              <a:rPr lang="he-IL" sz="1550" b="0" i="0" dirty="0">
                <a:effectLst/>
                <a:latin typeface="Arial" panose="020B0604020202020204" pitchFamily="34" charset="0"/>
              </a:rPr>
              <a:t> "בו ביום" - ההוא יומא </a:t>
            </a:r>
            <a:r>
              <a:rPr lang="he-IL" sz="1550" b="0" i="0" dirty="0" err="1">
                <a:effectLst/>
                <a:latin typeface="Arial" panose="020B0604020202020204" pitchFamily="34" charset="0"/>
              </a:rPr>
              <a:t>הוה</a:t>
            </a:r>
            <a:r>
              <a:rPr lang="he-IL" sz="1550" b="0" i="0" dirty="0">
                <a:effectLst/>
                <a:latin typeface="Arial" panose="020B0604020202020204" pitchFamily="34" charset="0"/>
              </a:rPr>
              <a:t>.</a:t>
            </a:r>
          </a:p>
          <a:p>
            <a:pPr>
              <a:lnSpc>
                <a:spcPct val="120000"/>
              </a:lnSpc>
            </a:pPr>
            <a:endParaRPr lang="he-IL" sz="1100" b="0" i="0" dirty="0">
              <a:effectLst/>
              <a:latin typeface="Arial" panose="020B0604020202020204" pitchFamily="34" charset="0"/>
            </a:endParaRPr>
          </a:p>
          <a:p>
            <a:pPr>
              <a:lnSpc>
                <a:spcPct val="120000"/>
              </a:lnSpc>
            </a:pPr>
            <a:r>
              <a:rPr lang="he-IL" sz="1550" b="0" i="0" dirty="0">
                <a:effectLst/>
                <a:latin typeface="Arial" panose="020B0604020202020204" pitchFamily="34" charset="0"/>
              </a:rPr>
              <a:t>ולא </a:t>
            </a:r>
            <a:r>
              <a:rPr lang="he-IL" sz="1550" b="0" i="0" dirty="0" err="1">
                <a:effectLst/>
                <a:latin typeface="Arial" panose="020B0604020202020204" pitchFamily="34" charset="0"/>
              </a:rPr>
              <a:t>היתה</a:t>
            </a:r>
            <a:r>
              <a:rPr lang="he-IL" sz="1550" b="0" i="0" dirty="0">
                <a:effectLst/>
                <a:latin typeface="Arial" panose="020B0604020202020204" pitchFamily="34" charset="0"/>
              </a:rPr>
              <a:t> הלכה </a:t>
            </a:r>
            <a:r>
              <a:rPr lang="he-IL" sz="1550" b="0" i="0" dirty="0" err="1">
                <a:effectLst/>
                <a:latin typeface="Arial" panose="020B0604020202020204" pitchFamily="34" charset="0"/>
              </a:rPr>
              <a:t>שהיתה</a:t>
            </a:r>
            <a:r>
              <a:rPr lang="he-IL" sz="1550" b="0" i="0" dirty="0">
                <a:effectLst/>
                <a:latin typeface="Arial" panose="020B0604020202020204" pitchFamily="34" charset="0"/>
              </a:rPr>
              <a:t> תלויה בבית המדרש שלא פירשוה.</a:t>
            </a:r>
          </a:p>
          <a:p>
            <a:pPr>
              <a:lnSpc>
                <a:spcPct val="120000"/>
              </a:lnSpc>
            </a:pPr>
            <a:endParaRPr lang="he-IL" sz="1100" dirty="0">
              <a:latin typeface="Arial" panose="020B0604020202020204" pitchFamily="34" charset="0"/>
            </a:endParaRPr>
          </a:p>
          <a:p>
            <a:pPr>
              <a:lnSpc>
                <a:spcPct val="120000"/>
              </a:lnSpc>
            </a:pPr>
            <a:r>
              <a:rPr lang="he-IL" sz="1550" b="0" i="0" dirty="0">
                <a:effectLst/>
                <a:latin typeface="Arial" panose="020B0604020202020204" pitchFamily="34" charset="0"/>
              </a:rPr>
              <a:t>ואף </a:t>
            </a:r>
            <a:r>
              <a:rPr lang="he-IL" sz="1550" b="0" i="0" dirty="0" err="1">
                <a:effectLst/>
                <a:latin typeface="Arial" panose="020B0604020202020204" pitchFamily="34" charset="0"/>
              </a:rPr>
              <a:t>ר''ג</a:t>
            </a:r>
            <a:r>
              <a:rPr lang="he-IL" sz="1550" b="0" i="0" dirty="0">
                <a:effectLst/>
                <a:latin typeface="Arial" panose="020B0604020202020204" pitchFamily="34" charset="0"/>
              </a:rPr>
              <a:t> לא מנע עצמו מבית המדרש אפילו שעה אחת, </a:t>
            </a:r>
            <a:r>
              <a:rPr lang="he-IL" sz="1550" b="0" i="0" dirty="0" err="1">
                <a:effectLst/>
                <a:latin typeface="Arial" panose="020B0604020202020204" pitchFamily="34" charset="0"/>
              </a:rPr>
              <a:t>דתנן</a:t>
            </a:r>
            <a:r>
              <a:rPr lang="he-IL" sz="1550" b="0" i="0" dirty="0">
                <a:effectLst/>
                <a:latin typeface="Arial" panose="020B0604020202020204" pitchFamily="34" charset="0"/>
              </a:rPr>
              <a:t>: </a:t>
            </a:r>
          </a:p>
          <a:p>
            <a:pPr>
              <a:lnSpc>
                <a:spcPct val="120000"/>
              </a:lnSpc>
            </a:pPr>
            <a:r>
              <a:rPr lang="he-IL" sz="1550" b="1" dirty="0">
                <a:solidFill>
                  <a:srgbClr val="F79646">
                    <a:lumMod val="50000"/>
                  </a:srgbClr>
                </a:solidFill>
              </a:rPr>
              <a:t>בו ביום </a:t>
            </a:r>
            <a:r>
              <a:rPr lang="he-IL" sz="1550" dirty="0">
                <a:solidFill>
                  <a:srgbClr val="F79646">
                    <a:lumMod val="50000"/>
                  </a:srgbClr>
                </a:solidFill>
              </a:rPr>
              <a:t>בא יהודה גר עמוני לפניהם בבית המדרש, אמר להם: מה אני לבא בקהל? </a:t>
            </a:r>
          </a:p>
          <a:p>
            <a:pPr>
              <a:lnSpc>
                <a:spcPct val="120000"/>
              </a:lnSpc>
            </a:pPr>
            <a:r>
              <a:rPr lang="he-IL" sz="1550" dirty="0" err="1">
                <a:solidFill>
                  <a:srgbClr val="F79646">
                    <a:lumMod val="50000"/>
                  </a:srgbClr>
                </a:solidFill>
              </a:rPr>
              <a:t>א''ל</a:t>
            </a:r>
            <a:r>
              <a:rPr lang="he-IL" sz="1550" dirty="0">
                <a:solidFill>
                  <a:srgbClr val="F79646">
                    <a:lumMod val="50000"/>
                  </a:srgbClr>
                </a:solidFill>
              </a:rPr>
              <a:t> </a:t>
            </a:r>
            <a:r>
              <a:rPr lang="he-IL" sz="1550" dirty="0" err="1">
                <a:solidFill>
                  <a:srgbClr val="F79646">
                    <a:lumMod val="50000"/>
                  </a:srgbClr>
                </a:solidFill>
              </a:rPr>
              <a:t>ר''ג</a:t>
            </a:r>
            <a:r>
              <a:rPr lang="he-IL" sz="1550" dirty="0">
                <a:solidFill>
                  <a:srgbClr val="F79646">
                    <a:lumMod val="50000"/>
                  </a:srgbClr>
                </a:solidFill>
              </a:rPr>
              <a:t>: אסור אתה לבא בקהל, </a:t>
            </a:r>
          </a:p>
          <a:p>
            <a:pPr>
              <a:lnSpc>
                <a:spcPct val="120000"/>
              </a:lnSpc>
            </a:pPr>
            <a:r>
              <a:rPr lang="he-IL" sz="1550" dirty="0" err="1">
                <a:solidFill>
                  <a:srgbClr val="F79646">
                    <a:lumMod val="50000"/>
                  </a:srgbClr>
                </a:solidFill>
              </a:rPr>
              <a:t>א''ל</a:t>
            </a:r>
            <a:r>
              <a:rPr lang="he-IL" sz="1550" dirty="0">
                <a:solidFill>
                  <a:srgbClr val="F79646">
                    <a:lumMod val="50000"/>
                  </a:srgbClr>
                </a:solidFill>
              </a:rPr>
              <a:t> ר' יהושע: מותר אתה לבא בקהל. </a:t>
            </a:r>
          </a:p>
          <a:p>
            <a:pPr>
              <a:lnSpc>
                <a:spcPct val="120000"/>
              </a:lnSpc>
            </a:pPr>
            <a:r>
              <a:rPr lang="he-IL" sz="1550" dirty="0" err="1">
                <a:solidFill>
                  <a:srgbClr val="F79646">
                    <a:lumMod val="50000"/>
                  </a:srgbClr>
                </a:solidFill>
              </a:rPr>
              <a:t>א''ל</a:t>
            </a:r>
            <a:r>
              <a:rPr lang="he-IL" sz="1550" dirty="0">
                <a:solidFill>
                  <a:srgbClr val="F79646">
                    <a:lumMod val="50000"/>
                  </a:srgbClr>
                </a:solidFill>
              </a:rPr>
              <a:t> </a:t>
            </a:r>
            <a:r>
              <a:rPr lang="he-IL" sz="1550" dirty="0" err="1">
                <a:solidFill>
                  <a:srgbClr val="F79646">
                    <a:lumMod val="50000"/>
                  </a:srgbClr>
                </a:solidFill>
              </a:rPr>
              <a:t>ר''ג</a:t>
            </a:r>
            <a:r>
              <a:rPr lang="he-IL" sz="1550" dirty="0">
                <a:solidFill>
                  <a:srgbClr val="F79646">
                    <a:lumMod val="50000"/>
                  </a:srgbClr>
                </a:solidFill>
              </a:rPr>
              <a:t>: והלא כבר נאמר "לא יבא עמוני ומואבי בקהל ה'"!</a:t>
            </a:r>
          </a:p>
          <a:p>
            <a:pPr>
              <a:lnSpc>
                <a:spcPct val="120000"/>
              </a:lnSpc>
            </a:pPr>
            <a:r>
              <a:rPr lang="he-IL" sz="1550" dirty="0" err="1">
                <a:solidFill>
                  <a:srgbClr val="F79646">
                    <a:lumMod val="50000"/>
                  </a:srgbClr>
                </a:solidFill>
              </a:rPr>
              <a:t>א''ל</a:t>
            </a:r>
            <a:r>
              <a:rPr lang="he-IL" sz="1550" dirty="0">
                <a:solidFill>
                  <a:srgbClr val="F79646">
                    <a:lumMod val="50000"/>
                  </a:srgbClr>
                </a:solidFill>
              </a:rPr>
              <a:t> ר' יהושע: וכי עמון ומואב במקומן הן </a:t>
            </a:r>
            <a:r>
              <a:rPr lang="he-IL" sz="1550" dirty="0" err="1">
                <a:solidFill>
                  <a:srgbClr val="F79646">
                    <a:lumMod val="50000"/>
                  </a:srgbClr>
                </a:solidFill>
              </a:rPr>
              <a:t>יושבין</a:t>
            </a:r>
            <a:r>
              <a:rPr lang="he-IL" sz="1550" dirty="0">
                <a:solidFill>
                  <a:srgbClr val="F79646">
                    <a:lumMod val="50000"/>
                  </a:srgbClr>
                </a:solidFill>
              </a:rPr>
              <a:t>? כבר עלה סנחריב מלך אשור ובלבל את כל האומות, שנאמר "וְאָסִיר </a:t>
            </a:r>
            <a:r>
              <a:rPr lang="he-IL" sz="1550" dirty="0" err="1">
                <a:solidFill>
                  <a:srgbClr val="F79646">
                    <a:lumMod val="50000"/>
                  </a:srgbClr>
                </a:solidFill>
              </a:rPr>
              <a:t>גְּבוּלֹת</a:t>
            </a:r>
            <a:r>
              <a:rPr lang="he-IL" sz="1550" dirty="0">
                <a:solidFill>
                  <a:srgbClr val="F79646">
                    <a:lumMod val="50000"/>
                  </a:srgbClr>
                </a:solidFill>
              </a:rPr>
              <a:t> עַמִּים וַעֲתוּדוֹתֵיהֶם </a:t>
            </a:r>
            <a:r>
              <a:rPr lang="he-IL" sz="1550" dirty="0" err="1">
                <a:solidFill>
                  <a:srgbClr val="F79646">
                    <a:lumMod val="50000"/>
                  </a:srgbClr>
                </a:solidFill>
              </a:rPr>
              <a:t>שׁוֹשֵׂתִי</a:t>
            </a:r>
            <a:r>
              <a:rPr lang="he-IL" sz="1550" dirty="0">
                <a:solidFill>
                  <a:srgbClr val="F79646">
                    <a:lumMod val="50000"/>
                  </a:srgbClr>
                </a:solidFill>
              </a:rPr>
              <a:t> וְאוֹרִיד כַּאבִּיר יוֹשְׁבִים", וכל </a:t>
            </a:r>
            <a:r>
              <a:rPr lang="he-IL" sz="1550" dirty="0" err="1">
                <a:solidFill>
                  <a:srgbClr val="F79646">
                    <a:lumMod val="50000"/>
                  </a:srgbClr>
                </a:solidFill>
              </a:rPr>
              <a:t>דפריש</a:t>
            </a:r>
            <a:r>
              <a:rPr lang="he-IL" sz="1550" dirty="0">
                <a:solidFill>
                  <a:srgbClr val="F79646">
                    <a:lumMod val="50000"/>
                  </a:srgbClr>
                </a:solidFill>
              </a:rPr>
              <a:t> </a:t>
            </a:r>
            <a:r>
              <a:rPr lang="he-IL" sz="1550" dirty="0" err="1">
                <a:solidFill>
                  <a:srgbClr val="F79646">
                    <a:lumMod val="50000"/>
                  </a:srgbClr>
                </a:solidFill>
              </a:rPr>
              <a:t>מרובא</a:t>
            </a:r>
            <a:r>
              <a:rPr lang="he-IL" sz="1550" dirty="0">
                <a:solidFill>
                  <a:srgbClr val="F79646">
                    <a:lumMod val="50000"/>
                  </a:srgbClr>
                </a:solidFill>
              </a:rPr>
              <a:t> פריש. </a:t>
            </a:r>
          </a:p>
          <a:p>
            <a:pPr>
              <a:lnSpc>
                <a:spcPct val="120000"/>
              </a:lnSpc>
            </a:pPr>
            <a:r>
              <a:rPr lang="he-IL" sz="1550" dirty="0">
                <a:solidFill>
                  <a:srgbClr val="F79646">
                    <a:lumMod val="50000"/>
                  </a:srgbClr>
                </a:solidFill>
              </a:rPr>
              <a:t>אמר לו </a:t>
            </a:r>
            <a:r>
              <a:rPr lang="he-IL" sz="1550" dirty="0" err="1">
                <a:solidFill>
                  <a:srgbClr val="F79646">
                    <a:lumMod val="50000"/>
                  </a:srgbClr>
                </a:solidFill>
              </a:rPr>
              <a:t>ר''ג</a:t>
            </a:r>
            <a:r>
              <a:rPr lang="he-IL" sz="1550" dirty="0">
                <a:solidFill>
                  <a:srgbClr val="F79646">
                    <a:lumMod val="50000"/>
                  </a:srgbClr>
                </a:solidFill>
              </a:rPr>
              <a:t>: והלא כבר נאמר "וְאַחֲרֵי כֵן אָשִׁיב אֶת שְׁבוּת בְּנֵי עַמּוֹן נְאֻם ה'", וכבר שבו. </a:t>
            </a:r>
          </a:p>
          <a:p>
            <a:pPr>
              <a:lnSpc>
                <a:spcPct val="120000"/>
              </a:lnSpc>
            </a:pPr>
            <a:r>
              <a:rPr lang="he-IL" sz="1550" dirty="0">
                <a:solidFill>
                  <a:srgbClr val="F79646">
                    <a:lumMod val="50000"/>
                  </a:srgbClr>
                </a:solidFill>
              </a:rPr>
              <a:t>אמר לו ר' יהושע: והלא כבר נאמר "וְשַׁבְתִּי אֶת שְׁבוּת עַמִּי יִשְׂרָאֵל", ועדיין לא שבו. </a:t>
            </a:r>
          </a:p>
          <a:p>
            <a:pPr>
              <a:lnSpc>
                <a:spcPct val="120000"/>
              </a:lnSpc>
            </a:pPr>
            <a:r>
              <a:rPr lang="he-IL" sz="1550" dirty="0">
                <a:solidFill>
                  <a:srgbClr val="F79646">
                    <a:lumMod val="50000"/>
                  </a:srgbClr>
                </a:solidFill>
              </a:rPr>
              <a:t>מיד התירוהו לבא בקהל.</a:t>
            </a:r>
          </a:p>
          <a:p>
            <a:pPr>
              <a:lnSpc>
                <a:spcPct val="120000"/>
              </a:lnSpc>
            </a:pPr>
            <a:endParaRPr lang="he-IL" sz="1600" b="0" i="0" dirty="0">
              <a:solidFill>
                <a:srgbClr val="F79646">
                  <a:lumMod val="50000"/>
                </a:srgbClr>
              </a:solidFill>
              <a:effectLst/>
              <a:latin typeface="Arial" panose="020B0604020202020204" pitchFamily="34" charset="0"/>
            </a:endParaRPr>
          </a:p>
          <a:p>
            <a:pPr>
              <a:lnSpc>
                <a:spcPct val="120000"/>
              </a:lnSpc>
            </a:pPr>
            <a:r>
              <a:rPr lang="he-IL" sz="1550" b="0" i="0" dirty="0" err="1">
                <a:effectLst/>
                <a:latin typeface="Arial" panose="020B0604020202020204" pitchFamily="34" charset="0"/>
              </a:rPr>
              <a:t>אר''ג</a:t>
            </a:r>
            <a:r>
              <a:rPr lang="he-IL" sz="1550" b="0" i="0" dirty="0">
                <a:effectLst/>
                <a:latin typeface="Arial" panose="020B0604020202020204" pitchFamily="34" charset="0"/>
              </a:rPr>
              <a:t>: הואיל והכי </a:t>
            </a:r>
            <a:r>
              <a:rPr lang="he-IL" sz="1550" b="0" i="0" dirty="0" err="1">
                <a:effectLst/>
                <a:latin typeface="Arial" panose="020B0604020202020204" pitchFamily="34" charset="0"/>
              </a:rPr>
              <a:t>הוה</a:t>
            </a:r>
            <a:r>
              <a:rPr lang="he-IL" sz="1550" b="0" i="0" dirty="0">
                <a:effectLst/>
                <a:latin typeface="Arial" panose="020B0604020202020204" pitchFamily="34" charset="0"/>
              </a:rPr>
              <a:t>, </a:t>
            </a:r>
            <a:r>
              <a:rPr lang="he-IL" sz="1550" b="0" i="0" dirty="0" err="1">
                <a:effectLst/>
                <a:latin typeface="Arial" panose="020B0604020202020204" pitchFamily="34" charset="0"/>
              </a:rPr>
              <a:t>איזיל</a:t>
            </a:r>
            <a:r>
              <a:rPr lang="he-IL" sz="1550" b="0" i="0" dirty="0">
                <a:effectLst/>
                <a:latin typeface="Arial" panose="020B0604020202020204" pitchFamily="34" charset="0"/>
              </a:rPr>
              <a:t> </a:t>
            </a:r>
            <a:r>
              <a:rPr lang="he-IL" sz="1550" b="0" i="0" dirty="0" err="1">
                <a:effectLst/>
                <a:latin typeface="Arial" panose="020B0604020202020204" pitchFamily="34" charset="0"/>
              </a:rPr>
              <a:t>ואפייסיה</a:t>
            </a:r>
            <a:r>
              <a:rPr lang="he-IL" sz="1550" b="0" i="0" dirty="0">
                <a:effectLst/>
                <a:latin typeface="Arial" panose="020B0604020202020204" pitchFamily="34" charset="0"/>
              </a:rPr>
              <a:t> </a:t>
            </a:r>
            <a:r>
              <a:rPr lang="he-IL" sz="1550" b="0" i="0" dirty="0" err="1">
                <a:effectLst/>
                <a:latin typeface="Arial" panose="020B0604020202020204" pitchFamily="34" charset="0"/>
              </a:rPr>
              <a:t>לר</a:t>
            </a:r>
            <a:r>
              <a:rPr lang="he-IL" sz="1550" b="0" i="0" dirty="0">
                <a:effectLst/>
                <a:latin typeface="Arial" panose="020B0604020202020204" pitchFamily="34" charset="0"/>
              </a:rPr>
              <a:t>' יהושע</a:t>
            </a:r>
            <a:r>
              <a:rPr lang="he-IL" sz="1550" dirty="0">
                <a:latin typeface="Arial" panose="020B0604020202020204" pitchFamily="34" charset="0"/>
              </a:rPr>
              <a:t>.</a:t>
            </a:r>
            <a:endParaRPr lang="he-IL" sz="1550" b="0" i="0" dirty="0">
              <a:effectLst/>
              <a:latin typeface="Arial" panose="020B0604020202020204" pitchFamily="34" charset="0"/>
            </a:endParaRPr>
          </a:p>
          <a:p>
            <a:pPr>
              <a:lnSpc>
                <a:spcPct val="120000"/>
              </a:lnSpc>
            </a:pPr>
            <a:r>
              <a:rPr lang="he-IL" sz="1550" b="0" i="0" dirty="0">
                <a:effectLst/>
                <a:latin typeface="Arial" panose="020B0604020202020204" pitchFamily="34" charset="0"/>
              </a:rPr>
              <a:t>כי מטא </a:t>
            </a:r>
            <a:r>
              <a:rPr lang="he-IL" sz="1550" b="0" i="0" dirty="0" err="1">
                <a:effectLst/>
                <a:latin typeface="Arial" panose="020B0604020202020204" pitchFamily="34" charset="0"/>
              </a:rPr>
              <a:t>לביתיה</a:t>
            </a:r>
            <a:r>
              <a:rPr lang="he-IL" sz="1550" b="0" i="0" dirty="0">
                <a:effectLst/>
                <a:latin typeface="Arial" panose="020B0604020202020204" pitchFamily="34" charset="0"/>
              </a:rPr>
              <a:t> </a:t>
            </a:r>
            <a:r>
              <a:rPr lang="he-IL" sz="1550" b="0" i="0" dirty="0" err="1">
                <a:effectLst/>
                <a:latin typeface="Arial" panose="020B0604020202020204" pitchFamily="34" charset="0"/>
              </a:rPr>
              <a:t>חזינהו</a:t>
            </a:r>
            <a:r>
              <a:rPr lang="he-IL" sz="1550" b="0" i="0" dirty="0">
                <a:effectLst/>
                <a:latin typeface="Arial" panose="020B0604020202020204" pitchFamily="34" charset="0"/>
              </a:rPr>
              <a:t> </a:t>
            </a:r>
            <a:r>
              <a:rPr lang="he-IL" sz="1550" b="0" i="0" dirty="0" err="1">
                <a:effectLst/>
                <a:latin typeface="Arial" panose="020B0604020202020204" pitchFamily="34" charset="0"/>
              </a:rPr>
              <a:t>לאשיתא</a:t>
            </a:r>
            <a:r>
              <a:rPr lang="he-IL" sz="1550" b="0" i="0" dirty="0">
                <a:effectLst/>
                <a:latin typeface="Arial" panose="020B0604020202020204" pitchFamily="34" charset="0"/>
              </a:rPr>
              <a:t> </a:t>
            </a:r>
            <a:r>
              <a:rPr lang="he-IL" sz="1550" b="0" i="0" dirty="0" err="1">
                <a:effectLst/>
                <a:latin typeface="Arial" panose="020B0604020202020204" pitchFamily="34" charset="0"/>
              </a:rPr>
              <a:t>דביתיה</a:t>
            </a:r>
            <a:r>
              <a:rPr lang="he-IL" sz="1550" b="0" i="0" dirty="0">
                <a:effectLst/>
                <a:latin typeface="Arial" panose="020B0604020202020204" pitchFamily="34" charset="0"/>
              </a:rPr>
              <a:t> </a:t>
            </a:r>
            <a:r>
              <a:rPr lang="he-IL" sz="1550" b="0" i="0" dirty="0" err="1">
                <a:effectLst/>
                <a:latin typeface="Arial" panose="020B0604020202020204" pitchFamily="34" charset="0"/>
              </a:rPr>
              <a:t>דמשחרן</a:t>
            </a:r>
            <a:r>
              <a:rPr lang="he-IL" sz="1550" b="0" i="0" dirty="0">
                <a:effectLst/>
                <a:latin typeface="Arial" panose="020B0604020202020204" pitchFamily="34" charset="0"/>
              </a:rPr>
              <a:t>, </a:t>
            </a:r>
            <a:r>
              <a:rPr lang="he-IL" sz="1550" b="0" i="0" dirty="0" err="1">
                <a:effectLst/>
                <a:latin typeface="Arial" panose="020B0604020202020204" pitchFamily="34" charset="0"/>
              </a:rPr>
              <a:t>א''ל</a:t>
            </a:r>
            <a:r>
              <a:rPr lang="he-IL" sz="1550" b="0" i="0" dirty="0">
                <a:effectLst/>
                <a:latin typeface="Arial" panose="020B0604020202020204" pitchFamily="34" charset="0"/>
              </a:rPr>
              <a:t>: מכותלי ביתך אתה ניכר שפחמי אתה. </a:t>
            </a:r>
          </a:p>
          <a:p>
            <a:pPr>
              <a:lnSpc>
                <a:spcPct val="120000"/>
              </a:lnSpc>
            </a:pPr>
            <a:r>
              <a:rPr lang="he-IL" sz="1550" b="0" i="0" dirty="0" err="1">
                <a:effectLst/>
                <a:latin typeface="Arial" panose="020B0604020202020204" pitchFamily="34" charset="0"/>
              </a:rPr>
              <a:t>א''ל</a:t>
            </a:r>
            <a:r>
              <a:rPr lang="he-IL" sz="1550" b="0" i="0" dirty="0">
                <a:effectLst/>
                <a:latin typeface="Arial" panose="020B0604020202020204" pitchFamily="34" charset="0"/>
              </a:rPr>
              <a:t>: אוי לו לדור שאתה פרנסו שאי אתה יודע בצערן של </a:t>
            </a:r>
            <a:r>
              <a:rPr lang="he-IL" sz="1550" b="0" i="0" dirty="0" err="1">
                <a:effectLst/>
                <a:latin typeface="Arial" panose="020B0604020202020204" pitchFamily="34" charset="0"/>
              </a:rPr>
              <a:t>ת''ח</a:t>
            </a:r>
            <a:r>
              <a:rPr lang="he-IL" sz="1550" b="0" i="0" dirty="0">
                <a:effectLst/>
                <a:latin typeface="Arial" panose="020B0604020202020204" pitchFamily="34" charset="0"/>
              </a:rPr>
              <a:t> במה הם מתפרנסים ובמה הם </a:t>
            </a:r>
            <a:r>
              <a:rPr lang="he-IL" sz="1550" b="0" i="0" dirty="0" err="1">
                <a:effectLst/>
                <a:latin typeface="Arial" panose="020B0604020202020204" pitchFamily="34" charset="0"/>
              </a:rPr>
              <a:t>נזונים</a:t>
            </a:r>
            <a:r>
              <a:rPr lang="he-IL" sz="1550" b="0" i="0" dirty="0">
                <a:effectLst/>
                <a:latin typeface="Arial" panose="020B0604020202020204" pitchFamily="34" charset="0"/>
              </a:rPr>
              <a:t>. </a:t>
            </a:r>
          </a:p>
          <a:p>
            <a:pPr>
              <a:lnSpc>
                <a:spcPct val="120000"/>
              </a:lnSpc>
            </a:pPr>
            <a:r>
              <a:rPr lang="he-IL" sz="1550" b="0" i="0" dirty="0">
                <a:effectLst/>
                <a:latin typeface="Arial" panose="020B0604020202020204" pitchFamily="34" charset="0"/>
              </a:rPr>
              <a:t>אמר לו: נעניתי לך, מחול לי</a:t>
            </a:r>
            <a:r>
              <a:rPr lang="he-IL" sz="1550" dirty="0">
                <a:latin typeface="Arial" panose="020B0604020202020204" pitchFamily="34" charset="0"/>
              </a:rPr>
              <a:t>!</a:t>
            </a:r>
            <a:endParaRPr lang="he-IL" sz="1550" b="0" i="0" dirty="0">
              <a:effectLst/>
              <a:latin typeface="Arial" panose="020B0604020202020204" pitchFamily="34" charset="0"/>
            </a:endParaRPr>
          </a:p>
          <a:p>
            <a:pPr>
              <a:lnSpc>
                <a:spcPct val="120000"/>
              </a:lnSpc>
            </a:pPr>
            <a:r>
              <a:rPr lang="he-IL" sz="1550" b="0" i="0" dirty="0">
                <a:effectLst/>
                <a:latin typeface="Arial" panose="020B0604020202020204" pitchFamily="34" charset="0"/>
              </a:rPr>
              <a:t>לא </a:t>
            </a:r>
            <a:r>
              <a:rPr lang="he-IL" sz="1550" b="0" i="0" dirty="0" err="1">
                <a:effectLst/>
                <a:latin typeface="Arial" panose="020B0604020202020204" pitchFamily="34" charset="0"/>
              </a:rPr>
              <a:t>אשגח</a:t>
            </a:r>
            <a:r>
              <a:rPr lang="he-IL" sz="1550" b="0" i="0" dirty="0">
                <a:effectLst/>
                <a:latin typeface="Arial" panose="020B0604020202020204" pitchFamily="34" charset="0"/>
              </a:rPr>
              <a:t> ביה. </a:t>
            </a:r>
          </a:p>
          <a:p>
            <a:pPr>
              <a:lnSpc>
                <a:spcPct val="120000"/>
              </a:lnSpc>
            </a:pPr>
            <a:r>
              <a:rPr lang="he-IL" sz="1550" b="0" i="0" dirty="0">
                <a:effectLst/>
                <a:latin typeface="Arial" panose="020B0604020202020204" pitchFamily="34" charset="0"/>
              </a:rPr>
              <a:t>עשה בשביל כבוד אבא! </a:t>
            </a:r>
          </a:p>
          <a:p>
            <a:pPr>
              <a:lnSpc>
                <a:spcPct val="120000"/>
              </a:lnSpc>
            </a:pPr>
            <a:r>
              <a:rPr lang="he-IL" sz="1550" b="0" i="0" dirty="0">
                <a:effectLst/>
                <a:latin typeface="Arial" panose="020B0604020202020204" pitchFamily="34" charset="0"/>
              </a:rPr>
              <a:t>פייס.</a:t>
            </a:r>
          </a:p>
        </p:txBody>
      </p:sp>
      <p:pic>
        <p:nvPicPr>
          <p:cNvPr id="3" name="תמונה 2">
            <a:extLst>
              <a:ext uri="{FF2B5EF4-FFF2-40B4-BE49-F238E27FC236}">
                <a16:creationId xmlns:a16="http://schemas.microsoft.com/office/drawing/2014/main" id="{3281B582-1256-7C72-0085-48E918182E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4">
            <a:extLst>
              <a:ext uri="{FF2B5EF4-FFF2-40B4-BE49-F238E27FC236}">
                <a16:creationId xmlns:a16="http://schemas.microsoft.com/office/drawing/2014/main" id="{DA1FE3F7-430E-38F0-F973-0ABBAF24334A}"/>
              </a:ext>
            </a:extLst>
          </p:cNvPr>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כח</a:t>
            </a:r>
            <a:r>
              <a:rPr lang="he-IL" b="1" dirty="0">
                <a:solidFill>
                  <a:schemeClr val="bg1">
                    <a:lumMod val="50000"/>
                  </a:schemeClr>
                </a:solidFill>
              </a:rPr>
              <a:t> עמוד א</a:t>
            </a:r>
          </a:p>
        </p:txBody>
      </p:sp>
    </p:spTree>
    <p:extLst>
      <p:ext uri="{BB962C8B-B14F-4D97-AF65-F5344CB8AC3E}">
        <p14:creationId xmlns:p14="http://schemas.microsoft.com/office/powerpoint/2010/main" val="2389735846"/>
      </p:ext>
    </p:extLst>
  </p:cSld>
  <p:clrMapOvr>
    <a:masterClrMapping/>
  </p:clrMapOvr>
  <mc:AlternateContent xmlns:mc="http://schemas.openxmlformats.org/markup-compatibility/2006" xmlns:p14="http://schemas.microsoft.com/office/powerpoint/2010/main">
    <mc:Choice Requires="p14">
      <p:transition spd="slow" p14:dur="3750">
        <p:push dir="u"/>
      </p:transition>
    </mc:Choice>
    <mc:Fallback xmlns="">
      <p:transition spd="slow">
        <p:push dir="u"/>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3">
            <a:extLst>
              <a:ext uri="{FF2B5EF4-FFF2-40B4-BE49-F238E27FC236}">
                <a16:creationId xmlns:a16="http://schemas.microsoft.com/office/drawing/2014/main" id="{2E21D97F-4421-42A0-9B7E-2A1DB4269A6E}"/>
              </a:ext>
            </a:extLst>
          </p:cNvPr>
          <p:cNvSpPr txBox="1"/>
          <p:nvPr/>
        </p:nvSpPr>
        <p:spPr>
          <a:xfrm>
            <a:off x="971600" y="332656"/>
            <a:ext cx="7776864" cy="5900590"/>
          </a:xfrm>
          <a:prstGeom prst="rect">
            <a:avLst/>
          </a:prstGeom>
          <a:noFill/>
        </p:spPr>
        <p:txBody>
          <a:bodyPr wrap="square" rtlCol="1">
            <a:spAutoFit/>
          </a:bodyPr>
          <a:lstStyle/>
          <a:p>
            <a:pPr>
              <a:lnSpc>
                <a:spcPct val="120000"/>
              </a:lnSpc>
            </a:pPr>
            <a:r>
              <a:rPr lang="he-IL" sz="1600" b="0" i="0" dirty="0">
                <a:effectLst/>
                <a:latin typeface="Arial" panose="020B0604020202020204" pitchFamily="34" charset="0"/>
              </a:rPr>
              <a:t>אמרו: מאן </a:t>
            </a:r>
            <a:r>
              <a:rPr lang="he-IL" sz="1600" b="0" i="0" dirty="0" err="1">
                <a:effectLst/>
                <a:latin typeface="Arial" panose="020B0604020202020204" pitchFamily="34" charset="0"/>
              </a:rPr>
              <a:t>ניזיל</a:t>
            </a:r>
            <a:r>
              <a:rPr lang="he-IL" sz="1600" b="0" i="0" dirty="0">
                <a:effectLst/>
                <a:latin typeface="Arial" panose="020B0604020202020204" pitchFamily="34" charset="0"/>
              </a:rPr>
              <a:t> </a:t>
            </a:r>
            <a:r>
              <a:rPr lang="he-IL" sz="1600" b="0" i="0" dirty="0" err="1">
                <a:effectLst/>
                <a:latin typeface="Arial" panose="020B0604020202020204" pitchFamily="34" charset="0"/>
              </a:rPr>
              <a:t>ולימא</a:t>
            </a:r>
            <a:r>
              <a:rPr lang="he-IL" sz="1600" b="0" i="0" dirty="0">
                <a:effectLst/>
                <a:latin typeface="Arial" panose="020B0604020202020204" pitchFamily="34" charset="0"/>
              </a:rPr>
              <a:t> להו </a:t>
            </a:r>
            <a:r>
              <a:rPr lang="he-IL" sz="1600" b="0" i="0" dirty="0" err="1">
                <a:effectLst/>
                <a:latin typeface="Arial" panose="020B0604020202020204" pitchFamily="34" charset="0"/>
              </a:rPr>
              <a:t>לרבנן</a:t>
            </a:r>
            <a:r>
              <a:rPr lang="he-IL" sz="1600" dirty="0">
                <a:latin typeface="Arial" panose="020B0604020202020204" pitchFamily="34" charset="0"/>
              </a:rPr>
              <a:t>?</a:t>
            </a:r>
          </a:p>
          <a:p>
            <a:pPr>
              <a:lnSpc>
                <a:spcPct val="120000"/>
              </a:lnSpc>
            </a:pPr>
            <a:endParaRPr lang="he-IL" sz="600" b="0" i="0" dirty="0">
              <a:effectLst/>
              <a:latin typeface="Arial" panose="020B0604020202020204" pitchFamily="34" charset="0"/>
            </a:endParaRPr>
          </a:p>
          <a:p>
            <a:pPr>
              <a:lnSpc>
                <a:spcPct val="120000"/>
              </a:lnSpc>
            </a:pPr>
            <a:r>
              <a:rPr lang="he-IL" sz="1600" b="0" i="0" dirty="0">
                <a:effectLst/>
                <a:latin typeface="Arial" panose="020B0604020202020204" pitchFamily="34" charset="0"/>
              </a:rPr>
              <a:t>אמר להו ההוא כובס: אנא </a:t>
            </a:r>
            <a:r>
              <a:rPr lang="he-IL" sz="1600" b="0" i="0" dirty="0" err="1">
                <a:effectLst/>
                <a:latin typeface="Arial" panose="020B0604020202020204" pitchFamily="34" charset="0"/>
              </a:rPr>
              <a:t>אזילנא</a:t>
            </a:r>
            <a:r>
              <a:rPr lang="he-IL" sz="1600" b="0" i="0" dirty="0">
                <a:effectLst/>
                <a:latin typeface="Arial" panose="020B0604020202020204" pitchFamily="34" charset="0"/>
              </a:rPr>
              <a:t>. </a:t>
            </a:r>
          </a:p>
          <a:p>
            <a:pPr>
              <a:lnSpc>
                <a:spcPct val="120000"/>
              </a:lnSpc>
            </a:pPr>
            <a:r>
              <a:rPr lang="he-IL" sz="1600" b="0" i="0" dirty="0">
                <a:effectLst/>
                <a:latin typeface="Arial" panose="020B0604020202020204" pitchFamily="34" charset="0"/>
              </a:rPr>
              <a:t>שלח להו ר' יהושע לבי </a:t>
            </a:r>
            <a:r>
              <a:rPr lang="he-IL" sz="1600" b="0" i="0" dirty="0" err="1">
                <a:effectLst/>
                <a:latin typeface="Arial" panose="020B0604020202020204" pitchFamily="34" charset="0"/>
              </a:rPr>
              <a:t>מדרשא</a:t>
            </a:r>
            <a:r>
              <a:rPr lang="he-IL" sz="1600" b="0" i="0" dirty="0">
                <a:effectLst/>
                <a:latin typeface="Arial" panose="020B0604020202020204" pitchFamily="34" charset="0"/>
              </a:rPr>
              <a:t>: מאן </a:t>
            </a:r>
            <a:r>
              <a:rPr lang="he-IL" sz="1600" b="0" i="0" dirty="0" err="1">
                <a:effectLst/>
                <a:latin typeface="Arial" panose="020B0604020202020204" pitchFamily="34" charset="0"/>
              </a:rPr>
              <a:t>דלביש</a:t>
            </a:r>
            <a:r>
              <a:rPr lang="he-IL" sz="1600" b="0" i="0" dirty="0">
                <a:effectLst/>
                <a:latin typeface="Arial" panose="020B0604020202020204" pitchFamily="34" charset="0"/>
              </a:rPr>
              <a:t> </a:t>
            </a:r>
            <a:r>
              <a:rPr lang="he-IL" sz="1600" b="0" i="0" dirty="0" err="1">
                <a:effectLst/>
                <a:latin typeface="Arial" panose="020B0604020202020204" pitchFamily="34" charset="0"/>
              </a:rPr>
              <a:t>מדא</a:t>
            </a:r>
            <a:r>
              <a:rPr lang="he-IL" sz="1600" b="0" i="0" dirty="0">
                <a:effectLst/>
                <a:latin typeface="Arial" panose="020B0604020202020204" pitchFamily="34" charset="0"/>
              </a:rPr>
              <a:t> ילבש </a:t>
            </a:r>
            <a:r>
              <a:rPr lang="he-IL" sz="1600" b="0" i="0" dirty="0" err="1">
                <a:effectLst/>
                <a:latin typeface="Arial" panose="020B0604020202020204" pitchFamily="34" charset="0"/>
              </a:rPr>
              <a:t>מדא</a:t>
            </a:r>
            <a:r>
              <a:rPr lang="he-IL" sz="1600" b="0" i="0" dirty="0">
                <a:effectLst/>
                <a:latin typeface="Arial" panose="020B0604020202020204" pitchFamily="34" charset="0"/>
              </a:rPr>
              <a:t> ומאן דלא לביש </a:t>
            </a:r>
            <a:r>
              <a:rPr lang="he-IL" sz="1600" b="0" i="0" dirty="0" err="1">
                <a:effectLst/>
                <a:latin typeface="Arial" panose="020B0604020202020204" pitchFamily="34" charset="0"/>
              </a:rPr>
              <a:t>מדא</a:t>
            </a:r>
            <a:r>
              <a:rPr lang="he-IL" sz="1600" b="0" i="0" dirty="0">
                <a:effectLst/>
                <a:latin typeface="Arial" panose="020B0604020202020204" pitchFamily="34" charset="0"/>
              </a:rPr>
              <a:t> </a:t>
            </a:r>
            <a:r>
              <a:rPr lang="he-IL" sz="1600" b="0" i="0" dirty="0" err="1">
                <a:effectLst/>
                <a:latin typeface="Arial" panose="020B0604020202020204" pitchFamily="34" charset="0"/>
              </a:rPr>
              <a:t>יימר</a:t>
            </a:r>
            <a:r>
              <a:rPr lang="he-IL" sz="1600" b="0" i="0" dirty="0">
                <a:effectLst/>
                <a:latin typeface="Arial" panose="020B0604020202020204" pitchFamily="34" charset="0"/>
              </a:rPr>
              <a:t> ליה למאן </a:t>
            </a:r>
            <a:r>
              <a:rPr lang="he-IL" sz="1600" b="0" i="0" dirty="0" err="1">
                <a:effectLst/>
                <a:latin typeface="Arial" panose="020B0604020202020204" pitchFamily="34" charset="0"/>
              </a:rPr>
              <a:t>דלביש</a:t>
            </a:r>
            <a:r>
              <a:rPr lang="he-IL" sz="1600" b="0" i="0" dirty="0">
                <a:effectLst/>
                <a:latin typeface="Arial" panose="020B0604020202020204" pitchFamily="34" charset="0"/>
              </a:rPr>
              <a:t> </a:t>
            </a:r>
            <a:r>
              <a:rPr lang="he-IL" sz="1600" b="0" i="0" dirty="0" err="1">
                <a:effectLst/>
                <a:latin typeface="Arial" panose="020B0604020202020204" pitchFamily="34" charset="0"/>
              </a:rPr>
              <a:t>מדא</a:t>
            </a:r>
            <a:r>
              <a:rPr lang="he-IL" sz="1600" b="0" i="0" dirty="0">
                <a:effectLst/>
                <a:latin typeface="Arial" panose="020B0604020202020204" pitchFamily="34" charset="0"/>
              </a:rPr>
              <a:t> שלח מדך ואנא </a:t>
            </a:r>
            <a:r>
              <a:rPr lang="he-IL" sz="1600" b="0" i="0" dirty="0" err="1">
                <a:effectLst/>
                <a:latin typeface="Arial" panose="020B0604020202020204" pitchFamily="34" charset="0"/>
              </a:rPr>
              <a:t>אלבשיה</a:t>
            </a:r>
            <a:r>
              <a:rPr lang="he-IL" sz="1600" b="0" i="0" dirty="0">
                <a:effectLst/>
                <a:latin typeface="Arial" panose="020B0604020202020204" pitchFamily="34" charset="0"/>
              </a:rPr>
              <a:t>. </a:t>
            </a:r>
          </a:p>
          <a:p>
            <a:pPr>
              <a:lnSpc>
                <a:spcPct val="120000"/>
              </a:lnSpc>
            </a:pPr>
            <a:r>
              <a:rPr lang="he-IL" sz="1600" b="0" i="0" dirty="0">
                <a:effectLst/>
                <a:latin typeface="Arial" panose="020B0604020202020204" pitchFamily="34" charset="0"/>
              </a:rPr>
              <a:t>אמר להו </a:t>
            </a:r>
            <a:r>
              <a:rPr lang="he-IL" sz="1600" b="0" i="0" dirty="0" err="1">
                <a:effectLst/>
                <a:latin typeface="Arial" panose="020B0604020202020204" pitchFamily="34" charset="0"/>
              </a:rPr>
              <a:t>ר''ע</a:t>
            </a:r>
            <a:r>
              <a:rPr lang="he-IL" sz="1600" b="0" i="0" dirty="0">
                <a:effectLst/>
                <a:latin typeface="Arial" panose="020B0604020202020204" pitchFamily="34" charset="0"/>
              </a:rPr>
              <a:t> </a:t>
            </a:r>
            <a:r>
              <a:rPr lang="he-IL" sz="1600" b="0" i="0" dirty="0" err="1">
                <a:effectLst/>
                <a:latin typeface="Arial" panose="020B0604020202020204" pitchFamily="34" charset="0"/>
              </a:rPr>
              <a:t>לרבנן</a:t>
            </a:r>
            <a:r>
              <a:rPr lang="he-IL" sz="1600" b="0" i="0" dirty="0">
                <a:effectLst/>
                <a:latin typeface="Arial" panose="020B0604020202020204" pitchFamily="34" charset="0"/>
              </a:rPr>
              <a:t>: </a:t>
            </a:r>
            <a:r>
              <a:rPr lang="he-IL" sz="1600" b="0" i="0" dirty="0" err="1">
                <a:effectLst/>
                <a:latin typeface="Arial" panose="020B0604020202020204" pitchFamily="34" charset="0"/>
              </a:rPr>
              <a:t>טרוקו</a:t>
            </a:r>
            <a:r>
              <a:rPr lang="he-IL" sz="1600" b="0" i="0" dirty="0">
                <a:effectLst/>
                <a:latin typeface="Arial" panose="020B0604020202020204" pitchFamily="34" charset="0"/>
              </a:rPr>
              <a:t> גלי דלא </a:t>
            </a:r>
            <a:r>
              <a:rPr lang="he-IL" sz="1600" b="0" i="0" dirty="0" err="1">
                <a:effectLst/>
                <a:latin typeface="Arial" panose="020B0604020202020204" pitchFamily="34" charset="0"/>
              </a:rPr>
              <a:t>ליתו</a:t>
            </a:r>
            <a:r>
              <a:rPr lang="he-IL" sz="1600" b="0" i="0" dirty="0">
                <a:effectLst/>
                <a:latin typeface="Arial" panose="020B0604020202020204" pitchFamily="34" charset="0"/>
              </a:rPr>
              <a:t> עבדי </a:t>
            </a:r>
            <a:r>
              <a:rPr lang="he-IL" sz="1600" b="0" i="0" dirty="0" err="1">
                <a:effectLst/>
                <a:latin typeface="Arial" panose="020B0604020202020204" pitchFamily="34" charset="0"/>
              </a:rPr>
              <a:t>דר''ג</a:t>
            </a:r>
            <a:r>
              <a:rPr lang="he-IL" sz="1600" b="0" i="0" dirty="0">
                <a:effectLst/>
                <a:latin typeface="Arial" panose="020B0604020202020204" pitchFamily="34" charset="0"/>
              </a:rPr>
              <a:t> ולצערו </a:t>
            </a:r>
            <a:r>
              <a:rPr lang="he-IL" sz="1600" b="0" i="0" dirty="0" err="1">
                <a:effectLst/>
                <a:latin typeface="Arial" panose="020B0604020202020204" pitchFamily="34" charset="0"/>
              </a:rPr>
              <a:t>לרבנן</a:t>
            </a:r>
            <a:r>
              <a:rPr lang="he-IL" sz="1600" dirty="0">
                <a:latin typeface="Arial" panose="020B0604020202020204" pitchFamily="34" charset="0"/>
              </a:rPr>
              <a:t>.</a:t>
            </a:r>
            <a:endParaRPr lang="he-IL" sz="1600" b="0" i="0" dirty="0">
              <a:effectLst/>
              <a:latin typeface="Arial" panose="020B0604020202020204" pitchFamily="34" charset="0"/>
            </a:endParaRPr>
          </a:p>
          <a:p>
            <a:pPr>
              <a:lnSpc>
                <a:spcPct val="120000"/>
              </a:lnSpc>
            </a:pPr>
            <a:endParaRPr lang="he-IL" sz="600" b="0" i="0" dirty="0">
              <a:effectLst/>
              <a:latin typeface="Arial" panose="020B0604020202020204" pitchFamily="34" charset="0"/>
            </a:endParaRPr>
          </a:p>
          <a:p>
            <a:pPr>
              <a:lnSpc>
                <a:spcPct val="120000"/>
              </a:lnSpc>
            </a:pPr>
            <a:r>
              <a:rPr lang="he-IL" sz="1600" b="0" i="0" dirty="0" err="1">
                <a:effectLst/>
                <a:latin typeface="Arial" panose="020B0604020202020204" pitchFamily="34" charset="0"/>
              </a:rPr>
              <a:t>א''ר</a:t>
            </a:r>
            <a:r>
              <a:rPr lang="he-IL" sz="1600" b="0" i="0" dirty="0">
                <a:effectLst/>
                <a:latin typeface="Arial" panose="020B0604020202020204" pitchFamily="34" charset="0"/>
              </a:rPr>
              <a:t> יהושע: מוטב </a:t>
            </a:r>
            <a:r>
              <a:rPr lang="he-IL" sz="1600" b="0" i="0" dirty="0" err="1">
                <a:effectLst/>
                <a:latin typeface="Arial" panose="020B0604020202020204" pitchFamily="34" charset="0"/>
              </a:rPr>
              <a:t>דאיקום</a:t>
            </a:r>
            <a:r>
              <a:rPr lang="he-IL" sz="1600" b="0" i="0" dirty="0">
                <a:effectLst/>
                <a:latin typeface="Arial" panose="020B0604020202020204" pitchFamily="34" charset="0"/>
              </a:rPr>
              <a:t> </a:t>
            </a:r>
            <a:r>
              <a:rPr lang="he-IL" sz="1600" b="0" i="0" dirty="0" err="1">
                <a:effectLst/>
                <a:latin typeface="Arial" panose="020B0604020202020204" pitchFamily="34" charset="0"/>
              </a:rPr>
              <a:t>ואיזיל</a:t>
            </a:r>
            <a:r>
              <a:rPr lang="he-IL" sz="1600" b="0" i="0" dirty="0">
                <a:effectLst/>
                <a:latin typeface="Arial" panose="020B0604020202020204" pitchFamily="34" charset="0"/>
              </a:rPr>
              <a:t> אנא </a:t>
            </a:r>
            <a:r>
              <a:rPr lang="he-IL" sz="1600" b="0" i="0" dirty="0" err="1">
                <a:effectLst/>
                <a:latin typeface="Arial" panose="020B0604020202020204" pitchFamily="34" charset="0"/>
              </a:rPr>
              <a:t>לגבייהו</a:t>
            </a:r>
            <a:r>
              <a:rPr lang="he-IL" sz="1600" b="0" i="0" dirty="0">
                <a:effectLst/>
                <a:latin typeface="Arial" panose="020B0604020202020204" pitchFamily="34" charset="0"/>
              </a:rPr>
              <a:t>. </a:t>
            </a:r>
          </a:p>
          <a:p>
            <a:pPr>
              <a:lnSpc>
                <a:spcPct val="120000"/>
              </a:lnSpc>
            </a:pPr>
            <a:r>
              <a:rPr lang="he-IL" sz="1600" b="0" i="0" dirty="0">
                <a:effectLst/>
                <a:latin typeface="Arial" panose="020B0604020202020204" pitchFamily="34" charset="0"/>
              </a:rPr>
              <a:t>אתא טרף </a:t>
            </a:r>
            <a:r>
              <a:rPr lang="he-IL" sz="1600" b="0" i="0" dirty="0" err="1">
                <a:effectLst/>
                <a:latin typeface="Arial" panose="020B0604020202020204" pitchFamily="34" charset="0"/>
              </a:rPr>
              <a:t>אבבא</a:t>
            </a:r>
            <a:r>
              <a:rPr lang="he-IL" sz="1600" b="0" i="0" dirty="0">
                <a:effectLst/>
                <a:latin typeface="Arial" panose="020B0604020202020204" pitchFamily="34" charset="0"/>
              </a:rPr>
              <a:t>, </a:t>
            </a:r>
            <a:r>
              <a:rPr lang="he-IL" sz="1600" b="0" i="0" dirty="0" err="1">
                <a:effectLst/>
                <a:latin typeface="Arial" panose="020B0604020202020204" pitchFamily="34" charset="0"/>
              </a:rPr>
              <a:t>א''ל</a:t>
            </a:r>
            <a:r>
              <a:rPr lang="he-IL" sz="1600" b="0" i="0" dirty="0">
                <a:effectLst/>
                <a:latin typeface="Arial" panose="020B0604020202020204" pitchFamily="34" charset="0"/>
              </a:rPr>
              <a:t>: מזה בן מזה יזה ושאינו </a:t>
            </a:r>
            <a:r>
              <a:rPr lang="he-IL" sz="1600" b="0" i="0" dirty="0">
                <a:solidFill>
                  <a:srgbClr val="000000"/>
                </a:solidFill>
                <a:effectLst/>
                <a:latin typeface="Arial" panose="020B0604020202020204" pitchFamily="34" charset="0"/>
              </a:rPr>
              <a:t>לא מזה ולא בן מזה יאמר למזה בן מזה מימיך מי מערה ואפרך אפר מקלה?</a:t>
            </a:r>
          </a:p>
          <a:p>
            <a:pPr>
              <a:lnSpc>
                <a:spcPct val="120000"/>
              </a:lnSpc>
            </a:pPr>
            <a:r>
              <a:rPr lang="he-IL" sz="1600" b="0" i="0" dirty="0" err="1">
                <a:solidFill>
                  <a:srgbClr val="000000"/>
                </a:solidFill>
                <a:effectLst/>
                <a:latin typeface="Arial" panose="020B0604020202020204" pitchFamily="34" charset="0"/>
              </a:rPr>
              <a:t>א''ל</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ר''ע</a:t>
            </a:r>
            <a:r>
              <a:rPr lang="he-IL" sz="1600" b="0" i="0" dirty="0">
                <a:solidFill>
                  <a:srgbClr val="000000"/>
                </a:solidFill>
                <a:effectLst/>
                <a:latin typeface="Arial" panose="020B0604020202020204" pitchFamily="34" charset="0"/>
              </a:rPr>
              <a:t>: רבי יהושע </a:t>
            </a:r>
            <a:r>
              <a:rPr lang="he-IL" sz="1600" b="0" i="0" dirty="0" err="1">
                <a:solidFill>
                  <a:srgbClr val="000000"/>
                </a:solidFill>
                <a:effectLst/>
                <a:latin typeface="Arial" panose="020B0604020202020204" pitchFamily="34" charset="0"/>
              </a:rPr>
              <a:t>נתפייסת</a:t>
            </a:r>
            <a:r>
              <a:rPr lang="he-IL" sz="1600" b="0" i="0" dirty="0">
                <a:solidFill>
                  <a:srgbClr val="000000"/>
                </a:solidFill>
                <a:effectLst/>
                <a:latin typeface="Arial" panose="020B0604020202020204" pitchFamily="34" charset="0"/>
              </a:rPr>
              <a:t>? כלום עשינו אלא בשביל כבודך, למחר אני ואתה נשכים לפתחו.</a:t>
            </a:r>
          </a:p>
          <a:p>
            <a:pPr>
              <a:lnSpc>
                <a:spcPct val="120000"/>
              </a:lnSpc>
            </a:pPr>
            <a:endParaRPr lang="he-IL" sz="24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אמרי: </a:t>
            </a:r>
          </a:p>
          <a:p>
            <a:pPr>
              <a:lnSpc>
                <a:spcPct val="120000"/>
              </a:lnSpc>
            </a:pPr>
            <a:r>
              <a:rPr lang="he-IL" sz="1600" b="0" i="0" dirty="0">
                <a:solidFill>
                  <a:srgbClr val="000000"/>
                </a:solidFill>
                <a:effectLst/>
                <a:latin typeface="Arial" panose="020B0604020202020204" pitchFamily="34" charset="0"/>
              </a:rPr>
              <a:t>היכי נעביד? </a:t>
            </a:r>
          </a:p>
          <a:p>
            <a:pPr>
              <a:lnSpc>
                <a:spcPct val="120000"/>
              </a:lnSpc>
            </a:pPr>
            <a:r>
              <a:rPr lang="he-IL" sz="1600" b="0" i="0" dirty="0" err="1">
                <a:solidFill>
                  <a:srgbClr val="000000"/>
                </a:solidFill>
                <a:effectLst/>
                <a:latin typeface="Arial" panose="020B0604020202020204" pitchFamily="34" charset="0"/>
              </a:rPr>
              <a:t>נעבריה</a:t>
            </a:r>
            <a:r>
              <a:rPr lang="he-IL" sz="1600" b="0" i="0" dirty="0">
                <a:solidFill>
                  <a:srgbClr val="000000"/>
                </a:solidFill>
                <a:effectLst/>
                <a:latin typeface="Arial" panose="020B0604020202020204" pitchFamily="34" charset="0"/>
              </a:rPr>
              <a:t> - </a:t>
            </a:r>
            <a:r>
              <a:rPr lang="he-IL" sz="1600" b="0" i="0" dirty="0" err="1">
                <a:solidFill>
                  <a:srgbClr val="000000"/>
                </a:solidFill>
                <a:effectLst/>
                <a:latin typeface="Arial" panose="020B0604020202020204" pitchFamily="34" charset="0"/>
              </a:rPr>
              <a:t>גמירי</a:t>
            </a:r>
            <a:r>
              <a:rPr lang="he-IL" sz="1600" b="0" i="0" dirty="0">
                <a:solidFill>
                  <a:srgbClr val="000000"/>
                </a:solidFill>
                <a:effectLst/>
                <a:latin typeface="Arial" panose="020B0604020202020204" pitchFamily="34" charset="0"/>
              </a:rPr>
              <a:t> מעלין בקדש ואין מורידין,</a:t>
            </a:r>
          </a:p>
          <a:p>
            <a:pPr>
              <a:lnSpc>
                <a:spcPct val="120000"/>
              </a:lnSpc>
            </a:pPr>
            <a:r>
              <a:rPr lang="he-IL" sz="1600" b="0" i="0" dirty="0">
                <a:solidFill>
                  <a:srgbClr val="000000"/>
                </a:solidFill>
                <a:effectLst/>
                <a:latin typeface="Arial" panose="020B0604020202020204" pitchFamily="34" charset="0"/>
              </a:rPr>
              <a:t>נדרוש מר </a:t>
            </a:r>
            <a:r>
              <a:rPr lang="he-IL" sz="1600" b="0" i="0" dirty="0" err="1">
                <a:solidFill>
                  <a:srgbClr val="000000"/>
                </a:solidFill>
                <a:effectLst/>
                <a:latin typeface="Arial" panose="020B0604020202020204" pitchFamily="34" charset="0"/>
              </a:rPr>
              <a:t>חדא</a:t>
            </a:r>
            <a:r>
              <a:rPr lang="he-IL" sz="1600" b="0" i="0" dirty="0">
                <a:solidFill>
                  <a:srgbClr val="000000"/>
                </a:solidFill>
                <a:effectLst/>
                <a:latin typeface="Arial" panose="020B0604020202020204" pitchFamily="34" charset="0"/>
              </a:rPr>
              <a:t> שבתא ומר </a:t>
            </a:r>
            <a:r>
              <a:rPr lang="he-IL" sz="1600" b="0" i="0" dirty="0" err="1">
                <a:solidFill>
                  <a:srgbClr val="000000"/>
                </a:solidFill>
                <a:effectLst/>
                <a:latin typeface="Arial" panose="020B0604020202020204" pitchFamily="34" charset="0"/>
              </a:rPr>
              <a:t>חדא</a:t>
            </a:r>
            <a:r>
              <a:rPr lang="he-IL" sz="1600" b="0" i="0" dirty="0">
                <a:solidFill>
                  <a:srgbClr val="000000"/>
                </a:solidFill>
                <a:effectLst/>
                <a:latin typeface="Arial" panose="020B0604020202020204" pitchFamily="34" charset="0"/>
              </a:rPr>
              <a:t> שבתא - אתי </a:t>
            </a:r>
            <a:r>
              <a:rPr lang="he-IL" sz="1600" b="0" i="0" dirty="0" err="1">
                <a:solidFill>
                  <a:srgbClr val="000000"/>
                </a:solidFill>
                <a:effectLst/>
                <a:latin typeface="Arial" panose="020B0604020202020204" pitchFamily="34" charset="0"/>
              </a:rPr>
              <a:t>לקנאויי</a:t>
            </a:r>
            <a:r>
              <a:rPr lang="he-IL" sz="1600" b="0" i="0" dirty="0">
                <a:solidFill>
                  <a:srgbClr val="000000"/>
                </a:solidFill>
                <a:effectLst/>
                <a:latin typeface="Arial" panose="020B0604020202020204" pitchFamily="34" charset="0"/>
              </a:rPr>
              <a:t>,</a:t>
            </a:r>
          </a:p>
          <a:p>
            <a:pPr>
              <a:lnSpc>
                <a:spcPct val="120000"/>
              </a:lnSpc>
            </a:pPr>
            <a:r>
              <a:rPr lang="he-IL" sz="1600" b="0" i="0" dirty="0">
                <a:solidFill>
                  <a:srgbClr val="000000"/>
                </a:solidFill>
                <a:effectLst/>
                <a:latin typeface="Arial" panose="020B0604020202020204" pitchFamily="34" charset="0"/>
              </a:rPr>
              <a:t>אלא לדרוש </a:t>
            </a:r>
            <a:r>
              <a:rPr lang="he-IL" sz="1600" b="0" i="0" dirty="0" err="1">
                <a:solidFill>
                  <a:srgbClr val="000000"/>
                </a:solidFill>
                <a:effectLst/>
                <a:latin typeface="Arial" panose="020B0604020202020204" pitchFamily="34" charset="0"/>
              </a:rPr>
              <a:t>ר''ג</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תלתא</a:t>
            </a:r>
            <a:r>
              <a:rPr lang="he-IL" sz="1600" b="0" i="0" dirty="0">
                <a:solidFill>
                  <a:srgbClr val="000000"/>
                </a:solidFill>
                <a:effectLst/>
                <a:latin typeface="Arial" panose="020B0604020202020204" pitchFamily="34" charset="0"/>
              </a:rPr>
              <a:t> שבתי </a:t>
            </a:r>
            <a:r>
              <a:rPr lang="he-IL" sz="1600" b="0" i="0" dirty="0" err="1">
                <a:solidFill>
                  <a:srgbClr val="000000"/>
                </a:solidFill>
                <a:effectLst/>
                <a:latin typeface="Arial" panose="020B0604020202020204" pitchFamily="34" charset="0"/>
              </a:rPr>
              <a:t>וראב</a:t>
            </a:r>
            <a:r>
              <a:rPr lang="he-IL" sz="1600" b="0" i="0" dirty="0">
                <a:solidFill>
                  <a:srgbClr val="000000"/>
                </a:solidFill>
                <a:effectLst/>
                <a:latin typeface="Arial" panose="020B0604020202020204" pitchFamily="34" charset="0"/>
              </a:rPr>
              <a:t>''ע </a:t>
            </a:r>
            <a:r>
              <a:rPr lang="he-IL" sz="1600" b="0" i="0" dirty="0" err="1">
                <a:solidFill>
                  <a:srgbClr val="000000"/>
                </a:solidFill>
                <a:effectLst/>
                <a:latin typeface="Arial" panose="020B0604020202020204" pitchFamily="34" charset="0"/>
              </a:rPr>
              <a:t>חדא</a:t>
            </a:r>
            <a:r>
              <a:rPr lang="he-IL" sz="1600" b="0" i="0" dirty="0">
                <a:solidFill>
                  <a:srgbClr val="000000"/>
                </a:solidFill>
                <a:effectLst/>
                <a:latin typeface="Arial" panose="020B0604020202020204" pitchFamily="34" charset="0"/>
              </a:rPr>
              <a:t> שבתא, </a:t>
            </a:r>
          </a:p>
          <a:p>
            <a:pPr>
              <a:lnSpc>
                <a:spcPct val="120000"/>
              </a:lnSpc>
            </a:pPr>
            <a:r>
              <a:rPr lang="he-IL" sz="1600" b="0" i="0" dirty="0">
                <a:solidFill>
                  <a:srgbClr val="000000"/>
                </a:solidFill>
                <a:effectLst/>
                <a:latin typeface="Arial" panose="020B0604020202020204" pitchFamily="34" charset="0"/>
              </a:rPr>
              <a:t>והיינו </a:t>
            </a:r>
            <a:r>
              <a:rPr lang="he-IL" sz="1600" b="0" i="0" dirty="0" err="1">
                <a:solidFill>
                  <a:srgbClr val="000000"/>
                </a:solidFill>
                <a:effectLst/>
                <a:latin typeface="Arial" panose="020B0604020202020204" pitchFamily="34" charset="0"/>
              </a:rPr>
              <a:t>דאמר</a:t>
            </a:r>
            <a:r>
              <a:rPr lang="he-IL" sz="1600" b="0" i="0" dirty="0">
                <a:solidFill>
                  <a:srgbClr val="000000"/>
                </a:solidFill>
                <a:effectLst/>
                <a:latin typeface="Arial" panose="020B0604020202020204" pitchFamily="34" charset="0"/>
              </a:rPr>
              <a:t> מר: </a:t>
            </a:r>
            <a:r>
              <a:rPr lang="he-IL" sz="1600" dirty="0">
                <a:solidFill>
                  <a:srgbClr val="F79646">
                    <a:lumMod val="50000"/>
                  </a:srgbClr>
                </a:solidFill>
              </a:rPr>
              <a:t>שבת של מי </a:t>
            </a:r>
            <a:r>
              <a:rPr lang="he-IL" sz="1600" dirty="0" err="1">
                <a:solidFill>
                  <a:srgbClr val="F79646">
                    <a:lumMod val="50000"/>
                  </a:srgbClr>
                </a:solidFill>
              </a:rPr>
              <a:t>היתה</a:t>
            </a:r>
            <a:r>
              <a:rPr lang="he-IL" sz="1600" dirty="0">
                <a:solidFill>
                  <a:srgbClr val="F79646">
                    <a:lumMod val="50000"/>
                  </a:srgbClr>
                </a:solidFill>
              </a:rPr>
              <a:t> של </a:t>
            </a:r>
            <a:r>
              <a:rPr lang="he-IL" sz="1600" dirty="0" err="1">
                <a:solidFill>
                  <a:srgbClr val="F79646">
                    <a:lumMod val="50000"/>
                  </a:srgbClr>
                </a:solidFill>
              </a:rPr>
              <a:t>ראב</a:t>
            </a:r>
            <a:r>
              <a:rPr lang="he-IL" sz="1600" dirty="0">
                <a:solidFill>
                  <a:srgbClr val="F79646">
                    <a:lumMod val="50000"/>
                  </a:srgbClr>
                </a:solidFill>
              </a:rPr>
              <a:t>''ע </a:t>
            </a:r>
            <a:r>
              <a:rPr lang="he-IL" sz="1600" dirty="0" err="1">
                <a:solidFill>
                  <a:srgbClr val="F79646">
                    <a:lumMod val="50000"/>
                  </a:srgbClr>
                </a:solidFill>
              </a:rPr>
              <a:t>היתה</a:t>
            </a:r>
            <a:r>
              <a:rPr lang="he-IL" sz="1600" dirty="0">
                <a:solidFill>
                  <a:srgbClr val="F79646">
                    <a:lumMod val="50000"/>
                  </a:srgbClr>
                </a:solidFill>
              </a:rPr>
              <a:t>. </a:t>
            </a:r>
          </a:p>
          <a:p>
            <a:pPr>
              <a:lnSpc>
                <a:spcPct val="120000"/>
              </a:lnSpc>
            </a:pPr>
            <a:endParaRPr lang="he-IL" sz="24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ואותו תלמיד ר' שמעון בן יוחאי </a:t>
            </a:r>
            <a:r>
              <a:rPr lang="he-IL" sz="1600" b="0" i="0" dirty="0" err="1">
                <a:solidFill>
                  <a:srgbClr val="000000"/>
                </a:solidFill>
                <a:effectLst/>
                <a:latin typeface="Arial" panose="020B0604020202020204" pitchFamily="34" charset="0"/>
              </a:rPr>
              <a:t>הוה</a:t>
            </a:r>
            <a:r>
              <a:rPr lang="he-IL" sz="1600" b="0" i="0" dirty="0">
                <a:solidFill>
                  <a:srgbClr val="000000"/>
                </a:solidFill>
                <a:effectLst/>
                <a:latin typeface="Arial" panose="020B0604020202020204" pitchFamily="34" charset="0"/>
              </a:rPr>
              <a:t>.</a:t>
            </a:r>
            <a:endParaRPr lang="he-IL" sz="1600" dirty="0">
              <a:solidFill>
                <a:srgbClr val="F79646">
                  <a:lumMod val="50000"/>
                </a:srgbClr>
              </a:solidFill>
            </a:endParaRPr>
          </a:p>
        </p:txBody>
      </p:sp>
      <p:pic>
        <p:nvPicPr>
          <p:cNvPr id="3" name="תמונה 2">
            <a:extLst>
              <a:ext uri="{FF2B5EF4-FFF2-40B4-BE49-F238E27FC236}">
                <a16:creationId xmlns:a16="http://schemas.microsoft.com/office/drawing/2014/main" id="{3281B582-1256-7C72-0085-48E918182E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4">
            <a:extLst>
              <a:ext uri="{FF2B5EF4-FFF2-40B4-BE49-F238E27FC236}">
                <a16:creationId xmlns:a16="http://schemas.microsoft.com/office/drawing/2014/main" id="{DA1FE3F7-430E-38F0-F973-0ABBAF24334A}"/>
              </a:ext>
            </a:extLst>
          </p:cNvPr>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כח</a:t>
            </a:r>
            <a:r>
              <a:rPr lang="he-IL" b="1" dirty="0">
                <a:solidFill>
                  <a:schemeClr val="bg1">
                    <a:lumMod val="50000"/>
                  </a:schemeClr>
                </a:solidFill>
              </a:rPr>
              <a:t> עמוד א</a:t>
            </a:r>
          </a:p>
        </p:txBody>
      </p:sp>
      <p:sp>
        <p:nvSpPr>
          <p:cNvPr id="2" name="הסבר מלבני מעוגל 6">
            <a:extLst>
              <a:ext uri="{FF2B5EF4-FFF2-40B4-BE49-F238E27FC236}">
                <a16:creationId xmlns:a16="http://schemas.microsoft.com/office/drawing/2014/main" id="{82E59FF0-93C0-C05F-A3BA-3120DBBC449E}"/>
              </a:ext>
            </a:extLst>
          </p:cNvPr>
          <p:cNvSpPr/>
          <p:nvPr/>
        </p:nvSpPr>
        <p:spPr>
          <a:xfrm>
            <a:off x="611560" y="4221088"/>
            <a:ext cx="3240360" cy="2016224"/>
          </a:xfrm>
          <a:prstGeom prst="wedgeRoundRectCallout">
            <a:avLst>
              <a:gd name="adj1" fmla="val 67040"/>
              <a:gd name="adj2" fmla="val 36652"/>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rgbClr val="F79646">
                    <a:lumMod val="50000"/>
                  </a:srgbClr>
                </a:solidFill>
              </a:rPr>
              <a:t>מעשה בתלמיד אחד שבא לפני ר' יהושע, </a:t>
            </a:r>
          </a:p>
          <a:p>
            <a:pPr>
              <a:lnSpc>
                <a:spcPct val="120000"/>
              </a:lnSpc>
            </a:pPr>
            <a:r>
              <a:rPr lang="he-IL" sz="1400" dirty="0" err="1">
                <a:solidFill>
                  <a:srgbClr val="F79646">
                    <a:lumMod val="50000"/>
                  </a:srgbClr>
                </a:solidFill>
              </a:rPr>
              <a:t>א''ל</a:t>
            </a:r>
            <a:r>
              <a:rPr lang="he-IL" sz="1400" dirty="0">
                <a:solidFill>
                  <a:srgbClr val="F79646">
                    <a:lumMod val="50000"/>
                  </a:srgbClr>
                </a:solidFill>
              </a:rPr>
              <a:t>: תפלת ערבית רשות או חובה? </a:t>
            </a:r>
          </a:p>
          <a:p>
            <a:pPr>
              <a:lnSpc>
                <a:spcPct val="120000"/>
              </a:lnSpc>
            </a:pPr>
            <a:r>
              <a:rPr lang="he-IL" sz="1400" dirty="0">
                <a:solidFill>
                  <a:srgbClr val="F79646">
                    <a:lumMod val="50000"/>
                  </a:srgbClr>
                </a:solidFill>
              </a:rPr>
              <a:t>אמר ליה: רשות. </a:t>
            </a:r>
          </a:p>
          <a:p>
            <a:pPr>
              <a:lnSpc>
                <a:spcPct val="120000"/>
              </a:lnSpc>
            </a:pPr>
            <a:endParaRPr lang="he-IL" sz="300" dirty="0">
              <a:solidFill>
                <a:srgbClr val="F79646">
                  <a:lumMod val="50000"/>
                </a:srgbClr>
              </a:solidFill>
            </a:endParaRPr>
          </a:p>
          <a:p>
            <a:pPr>
              <a:lnSpc>
                <a:spcPct val="120000"/>
              </a:lnSpc>
            </a:pPr>
            <a:r>
              <a:rPr lang="he-IL" sz="1400" dirty="0">
                <a:solidFill>
                  <a:srgbClr val="F79646">
                    <a:lumMod val="50000"/>
                  </a:srgbClr>
                </a:solidFill>
              </a:rPr>
              <a:t>בא לפני רבן גמליאל, </a:t>
            </a:r>
          </a:p>
          <a:p>
            <a:pPr>
              <a:lnSpc>
                <a:spcPct val="120000"/>
              </a:lnSpc>
            </a:pPr>
            <a:r>
              <a:rPr lang="he-IL" sz="1400" dirty="0" err="1">
                <a:solidFill>
                  <a:srgbClr val="F79646">
                    <a:lumMod val="50000"/>
                  </a:srgbClr>
                </a:solidFill>
              </a:rPr>
              <a:t>א''ל</a:t>
            </a:r>
            <a:r>
              <a:rPr lang="he-IL" sz="1400" dirty="0">
                <a:solidFill>
                  <a:srgbClr val="F79646">
                    <a:lumMod val="50000"/>
                  </a:srgbClr>
                </a:solidFill>
              </a:rPr>
              <a:t>: תפלת ערבית רשות או חובה? </a:t>
            </a:r>
          </a:p>
          <a:p>
            <a:pPr>
              <a:lnSpc>
                <a:spcPct val="120000"/>
              </a:lnSpc>
            </a:pPr>
            <a:r>
              <a:rPr lang="he-IL" sz="1400" dirty="0" err="1">
                <a:solidFill>
                  <a:srgbClr val="F79646">
                    <a:lumMod val="50000"/>
                  </a:srgbClr>
                </a:solidFill>
              </a:rPr>
              <a:t>א''ל</a:t>
            </a:r>
            <a:r>
              <a:rPr lang="he-IL" sz="1400" dirty="0">
                <a:solidFill>
                  <a:srgbClr val="F79646">
                    <a:lumMod val="50000"/>
                  </a:srgbClr>
                </a:solidFill>
              </a:rPr>
              <a:t>: חובה. </a:t>
            </a:r>
          </a:p>
          <a:p>
            <a:pPr>
              <a:lnSpc>
                <a:spcPct val="120000"/>
              </a:lnSpc>
            </a:pPr>
            <a:r>
              <a:rPr lang="he-IL" sz="1400" dirty="0" err="1">
                <a:solidFill>
                  <a:srgbClr val="F79646">
                    <a:lumMod val="50000"/>
                  </a:srgbClr>
                </a:solidFill>
              </a:rPr>
              <a:t>א''ל</a:t>
            </a:r>
            <a:r>
              <a:rPr lang="he-IL" sz="1400" dirty="0">
                <a:solidFill>
                  <a:srgbClr val="F79646">
                    <a:lumMod val="50000"/>
                  </a:srgbClr>
                </a:solidFill>
              </a:rPr>
              <a:t>: והלא ר' יהושע אמר לי רשות! ...</a:t>
            </a:r>
          </a:p>
        </p:txBody>
      </p:sp>
    </p:spTree>
    <p:extLst>
      <p:ext uri="{BB962C8B-B14F-4D97-AF65-F5344CB8AC3E}">
        <p14:creationId xmlns:p14="http://schemas.microsoft.com/office/powerpoint/2010/main" val="2512698711"/>
      </p:ext>
    </p:extLst>
  </p:cSld>
  <p:clrMapOvr>
    <a:masterClrMapping/>
  </p:clrMapOvr>
  <mc:AlternateContent xmlns:mc="http://schemas.openxmlformats.org/markup-compatibility/2006" xmlns:p14="http://schemas.microsoft.com/office/powerpoint/2010/main">
    <mc:Choice Requires="p14">
      <p:transition spd="slow" p14:dur="3750">
        <p:push dir="u"/>
      </p:transition>
    </mc:Choice>
    <mc:Fallback xmlns="">
      <p:transition spd="slow">
        <p:push dir="u"/>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כח</a:t>
            </a:r>
            <a:r>
              <a:rPr lang="he-IL" b="1" dirty="0">
                <a:solidFill>
                  <a:schemeClr val="bg1">
                    <a:lumMod val="50000"/>
                  </a:schemeClr>
                </a:solidFill>
              </a:rPr>
              <a:t> עמוד א</a:t>
            </a:r>
          </a:p>
        </p:txBody>
      </p:sp>
      <p:sp>
        <p:nvSpPr>
          <p:cNvPr id="7" name="TextBox 3">
            <a:extLst>
              <a:ext uri="{FF2B5EF4-FFF2-40B4-BE49-F238E27FC236}">
                <a16:creationId xmlns:a16="http://schemas.microsoft.com/office/drawing/2014/main" id="{2E21D97F-4421-42A0-9B7E-2A1DB4269A6E}"/>
              </a:ext>
            </a:extLst>
          </p:cNvPr>
          <p:cNvSpPr txBox="1"/>
          <p:nvPr/>
        </p:nvSpPr>
        <p:spPr>
          <a:xfrm>
            <a:off x="683568" y="180251"/>
            <a:ext cx="7955564" cy="6491521"/>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ושל </a:t>
            </a:r>
            <a:r>
              <a:rPr lang="he-IL" sz="1600" b="0" i="0" dirty="0" err="1">
                <a:solidFill>
                  <a:srgbClr val="000000"/>
                </a:solidFill>
                <a:effectLst/>
                <a:latin typeface="Arial" panose="020B0604020202020204" pitchFamily="34" charset="0"/>
              </a:rPr>
              <a:t>מוספין</a:t>
            </a:r>
            <a:r>
              <a:rPr lang="he-IL" sz="1600" b="0" i="0" dirty="0">
                <a:solidFill>
                  <a:srgbClr val="000000"/>
                </a:solidFill>
                <a:effectLst/>
                <a:latin typeface="Arial" panose="020B0604020202020204" pitchFamily="34" charset="0"/>
              </a:rPr>
              <a:t> כל היום: </a:t>
            </a: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יוחנן: ונקרא פושע. </a:t>
            </a:r>
          </a:p>
          <a:p>
            <a:pPr>
              <a:lnSpc>
                <a:spcPct val="120000"/>
              </a:lnSpc>
            </a:pPr>
            <a:endParaRPr lang="he-IL" sz="28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ת''ר</a:t>
            </a:r>
            <a:r>
              <a:rPr lang="he-IL" sz="1600" b="0" i="0" dirty="0">
                <a:solidFill>
                  <a:srgbClr val="000000"/>
                </a:solidFill>
                <a:effectLst/>
                <a:latin typeface="Arial" panose="020B0604020202020204" pitchFamily="34" charset="0"/>
              </a:rPr>
              <a:t>: </a:t>
            </a:r>
          </a:p>
          <a:p>
            <a:pPr>
              <a:lnSpc>
                <a:spcPct val="120000"/>
              </a:lnSpc>
            </a:pPr>
            <a:r>
              <a:rPr lang="he-IL" sz="1600" dirty="0">
                <a:solidFill>
                  <a:srgbClr val="F79646">
                    <a:lumMod val="50000"/>
                  </a:srgbClr>
                </a:solidFill>
              </a:rPr>
              <a:t>היו לפניו שתי תפלות אחת של מנחה ואחת של מוסף - </a:t>
            </a:r>
          </a:p>
          <a:p>
            <a:pPr>
              <a:lnSpc>
                <a:spcPct val="120000"/>
              </a:lnSpc>
            </a:pPr>
            <a:r>
              <a:rPr lang="he-IL" sz="1600" dirty="0">
                <a:solidFill>
                  <a:srgbClr val="F79646">
                    <a:lumMod val="50000"/>
                  </a:srgbClr>
                </a:solidFill>
              </a:rPr>
              <a:t>מתפלל של מנחה </a:t>
            </a:r>
            <a:r>
              <a:rPr lang="he-IL" sz="1600" dirty="0" err="1">
                <a:solidFill>
                  <a:srgbClr val="F79646">
                    <a:lumMod val="50000"/>
                  </a:srgbClr>
                </a:solidFill>
              </a:rPr>
              <a:t>ואח''כ</a:t>
            </a:r>
            <a:r>
              <a:rPr lang="he-IL" sz="1600" dirty="0">
                <a:solidFill>
                  <a:srgbClr val="F79646">
                    <a:lumMod val="50000"/>
                  </a:srgbClr>
                </a:solidFill>
              </a:rPr>
              <a:t> מתפלל של מוסף, שזו תדירה וזו אינה תדירה. </a:t>
            </a:r>
          </a:p>
          <a:p>
            <a:pPr>
              <a:lnSpc>
                <a:spcPct val="120000"/>
              </a:lnSpc>
            </a:pPr>
            <a:r>
              <a:rPr lang="he-IL" sz="1600" dirty="0">
                <a:solidFill>
                  <a:srgbClr val="F79646">
                    <a:lumMod val="50000"/>
                  </a:srgbClr>
                </a:solidFill>
              </a:rPr>
              <a:t>ר' יהודה אומר: מתפלל של מוסף </a:t>
            </a:r>
            <a:r>
              <a:rPr lang="he-IL" sz="1600" dirty="0" err="1">
                <a:solidFill>
                  <a:srgbClr val="F79646">
                    <a:lumMod val="50000"/>
                  </a:srgbClr>
                </a:solidFill>
              </a:rPr>
              <a:t>ואח''כ</a:t>
            </a:r>
            <a:r>
              <a:rPr lang="he-IL" sz="1600" dirty="0">
                <a:solidFill>
                  <a:srgbClr val="F79646">
                    <a:lumMod val="50000"/>
                  </a:srgbClr>
                </a:solidFill>
              </a:rPr>
              <a:t> מתפלל של מנחה, שזו מצוה עוברת וזו מצוה שאינה עוברת.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יוחנן: </a:t>
            </a:r>
          </a:p>
          <a:p>
            <a:pPr>
              <a:lnSpc>
                <a:spcPct val="120000"/>
              </a:lnSpc>
            </a:pPr>
            <a:r>
              <a:rPr lang="he-IL" sz="1600" b="0" i="0" dirty="0">
                <a:solidFill>
                  <a:srgbClr val="000000"/>
                </a:solidFill>
                <a:effectLst/>
                <a:latin typeface="Arial" panose="020B0604020202020204" pitchFamily="34" charset="0"/>
              </a:rPr>
              <a:t>הלכה: מתפלל של מנחה </a:t>
            </a:r>
            <a:r>
              <a:rPr lang="he-IL" sz="1600" b="0" i="0" dirty="0" err="1">
                <a:solidFill>
                  <a:srgbClr val="000000"/>
                </a:solidFill>
                <a:effectLst/>
                <a:latin typeface="Arial" panose="020B0604020202020204" pitchFamily="34" charset="0"/>
              </a:rPr>
              <a:t>ואח''כ</a:t>
            </a:r>
            <a:r>
              <a:rPr lang="he-IL" sz="1600" b="0" i="0" dirty="0">
                <a:solidFill>
                  <a:srgbClr val="000000"/>
                </a:solidFill>
                <a:effectLst/>
                <a:latin typeface="Arial" panose="020B0604020202020204" pitchFamily="34" charset="0"/>
              </a:rPr>
              <a:t> מתפלל של מוסף. </a:t>
            </a:r>
          </a:p>
          <a:p>
            <a:pPr>
              <a:lnSpc>
                <a:spcPct val="120000"/>
              </a:lnSpc>
            </a:pPr>
            <a:endParaRPr lang="he-IL" sz="16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ר' </a:t>
            </a:r>
            <a:r>
              <a:rPr lang="he-IL" sz="1600" b="0" i="0" dirty="0" err="1">
                <a:solidFill>
                  <a:srgbClr val="000000"/>
                </a:solidFill>
                <a:effectLst/>
                <a:latin typeface="Arial" panose="020B0604020202020204" pitchFamily="34" charset="0"/>
              </a:rPr>
              <a:t>זירא</a:t>
            </a:r>
            <a:r>
              <a:rPr lang="he-IL" sz="1600" b="0" i="0" dirty="0">
                <a:solidFill>
                  <a:srgbClr val="000000"/>
                </a:solidFill>
                <a:effectLst/>
                <a:latin typeface="Arial" panose="020B0604020202020204" pitchFamily="34" charset="0"/>
              </a:rPr>
              <a:t> כי </a:t>
            </a:r>
            <a:r>
              <a:rPr lang="he-IL" sz="1600" b="0" i="0" dirty="0" err="1">
                <a:solidFill>
                  <a:srgbClr val="000000"/>
                </a:solidFill>
                <a:effectLst/>
                <a:latin typeface="Arial" panose="020B0604020202020204" pitchFamily="34" charset="0"/>
              </a:rPr>
              <a:t>הוה</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חליש</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מגירסיה</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הוה</a:t>
            </a:r>
            <a:r>
              <a:rPr lang="he-IL" sz="1600" b="0" i="0" dirty="0">
                <a:solidFill>
                  <a:srgbClr val="000000"/>
                </a:solidFill>
                <a:effectLst/>
                <a:latin typeface="Arial" panose="020B0604020202020204" pitchFamily="34" charset="0"/>
              </a:rPr>
              <a:t> אזיל ויתיב </a:t>
            </a:r>
            <a:r>
              <a:rPr lang="he-IL" sz="1600" b="0" i="0" dirty="0" err="1">
                <a:solidFill>
                  <a:srgbClr val="000000"/>
                </a:solidFill>
                <a:effectLst/>
                <a:latin typeface="Arial" panose="020B0604020202020204" pitchFamily="34" charset="0"/>
              </a:rPr>
              <a:t>אפתחא</a:t>
            </a:r>
            <a:r>
              <a:rPr lang="he-IL" sz="1600" b="0" i="0" dirty="0">
                <a:solidFill>
                  <a:srgbClr val="000000"/>
                </a:solidFill>
                <a:effectLst/>
                <a:latin typeface="Arial" panose="020B0604020202020204" pitchFamily="34" charset="0"/>
              </a:rPr>
              <a:t> דבי ר' נתן בר טובי, </a:t>
            </a:r>
          </a:p>
          <a:p>
            <a:pPr>
              <a:lnSpc>
                <a:spcPct val="120000"/>
              </a:lnSpc>
            </a:pPr>
            <a:r>
              <a:rPr lang="he-IL" sz="1600" b="0" i="0" dirty="0">
                <a:solidFill>
                  <a:srgbClr val="000000"/>
                </a:solidFill>
                <a:effectLst/>
                <a:latin typeface="Arial" panose="020B0604020202020204" pitchFamily="34" charset="0"/>
              </a:rPr>
              <a:t>אמר: כי חלפי רבנן אז </a:t>
            </a:r>
            <a:r>
              <a:rPr lang="he-IL" sz="1600" b="0" i="0" dirty="0" err="1">
                <a:solidFill>
                  <a:srgbClr val="000000"/>
                </a:solidFill>
                <a:effectLst/>
                <a:latin typeface="Arial" panose="020B0604020202020204" pitchFamily="34" charset="0"/>
              </a:rPr>
              <a:t>איקום</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מקמייהו</a:t>
            </a:r>
            <a:r>
              <a:rPr lang="he-IL" sz="1600" b="0" i="0" dirty="0">
                <a:solidFill>
                  <a:srgbClr val="000000"/>
                </a:solidFill>
                <a:effectLst/>
                <a:latin typeface="Arial" panose="020B0604020202020204" pitchFamily="34" charset="0"/>
              </a:rPr>
              <a:t> ואקבל אגרא,</a:t>
            </a:r>
          </a:p>
          <a:p>
            <a:pPr>
              <a:lnSpc>
                <a:spcPct val="120000"/>
              </a:lnSpc>
            </a:pPr>
            <a:r>
              <a:rPr lang="he-IL" sz="1600" b="0" i="0" dirty="0">
                <a:solidFill>
                  <a:srgbClr val="000000"/>
                </a:solidFill>
                <a:effectLst/>
                <a:latin typeface="Arial" panose="020B0604020202020204" pitchFamily="34" charset="0"/>
              </a:rPr>
              <a:t>נפק אתא ר' נתן בר טובי.</a:t>
            </a:r>
          </a:p>
          <a:p>
            <a:pPr>
              <a:lnSpc>
                <a:spcPct val="120000"/>
              </a:lnSpc>
            </a:pPr>
            <a:r>
              <a:rPr lang="he-IL" sz="1600" b="0" i="0" dirty="0" err="1">
                <a:solidFill>
                  <a:srgbClr val="000000"/>
                </a:solidFill>
                <a:effectLst/>
                <a:latin typeface="Arial" panose="020B0604020202020204" pitchFamily="34" charset="0"/>
              </a:rPr>
              <a:t>א''ל</a:t>
            </a:r>
            <a:r>
              <a:rPr lang="he-IL" sz="1600" b="0" i="0" dirty="0">
                <a:solidFill>
                  <a:srgbClr val="000000"/>
                </a:solidFill>
                <a:effectLst/>
                <a:latin typeface="Arial" panose="020B0604020202020204" pitchFamily="34" charset="0"/>
              </a:rPr>
              <a:t>: מאן אמר הלכה בי </a:t>
            </a:r>
            <a:r>
              <a:rPr lang="he-IL" sz="1600" b="0" i="0" dirty="0" err="1">
                <a:solidFill>
                  <a:srgbClr val="000000"/>
                </a:solidFill>
                <a:effectLst/>
                <a:latin typeface="Arial" panose="020B0604020202020204" pitchFamily="34" charset="0"/>
              </a:rPr>
              <a:t>מדרשא</a:t>
            </a:r>
            <a:r>
              <a:rPr lang="he-IL" sz="1600" b="0" i="0" dirty="0">
                <a:solidFill>
                  <a:srgbClr val="000000"/>
                </a:solidFill>
                <a:effectLst/>
                <a:latin typeface="Arial" panose="020B0604020202020204" pitchFamily="34" charset="0"/>
              </a:rPr>
              <a:t>? </a:t>
            </a:r>
          </a:p>
          <a:p>
            <a:pPr>
              <a:lnSpc>
                <a:spcPct val="120000"/>
              </a:lnSpc>
            </a:pPr>
            <a:r>
              <a:rPr lang="he-IL" sz="1600" b="0" i="0" dirty="0" err="1">
                <a:solidFill>
                  <a:srgbClr val="000000"/>
                </a:solidFill>
                <a:effectLst/>
                <a:latin typeface="Arial" panose="020B0604020202020204" pitchFamily="34" charset="0"/>
              </a:rPr>
              <a:t>א''ל</a:t>
            </a:r>
            <a:r>
              <a:rPr lang="he-IL" sz="1600" b="0" i="0" dirty="0">
                <a:solidFill>
                  <a:srgbClr val="000000"/>
                </a:solidFill>
                <a:effectLst/>
                <a:latin typeface="Arial" panose="020B0604020202020204" pitchFamily="34" charset="0"/>
              </a:rPr>
              <a:t>: הכי </a:t>
            </a: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יוחנן: אין הלכה כר' יהודה </a:t>
            </a:r>
            <a:r>
              <a:rPr lang="he-IL" sz="1600" b="0" i="0" dirty="0" err="1">
                <a:solidFill>
                  <a:srgbClr val="000000"/>
                </a:solidFill>
                <a:effectLst/>
                <a:latin typeface="Arial" panose="020B0604020202020204" pitchFamily="34" charset="0"/>
              </a:rPr>
              <a:t>דאמר</a:t>
            </a:r>
            <a:r>
              <a:rPr lang="he-IL" sz="1600" b="0" i="0" dirty="0">
                <a:solidFill>
                  <a:srgbClr val="000000"/>
                </a:solidFill>
                <a:effectLst/>
                <a:latin typeface="Arial" panose="020B0604020202020204" pitchFamily="34" charset="0"/>
              </a:rPr>
              <a:t> מתפלל אדם של מוסף </a:t>
            </a:r>
            <a:r>
              <a:rPr lang="he-IL" sz="1600" b="0" i="0" dirty="0" err="1">
                <a:solidFill>
                  <a:srgbClr val="000000"/>
                </a:solidFill>
                <a:effectLst/>
                <a:latin typeface="Arial" panose="020B0604020202020204" pitchFamily="34" charset="0"/>
              </a:rPr>
              <a:t>ואח''כ</a:t>
            </a:r>
            <a:r>
              <a:rPr lang="he-IL" sz="1600" b="0" i="0" dirty="0">
                <a:solidFill>
                  <a:srgbClr val="000000"/>
                </a:solidFill>
                <a:effectLst/>
                <a:latin typeface="Arial" panose="020B0604020202020204" pitchFamily="34" charset="0"/>
              </a:rPr>
              <a:t> מתפלל של מנחה.</a:t>
            </a:r>
          </a:p>
          <a:p>
            <a:pPr>
              <a:lnSpc>
                <a:spcPct val="120000"/>
              </a:lnSpc>
            </a:pPr>
            <a:r>
              <a:rPr lang="he-IL" sz="1600" b="0" i="0" dirty="0" err="1">
                <a:solidFill>
                  <a:srgbClr val="000000"/>
                </a:solidFill>
                <a:effectLst/>
                <a:latin typeface="Arial" panose="020B0604020202020204" pitchFamily="34" charset="0"/>
              </a:rPr>
              <a:t>א''ל</a:t>
            </a:r>
            <a:r>
              <a:rPr lang="he-IL" sz="1600" b="0" i="0" dirty="0">
                <a:solidFill>
                  <a:srgbClr val="000000"/>
                </a:solidFill>
                <a:effectLst/>
                <a:latin typeface="Arial" panose="020B0604020202020204" pitchFamily="34" charset="0"/>
              </a:rPr>
              <a:t>: רבי יוחנן אמרה? </a:t>
            </a:r>
          </a:p>
          <a:p>
            <a:pPr>
              <a:lnSpc>
                <a:spcPct val="120000"/>
              </a:lnSpc>
            </a:pPr>
            <a:r>
              <a:rPr lang="he-IL" sz="1600" b="0" i="0" dirty="0">
                <a:solidFill>
                  <a:srgbClr val="000000"/>
                </a:solidFill>
                <a:effectLst/>
                <a:latin typeface="Arial" panose="020B0604020202020204" pitchFamily="34" charset="0"/>
              </a:rPr>
              <a:t>אמר ליה: אין. </a:t>
            </a:r>
          </a:p>
          <a:p>
            <a:pPr>
              <a:lnSpc>
                <a:spcPct val="120000"/>
              </a:lnSpc>
            </a:pPr>
            <a:r>
              <a:rPr lang="he-IL" sz="1600" b="0" i="0" dirty="0">
                <a:solidFill>
                  <a:srgbClr val="000000"/>
                </a:solidFill>
                <a:effectLst/>
                <a:latin typeface="Arial" panose="020B0604020202020204" pitchFamily="34" charset="0"/>
              </a:rPr>
              <a:t>תנא מיניה </a:t>
            </a:r>
            <a:r>
              <a:rPr lang="he-IL" sz="1600" b="0" i="0" dirty="0" err="1">
                <a:solidFill>
                  <a:srgbClr val="000000"/>
                </a:solidFill>
                <a:effectLst/>
                <a:latin typeface="Arial" panose="020B0604020202020204" pitchFamily="34" charset="0"/>
              </a:rPr>
              <a:t>ארבעין</a:t>
            </a:r>
            <a:r>
              <a:rPr lang="he-IL" sz="1600" b="0" i="0" dirty="0">
                <a:solidFill>
                  <a:srgbClr val="000000"/>
                </a:solidFill>
                <a:effectLst/>
                <a:latin typeface="Arial" panose="020B0604020202020204" pitchFamily="34" charset="0"/>
              </a:rPr>
              <a:t> זמנין. </a:t>
            </a:r>
          </a:p>
          <a:p>
            <a:pPr>
              <a:lnSpc>
                <a:spcPct val="120000"/>
              </a:lnSpc>
            </a:pPr>
            <a:r>
              <a:rPr lang="he-IL" sz="1600" b="0" i="0" dirty="0" err="1">
                <a:solidFill>
                  <a:srgbClr val="000000"/>
                </a:solidFill>
                <a:effectLst/>
                <a:latin typeface="Arial" panose="020B0604020202020204" pitchFamily="34" charset="0"/>
              </a:rPr>
              <a:t>א''ל</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חדא</a:t>
            </a:r>
            <a:r>
              <a:rPr lang="he-IL" sz="1600" b="0" i="0" dirty="0">
                <a:solidFill>
                  <a:srgbClr val="000000"/>
                </a:solidFill>
                <a:effectLst/>
                <a:latin typeface="Arial" panose="020B0604020202020204" pitchFamily="34" charset="0"/>
              </a:rPr>
              <a:t> היא לך או חדת היא לך?</a:t>
            </a:r>
          </a:p>
          <a:p>
            <a:pPr>
              <a:lnSpc>
                <a:spcPct val="120000"/>
              </a:lnSpc>
            </a:pPr>
            <a:r>
              <a:rPr lang="he-IL" sz="1600" b="0" i="0" dirty="0" err="1">
                <a:solidFill>
                  <a:srgbClr val="000000"/>
                </a:solidFill>
                <a:effectLst/>
                <a:latin typeface="Arial" panose="020B0604020202020204" pitchFamily="34" charset="0"/>
              </a:rPr>
              <a:t>א''ל</a:t>
            </a:r>
            <a:r>
              <a:rPr lang="he-IL" sz="1600" b="0" i="0" dirty="0">
                <a:solidFill>
                  <a:srgbClr val="000000"/>
                </a:solidFill>
                <a:effectLst/>
                <a:latin typeface="Arial" panose="020B0604020202020204" pitchFamily="34" charset="0"/>
              </a:rPr>
              <a:t>: חדת היא לי, משום </a:t>
            </a:r>
            <a:r>
              <a:rPr lang="he-IL" sz="1600" b="0" i="0" dirty="0" err="1">
                <a:solidFill>
                  <a:srgbClr val="000000"/>
                </a:solidFill>
                <a:effectLst/>
                <a:latin typeface="Arial" panose="020B0604020202020204" pitchFamily="34" charset="0"/>
              </a:rPr>
              <a:t>דמספקא</a:t>
            </a:r>
            <a:r>
              <a:rPr lang="he-IL" sz="1600" b="0" i="0" dirty="0">
                <a:solidFill>
                  <a:srgbClr val="000000"/>
                </a:solidFill>
                <a:effectLst/>
                <a:latin typeface="Arial" panose="020B0604020202020204" pitchFamily="34" charset="0"/>
              </a:rPr>
              <a:t> לי בר' יהושע בן לוי.</a:t>
            </a:r>
          </a:p>
        </p:txBody>
      </p:sp>
      <p:sp>
        <p:nvSpPr>
          <p:cNvPr id="4" name="הסבר מלבני מעוגל 6">
            <a:extLst>
              <a:ext uri="{FF2B5EF4-FFF2-40B4-BE49-F238E27FC236}">
                <a16:creationId xmlns:a16="http://schemas.microsoft.com/office/drawing/2014/main" id="{1D525114-6EEE-4DE3-B6DA-42347EFF9FDF}"/>
              </a:ext>
            </a:extLst>
          </p:cNvPr>
          <p:cNvSpPr/>
          <p:nvPr/>
        </p:nvSpPr>
        <p:spPr>
          <a:xfrm>
            <a:off x="1763688" y="166207"/>
            <a:ext cx="4100806" cy="742513"/>
          </a:xfrm>
          <a:prstGeom prst="wedgeRoundRectCallout">
            <a:avLst>
              <a:gd name="adj1" fmla="val 53428"/>
              <a:gd name="adj2" fmla="val -4498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chemeClr val="tx1"/>
                </a:solidFill>
              </a:rPr>
              <a:t>משנה (</a:t>
            </a:r>
            <a:r>
              <a:rPr lang="he-IL" sz="1400" dirty="0" err="1">
                <a:solidFill>
                  <a:schemeClr val="tx1"/>
                </a:solidFill>
              </a:rPr>
              <a:t>כו</a:t>
            </a:r>
            <a:r>
              <a:rPr lang="he-IL" sz="1400" dirty="0">
                <a:solidFill>
                  <a:schemeClr val="tx1"/>
                </a:solidFill>
              </a:rPr>
              <a:t> עמוד א):</a:t>
            </a:r>
          </a:p>
          <a:p>
            <a:pPr>
              <a:lnSpc>
                <a:spcPct val="120000"/>
              </a:lnSpc>
            </a:pPr>
            <a:endParaRPr lang="he-IL" sz="100" dirty="0">
              <a:solidFill>
                <a:srgbClr val="F79646">
                  <a:lumMod val="50000"/>
                </a:srgbClr>
              </a:solidFill>
            </a:endParaRPr>
          </a:p>
          <a:p>
            <a:pPr>
              <a:lnSpc>
                <a:spcPct val="120000"/>
              </a:lnSpc>
            </a:pPr>
            <a:r>
              <a:rPr lang="he-IL" sz="1400" dirty="0">
                <a:solidFill>
                  <a:srgbClr val="F79646">
                    <a:lumMod val="50000"/>
                  </a:srgbClr>
                </a:solidFill>
              </a:rPr>
              <a:t>וְשֶׁל מוּסָפִים - </a:t>
            </a:r>
            <a:r>
              <a:rPr lang="he-IL" sz="1400" dirty="0" err="1">
                <a:solidFill>
                  <a:srgbClr val="F79646">
                    <a:lumMod val="50000"/>
                  </a:srgbClr>
                </a:solidFill>
              </a:rPr>
              <a:t>כׇּל</a:t>
            </a:r>
            <a:r>
              <a:rPr lang="he-IL" sz="1400" dirty="0">
                <a:solidFill>
                  <a:srgbClr val="F79646">
                    <a:lumMod val="50000"/>
                  </a:srgbClr>
                </a:solidFill>
              </a:rPr>
              <a:t> הַיּוֹם, רַבִּי יְהוּדָה אוֹמֵר: עַד שֶׁבַע שָׁעוֹת.</a:t>
            </a:r>
          </a:p>
        </p:txBody>
      </p:sp>
      <p:pic>
        <p:nvPicPr>
          <p:cNvPr id="2" name="תמונה 1">
            <a:extLst>
              <a:ext uri="{FF2B5EF4-FFF2-40B4-BE49-F238E27FC236}">
                <a16:creationId xmlns:a16="http://schemas.microsoft.com/office/drawing/2014/main" id="{C94ED3EA-ED3F-B3C7-3FE3-46DAE8081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7">
            <a:extLst>
              <a:ext uri="{FF2B5EF4-FFF2-40B4-BE49-F238E27FC236}">
                <a16:creationId xmlns:a16="http://schemas.microsoft.com/office/drawing/2014/main" id="{2D312BAA-27FA-E177-0EB4-A6169C27439D}"/>
              </a:ext>
            </a:extLst>
          </p:cNvPr>
          <p:cNvSpPr txBox="1"/>
          <p:nvPr/>
        </p:nvSpPr>
        <p:spPr>
          <a:xfrm>
            <a:off x="8642411" y="202718"/>
            <a:ext cx="298695" cy="1431161"/>
          </a:xfrm>
          <a:prstGeom prst="rect">
            <a:avLst/>
          </a:prstGeom>
          <a:noFill/>
        </p:spPr>
        <p:txBody>
          <a:bodyPr wrap="square" rtlCol="1">
            <a:spAutoFit/>
          </a:bodyPr>
          <a:lstStyle/>
          <a:p>
            <a:r>
              <a:rPr lang="he-IL" sz="1400" dirty="0"/>
              <a:t>●</a:t>
            </a:r>
          </a:p>
          <a:p>
            <a:endParaRPr lang="he-IL" sz="1400" dirty="0"/>
          </a:p>
          <a:p>
            <a:endParaRPr lang="he-IL" sz="1400" dirty="0"/>
          </a:p>
          <a:p>
            <a:endParaRPr lang="he-IL" sz="1400" dirty="0"/>
          </a:p>
          <a:p>
            <a:endParaRPr lang="he-IL" sz="1700" dirty="0"/>
          </a:p>
          <a:p>
            <a:r>
              <a:rPr lang="he-IL" sz="1400" dirty="0"/>
              <a:t>●</a:t>
            </a:r>
          </a:p>
        </p:txBody>
      </p:sp>
    </p:spTree>
    <p:extLst>
      <p:ext uri="{BB962C8B-B14F-4D97-AF65-F5344CB8AC3E}">
        <p14:creationId xmlns:p14="http://schemas.microsoft.com/office/powerpoint/2010/main" val="4284890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כח</a:t>
            </a:r>
            <a:r>
              <a:rPr lang="he-IL" b="1" dirty="0">
                <a:solidFill>
                  <a:schemeClr val="bg1">
                    <a:lumMod val="50000"/>
                  </a:schemeClr>
                </a:solidFill>
              </a:rPr>
              <a:t> עמוד א</a:t>
            </a:r>
          </a:p>
        </p:txBody>
      </p:sp>
      <p:sp>
        <p:nvSpPr>
          <p:cNvPr id="7" name="TextBox 3">
            <a:extLst>
              <a:ext uri="{FF2B5EF4-FFF2-40B4-BE49-F238E27FC236}">
                <a16:creationId xmlns:a16="http://schemas.microsoft.com/office/drawing/2014/main" id="{2E21D97F-4421-42A0-9B7E-2A1DB4269A6E}"/>
              </a:ext>
            </a:extLst>
          </p:cNvPr>
          <p:cNvSpPr txBox="1"/>
          <p:nvPr/>
        </p:nvSpPr>
        <p:spPr>
          <a:xfrm>
            <a:off x="179512" y="2204864"/>
            <a:ext cx="8387612" cy="3830664"/>
          </a:xfrm>
          <a:prstGeom prst="rect">
            <a:avLst/>
          </a:prstGeom>
          <a:noFill/>
        </p:spPr>
        <p:txBody>
          <a:bodyPr wrap="square" rtlCol="1">
            <a:spAutoFit/>
          </a:bodyPr>
          <a:lstStyle/>
          <a:p>
            <a:pPr>
              <a:lnSpc>
                <a:spcPct val="120000"/>
              </a:lnSpc>
            </a:pPr>
            <a:r>
              <a:rPr lang="he-IL" sz="1700" b="0" i="0" dirty="0" err="1">
                <a:solidFill>
                  <a:srgbClr val="000000"/>
                </a:solidFill>
                <a:effectLst/>
                <a:latin typeface="Arial" panose="020B0604020202020204" pitchFamily="34" charset="0"/>
              </a:rPr>
              <a:t>אריב''ל</a:t>
            </a:r>
            <a:r>
              <a:rPr lang="he-IL" sz="1700" dirty="0">
                <a:solidFill>
                  <a:srgbClr val="000000"/>
                </a:solidFill>
                <a:latin typeface="Arial" panose="020B0604020202020204" pitchFamily="34" charset="0"/>
              </a:rPr>
              <a:t>:</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כל המתפלל תפלה של </a:t>
            </a:r>
            <a:r>
              <a:rPr lang="he-IL" sz="1700" b="1" i="0" dirty="0" err="1">
                <a:solidFill>
                  <a:srgbClr val="000000"/>
                </a:solidFill>
                <a:effectLst/>
                <a:latin typeface="Arial" panose="020B0604020202020204" pitchFamily="34" charset="0"/>
              </a:rPr>
              <a:t>מוספין</a:t>
            </a:r>
            <a:r>
              <a:rPr lang="he-IL" sz="1700" b="0" i="0" dirty="0">
                <a:solidFill>
                  <a:srgbClr val="000000"/>
                </a:solidFill>
                <a:effectLst/>
                <a:latin typeface="Arial" panose="020B0604020202020204" pitchFamily="34" charset="0"/>
              </a:rPr>
              <a:t> לאחר שבע שעות </a:t>
            </a:r>
            <a:r>
              <a:rPr lang="he-IL" sz="1700" dirty="0">
                <a:solidFill>
                  <a:srgbClr val="000000"/>
                </a:solidFill>
                <a:latin typeface="Arial" panose="020B0604020202020204" pitchFamily="34" charset="0"/>
              </a:rPr>
              <a:t>-</a:t>
            </a:r>
            <a:endParaRPr lang="he-IL" sz="1700" b="0" i="0" dirty="0">
              <a:solidFill>
                <a:srgbClr val="000000"/>
              </a:solidFill>
              <a:effectLst/>
              <a:latin typeface="Arial" panose="020B0604020202020204" pitchFamily="34" charset="0"/>
            </a:endParaRPr>
          </a:p>
          <a:p>
            <a:pPr>
              <a:lnSpc>
                <a:spcPct val="120000"/>
              </a:lnSpc>
            </a:pPr>
            <a:r>
              <a:rPr lang="he-IL" sz="1700" b="0" i="0" dirty="0" err="1">
                <a:solidFill>
                  <a:srgbClr val="000000"/>
                </a:solidFill>
                <a:effectLst/>
                <a:latin typeface="Arial" panose="020B0604020202020204" pitchFamily="34" charset="0"/>
              </a:rPr>
              <a:t>לר</a:t>
            </a:r>
            <a:r>
              <a:rPr lang="he-IL" sz="1700" b="0" i="0" dirty="0">
                <a:solidFill>
                  <a:srgbClr val="000000"/>
                </a:solidFill>
                <a:effectLst/>
                <a:latin typeface="Arial" panose="020B0604020202020204" pitchFamily="34" charset="0"/>
              </a:rPr>
              <a:t>' יהודה עליו הכתוב אומר "</a:t>
            </a:r>
            <a:r>
              <a:rPr lang="he-IL" sz="1700" b="0" i="0" dirty="0" err="1">
                <a:solidFill>
                  <a:srgbClr val="002060"/>
                </a:solidFill>
                <a:effectLst/>
                <a:latin typeface="Arial" panose="020B0604020202020204" pitchFamily="34" charset="0"/>
              </a:rPr>
              <a:t>נוּגֵי</a:t>
            </a:r>
            <a:r>
              <a:rPr lang="he-IL" sz="1700" b="0" i="0" dirty="0">
                <a:solidFill>
                  <a:srgbClr val="002060"/>
                </a:solidFill>
                <a:effectLst/>
                <a:latin typeface="Arial" panose="020B0604020202020204" pitchFamily="34" charset="0"/>
              </a:rPr>
              <a:t> מִמּוֹעֵד אָסַפְתִּי מִמֵּךְ</a:t>
            </a:r>
            <a:r>
              <a:rPr lang="he-IL" sz="1700" dirty="0">
                <a:solidFill>
                  <a:srgbClr val="000000"/>
                </a:solidFill>
                <a:latin typeface="Arial" panose="020B0604020202020204" pitchFamily="34" charset="0"/>
              </a:rPr>
              <a:t>".</a:t>
            </a:r>
            <a:endParaRPr lang="he-IL" sz="17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מאי משמע </a:t>
            </a:r>
            <a:r>
              <a:rPr lang="he-IL" sz="1700" b="0" i="0" dirty="0" err="1">
                <a:solidFill>
                  <a:srgbClr val="000000"/>
                </a:solidFill>
                <a:effectLst/>
                <a:latin typeface="Arial" panose="020B0604020202020204" pitchFamily="34" charset="0"/>
              </a:rPr>
              <a:t>דהאי</a:t>
            </a:r>
            <a:r>
              <a:rPr lang="he-IL" sz="1700" b="0" i="0" dirty="0">
                <a:solidFill>
                  <a:srgbClr val="000000"/>
                </a:solidFill>
                <a:effectLst/>
                <a:latin typeface="Arial" panose="020B0604020202020204" pitchFamily="34" charset="0"/>
              </a:rPr>
              <a:t> </a:t>
            </a:r>
            <a:r>
              <a:rPr lang="he-IL" sz="1700" i="0" dirty="0" err="1">
                <a:solidFill>
                  <a:srgbClr val="000000"/>
                </a:solidFill>
                <a:effectLst/>
                <a:latin typeface="Arial" panose="020B0604020202020204" pitchFamily="34" charset="0"/>
              </a:rPr>
              <a:t>נוגי</a:t>
            </a:r>
            <a:r>
              <a:rPr lang="he-IL" sz="1700" i="0" dirty="0">
                <a:solidFill>
                  <a:srgbClr val="000000"/>
                </a:solidFill>
                <a:effectLst/>
                <a:latin typeface="Arial" panose="020B0604020202020204" pitchFamily="34" charset="0"/>
              </a:rPr>
              <a:t> לישנא</a:t>
            </a:r>
            <a:r>
              <a:rPr lang="he-IL" sz="1700" b="1" i="0" dirty="0">
                <a:solidFill>
                  <a:srgbClr val="000000"/>
                </a:solidFill>
                <a:effectLst/>
                <a:latin typeface="Arial" panose="020B0604020202020204" pitchFamily="34" charset="0"/>
              </a:rPr>
              <a:t> </a:t>
            </a:r>
            <a:r>
              <a:rPr lang="he-IL" sz="1700" b="1" i="0" dirty="0" err="1">
                <a:solidFill>
                  <a:srgbClr val="000000"/>
                </a:solidFill>
                <a:effectLst/>
                <a:latin typeface="Arial" panose="020B0604020202020204" pitchFamily="34" charset="0"/>
              </a:rPr>
              <a:t>דתברא</a:t>
            </a:r>
            <a:r>
              <a:rPr lang="he-IL" sz="1700" b="1" i="0" dirty="0">
                <a:solidFill>
                  <a:srgbClr val="000000"/>
                </a:solidFill>
                <a:effectLst/>
                <a:latin typeface="Arial" panose="020B0604020202020204" pitchFamily="34" charset="0"/>
              </a:rPr>
              <a:t> </a:t>
            </a:r>
            <a:r>
              <a:rPr lang="he-IL" sz="1700" b="0" i="0" dirty="0">
                <a:solidFill>
                  <a:srgbClr val="000000"/>
                </a:solidFill>
                <a:effectLst/>
                <a:latin typeface="Arial" panose="020B0604020202020204" pitchFamily="34" charset="0"/>
              </a:rPr>
              <a:t>הוא? </a:t>
            </a:r>
          </a:p>
          <a:p>
            <a:pPr>
              <a:lnSpc>
                <a:spcPct val="120000"/>
              </a:lnSpc>
            </a:pPr>
            <a:r>
              <a:rPr lang="he-IL" sz="1700" b="0" i="0" dirty="0" err="1">
                <a:solidFill>
                  <a:srgbClr val="000000"/>
                </a:solidFill>
                <a:effectLst/>
                <a:latin typeface="Arial" panose="020B0604020202020204" pitchFamily="34" charset="0"/>
              </a:rPr>
              <a:t>כדמתרגם</a:t>
            </a:r>
            <a:r>
              <a:rPr lang="he-IL" sz="1700" b="0" i="0" dirty="0">
                <a:solidFill>
                  <a:srgbClr val="000000"/>
                </a:solidFill>
                <a:effectLst/>
                <a:latin typeface="Arial" panose="020B0604020202020204" pitchFamily="34" charset="0"/>
              </a:rPr>
              <a:t> רב יוסף: תברא אתי על </a:t>
            </a:r>
            <a:r>
              <a:rPr lang="he-IL" sz="1700" b="0" i="0" dirty="0" err="1">
                <a:solidFill>
                  <a:srgbClr val="000000"/>
                </a:solidFill>
                <a:effectLst/>
                <a:latin typeface="Arial" panose="020B0604020202020204" pitchFamily="34" charset="0"/>
              </a:rPr>
              <a:t>שנאיהון</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דבית</a:t>
            </a:r>
            <a:r>
              <a:rPr lang="he-IL" sz="1700" b="0" i="0" dirty="0">
                <a:solidFill>
                  <a:srgbClr val="000000"/>
                </a:solidFill>
                <a:effectLst/>
                <a:latin typeface="Arial" panose="020B0604020202020204" pitchFamily="34" charset="0"/>
              </a:rPr>
              <a:t> ישראל על </a:t>
            </a:r>
            <a:r>
              <a:rPr lang="he-IL" sz="1700" b="0" i="0" dirty="0" err="1">
                <a:solidFill>
                  <a:srgbClr val="000000"/>
                </a:solidFill>
                <a:effectLst/>
                <a:latin typeface="Arial" panose="020B0604020202020204" pitchFamily="34" charset="0"/>
              </a:rPr>
              <a:t>דאחרו</a:t>
            </a:r>
            <a:r>
              <a:rPr lang="he-IL" sz="1700" b="0" i="0" dirty="0">
                <a:solidFill>
                  <a:srgbClr val="000000"/>
                </a:solidFill>
                <a:effectLst/>
                <a:latin typeface="Arial" panose="020B0604020202020204" pitchFamily="34" charset="0"/>
              </a:rPr>
              <a:t> זמני </a:t>
            </a:r>
            <a:r>
              <a:rPr lang="he-IL" sz="1700" b="0" i="0" dirty="0" err="1">
                <a:solidFill>
                  <a:srgbClr val="000000"/>
                </a:solidFill>
                <a:effectLst/>
                <a:latin typeface="Arial" panose="020B0604020202020204" pitchFamily="34" charset="0"/>
              </a:rPr>
              <a:t>מועדיא</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דבירושלים</a:t>
            </a:r>
            <a:r>
              <a:rPr lang="he-IL" sz="1700" b="0" i="0" dirty="0">
                <a:solidFill>
                  <a:srgbClr val="000000"/>
                </a:solidFill>
                <a:effectLst/>
                <a:latin typeface="Arial" panose="020B0604020202020204" pitchFamily="34" charset="0"/>
              </a:rPr>
              <a:t>.</a:t>
            </a:r>
          </a:p>
          <a:p>
            <a:pPr>
              <a:lnSpc>
                <a:spcPct val="120000"/>
              </a:lnSpc>
            </a:pPr>
            <a:endParaRPr lang="he-IL" sz="1700" dirty="0">
              <a:solidFill>
                <a:srgbClr val="000000"/>
              </a:solidFill>
              <a:latin typeface="Arial" panose="020B0604020202020204" pitchFamily="34" charset="0"/>
            </a:endParaRPr>
          </a:p>
          <a:p>
            <a:pPr>
              <a:lnSpc>
                <a:spcPct val="120000"/>
              </a:lnSpc>
            </a:pPr>
            <a:r>
              <a:rPr lang="he-IL" sz="1700" b="0" i="0" dirty="0" err="1">
                <a:solidFill>
                  <a:srgbClr val="000000"/>
                </a:solidFill>
                <a:effectLst/>
                <a:latin typeface="Arial" panose="020B0604020202020204" pitchFamily="34" charset="0"/>
              </a:rPr>
              <a:t>א''ר</a:t>
            </a:r>
            <a:r>
              <a:rPr lang="he-IL" sz="1700" b="0" i="0" dirty="0">
                <a:solidFill>
                  <a:srgbClr val="000000"/>
                </a:solidFill>
                <a:effectLst/>
                <a:latin typeface="Arial" panose="020B0604020202020204" pitchFamily="34" charset="0"/>
              </a:rPr>
              <a:t> אלעזר: </a:t>
            </a:r>
          </a:p>
          <a:p>
            <a:pPr>
              <a:lnSpc>
                <a:spcPct val="120000"/>
              </a:lnSpc>
            </a:pPr>
            <a:r>
              <a:rPr lang="he-IL" sz="1700" b="0" i="0" dirty="0">
                <a:solidFill>
                  <a:srgbClr val="000000"/>
                </a:solidFill>
                <a:effectLst/>
                <a:latin typeface="Arial" panose="020B0604020202020204" pitchFamily="34" charset="0"/>
              </a:rPr>
              <a:t>כל המתפלל תפלה של </a:t>
            </a:r>
            <a:r>
              <a:rPr lang="he-IL" sz="1700" b="1" i="0" dirty="0">
                <a:solidFill>
                  <a:srgbClr val="000000"/>
                </a:solidFill>
                <a:effectLst/>
                <a:latin typeface="Arial" panose="020B0604020202020204" pitchFamily="34" charset="0"/>
              </a:rPr>
              <a:t>שחרית</a:t>
            </a:r>
            <a:r>
              <a:rPr lang="he-IL" sz="1700" b="0" i="0" dirty="0">
                <a:solidFill>
                  <a:srgbClr val="000000"/>
                </a:solidFill>
                <a:effectLst/>
                <a:latin typeface="Arial" panose="020B0604020202020204" pitchFamily="34" charset="0"/>
              </a:rPr>
              <a:t> לאחר ארבע שעות </a:t>
            </a:r>
            <a:r>
              <a:rPr lang="he-IL" sz="1700" dirty="0">
                <a:solidFill>
                  <a:srgbClr val="000000"/>
                </a:solidFill>
                <a:latin typeface="Arial" panose="020B0604020202020204" pitchFamily="34" charset="0"/>
              </a:rPr>
              <a:t>-</a:t>
            </a:r>
            <a:endParaRPr lang="he-IL" sz="1700" b="0" i="0" dirty="0">
              <a:solidFill>
                <a:srgbClr val="000000"/>
              </a:solidFill>
              <a:effectLst/>
              <a:latin typeface="Arial" panose="020B0604020202020204" pitchFamily="34" charset="0"/>
            </a:endParaRPr>
          </a:p>
          <a:p>
            <a:pPr>
              <a:lnSpc>
                <a:spcPct val="120000"/>
              </a:lnSpc>
            </a:pPr>
            <a:r>
              <a:rPr lang="he-IL" sz="1700" b="0" i="0" dirty="0" err="1">
                <a:solidFill>
                  <a:srgbClr val="000000"/>
                </a:solidFill>
                <a:effectLst/>
                <a:latin typeface="Arial" panose="020B0604020202020204" pitchFamily="34" charset="0"/>
              </a:rPr>
              <a:t>לר</a:t>
            </a:r>
            <a:r>
              <a:rPr lang="he-IL" sz="1700" b="0" i="0" dirty="0">
                <a:solidFill>
                  <a:srgbClr val="000000"/>
                </a:solidFill>
                <a:effectLst/>
                <a:latin typeface="Arial" panose="020B0604020202020204" pitchFamily="34" charset="0"/>
              </a:rPr>
              <a:t>' יהודה עליו הכתוב אומר "</a:t>
            </a:r>
            <a:r>
              <a:rPr lang="he-IL" sz="1700" b="0" i="0" dirty="0" err="1">
                <a:solidFill>
                  <a:srgbClr val="002060"/>
                </a:solidFill>
                <a:effectLst/>
                <a:latin typeface="Arial" panose="020B0604020202020204" pitchFamily="34" charset="0"/>
              </a:rPr>
              <a:t>נוּגֵי</a:t>
            </a:r>
            <a:r>
              <a:rPr lang="he-IL" sz="1700" b="0" i="0" dirty="0">
                <a:solidFill>
                  <a:srgbClr val="002060"/>
                </a:solidFill>
                <a:effectLst/>
                <a:latin typeface="Arial" panose="020B0604020202020204" pitchFamily="34" charset="0"/>
              </a:rPr>
              <a:t> מִמּוֹעֵד אָסַפְתִּי מִמֵּךְ</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מאי משמע </a:t>
            </a:r>
            <a:r>
              <a:rPr lang="he-IL" sz="1700" b="0" i="0" dirty="0" err="1">
                <a:solidFill>
                  <a:srgbClr val="000000"/>
                </a:solidFill>
                <a:effectLst/>
                <a:latin typeface="Arial" panose="020B0604020202020204" pitchFamily="34" charset="0"/>
              </a:rPr>
              <a:t>דהאי</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נוגי</a:t>
            </a:r>
            <a:r>
              <a:rPr lang="he-IL" sz="1700" b="0" i="0" dirty="0">
                <a:solidFill>
                  <a:srgbClr val="000000"/>
                </a:solidFill>
                <a:effectLst/>
                <a:latin typeface="Arial" panose="020B0604020202020204" pitchFamily="34" charset="0"/>
              </a:rPr>
              <a:t> </a:t>
            </a:r>
            <a:r>
              <a:rPr lang="he-IL" sz="1700" i="0" dirty="0">
                <a:solidFill>
                  <a:srgbClr val="000000"/>
                </a:solidFill>
                <a:effectLst/>
                <a:latin typeface="Arial" panose="020B0604020202020204" pitchFamily="34" charset="0"/>
              </a:rPr>
              <a:t>לישנא</a:t>
            </a:r>
            <a:r>
              <a:rPr lang="he-IL" sz="1700" b="1" i="0" dirty="0">
                <a:solidFill>
                  <a:srgbClr val="000000"/>
                </a:solidFill>
                <a:effectLst/>
                <a:latin typeface="Arial" panose="020B0604020202020204" pitchFamily="34" charset="0"/>
              </a:rPr>
              <a:t> </a:t>
            </a:r>
            <a:r>
              <a:rPr lang="he-IL" sz="1700" b="1" i="0" dirty="0" err="1">
                <a:solidFill>
                  <a:srgbClr val="000000"/>
                </a:solidFill>
                <a:effectLst/>
                <a:latin typeface="Arial" panose="020B0604020202020204" pitchFamily="34" charset="0"/>
              </a:rPr>
              <a:t>דצערא</a:t>
            </a:r>
            <a:r>
              <a:rPr lang="he-IL" sz="1700" b="1" i="0" dirty="0">
                <a:solidFill>
                  <a:srgbClr val="000000"/>
                </a:solidFill>
                <a:effectLst/>
                <a:latin typeface="Arial" panose="020B0604020202020204" pitchFamily="34" charset="0"/>
              </a:rPr>
              <a:t> </a:t>
            </a:r>
            <a:r>
              <a:rPr lang="he-IL" sz="1700" b="0" i="0" dirty="0">
                <a:solidFill>
                  <a:srgbClr val="000000"/>
                </a:solidFill>
                <a:effectLst/>
                <a:latin typeface="Arial" panose="020B0604020202020204" pitchFamily="34" charset="0"/>
              </a:rPr>
              <a:t>הוא?</a:t>
            </a:r>
          </a:p>
          <a:p>
            <a:pPr>
              <a:lnSpc>
                <a:spcPct val="120000"/>
              </a:lnSpc>
            </a:pPr>
            <a:r>
              <a:rPr lang="he-IL" sz="1700" b="0" i="0" dirty="0" err="1">
                <a:solidFill>
                  <a:srgbClr val="000000"/>
                </a:solidFill>
                <a:effectLst/>
                <a:latin typeface="Arial" panose="020B0604020202020204" pitchFamily="34" charset="0"/>
              </a:rPr>
              <a:t>דכתיב</a:t>
            </a:r>
            <a:r>
              <a:rPr lang="he-IL" sz="1700" dirty="0">
                <a:solidFill>
                  <a:srgbClr val="000000"/>
                </a:solidFill>
                <a:latin typeface="Arial" panose="020B0604020202020204" pitchFamily="34" charset="0"/>
              </a:rPr>
              <a:t>: "</a:t>
            </a:r>
            <a:r>
              <a:rPr lang="he-IL" sz="1700" b="0" i="0" dirty="0">
                <a:solidFill>
                  <a:srgbClr val="002060"/>
                </a:solidFill>
                <a:effectLst/>
                <a:latin typeface="Arial" panose="020B0604020202020204" pitchFamily="34" charset="0"/>
              </a:rPr>
              <a:t>דָּלְפָה נַפְשִׁי מִתּוּגָה</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רב נחמן בר יצחק אמר מהכא: "</a:t>
            </a:r>
            <a:r>
              <a:rPr lang="he-IL" sz="1700" b="0" i="0" dirty="0" err="1">
                <a:solidFill>
                  <a:srgbClr val="002060"/>
                </a:solidFill>
                <a:effectLst/>
                <a:latin typeface="Arial" panose="020B0604020202020204" pitchFamily="34" charset="0"/>
              </a:rPr>
              <a:t>בְּתוּלֹתֶיה</a:t>
            </a:r>
            <a:r>
              <a:rPr lang="he-IL" sz="1700" b="0" i="0" dirty="0">
                <a:solidFill>
                  <a:srgbClr val="002060"/>
                </a:solidFill>
                <a:effectLst/>
                <a:latin typeface="Arial" panose="020B0604020202020204" pitchFamily="34" charset="0"/>
              </a:rPr>
              <a:t>ָ נּוּגוֹת וְהִיא מַר לָהּ</a:t>
            </a:r>
            <a:r>
              <a:rPr lang="he-IL" sz="1700" b="0" i="0" dirty="0">
                <a:solidFill>
                  <a:srgbClr val="000000"/>
                </a:solidFill>
                <a:effectLst/>
                <a:latin typeface="Arial" panose="020B0604020202020204" pitchFamily="34" charset="0"/>
              </a:rPr>
              <a:t>".</a:t>
            </a:r>
          </a:p>
        </p:txBody>
      </p:sp>
      <p:pic>
        <p:nvPicPr>
          <p:cNvPr id="2" name="תמונה 1">
            <a:extLst>
              <a:ext uri="{FF2B5EF4-FFF2-40B4-BE49-F238E27FC236}">
                <a16:creationId xmlns:a16="http://schemas.microsoft.com/office/drawing/2014/main" id="{C94ED3EA-ED3F-B3C7-3FE3-46DAE8081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הסבר מלבני מעוגל 6">
            <a:extLst>
              <a:ext uri="{FF2B5EF4-FFF2-40B4-BE49-F238E27FC236}">
                <a16:creationId xmlns:a16="http://schemas.microsoft.com/office/drawing/2014/main" id="{41436797-DE70-4C1F-D958-BFF9275DBEDD}"/>
              </a:ext>
            </a:extLst>
          </p:cNvPr>
          <p:cNvSpPr/>
          <p:nvPr/>
        </p:nvSpPr>
        <p:spPr>
          <a:xfrm>
            <a:off x="4287618" y="332656"/>
            <a:ext cx="4388838" cy="1440160"/>
          </a:xfrm>
          <a:prstGeom prst="wedgeRoundRectCallout">
            <a:avLst>
              <a:gd name="adj1" fmla="val 53428"/>
              <a:gd name="adj2" fmla="val -4498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chemeClr val="tx1"/>
                </a:solidFill>
              </a:rPr>
              <a:t>משנה (</a:t>
            </a:r>
            <a:r>
              <a:rPr lang="he-IL" sz="1400" dirty="0" err="1">
                <a:solidFill>
                  <a:schemeClr val="tx1"/>
                </a:solidFill>
              </a:rPr>
              <a:t>כו</a:t>
            </a:r>
            <a:r>
              <a:rPr lang="he-IL" sz="1400" dirty="0">
                <a:solidFill>
                  <a:schemeClr val="tx1"/>
                </a:solidFill>
              </a:rPr>
              <a:t> עמוד א):</a:t>
            </a:r>
          </a:p>
          <a:p>
            <a:pPr>
              <a:lnSpc>
                <a:spcPct val="120000"/>
              </a:lnSpc>
            </a:pPr>
            <a:endParaRPr lang="he-IL" sz="100" dirty="0">
              <a:solidFill>
                <a:srgbClr val="F79646">
                  <a:lumMod val="50000"/>
                </a:srgbClr>
              </a:solidFill>
            </a:endParaRPr>
          </a:p>
          <a:p>
            <a:pPr>
              <a:lnSpc>
                <a:spcPct val="120000"/>
              </a:lnSpc>
            </a:pPr>
            <a:r>
              <a:rPr lang="he-IL" sz="1400" dirty="0">
                <a:solidFill>
                  <a:srgbClr val="F79646">
                    <a:lumMod val="50000"/>
                  </a:srgbClr>
                </a:solidFill>
              </a:rPr>
              <a:t>תְּפִלַּת הַשַּׁחַר - עַד חֲצוֹת, רַבִּי יְהוּדָה אוֹמֵר: עַד אַרְבַּע שָׁעוֹת.</a:t>
            </a:r>
          </a:p>
          <a:p>
            <a:pPr>
              <a:lnSpc>
                <a:spcPct val="120000"/>
              </a:lnSpc>
            </a:pPr>
            <a:r>
              <a:rPr lang="he-IL" sz="1400" dirty="0">
                <a:solidFill>
                  <a:srgbClr val="F79646">
                    <a:lumMod val="50000"/>
                  </a:srgbClr>
                </a:solidFill>
              </a:rPr>
              <a:t>תְּפִלַּת הַמִּנְחָה - עַד הָעֶרֶב, רַבִּי יְהוּדָה אוֹמֵר: עַד פְּלַג הַמִּנְחָה.</a:t>
            </a:r>
          </a:p>
          <a:p>
            <a:pPr>
              <a:lnSpc>
                <a:spcPct val="120000"/>
              </a:lnSpc>
            </a:pPr>
            <a:r>
              <a:rPr lang="he-IL" sz="1400" dirty="0">
                <a:solidFill>
                  <a:srgbClr val="F79646">
                    <a:lumMod val="50000"/>
                  </a:srgbClr>
                </a:solidFill>
              </a:rPr>
              <a:t>תְּפִלַּת הָעֶרֶב - אֵין לָהּ קֶבַע.</a:t>
            </a:r>
          </a:p>
          <a:p>
            <a:pPr>
              <a:lnSpc>
                <a:spcPct val="120000"/>
              </a:lnSpc>
            </a:pPr>
            <a:r>
              <a:rPr lang="he-IL" sz="1400" dirty="0">
                <a:solidFill>
                  <a:srgbClr val="F79646">
                    <a:lumMod val="50000"/>
                  </a:srgbClr>
                </a:solidFill>
              </a:rPr>
              <a:t>וְשֶׁל מוּסָפִים - </a:t>
            </a:r>
            <a:r>
              <a:rPr lang="he-IL" sz="1400" dirty="0" err="1">
                <a:solidFill>
                  <a:srgbClr val="F79646">
                    <a:lumMod val="50000"/>
                  </a:srgbClr>
                </a:solidFill>
              </a:rPr>
              <a:t>כׇּל</a:t>
            </a:r>
            <a:r>
              <a:rPr lang="he-IL" sz="1400" dirty="0">
                <a:solidFill>
                  <a:srgbClr val="F79646">
                    <a:lumMod val="50000"/>
                  </a:srgbClr>
                </a:solidFill>
              </a:rPr>
              <a:t> הַיּוֹם, רַבִּי יְהוּדָה אוֹמֵר: עַד שֶׁבַע שָׁעוֹת.</a:t>
            </a:r>
          </a:p>
        </p:txBody>
      </p:sp>
    </p:spTree>
    <p:extLst>
      <p:ext uri="{BB962C8B-B14F-4D97-AF65-F5344CB8AC3E}">
        <p14:creationId xmlns:p14="http://schemas.microsoft.com/office/powerpoint/2010/main" val="3001771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כח</a:t>
            </a:r>
            <a:r>
              <a:rPr lang="he-IL" b="1" dirty="0">
                <a:solidFill>
                  <a:schemeClr val="bg1">
                    <a:lumMod val="50000"/>
                  </a:schemeClr>
                </a:solidFill>
              </a:rPr>
              <a:t> עמוד ב</a:t>
            </a:r>
          </a:p>
        </p:txBody>
      </p:sp>
      <p:sp>
        <p:nvSpPr>
          <p:cNvPr id="7" name="TextBox 3">
            <a:extLst>
              <a:ext uri="{FF2B5EF4-FFF2-40B4-BE49-F238E27FC236}">
                <a16:creationId xmlns:a16="http://schemas.microsoft.com/office/drawing/2014/main" id="{2E21D97F-4421-42A0-9B7E-2A1DB4269A6E}"/>
              </a:ext>
            </a:extLst>
          </p:cNvPr>
          <p:cNvSpPr txBox="1"/>
          <p:nvPr/>
        </p:nvSpPr>
        <p:spPr>
          <a:xfrm>
            <a:off x="144016" y="645855"/>
            <a:ext cx="8748464" cy="4792594"/>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רב </a:t>
            </a:r>
            <a:r>
              <a:rPr lang="he-IL" sz="1600" b="0" i="0" dirty="0" err="1">
                <a:solidFill>
                  <a:srgbClr val="000000"/>
                </a:solidFill>
                <a:effectLst/>
                <a:latin typeface="Arial" panose="020B0604020202020204" pitchFamily="34" charset="0"/>
              </a:rPr>
              <a:t>אויא</a:t>
            </a:r>
            <a:r>
              <a:rPr lang="he-IL" sz="1600" b="0" i="0" dirty="0">
                <a:solidFill>
                  <a:srgbClr val="000000"/>
                </a:solidFill>
                <a:effectLst/>
                <a:latin typeface="Arial" panose="020B0604020202020204" pitchFamily="34" charset="0"/>
              </a:rPr>
              <a:t> חלש ולא אתא </a:t>
            </a:r>
            <a:r>
              <a:rPr lang="he-IL" sz="1600" b="0" i="0" dirty="0" err="1">
                <a:solidFill>
                  <a:srgbClr val="000000"/>
                </a:solidFill>
                <a:effectLst/>
                <a:latin typeface="Arial" panose="020B0604020202020204" pitchFamily="34" charset="0"/>
              </a:rPr>
              <a:t>לפרקא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דרב</a:t>
            </a:r>
            <a:r>
              <a:rPr lang="he-IL" sz="1600" b="0" i="0" dirty="0">
                <a:solidFill>
                  <a:srgbClr val="000000"/>
                </a:solidFill>
                <a:effectLst/>
                <a:latin typeface="Arial" panose="020B0604020202020204" pitchFamily="34" charset="0"/>
              </a:rPr>
              <a:t> יוסף,</a:t>
            </a:r>
          </a:p>
          <a:p>
            <a:pPr>
              <a:lnSpc>
                <a:spcPct val="120000"/>
              </a:lnSpc>
            </a:pPr>
            <a:endParaRPr lang="he-IL" sz="6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למחר כי אתא, </a:t>
            </a:r>
            <a:r>
              <a:rPr lang="he-IL" sz="1600" b="0" i="0" dirty="0" err="1">
                <a:solidFill>
                  <a:srgbClr val="000000"/>
                </a:solidFill>
                <a:effectLst/>
                <a:latin typeface="Arial" panose="020B0604020202020204" pitchFamily="34" charset="0"/>
              </a:rPr>
              <a:t>בעא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אביי</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לאנוחי</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דעתיה</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דרב</a:t>
            </a:r>
            <a:r>
              <a:rPr lang="he-IL" sz="1600" b="0" i="0" dirty="0">
                <a:solidFill>
                  <a:srgbClr val="000000"/>
                </a:solidFill>
                <a:effectLst/>
                <a:latin typeface="Arial" panose="020B0604020202020204" pitchFamily="34" charset="0"/>
              </a:rPr>
              <a:t> יוסף, </a:t>
            </a:r>
            <a:r>
              <a:rPr lang="he-IL" sz="1600" b="0" i="0" dirty="0" err="1">
                <a:solidFill>
                  <a:srgbClr val="000000"/>
                </a:solidFill>
                <a:effectLst/>
                <a:latin typeface="Arial" panose="020B0604020202020204" pitchFamily="34" charset="0"/>
              </a:rPr>
              <a:t>א''ל</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מ''ט</a:t>
            </a:r>
            <a:r>
              <a:rPr lang="he-IL" sz="1600" b="0" i="0" dirty="0">
                <a:solidFill>
                  <a:srgbClr val="000000"/>
                </a:solidFill>
                <a:effectLst/>
                <a:latin typeface="Arial" panose="020B0604020202020204" pitchFamily="34" charset="0"/>
              </a:rPr>
              <a:t> לא אתא מר </a:t>
            </a:r>
            <a:r>
              <a:rPr lang="he-IL" sz="1600" b="0" i="0" dirty="0" err="1">
                <a:solidFill>
                  <a:srgbClr val="000000"/>
                </a:solidFill>
                <a:effectLst/>
                <a:latin typeface="Arial" panose="020B0604020202020204" pitchFamily="34" charset="0"/>
              </a:rPr>
              <a:t>לפרקא</a:t>
            </a:r>
            <a:r>
              <a:rPr lang="he-IL" sz="1600" dirty="0">
                <a:solidFill>
                  <a:srgbClr val="000000"/>
                </a:solidFill>
                <a:latin typeface="Arial" panose="020B0604020202020204" pitchFamily="34" charset="0"/>
              </a:rPr>
              <a:t>?</a:t>
            </a:r>
            <a:endParaRPr lang="he-IL" sz="1600" b="0" i="0" dirty="0">
              <a:solidFill>
                <a:srgbClr val="000000"/>
              </a:solidFill>
              <a:effectLst/>
              <a:latin typeface="Arial" panose="020B0604020202020204" pitchFamily="34" charset="0"/>
            </a:endParaRPr>
          </a:p>
          <a:p>
            <a:pPr>
              <a:lnSpc>
                <a:spcPct val="120000"/>
              </a:lnSpc>
            </a:pPr>
            <a:endParaRPr lang="he-IL" sz="600" b="0" i="0" dirty="0">
              <a:solidFill>
                <a:srgbClr val="000000"/>
              </a:solidFill>
              <a:effectLst/>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א''ל</a:t>
            </a:r>
            <a:r>
              <a:rPr lang="he-IL" sz="1600" b="0" i="0" dirty="0">
                <a:solidFill>
                  <a:srgbClr val="000000"/>
                </a:solidFill>
                <a:effectLst/>
                <a:latin typeface="Arial" panose="020B0604020202020204" pitchFamily="34" charset="0"/>
              </a:rPr>
              <a:t>: דהוה </a:t>
            </a:r>
            <a:r>
              <a:rPr lang="he-IL" sz="1600" b="0" i="0" dirty="0" err="1">
                <a:solidFill>
                  <a:srgbClr val="000000"/>
                </a:solidFill>
                <a:effectLst/>
                <a:latin typeface="Arial" panose="020B0604020202020204" pitchFamily="34" charset="0"/>
              </a:rPr>
              <a:t>חליש</a:t>
            </a:r>
            <a:r>
              <a:rPr lang="he-IL" sz="1600" b="0" i="0" dirty="0">
                <a:solidFill>
                  <a:srgbClr val="000000"/>
                </a:solidFill>
                <a:effectLst/>
                <a:latin typeface="Arial" panose="020B0604020202020204" pitchFamily="34" charset="0"/>
              </a:rPr>
              <a:t> לבאי ולא </a:t>
            </a:r>
            <a:r>
              <a:rPr lang="he-IL" sz="1600" b="0" i="0" dirty="0" err="1">
                <a:solidFill>
                  <a:srgbClr val="000000"/>
                </a:solidFill>
                <a:effectLst/>
                <a:latin typeface="Arial" panose="020B0604020202020204" pitchFamily="34" charset="0"/>
              </a:rPr>
              <a:t>מצינא</a:t>
            </a:r>
            <a:r>
              <a:rPr lang="he-IL" sz="1600" b="0" i="0" dirty="0">
                <a:solidFill>
                  <a:srgbClr val="000000"/>
                </a:solidFill>
                <a:effectLst/>
                <a:latin typeface="Arial" panose="020B0604020202020204" pitchFamily="34" charset="0"/>
              </a:rPr>
              <a:t>. </a:t>
            </a:r>
          </a:p>
          <a:p>
            <a:pPr>
              <a:lnSpc>
                <a:spcPct val="120000"/>
              </a:lnSpc>
            </a:pPr>
            <a:endParaRPr lang="he-IL" sz="600" b="0" i="0" dirty="0">
              <a:solidFill>
                <a:srgbClr val="000000"/>
              </a:solidFill>
              <a:effectLst/>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א''ל</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אמאי</a:t>
            </a:r>
            <a:r>
              <a:rPr lang="he-IL" sz="1600" b="0" i="0" dirty="0">
                <a:solidFill>
                  <a:srgbClr val="000000"/>
                </a:solidFill>
                <a:effectLst/>
                <a:latin typeface="Arial" panose="020B0604020202020204" pitchFamily="34" charset="0"/>
              </a:rPr>
              <a:t> לא טעמת מידי ואתית? </a:t>
            </a:r>
          </a:p>
          <a:p>
            <a:pPr>
              <a:lnSpc>
                <a:spcPct val="120000"/>
              </a:lnSpc>
            </a:pPr>
            <a:endParaRPr lang="he-IL" sz="600" b="0" i="0" dirty="0">
              <a:solidFill>
                <a:srgbClr val="000000"/>
              </a:solidFill>
              <a:effectLst/>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א''ל</a:t>
            </a:r>
            <a:r>
              <a:rPr lang="he-IL" sz="1600" b="0" i="0" dirty="0">
                <a:solidFill>
                  <a:srgbClr val="000000"/>
                </a:solidFill>
                <a:effectLst/>
                <a:latin typeface="Arial" panose="020B0604020202020204" pitchFamily="34" charset="0"/>
              </a:rPr>
              <a:t>: לא סבר לה מר להא </a:t>
            </a:r>
            <a:r>
              <a:rPr lang="he-IL" sz="1600" b="0" i="0" dirty="0" err="1">
                <a:solidFill>
                  <a:srgbClr val="000000"/>
                </a:solidFill>
                <a:effectLst/>
                <a:latin typeface="Arial" panose="020B0604020202020204" pitchFamily="34" charset="0"/>
              </a:rPr>
              <a:t>דרב</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הונא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דאמר</a:t>
            </a:r>
            <a:r>
              <a:rPr lang="he-IL" sz="1600" b="0" i="0" dirty="0">
                <a:solidFill>
                  <a:srgbClr val="000000"/>
                </a:solidFill>
                <a:effectLst/>
                <a:latin typeface="Arial" panose="020B0604020202020204" pitchFamily="34" charset="0"/>
              </a:rPr>
              <a:t> רב </a:t>
            </a:r>
            <a:r>
              <a:rPr lang="he-IL" sz="1600" b="0" i="0" dirty="0" err="1">
                <a:solidFill>
                  <a:srgbClr val="000000"/>
                </a:solidFill>
                <a:effectLst/>
                <a:latin typeface="Arial" panose="020B0604020202020204" pitchFamily="34" charset="0"/>
              </a:rPr>
              <a:t>הונא</a:t>
            </a:r>
            <a:r>
              <a:rPr lang="he-IL" sz="1600" b="0" i="0" dirty="0">
                <a:solidFill>
                  <a:srgbClr val="000000"/>
                </a:solidFill>
                <a:effectLst/>
                <a:latin typeface="Arial" panose="020B0604020202020204" pitchFamily="34" charset="0"/>
              </a:rPr>
              <a:t> אסור לו לאדם שיטעום כלום קודם שיתפלל תפלת </a:t>
            </a:r>
            <a:r>
              <a:rPr lang="he-IL" sz="1600" b="0" i="0" dirty="0" err="1">
                <a:solidFill>
                  <a:srgbClr val="000000"/>
                </a:solidFill>
                <a:effectLst/>
                <a:latin typeface="Arial" panose="020B0604020202020204" pitchFamily="34" charset="0"/>
              </a:rPr>
              <a:t>המוספין</a:t>
            </a:r>
            <a:r>
              <a:rPr lang="he-IL" sz="1600" dirty="0">
                <a:solidFill>
                  <a:srgbClr val="000000"/>
                </a:solidFill>
                <a:latin typeface="Arial" panose="020B0604020202020204" pitchFamily="34" charset="0"/>
              </a:rPr>
              <a:t>?</a:t>
            </a:r>
            <a:endParaRPr lang="he-IL" sz="1600" b="0" i="0" dirty="0">
              <a:solidFill>
                <a:srgbClr val="000000"/>
              </a:solidFill>
              <a:effectLst/>
              <a:latin typeface="Arial" panose="020B0604020202020204" pitchFamily="34" charset="0"/>
            </a:endParaRPr>
          </a:p>
          <a:p>
            <a:pPr>
              <a:lnSpc>
                <a:spcPct val="120000"/>
              </a:lnSpc>
            </a:pPr>
            <a:endParaRPr lang="he-IL" sz="600" b="0" i="0" dirty="0">
              <a:solidFill>
                <a:srgbClr val="000000"/>
              </a:solidFill>
              <a:effectLst/>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א''ל</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איבעי</a:t>
            </a:r>
            <a:r>
              <a:rPr lang="he-IL" sz="1600" b="0" i="0" dirty="0">
                <a:solidFill>
                  <a:srgbClr val="000000"/>
                </a:solidFill>
                <a:effectLst/>
                <a:latin typeface="Arial" panose="020B0604020202020204" pitchFamily="34" charset="0"/>
              </a:rPr>
              <a:t> ליה למר לצלויי </a:t>
            </a:r>
            <a:r>
              <a:rPr lang="he-IL" sz="1600" b="0" i="0" dirty="0" err="1">
                <a:solidFill>
                  <a:srgbClr val="000000"/>
                </a:solidFill>
                <a:effectLst/>
                <a:latin typeface="Arial" panose="020B0604020202020204" pitchFamily="34" charset="0"/>
              </a:rPr>
              <a:t>צלותא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דמוספין</a:t>
            </a:r>
            <a:r>
              <a:rPr lang="he-IL" sz="1600" b="0" i="0" dirty="0">
                <a:solidFill>
                  <a:srgbClr val="000000"/>
                </a:solidFill>
                <a:effectLst/>
                <a:latin typeface="Arial" panose="020B0604020202020204" pitchFamily="34" charset="0"/>
              </a:rPr>
              <a:t> ביחיד ולטעום מידי ולמיתי. </a:t>
            </a:r>
          </a:p>
          <a:p>
            <a:pPr>
              <a:lnSpc>
                <a:spcPct val="120000"/>
              </a:lnSpc>
            </a:pPr>
            <a:endParaRPr lang="he-IL" sz="600" b="0" i="0" dirty="0">
              <a:solidFill>
                <a:srgbClr val="000000"/>
              </a:solidFill>
              <a:effectLst/>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א''ל</a:t>
            </a:r>
            <a:r>
              <a:rPr lang="he-IL" sz="1600" b="0" i="0" dirty="0">
                <a:solidFill>
                  <a:srgbClr val="000000"/>
                </a:solidFill>
                <a:effectLst/>
                <a:latin typeface="Arial" panose="020B0604020202020204" pitchFamily="34" charset="0"/>
              </a:rPr>
              <a:t>: ולא סבר לה מר להא </a:t>
            </a:r>
            <a:r>
              <a:rPr lang="he-IL" sz="1600" b="0" i="0" dirty="0" err="1">
                <a:solidFill>
                  <a:srgbClr val="000000"/>
                </a:solidFill>
                <a:effectLst/>
                <a:latin typeface="Arial" panose="020B0604020202020204" pitchFamily="34" charset="0"/>
              </a:rPr>
              <a:t>דא''ר</a:t>
            </a:r>
            <a:r>
              <a:rPr lang="he-IL" sz="1600" b="0" i="0" dirty="0">
                <a:solidFill>
                  <a:srgbClr val="000000"/>
                </a:solidFill>
                <a:effectLst/>
                <a:latin typeface="Arial" panose="020B0604020202020204" pitchFamily="34" charset="0"/>
              </a:rPr>
              <a:t> יוחנן אסור לו לאדם שיקדים תפלתו לתפלת הצבור?</a:t>
            </a:r>
          </a:p>
          <a:p>
            <a:pPr>
              <a:lnSpc>
                <a:spcPct val="120000"/>
              </a:lnSpc>
            </a:pPr>
            <a:endParaRPr lang="he-IL" sz="600" b="0" i="0" dirty="0">
              <a:solidFill>
                <a:srgbClr val="000000"/>
              </a:solidFill>
              <a:effectLst/>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א''ל</a:t>
            </a:r>
            <a:r>
              <a:rPr lang="he-IL" sz="1600" b="0" i="0" dirty="0">
                <a:solidFill>
                  <a:srgbClr val="000000"/>
                </a:solidFill>
                <a:effectLst/>
                <a:latin typeface="Arial" panose="020B0604020202020204" pitchFamily="34" charset="0"/>
              </a:rPr>
              <a:t>: לאו </a:t>
            </a:r>
            <a:r>
              <a:rPr lang="he-IL" sz="1600" b="0" i="0" dirty="0" err="1">
                <a:solidFill>
                  <a:srgbClr val="000000"/>
                </a:solidFill>
                <a:effectLst/>
                <a:latin typeface="Arial" panose="020B0604020202020204" pitchFamily="34" charset="0"/>
              </a:rPr>
              <a:t>אתמר</a:t>
            </a:r>
            <a:r>
              <a:rPr lang="he-IL" sz="1600" b="0" i="0" dirty="0">
                <a:solidFill>
                  <a:srgbClr val="000000"/>
                </a:solidFill>
                <a:effectLst/>
                <a:latin typeface="Arial" panose="020B0604020202020204" pitchFamily="34" charset="0"/>
              </a:rPr>
              <a:t> עלה </a:t>
            </a: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אבא בצבור שנו.</a:t>
            </a:r>
          </a:p>
          <a:p>
            <a:pPr>
              <a:lnSpc>
                <a:spcPct val="120000"/>
              </a:lnSpc>
            </a:pPr>
            <a:endParaRPr lang="he-IL" sz="32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ולית הלכתא לא כרב </a:t>
            </a:r>
            <a:r>
              <a:rPr lang="he-IL" sz="1600" b="0" i="0" dirty="0" err="1">
                <a:solidFill>
                  <a:srgbClr val="000000"/>
                </a:solidFill>
                <a:effectLst/>
                <a:latin typeface="Arial" panose="020B0604020202020204" pitchFamily="34" charset="0"/>
              </a:rPr>
              <a:t>הונא</a:t>
            </a:r>
            <a:r>
              <a:rPr lang="he-IL" sz="1600" b="0" i="0" dirty="0">
                <a:solidFill>
                  <a:srgbClr val="000000"/>
                </a:solidFill>
                <a:effectLst/>
                <a:latin typeface="Arial" panose="020B0604020202020204" pitchFamily="34" charset="0"/>
              </a:rPr>
              <a:t> ולא </a:t>
            </a:r>
            <a:r>
              <a:rPr lang="he-IL" sz="1600" b="0" i="0" dirty="0" err="1">
                <a:solidFill>
                  <a:srgbClr val="000000"/>
                </a:solidFill>
                <a:effectLst/>
                <a:latin typeface="Arial" panose="020B0604020202020204" pitchFamily="34" charset="0"/>
              </a:rPr>
              <a:t>כריב''ל</a:t>
            </a:r>
            <a:r>
              <a:rPr lang="he-IL" sz="1600" b="0" i="0" dirty="0">
                <a:solidFill>
                  <a:srgbClr val="000000"/>
                </a:solidFill>
                <a:effectLst/>
                <a:latin typeface="Arial" panose="020B0604020202020204" pitchFamily="34" charset="0"/>
              </a:rPr>
              <a:t> –</a:t>
            </a:r>
            <a:r>
              <a:rPr lang="he-IL" sz="1600" dirty="0">
                <a:solidFill>
                  <a:srgbClr val="000000"/>
                </a:solidFill>
                <a:latin typeface="Arial" panose="020B0604020202020204" pitchFamily="34" charset="0"/>
              </a:rPr>
              <a:t> </a:t>
            </a:r>
          </a:p>
          <a:p>
            <a:pPr>
              <a:lnSpc>
                <a:spcPct val="120000"/>
              </a:lnSpc>
            </a:pPr>
            <a:endParaRPr lang="he-IL" sz="3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כרב </a:t>
            </a:r>
            <a:r>
              <a:rPr lang="he-IL" sz="1600" b="0" i="0" dirty="0" err="1">
                <a:solidFill>
                  <a:srgbClr val="000000"/>
                </a:solidFill>
                <a:effectLst/>
                <a:latin typeface="Arial" panose="020B0604020202020204" pitchFamily="34" charset="0"/>
              </a:rPr>
              <a:t>הונא</a:t>
            </a:r>
            <a:r>
              <a:rPr lang="he-IL" sz="1600" b="0" i="0" dirty="0">
                <a:solidFill>
                  <a:srgbClr val="000000"/>
                </a:solidFill>
                <a:effectLst/>
                <a:latin typeface="Arial" panose="020B0604020202020204" pitchFamily="34" charset="0"/>
              </a:rPr>
              <a:t> - הא </a:t>
            </a:r>
            <a:r>
              <a:rPr lang="he-IL" sz="1600" b="0" i="0" dirty="0" err="1">
                <a:solidFill>
                  <a:srgbClr val="000000"/>
                </a:solidFill>
                <a:effectLst/>
                <a:latin typeface="Arial" panose="020B0604020202020204" pitchFamily="34" charset="0"/>
              </a:rPr>
              <a:t>דאמרן</a:t>
            </a:r>
            <a:r>
              <a:rPr lang="he-IL" sz="1600" dirty="0">
                <a:solidFill>
                  <a:srgbClr val="000000"/>
                </a:solidFill>
                <a:latin typeface="Arial" panose="020B0604020202020204" pitchFamily="34" charset="0"/>
              </a:rPr>
              <a:t>,</a:t>
            </a:r>
            <a:endParaRPr lang="he-IL" sz="1600" b="0" i="0" dirty="0">
              <a:solidFill>
                <a:srgbClr val="000000"/>
              </a:solidFill>
              <a:effectLst/>
              <a:latin typeface="Arial" panose="020B0604020202020204" pitchFamily="34" charset="0"/>
            </a:endParaRPr>
          </a:p>
          <a:p>
            <a:pPr>
              <a:lnSpc>
                <a:spcPct val="120000"/>
              </a:lnSpc>
            </a:pPr>
            <a:endParaRPr lang="he-IL" sz="300" b="0" i="0" dirty="0">
              <a:solidFill>
                <a:srgbClr val="000000"/>
              </a:solidFill>
              <a:effectLst/>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כריב''ל</a:t>
            </a:r>
            <a:r>
              <a:rPr lang="he-IL" sz="1600" b="0" i="0" dirty="0">
                <a:solidFill>
                  <a:srgbClr val="000000"/>
                </a:solidFill>
                <a:effectLst/>
                <a:latin typeface="Arial" panose="020B0604020202020204" pitchFamily="34" charset="0"/>
              </a:rPr>
              <a:t> - </a:t>
            </a:r>
            <a:r>
              <a:rPr lang="he-IL" sz="1600" b="0" i="0" dirty="0" err="1">
                <a:solidFill>
                  <a:srgbClr val="000000"/>
                </a:solidFill>
                <a:effectLst/>
                <a:latin typeface="Arial" panose="020B0604020202020204" pitchFamily="34" charset="0"/>
              </a:rPr>
              <a:t>דאריב</a:t>
            </a:r>
            <a:r>
              <a:rPr lang="he-IL" sz="1600" b="0" i="0" dirty="0">
                <a:solidFill>
                  <a:srgbClr val="000000"/>
                </a:solidFill>
                <a:effectLst/>
                <a:latin typeface="Arial" panose="020B0604020202020204" pitchFamily="34" charset="0"/>
              </a:rPr>
              <a:t>''ל: כיון שהגיע זמן תפלת המנחה אסור לו לאדם שיטעום כלום קודם שיתפלל תפלת המנחה.</a:t>
            </a:r>
          </a:p>
        </p:txBody>
      </p:sp>
      <p:pic>
        <p:nvPicPr>
          <p:cNvPr id="2" name="תמונה 1">
            <a:extLst>
              <a:ext uri="{FF2B5EF4-FFF2-40B4-BE49-F238E27FC236}">
                <a16:creationId xmlns:a16="http://schemas.microsoft.com/office/drawing/2014/main" id="{C94ED3EA-ED3F-B3C7-3FE3-46DAE8081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Tree>
    <p:extLst>
      <p:ext uri="{BB962C8B-B14F-4D97-AF65-F5344CB8AC3E}">
        <p14:creationId xmlns:p14="http://schemas.microsoft.com/office/powerpoint/2010/main" val="2319126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id="{C94ED3EA-ED3F-B3C7-3FE3-46DAE8081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161866" y="35330"/>
            <a:ext cx="1656184"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כח</a:t>
            </a:r>
            <a:r>
              <a:rPr lang="he-IL" b="1" dirty="0">
                <a:solidFill>
                  <a:schemeClr val="bg1">
                    <a:lumMod val="50000"/>
                  </a:schemeClr>
                </a:solidFill>
              </a:rPr>
              <a:t> עמוד ב</a:t>
            </a:r>
          </a:p>
        </p:txBody>
      </p:sp>
      <p:sp>
        <p:nvSpPr>
          <p:cNvPr id="7" name="TextBox 3">
            <a:extLst>
              <a:ext uri="{FF2B5EF4-FFF2-40B4-BE49-F238E27FC236}">
                <a16:creationId xmlns:a16="http://schemas.microsoft.com/office/drawing/2014/main" id="{2E21D97F-4421-42A0-9B7E-2A1DB4269A6E}"/>
              </a:ext>
            </a:extLst>
          </p:cNvPr>
          <p:cNvSpPr txBox="1"/>
          <p:nvPr/>
        </p:nvSpPr>
        <p:spPr>
          <a:xfrm>
            <a:off x="683568" y="332656"/>
            <a:ext cx="7884368" cy="5715924"/>
          </a:xfrm>
          <a:prstGeom prst="rect">
            <a:avLst/>
          </a:prstGeom>
          <a:noFill/>
        </p:spPr>
        <p:txBody>
          <a:bodyPr wrap="square" rtlCol="1">
            <a:spAutoFit/>
          </a:bodyPr>
          <a:lstStyle/>
          <a:p>
            <a:pPr>
              <a:lnSpc>
                <a:spcPct val="120000"/>
              </a:lnSpc>
            </a:pPr>
            <a:r>
              <a:rPr lang="he-IL" sz="1600" b="1" i="0" dirty="0">
                <a:solidFill>
                  <a:srgbClr val="000000"/>
                </a:solidFill>
                <a:effectLst/>
                <a:latin typeface="Arial" panose="020B0604020202020204" pitchFamily="34" charset="0"/>
              </a:rPr>
              <a:t>משנה</a:t>
            </a:r>
            <a:r>
              <a:rPr lang="he-IL" sz="1600" b="0" i="0" dirty="0">
                <a:solidFill>
                  <a:srgbClr val="000000"/>
                </a:solidFill>
                <a:effectLst/>
                <a:latin typeface="Arial" panose="020B0604020202020204" pitchFamily="34" charset="0"/>
              </a:rPr>
              <a:t> </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600" dirty="0">
                <a:solidFill>
                  <a:srgbClr val="F79646">
                    <a:lumMod val="50000"/>
                  </a:srgbClr>
                </a:solidFill>
              </a:rPr>
              <a:t>ר' </a:t>
            </a:r>
            <a:r>
              <a:rPr lang="he-IL" sz="1600" dirty="0" err="1">
                <a:solidFill>
                  <a:srgbClr val="F79646">
                    <a:lumMod val="50000"/>
                  </a:srgbClr>
                </a:solidFill>
              </a:rPr>
              <a:t>נחוניא</a:t>
            </a:r>
            <a:r>
              <a:rPr lang="he-IL" sz="1600" dirty="0">
                <a:solidFill>
                  <a:srgbClr val="F79646">
                    <a:lumMod val="50000"/>
                  </a:srgbClr>
                </a:solidFill>
              </a:rPr>
              <a:t> בן הקנה היה מתפלל בכניסתו לבית המדרש וביציאתו תפלה קצרה, </a:t>
            </a:r>
          </a:p>
          <a:p>
            <a:pPr>
              <a:lnSpc>
                <a:spcPct val="120000"/>
              </a:lnSpc>
            </a:pPr>
            <a:r>
              <a:rPr lang="he-IL" sz="1600" dirty="0">
                <a:solidFill>
                  <a:srgbClr val="F79646">
                    <a:lumMod val="50000"/>
                  </a:srgbClr>
                </a:solidFill>
              </a:rPr>
              <a:t>אמרו לו: מה מקום לתפלה זו? </a:t>
            </a:r>
          </a:p>
          <a:p>
            <a:pPr>
              <a:lnSpc>
                <a:spcPct val="120000"/>
              </a:lnSpc>
            </a:pPr>
            <a:r>
              <a:rPr lang="he-IL" sz="1600" dirty="0">
                <a:solidFill>
                  <a:srgbClr val="F79646">
                    <a:lumMod val="50000"/>
                  </a:srgbClr>
                </a:solidFill>
              </a:rPr>
              <a:t>אמר להם: בכניסתי אני מתפלל שלא יארע דבר תקלה על ידי וביציאתי אני נותן הודאה על חלקי.</a:t>
            </a:r>
          </a:p>
          <a:p>
            <a:pPr>
              <a:lnSpc>
                <a:spcPct val="120000"/>
              </a:lnSpc>
            </a:pPr>
            <a:br>
              <a:rPr lang="he-IL" sz="2400" dirty="0"/>
            </a:br>
            <a:r>
              <a:rPr lang="he-IL" sz="1600" b="1" i="0" dirty="0">
                <a:solidFill>
                  <a:srgbClr val="000000"/>
                </a:solidFill>
                <a:effectLst/>
                <a:latin typeface="Arial" panose="020B0604020202020204" pitchFamily="34" charset="0"/>
              </a:rPr>
              <a:t>גמרא</a:t>
            </a:r>
            <a:r>
              <a:rPr lang="he-IL" sz="1600" b="0" i="0" dirty="0">
                <a:solidFill>
                  <a:srgbClr val="000000"/>
                </a:solidFill>
                <a:effectLst/>
                <a:latin typeface="Arial" panose="020B0604020202020204" pitchFamily="34" charset="0"/>
              </a:rPr>
              <a:t> </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ת''ר</a:t>
            </a:r>
            <a:r>
              <a:rPr lang="he-IL" sz="1600" b="0" i="0" dirty="0">
                <a:solidFill>
                  <a:srgbClr val="000000"/>
                </a:solidFill>
                <a:effectLst/>
                <a:latin typeface="Arial" panose="020B0604020202020204" pitchFamily="34" charset="0"/>
              </a:rPr>
              <a:t>: </a:t>
            </a:r>
          </a:p>
          <a:p>
            <a:pPr>
              <a:lnSpc>
                <a:spcPct val="120000"/>
              </a:lnSpc>
            </a:pPr>
            <a:endParaRPr lang="he-IL" sz="500" dirty="0">
              <a:solidFill>
                <a:srgbClr val="F79646">
                  <a:lumMod val="50000"/>
                </a:srgbClr>
              </a:solidFill>
            </a:endParaRPr>
          </a:p>
          <a:p>
            <a:pPr>
              <a:lnSpc>
                <a:spcPct val="120000"/>
              </a:lnSpc>
            </a:pPr>
            <a:r>
              <a:rPr lang="he-IL" sz="1600" dirty="0">
                <a:solidFill>
                  <a:srgbClr val="F79646">
                    <a:lumMod val="50000"/>
                  </a:srgbClr>
                </a:solidFill>
              </a:rPr>
              <a:t>בכניסתו מהו אומר? </a:t>
            </a:r>
          </a:p>
          <a:p>
            <a:pPr>
              <a:lnSpc>
                <a:spcPct val="120000"/>
              </a:lnSpc>
            </a:pPr>
            <a:r>
              <a:rPr lang="he-IL" sz="1600" dirty="0">
                <a:solidFill>
                  <a:srgbClr val="F79646">
                    <a:lumMod val="50000"/>
                  </a:srgbClr>
                </a:solidFill>
              </a:rPr>
              <a:t>יהי רצון מלפניך ה' </a:t>
            </a:r>
            <a:r>
              <a:rPr lang="he-IL" sz="1600" dirty="0" err="1">
                <a:solidFill>
                  <a:srgbClr val="F79646">
                    <a:lumMod val="50000"/>
                  </a:srgbClr>
                </a:solidFill>
              </a:rPr>
              <a:t>אלהי</a:t>
            </a:r>
            <a:r>
              <a:rPr lang="he-IL" sz="1600" dirty="0">
                <a:solidFill>
                  <a:srgbClr val="F79646">
                    <a:lumMod val="50000"/>
                  </a:srgbClr>
                </a:solidFill>
              </a:rPr>
              <a:t> שלא יארע דבר תקלה על ידי, </a:t>
            </a:r>
          </a:p>
          <a:p>
            <a:pPr>
              <a:lnSpc>
                <a:spcPct val="120000"/>
              </a:lnSpc>
            </a:pPr>
            <a:r>
              <a:rPr lang="he-IL" sz="1600" dirty="0">
                <a:solidFill>
                  <a:srgbClr val="F79646">
                    <a:lumMod val="50000"/>
                  </a:srgbClr>
                </a:solidFill>
              </a:rPr>
              <a:t>ולא אכשל בדבר הלכה וישמחו בי חברי, </a:t>
            </a:r>
          </a:p>
          <a:p>
            <a:pPr>
              <a:lnSpc>
                <a:spcPct val="120000"/>
              </a:lnSpc>
            </a:pPr>
            <a:r>
              <a:rPr lang="he-IL" sz="1600" dirty="0">
                <a:solidFill>
                  <a:srgbClr val="F79646">
                    <a:lumMod val="50000"/>
                  </a:srgbClr>
                </a:solidFill>
              </a:rPr>
              <a:t>ולא אומר על טמא טהור ולא על טהור טמא, </a:t>
            </a:r>
          </a:p>
          <a:p>
            <a:pPr>
              <a:lnSpc>
                <a:spcPct val="120000"/>
              </a:lnSpc>
            </a:pPr>
            <a:r>
              <a:rPr lang="he-IL" sz="1600" dirty="0">
                <a:solidFill>
                  <a:srgbClr val="F79646">
                    <a:lumMod val="50000"/>
                  </a:srgbClr>
                </a:solidFill>
              </a:rPr>
              <a:t>ולא יכשלו חברי בדבר הלכה ואשמח בהם. </a:t>
            </a:r>
          </a:p>
          <a:p>
            <a:pPr>
              <a:lnSpc>
                <a:spcPct val="120000"/>
              </a:lnSpc>
            </a:pPr>
            <a:endParaRPr lang="he-IL" sz="500" dirty="0">
              <a:solidFill>
                <a:srgbClr val="F79646">
                  <a:lumMod val="50000"/>
                </a:srgbClr>
              </a:solidFill>
            </a:endParaRPr>
          </a:p>
          <a:p>
            <a:pPr>
              <a:lnSpc>
                <a:spcPct val="120000"/>
              </a:lnSpc>
            </a:pPr>
            <a:r>
              <a:rPr lang="he-IL" sz="1600" dirty="0">
                <a:solidFill>
                  <a:srgbClr val="F79646">
                    <a:lumMod val="50000"/>
                  </a:srgbClr>
                </a:solidFill>
              </a:rPr>
              <a:t>ביציאתו מהו אומר? </a:t>
            </a:r>
          </a:p>
          <a:p>
            <a:pPr>
              <a:lnSpc>
                <a:spcPct val="120000"/>
              </a:lnSpc>
            </a:pPr>
            <a:r>
              <a:rPr lang="he-IL" sz="1600" dirty="0">
                <a:solidFill>
                  <a:srgbClr val="F79646">
                    <a:lumMod val="50000"/>
                  </a:srgbClr>
                </a:solidFill>
              </a:rPr>
              <a:t>מודה אני לפניך ה' </a:t>
            </a:r>
            <a:r>
              <a:rPr lang="he-IL" sz="1600" dirty="0" err="1">
                <a:solidFill>
                  <a:srgbClr val="F79646">
                    <a:lumMod val="50000"/>
                  </a:srgbClr>
                </a:solidFill>
              </a:rPr>
              <a:t>אלהי</a:t>
            </a:r>
            <a:r>
              <a:rPr lang="he-IL" sz="1600" dirty="0">
                <a:solidFill>
                  <a:srgbClr val="F79646">
                    <a:lumMod val="50000"/>
                  </a:srgbClr>
                </a:solidFill>
              </a:rPr>
              <a:t> ששמת חלקי מיושבי בית המדרש ולא שמת חלקי מיושבי קרנות, </a:t>
            </a:r>
          </a:p>
          <a:p>
            <a:pPr>
              <a:lnSpc>
                <a:spcPct val="120000"/>
              </a:lnSpc>
            </a:pPr>
            <a:r>
              <a:rPr lang="he-IL" sz="1600" dirty="0">
                <a:solidFill>
                  <a:srgbClr val="F79646">
                    <a:lumMod val="50000"/>
                  </a:srgbClr>
                </a:solidFill>
              </a:rPr>
              <a:t>שאני משכים והם משכימים - אני משכים לדברי תורה והם משכימים לדברים בטלים, </a:t>
            </a:r>
          </a:p>
          <a:p>
            <a:pPr>
              <a:lnSpc>
                <a:spcPct val="120000"/>
              </a:lnSpc>
            </a:pPr>
            <a:r>
              <a:rPr lang="he-IL" sz="1600" dirty="0">
                <a:solidFill>
                  <a:srgbClr val="F79646">
                    <a:lumMod val="50000"/>
                  </a:srgbClr>
                </a:solidFill>
              </a:rPr>
              <a:t>אני עמל והם עמלים - אני עמל ומקבל שכר והם עמלים ואינם מקבלים שכר, </a:t>
            </a:r>
          </a:p>
          <a:p>
            <a:pPr>
              <a:lnSpc>
                <a:spcPct val="120000"/>
              </a:lnSpc>
            </a:pPr>
            <a:r>
              <a:rPr lang="he-IL" sz="1600" dirty="0">
                <a:solidFill>
                  <a:srgbClr val="F79646">
                    <a:lumMod val="50000"/>
                  </a:srgbClr>
                </a:solidFill>
              </a:rPr>
              <a:t>אני רץ והם רצים - אני רץ לחיי העולם הבא והם רצים לבאר שחת.</a:t>
            </a:r>
          </a:p>
        </p:txBody>
      </p:sp>
    </p:spTree>
    <p:extLst>
      <p:ext uri="{BB962C8B-B14F-4D97-AF65-F5344CB8AC3E}">
        <p14:creationId xmlns:p14="http://schemas.microsoft.com/office/powerpoint/2010/main" val="3875202187"/>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23253</TotalTime>
  <Words>3273</Words>
  <Application>Microsoft Office PowerPoint</Application>
  <PresentationFormat>‫הצגה על המסך (4:3)</PresentationFormat>
  <Paragraphs>340</Paragraphs>
  <Slides>15</Slides>
  <Notes>13</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15</vt:i4>
      </vt:variant>
    </vt:vector>
  </HeadingPairs>
  <TitlesOfParts>
    <vt:vector size="18" baseType="lpstr">
      <vt:lpstr>Arial</vt:lpstr>
      <vt:lpstr>Calibri</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נועם שפירא</cp:lastModifiedBy>
  <cp:revision>2317</cp:revision>
  <dcterms:created xsi:type="dcterms:W3CDTF">2015-01-28T10:22:53Z</dcterms:created>
  <dcterms:modified xsi:type="dcterms:W3CDTF">2024-01-09T14:02:10Z</dcterms:modified>
</cp:coreProperties>
</file>