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587" r:id="rId2"/>
    <p:sldId id="548" r:id="rId3"/>
    <p:sldId id="575" r:id="rId4"/>
    <p:sldId id="576" r:id="rId5"/>
    <p:sldId id="577" r:id="rId6"/>
    <p:sldId id="579" r:id="rId7"/>
    <p:sldId id="580" r:id="rId8"/>
    <p:sldId id="581" r:id="rId9"/>
    <p:sldId id="582" r:id="rId10"/>
    <p:sldId id="583" r:id="rId11"/>
    <p:sldId id="584" r:id="rId12"/>
    <p:sldId id="585" r:id="rId13"/>
    <p:sldId id="586" r:id="rId14"/>
    <p:sldId id="429" r:id="rId1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5250" autoAdjust="0"/>
  </p:normalViewPr>
  <p:slideViewPr>
    <p:cSldViewPr>
      <p:cViewPr varScale="1">
        <p:scale>
          <a:sx n="91" d="100"/>
          <a:sy n="91" d="100"/>
        </p:scale>
        <p:origin x="123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pPr/>
              <a:t>ה'/שבט/תשפ"ד</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pPr/>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2</a:t>
            </a:fld>
            <a:endParaRPr lang="he-IL"/>
          </a:p>
        </p:txBody>
      </p:sp>
    </p:spTree>
    <p:extLst>
      <p:ext uri="{BB962C8B-B14F-4D97-AF65-F5344CB8AC3E}">
        <p14:creationId xmlns:p14="http://schemas.microsoft.com/office/powerpoint/2010/main" val="2996301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11</a:t>
            </a:fld>
            <a:endParaRPr lang="he-IL"/>
          </a:p>
        </p:txBody>
      </p:sp>
    </p:spTree>
    <p:extLst>
      <p:ext uri="{BB962C8B-B14F-4D97-AF65-F5344CB8AC3E}">
        <p14:creationId xmlns:p14="http://schemas.microsoft.com/office/powerpoint/2010/main" val="3211519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12</a:t>
            </a:fld>
            <a:endParaRPr lang="he-IL"/>
          </a:p>
        </p:txBody>
      </p:sp>
    </p:spTree>
    <p:extLst>
      <p:ext uri="{BB962C8B-B14F-4D97-AF65-F5344CB8AC3E}">
        <p14:creationId xmlns:p14="http://schemas.microsoft.com/office/powerpoint/2010/main" val="3284835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13</a:t>
            </a:fld>
            <a:endParaRPr lang="he-IL"/>
          </a:p>
        </p:txBody>
      </p:sp>
    </p:spTree>
    <p:extLst>
      <p:ext uri="{BB962C8B-B14F-4D97-AF65-F5344CB8AC3E}">
        <p14:creationId xmlns:p14="http://schemas.microsoft.com/office/powerpoint/2010/main" val="58772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3</a:t>
            </a:fld>
            <a:endParaRPr lang="he-IL"/>
          </a:p>
        </p:txBody>
      </p:sp>
    </p:spTree>
    <p:extLst>
      <p:ext uri="{BB962C8B-B14F-4D97-AF65-F5344CB8AC3E}">
        <p14:creationId xmlns:p14="http://schemas.microsoft.com/office/powerpoint/2010/main" val="2291819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4</a:t>
            </a:fld>
            <a:endParaRPr lang="he-IL"/>
          </a:p>
        </p:txBody>
      </p:sp>
    </p:spTree>
    <p:extLst>
      <p:ext uri="{BB962C8B-B14F-4D97-AF65-F5344CB8AC3E}">
        <p14:creationId xmlns:p14="http://schemas.microsoft.com/office/powerpoint/2010/main" val="65274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5</a:t>
            </a:fld>
            <a:endParaRPr lang="he-IL"/>
          </a:p>
        </p:txBody>
      </p:sp>
    </p:spTree>
    <p:extLst>
      <p:ext uri="{BB962C8B-B14F-4D97-AF65-F5344CB8AC3E}">
        <p14:creationId xmlns:p14="http://schemas.microsoft.com/office/powerpoint/2010/main" val="2554048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6</a:t>
            </a:fld>
            <a:endParaRPr lang="he-IL"/>
          </a:p>
        </p:txBody>
      </p:sp>
    </p:spTree>
    <p:extLst>
      <p:ext uri="{BB962C8B-B14F-4D97-AF65-F5344CB8AC3E}">
        <p14:creationId xmlns:p14="http://schemas.microsoft.com/office/powerpoint/2010/main" val="833728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7</a:t>
            </a:fld>
            <a:endParaRPr lang="he-IL"/>
          </a:p>
        </p:txBody>
      </p:sp>
    </p:spTree>
    <p:extLst>
      <p:ext uri="{BB962C8B-B14F-4D97-AF65-F5344CB8AC3E}">
        <p14:creationId xmlns:p14="http://schemas.microsoft.com/office/powerpoint/2010/main" val="2814384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8</a:t>
            </a:fld>
            <a:endParaRPr lang="he-IL"/>
          </a:p>
        </p:txBody>
      </p:sp>
    </p:spTree>
    <p:extLst>
      <p:ext uri="{BB962C8B-B14F-4D97-AF65-F5344CB8AC3E}">
        <p14:creationId xmlns:p14="http://schemas.microsoft.com/office/powerpoint/2010/main" val="381402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9</a:t>
            </a:fld>
            <a:endParaRPr lang="he-IL"/>
          </a:p>
        </p:txBody>
      </p:sp>
    </p:spTree>
    <p:extLst>
      <p:ext uri="{BB962C8B-B14F-4D97-AF65-F5344CB8AC3E}">
        <p14:creationId xmlns:p14="http://schemas.microsoft.com/office/powerpoint/2010/main" val="248265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10</a:t>
            </a:fld>
            <a:endParaRPr lang="he-IL"/>
          </a:p>
        </p:txBody>
      </p:sp>
    </p:spTree>
    <p:extLst>
      <p:ext uri="{BB962C8B-B14F-4D97-AF65-F5344CB8AC3E}">
        <p14:creationId xmlns:p14="http://schemas.microsoft.com/office/powerpoint/2010/main" val="3503203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ה'/שבט/תשפ"ד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pPr/>
              <a:t>ה'/שבט/תשפ"ד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pPr/>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af-yomi.com/MediaPage.aspx?id=265639"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1386064"/>
            <a:ext cx="8820472" cy="5324535"/>
          </a:xfrm>
          <a:prstGeom prst="rect">
            <a:avLst/>
          </a:prstGeom>
          <a:noFill/>
        </p:spPr>
        <p:txBody>
          <a:bodyPr wrap="square" rtlCol="1">
            <a:spAutoFit/>
          </a:bodyPr>
          <a:lstStyle/>
          <a:p>
            <a:pPr algn="ctr"/>
            <a:r>
              <a:rPr lang="he-IL" sz="4000" b="1" dirty="0">
                <a:solidFill>
                  <a:srgbClr val="C0504D">
                    <a:lumMod val="75000"/>
                  </a:srgbClr>
                </a:solidFill>
              </a:rPr>
              <a:t>מסכת ברכות</a:t>
            </a:r>
          </a:p>
          <a:p>
            <a:pPr algn="ctr"/>
            <a:r>
              <a:rPr lang="he-IL" sz="4000" b="1" dirty="0">
                <a:solidFill>
                  <a:srgbClr val="C0504D">
                    <a:lumMod val="75000"/>
                  </a:srgbClr>
                </a:solidFill>
              </a:rPr>
              <a:t>דף </a:t>
            </a:r>
            <a:r>
              <a:rPr lang="he-IL" sz="4000" b="1" dirty="0" err="1">
                <a:solidFill>
                  <a:srgbClr val="C0504D">
                    <a:lumMod val="75000"/>
                  </a:srgbClr>
                </a:solidFill>
              </a:rPr>
              <a:t>כט</a:t>
            </a:r>
            <a:endParaRPr lang="he-IL" sz="4000" b="1" dirty="0">
              <a:solidFill>
                <a:srgbClr val="C0504D">
                  <a:lumMod val="75000"/>
                </a:srgbClr>
              </a:solidFill>
            </a:endParaRPr>
          </a:p>
          <a:p>
            <a:pPr algn="ctr"/>
            <a:endParaRPr lang="he-IL" sz="2000" b="1" dirty="0">
              <a:solidFill>
                <a:srgbClr val="C0504D">
                  <a:lumMod val="75000"/>
                </a:srgbClr>
              </a:solidFill>
            </a:endParaRPr>
          </a:p>
          <a:p>
            <a:pPr algn="ctr"/>
            <a:r>
              <a:rPr lang="he-IL" sz="2400" b="1" dirty="0">
                <a:solidFill>
                  <a:srgbClr val="C0504D">
                    <a:lumMod val="75000"/>
                  </a:srgbClr>
                </a:solidFill>
              </a:rPr>
              <a:t>דף </a:t>
            </a:r>
            <a:r>
              <a:rPr lang="he-IL" sz="2400" b="1" dirty="0" err="1">
                <a:solidFill>
                  <a:srgbClr val="C0504D">
                    <a:lumMod val="75000"/>
                  </a:srgbClr>
                </a:solidFill>
              </a:rPr>
              <a:t>כח</a:t>
            </a:r>
            <a:r>
              <a:rPr lang="he-IL" sz="2400" b="1" dirty="0">
                <a:solidFill>
                  <a:srgbClr val="C0504D">
                    <a:lumMod val="75000"/>
                  </a:srgbClr>
                </a:solidFill>
              </a:rPr>
              <a:t> ע"ב (2 שורות מלמטה) – דף </a:t>
            </a:r>
            <a:r>
              <a:rPr lang="he-IL" sz="2400" b="1" dirty="0" err="1">
                <a:solidFill>
                  <a:srgbClr val="C0504D">
                    <a:lumMod val="75000"/>
                  </a:srgbClr>
                </a:solidFill>
              </a:rPr>
              <a:t>כט</a:t>
            </a:r>
            <a:r>
              <a:rPr lang="he-IL" sz="2400" b="1" dirty="0">
                <a:solidFill>
                  <a:srgbClr val="C0504D">
                    <a:lumMod val="75000"/>
                  </a:srgbClr>
                </a:solidFill>
              </a:rPr>
              <a:t> ע"ב (שורה אחרונה)</a:t>
            </a:r>
          </a:p>
          <a:p>
            <a:pPr algn="ctr"/>
            <a:endParaRPr lang="he-IL" sz="2000" b="1" dirty="0">
              <a:solidFill>
                <a:srgbClr val="C0504D">
                  <a:lumMod val="75000"/>
                </a:srgbClr>
              </a:solidFill>
            </a:endParaRPr>
          </a:p>
          <a:p>
            <a:pPr algn="ctr"/>
            <a:r>
              <a:rPr lang="he-IL" sz="2400" b="1" dirty="0">
                <a:solidFill>
                  <a:srgbClr val="EEECE1">
                    <a:lumMod val="50000"/>
                  </a:srgbClr>
                </a:solidFill>
              </a:rPr>
              <a:t>מצגת עזר ללימוד הדף היומי</a:t>
            </a:r>
          </a:p>
          <a:p>
            <a:pPr algn="ctr"/>
            <a:endParaRPr lang="he-IL" sz="800" b="1" dirty="0">
              <a:solidFill>
                <a:srgbClr val="EEECE1">
                  <a:lumMod val="50000"/>
                </a:srgbClr>
              </a:solidFill>
            </a:endParaRPr>
          </a:p>
          <a:p>
            <a:pPr algn="ctr"/>
            <a:r>
              <a:rPr lang="he-IL" sz="2400" b="1" dirty="0">
                <a:solidFill>
                  <a:srgbClr val="EEECE1">
                    <a:lumMod val="50000"/>
                  </a:srgbClr>
                </a:solidFill>
              </a:rPr>
              <a:t>בעריכת: הראל שפירא</a:t>
            </a:r>
          </a:p>
          <a:p>
            <a:pPr algn="ctr"/>
            <a:endParaRPr lang="he-IL" sz="1400" b="1" dirty="0">
              <a:solidFill>
                <a:srgbClr val="EEECE1">
                  <a:lumMod val="50000"/>
                </a:srgbClr>
              </a:solidFill>
            </a:endParaRPr>
          </a:p>
          <a:p>
            <a:pPr algn="ctr"/>
            <a:endParaRPr lang="he-IL" sz="2400" b="1" dirty="0">
              <a:solidFill>
                <a:srgbClr val="EEECE1">
                  <a:lumMod val="50000"/>
                </a:srgbClr>
              </a:solidFill>
            </a:endParaRPr>
          </a:p>
          <a:p>
            <a:pPr algn="ctr"/>
            <a:r>
              <a:rPr lang="he-IL" sz="2400" b="1" dirty="0">
                <a:solidFill>
                  <a:srgbClr val="EEECE1">
                    <a:lumMod val="50000"/>
                  </a:srgbClr>
                </a:solidFill>
              </a:rPr>
              <a:t>לשמיעת השיעור בליווי המצגת – </a:t>
            </a:r>
            <a:r>
              <a:rPr lang="he-IL" sz="2400" dirty="0">
                <a:solidFill>
                  <a:srgbClr val="EEECE1">
                    <a:lumMod val="50000"/>
                  </a:srgbClr>
                </a:solidFill>
                <a:hlinkClick r:id="rId3"/>
              </a:rPr>
              <a:t>לחץ כאן</a:t>
            </a:r>
            <a:endParaRPr lang="he-IL" sz="2400" dirty="0">
              <a:solidFill>
                <a:srgbClr val="EEECE1">
                  <a:lumMod val="50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Tree>
    <p:extLst>
      <p:ext uri="{BB962C8B-B14F-4D97-AF65-F5344CB8AC3E}">
        <p14:creationId xmlns:p14="http://schemas.microsoft.com/office/powerpoint/2010/main" val="3874600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866" y="35330"/>
            <a:ext cx="170953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3746630" y="100419"/>
            <a:ext cx="5132565" cy="6860853"/>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אמר רבי תנחום אמר רב אסי אמר ר' יהושע בן לוי: </a:t>
            </a:r>
          </a:p>
          <a:p>
            <a:pPr>
              <a:lnSpc>
                <a:spcPct val="120000"/>
              </a:lnSpc>
            </a:pPr>
            <a:r>
              <a:rPr lang="he-IL" sz="1600" b="0" i="0" dirty="0">
                <a:solidFill>
                  <a:srgbClr val="000000"/>
                </a:solidFill>
                <a:effectLst/>
                <a:latin typeface="Arial" panose="020B0604020202020204" pitchFamily="34" charset="0"/>
              </a:rPr>
              <a:t>טעה ולא הזכיר של </a:t>
            </a:r>
            <a:r>
              <a:rPr lang="he-IL" sz="1600" b="0" i="0" dirty="0" err="1">
                <a:solidFill>
                  <a:srgbClr val="000000"/>
                </a:solidFill>
                <a:effectLst/>
                <a:latin typeface="Arial" panose="020B0604020202020204" pitchFamily="34" charset="0"/>
              </a:rPr>
              <a:t>ר''ח</a:t>
            </a:r>
            <a:r>
              <a:rPr lang="he-IL" sz="1600" b="0" i="0" dirty="0">
                <a:solidFill>
                  <a:srgbClr val="000000"/>
                </a:solidFill>
                <a:effectLst/>
                <a:latin typeface="Arial" panose="020B0604020202020204" pitchFamily="34" charset="0"/>
              </a:rPr>
              <a:t> בעבודה - חוזר לעבודה,</a:t>
            </a:r>
          </a:p>
          <a:p>
            <a:pPr>
              <a:lnSpc>
                <a:spcPct val="120000"/>
              </a:lnSpc>
            </a:pPr>
            <a:r>
              <a:rPr lang="he-IL" sz="1600" b="0" i="0" dirty="0">
                <a:solidFill>
                  <a:srgbClr val="000000"/>
                </a:solidFill>
                <a:effectLst/>
                <a:latin typeface="Arial" panose="020B0604020202020204" pitchFamily="34" charset="0"/>
              </a:rPr>
              <a:t>נזכר בהודאה - חוזר לעבודה,</a:t>
            </a:r>
          </a:p>
          <a:p>
            <a:pPr>
              <a:lnSpc>
                <a:spcPct val="120000"/>
              </a:lnSpc>
            </a:pPr>
            <a:r>
              <a:rPr lang="he-IL" sz="1600" b="0" i="0" dirty="0">
                <a:solidFill>
                  <a:srgbClr val="000000"/>
                </a:solidFill>
                <a:effectLst/>
                <a:latin typeface="Arial" panose="020B0604020202020204" pitchFamily="34" charset="0"/>
              </a:rPr>
              <a:t>בשים שלום - חוזר לעבודה,</a:t>
            </a:r>
          </a:p>
          <a:p>
            <a:pPr>
              <a:lnSpc>
                <a:spcPct val="120000"/>
              </a:lnSpc>
            </a:pPr>
            <a:r>
              <a:rPr lang="he-IL" sz="1600" b="0" i="0" dirty="0">
                <a:solidFill>
                  <a:srgbClr val="000000"/>
                </a:solidFill>
                <a:effectLst/>
                <a:latin typeface="Arial" panose="020B0604020202020204" pitchFamily="34" charset="0"/>
              </a:rPr>
              <a:t>ואם סיים - חוזר לראש. </a:t>
            </a:r>
          </a:p>
          <a:p>
            <a:pPr>
              <a:lnSpc>
                <a:spcPct val="120000"/>
              </a:lnSpc>
            </a:pPr>
            <a:endParaRPr lang="he-IL" sz="12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רב </a:t>
            </a:r>
            <a:r>
              <a:rPr lang="he-IL" sz="1600" b="0" i="0" dirty="0" err="1">
                <a:solidFill>
                  <a:srgbClr val="000000"/>
                </a:solidFill>
                <a:effectLst/>
                <a:latin typeface="Arial" panose="020B0604020202020204" pitchFamily="34" charset="0"/>
              </a:rPr>
              <a:t>פפא</a:t>
            </a:r>
            <a:r>
              <a:rPr lang="he-IL" sz="1600" b="0" i="0" dirty="0">
                <a:solidFill>
                  <a:srgbClr val="000000"/>
                </a:solidFill>
                <a:effectLst/>
                <a:latin typeface="Arial" panose="020B0604020202020204" pitchFamily="34" charset="0"/>
              </a:rPr>
              <a:t> בריה </a:t>
            </a:r>
            <a:r>
              <a:rPr lang="he-IL" sz="1600" b="0" i="0" dirty="0" err="1">
                <a:solidFill>
                  <a:srgbClr val="000000"/>
                </a:solidFill>
                <a:effectLst/>
                <a:latin typeface="Arial" panose="020B0604020202020204" pitchFamily="34" charset="0"/>
              </a:rPr>
              <a:t>דרב</a:t>
            </a:r>
            <a:r>
              <a:rPr lang="he-IL" sz="1600" b="0" i="0" dirty="0">
                <a:solidFill>
                  <a:srgbClr val="000000"/>
                </a:solidFill>
                <a:effectLst/>
                <a:latin typeface="Arial" panose="020B0604020202020204" pitchFamily="34" charset="0"/>
              </a:rPr>
              <a:t> אחא בר </a:t>
            </a:r>
            <a:r>
              <a:rPr lang="he-IL" sz="1600" b="0" i="0" dirty="0" err="1">
                <a:solidFill>
                  <a:srgbClr val="000000"/>
                </a:solidFill>
                <a:effectLst/>
                <a:latin typeface="Arial" panose="020B0604020202020204" pitchFamily="34" charset="0"/>
              </a:rPr>
              <a:t>אדא</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הא </a:t>
            </a:r>
            <a:r>
              <a:rPr lang="he-IL" sz="1600" b="0" i="0" dirty="0" err="1">
                <a:solidFill>
                  <a:srgbClr val="000000"/>
                </a:solidFill>
                <a:effectLst/>
                <a:latin typeface="Arial" panose="020B0604020202020204" pitchFamily="34" charset="0"/>
              </a:rPr>
              <a:t>דאמרן</a:t>
            </a:r>
            <a:r>
              <a:rPr lang="he-IL" sz="1600" b="0" i="0" dirty="0">
                <a:solidFill>
                  <a:srgbClr val="000000"/>
                </a:solidFill>
                <a:effectLst/>
                <a:latin typeface="Arial" panose="020B0604020202020204" pitchFamily="34" charset="0"/>
              </a:rPr>
              <a:t> סיים חוזר לראש -</a:t>
            </a:r>
          </a:p>
          <a:p>
            <a:pPr>
              <a:lnSpc>
                <a:spcPct val="120000"/>
              </a:lnSpc>
            </a:pPr>
            <a:r>
              <a:rPr lang="he-IL" sz="1600" b="0" i="0" dirty="0">
                <a:solidFill>
                  <a:srgbClr val="000000"/>
                </a:solidFill>
                <a:effectLst/>
                <a:latin typeface="Arial" panose="020B0604020202020204" pitchFamily="34" charset="0"/>
              </a:rPr>
              <a:t>לא אמרן אלא שעקר רגליו, </a:t>
            </a:r>
          </a:p>
          <a:p>
            <a:pPr>
              <a:lnSpc>
                <a:spcPct val="120000"/>
              </a:lnSpc>
            </a:pPr>
            <a:r>
              <a:rPr lang="he-IL" sz="1600" b="0" i="0" dirty="0">
                <a:solidFill>
                  <a:srgbClr val="000000"/>
                </a:solidFill>
                <a:effectLst/>
                <a:latin typeface="Arial" panose="020B0604020202020204" pitchFamily="34" charset="0"/>
              </a:rPr>
              <a:t>אבל לא עקר רגליו חוזר לעבודה.</a:t>
            </a: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מנא לך הא? </a:t>
            </a: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מאבא מרי </a:t>
            </a:r>
            <a:r>
              <a:rPr lang="he-IL" sz="1600" b="0" i="0" dirty="0" err="1">
                <a:solidFill>
                  <a:srgbClr val="000000"/>
                </a:solidFill>
                <a:effectLst/>
                <a:latin typeface="Arial" panose="020B0604020202020204" pitchFamily="34" charset="0"/>
              </a:rPr>
              <a:t>שמיע</a:t>
            </a:r>
            <a:r>
              <a:rPr lang="he-IL" sz="1600" b="0" i="0" dirty="0">
                <a:solidFill>
                  <a:srgbClr val="000000"/>
                </a:solidFill>
                <a:effectLst/>
                <a:latin typeface="Arial" panose="020B0604020202020204" pitchFamily="34" charset="0"/>
              </a:rPr>
              <a:t> לי ואבא מרי מרב. </a:t>
            </a:r>
          </a:p>
          <a:p>
            <a:pPr>
              <a:lnSpc>
                <a:spcPct val="120000"/>
              </a:lnSpc>
            </a:pPr>
            <a:endParaRPr lang="he-IL" sz="12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רב נחמן בר יצחק: </a:t>
            </a:r>
          </a:p>
          <a:p>
            <a:pPr>
              <a:lnSpc>
                <a:spcPct val="120000"/>
              </a:lnSpc>
            </a:pPr>
            <a:r>
              <a:rPr lang="he-IL" sz="1600" b="0" i="0" dirty="0">
                <a:solidFill>
                  <a:srgbClr val="000000"/>
                </a:solidFill>
                <a:effectLst/>
                <a:latin typeface="Arial" panose="020B0604020202020204" pitchFamily="34" charset="0"/>
              </a:rPr>
              <a:t>הא </a:t>
            </a:r>
            <a:r>
              <a:rPr lang="he-IL" sz="1600" b="0" i="0" dirty="0" err="1">
                <a:solidFill>
                  <a:srgbClr val="000000"/>
                </a:solidFill>
                <a:effectLst/>
                <a:latin typeface="Arial" panose="020B0604020202020204" pitchFamily="34" charset="0"/>
              </a:rPr>
              <a:t>דאמרן</a:t>
            </a:r>
            <a:r>
              <a:rPr lang="he-IL" sz="1600" b="0" i="0" dirty="0">
                <a:solidFill>
                  <a:srgbClr val="000000"/>
                </a:solidFill>
                <a:effectLst/>
                <a:latin typeface="Arial" panose="020B0604020202020204" pitchFamily="34" charset="0"/>
              </a:rPr>
              <a:t> עקר רגליו חוזר לראש -</a:t>
            </a:r>
          </a:p>
          <a:p>
            <a:pPr>
              <a:lnSpc>
                <a:spcPct val="120000"/>
              </a:lnSpc>
            </a:pPr>
            <a:r>
              <a:rPr lang="he-IL" sz="1600" b="0" i="0" dirty="0">
                <a:solidFill>
                  <a:srgbClr val="000000"/>
                </a:solidFill>
                <a:effectLst/>
                <a:latin typeface="Arial" panose="020B0604020202020204" pitchFamily="34" charset="0"/>
              </a:rPr>
              <a:t>לא אמרן אלא שאינו רגיל לומר תחנונים אחר תפלתו, </a:t>
            </a:r>
          </a:p>
          <a:p>
            <a:pPr>
              <a:lnSpc>
                <a:spcPct val="120000"/>
              </a:lnSpc>
            </a:pPr>
            <a:r>
              <a:rPr lang="he-IL" sz="1600" b="0" i="0" dirty="0">
                <a:solidFill>
                  <a:srgbClr val="000000"/>
                </a:solidFill>
                <a:effectLst/>
                <a:latin typeface="Arial" panose="020B0604020202020204" pitchFamily="34" charset="0"/>
              </a:rPr>
              <a:t>אבל רגיל לומר תחנונים אחר תפלתו חוזר לעבודה.</a:t>
            </a:r>
          </a:p>
          <a:p>
            <a:pPr>
              <a:lnSpc>
                <a:spcPct val="120000"/>
              </a:lnSpc>
            </a:pPr>
            <a:endParaRPr lang="he-IL" sz="12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איכא </a:t>
            </a:r>
            <a:r>
              <a:rPr lang="he-IL" sz="1600" b="0" i="0" dirty="0" err="1">
                <a:solidFill>
                  <a:srgbClr val="000000"/>
                </a:solidFill>
                <a:effectLst/>
                <a:latin typeface="Arial" panose="020B0604020202020204" pitchFamily="34" charset="0"/>
              </a:rPr>
              <a:t>דאמרי</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אמר רב נחמן בר יצחק: </a:t>
            </a:r>
          </a:p>
          <a:p>
            <a:pPr>
              <a:lnSpc>
                <a:spcPct val="120000"/>
              </a:lnSpc>
            </a:pPr>
            <a:r>
              <a:rPr lang="he-IL" sz="1600" b="0" i="0" dirty="0">
                <a:solidFill>
                  <a:srgbClr val="000000"/>
                </a:solidFill>
                <a:effectLst/>
                <a:latin typeface="Arial" panose="020B0604020202020204" pitchFamily="34" charset="0"/>
              </a:rPr>
              <a:t>הא </a:t>
            </a:r>
            <a:r>
              <a:rPr lang="he-IL" sz="1600" b="0" i="0" dirty="0" err="1">
                <a:solidFill>
                  <a:srgbClr val="000000"/>
                </a:solidFill>
                <a:effectLst/>
                <a:latin typeface="Arial" panose="020B0604020202020204" pitchFamily="34" charset="0"/>
              </a:rPr>
              <a:t>דאמרן</a:t>
            </a:r>
            <a:r>
              <a:rPr lang="he-IL" sz="1600" b="0" i="0" dirty="0">
                <a:solidFill>
                  <a:srgbClr val="000000"/>
                </a:solidFill>
                <a:effectLst/>
                <a:latin typeface="Arial" panose="020B0604020202020204" pitchFamily="34" charset="0"/>
              </a:rPr>
              <a:t> כי לא עקר רגליו חוזר לעבודה -</a:t>
            </a:r>
          </a:p>
          <a:p>
            <a:pPr>
              <a:lnSpc>
                <a:spcPct val="120000"/>
              </a:lnSpc>
            </a:pPr>
            <a:r>
              <a:rPr lang="he-IL" sz="1600" b="0" i="0" dirty="0">
                <a:solidFill>
                  <a:srgbClr val="000000"/>
                </a:solidFill>
                <a:effectLst/>
                <a:latin typeface="Arial" panose="020B0604020202020204" pitchFamily="34" charset="0"/>
              </a:rPr>
              <a:t>לא אמרן אלא שרגיל לומר תחנונים אחר תפלתו, </a:t>
            </a:r>
          </a:p>
          <a:p>
            <a:pPr>
              <a:lnSpc>
                <a:spcPct val="120000"/>
              </a:lnSpc>
            </a:pPr>
            <a:r>
              <a:rPr lang="he-IL" sz="1600" b="0" i="0" dirty="0">
                <a:solidFill>
                  <a:srgbClr val="000000"/>
                </a:solidFill>
                <a:effectLst/>
                <a:latin typeface="Arial" panose="020B0604020202020204" pitchFamily="34" charset="0"/>
              </a:rPr>
              <a:t>אבל אם אינו רגיל לומר תחנונים אחר תפלתו חוזר לראש.</a:t>
            </a:r>
            <a:endParaRPr lang="he-IL" sz="1600" dirty="0">
              <a:solidFill>
                <a:srgbClr val="F79646">
                  <a:lumMod val="50000"/>
                </a:srgbClr>
              </a:solidFill>
            </a:endParaRPr>
          </a:p>
        </p:txBody>
      </p:sp>
      <p:graphicFrame>
        <p:nvGraphicFramePr>
          <p:cNvPr id="2" name="טבלה 1">
            <a:extLst>
              <a:ext uri="{FF2B5EF4-FFF2-40B4-BE49-F238E27FC236}">
                <a16:creationId xmlns:a16="http://schemas.microsoft.com/office/drawing/2014/main" id="{BD72C6B9-FE83-5102-8134-ED8A06450F0F}"/>
              </a:ext>
            </a:extLst>
          </p:cNvPr>
          <p:cNvGraphicFramePr>
            <a:graphicFrameLocks noGrp="1"/>
          </p:cNvGraphicFramePr>
          <p:nvPr>
            <p:extLst>
              <p:ext uri="{D42A27DB-BD31-4B8C-83A1-F6EECF244321}">
                <p14:modId xmlns:p14="http://schemas.microsoft.com/office/powerpoint/2010/main" val="559654022"/>
              </p:ext>
            </p:extLst>
          </p:nvPr>
        </p:nvGraphicFramePr>
        <p:xfrm>
          <a:off x="150136" y="4951165"/>
          <a:ext cx="4771396" cy="1404996"/>
        </p:xfrm>
        <a:graphic>
          <a:graphicData uri="http://schemas.openxmlformats.org/drawingml/2006/table">
            <a:tbl>
              <a:tblPr rtl="1" firstRow="1" bandRow="1">
                <a:tableStyleId>{5C22544A-7EE6-4342-B048-85BDC9FD1C3A}</a:tableStyleId>
              </a:tblPr>
              <a:tblGrid>
                <a:gridCol w="983090">
                  <a:extLst>
                    <a:ext uri="{9D8B030D-6E8A-4147-A177-3AD203B41FA5}">
                      <a16:colId xmlns:a16="http://schemas.microsoft.com/office/drawing/2014/main" val="2328435441"/>
                    </a:ext>
                  </a:extLst>
                </a:gridCol>
                <a:gridCol w="978865">
                  <a:extLst>
                    <a:ext uri="{9D8B030D-6E8A-4147-A177-3AD203B41FA5}">
                      <a16:colId xmlns:a16="http://schemas.microsoft.com/office/drawing/2014/main" val="3376196104"/>
                    </a:ext>
                  </a:extLst>
                </a:gridCol>
                <a:gridCol w="971827">
                  <a:extLst>
                    <a:ext uri="{9D8B030D-6E8A-4147-A177-3AD203B41FA5}">
                      <a16:colId xmlns:a16="http://schemas.microsoft.com/office/drawing/2014/main" val="2807160083"/>
                    </a:ext>
                  </a:extLst>
                </a:gridCol>
                <a:gridCol w="958396">
                  <a:extLst>
                    <a:ext uri="{9D8B030D-6E8A-4147-A177-3AD203B41FA5}">
                      <a16:colId xmlns:a16="http://schemas.microsoft.com/office/drawing/2014/main" val="351762617"/>
                    </a:ext>
                  </a:extLst>
                </a:gridCol>
                <a:gridCol w="879218">
                  <a:extLst>
                    <a:ext uri="{9D8B030D-6E8A-4147-A177-3AD203B41FA5}">
                      <a16:colId xmlns:a16="http://schemas.microsoft.com/office/drawing/2014/main" val="929107204"/>
                    </a:ext>
                  </a:extLst>
                </a:gridCol>
              </a:tblGrid>
              <a:tr h="260764">
                <a:tc>
                  <a:txBody>
                    <a:bodyPr/>
                    <a:lstStyle/>
                    <a:p>
                      <a:pPr rtl="1"/>
                      <a:endParaRPr lang="he-I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rtl="1"/>
                      <a:r>
                        <a:rPr lang="he-IL" sz="1100" dirty="0">
                          <a:solidFill>
                            <a:schemeClr val="tx1"/>
                          </a:solidFill>
                        </a:rPr>
                        <a:t>עקר רגליו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he-IL" dirty="0"/>
                    </a:p>
                  </a:txBody>
                  <a:tcPr/>
                </a:tc>
                <a:tc gridSpan="2">
                  <a:txBody>
                    <a:bodyPr/>
                    <a:lstStyle/>
                    <a:p>
                      <a:pPr algn="ctr" rtl="1"/>
                      <a:r>
                        <a:rPr lang="he-IL" sz="1100" dirty="0">
                          <a:solidFill>
                            <a:schemeClr val="tx1"/>
                          </a:solidFill>
                        </a:rPr>
                        <a:t>לא עקר רגליו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he-IL" dirty="0"/>
                    </a:p>
                  </a:txBody>
                  <a:tcPr/>
                </a:tc>
                <a:extLst>
                  <a:ext uri="{0D108BD9-81ED-4DB2-BD59-A6C34878D82A}">
                    <a16:rowId xmlns:a16="http://schemas.microsoft.com/office/drawing/2014/main" val="3435869848"/>
                  </a:ext>
                </a:extLst>
              </a:tr>
              <a:tr h="417937">
                <a:tc>
                  <a:txBody>
                    <a:bodyPr/>
                    <a:lstStyle/>
                    <a:p>
                      <a:pPr rtl="1"/>
                      <a:endParaRPr lang="he-I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100" b="1" dirty="0">
                          <a:solidFill>
                            <a:schemeClr val="tx1"/>
                          </a:solidFill>
                        </a:rPr>
                        <a:t>אינו רגיל לומר תחנונים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100" b="1" dirty="0">
                          <a:solidFill>
                            <a:schemeClr val="tx1"/>
                          </a:solidFill>
                        </a:rPr>
                        <a:t>רגיל לומר תחנונים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100" b="1" dirty="0">
                          <a:solidFill>
                            <a:schemeClr val="tx1"/>
                          </a:solidFill>
                        </a:rPr>
                        <a:t>אינו רגיל לומר תחנונים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100" b="1" dirty="0">
                          <a:solidFill>
                            <a:schemeClr val="tx1"/>
                          </a:solidFill>
                        </a:rPr>
                        <a:t>רגיל לומר תחנונים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6133720"/>
                  </a:ext>
                </a:extLst>
              </a:tr>
              <a:tr h="358756">
                <a:tc>
                  <a:txBody>
                    <a:bodyPr/>
                    <a:lstStyle/>
                    <a:p>
                      <a:pPr rtl="1"/>
                      <a:r>
                        <a:rPr lang="he-IL" sz="1100" b="1" dirty="0"/>
                        <a:t>לישנא קמא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100" dirty="0">
                          <a:solidFill>
                            <a:schemeClr val="tx1"/>
                          </a:solidFill>
                        </a:rPr>
                        <a:t>חוזר לראש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100" dirty="0">
                          <a:solidFill>
                            <a:schemeClr val="tx1"/>
                          </a:solidFill>
                        </a:rPr>
                        <a:t>חוזר לעבודה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rtl="1"/>
                      <a:r>
                        <a:rPr lang="he-IL" sz="1100" dirty="0">
                          <a:solidFill>
                            <a:schemeClr val="tx1"/>
                          </a:solidFill>
                        </a:rPr>
                        <a:t>חוזר לעבודה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he-IL" dirty="0"/>
                    </a:p>
                  </a:txBody>
                  <a:tcPr/>
                </a:tc>
                <a:extLst>
                  <a:ext uri="{0D108BD9-81ED-4DB2-BD59-A6C34878D82A}">
                    <a16:rowId xmlns:a16="http://schemas.microsoft.com/office/drawing/2014/main" val="915598091"/>
                  </a:ext>
                </a:extLst>
              </a:tr>
              <a:tr h="358756">
                <a:tc>
                  <a:txBody>
                    <a:bodyPr/>
                    <a:lstStyle/>
                    <a:p>
                      <a:pPr rtl="1"/>
                      <a:r>
                        <a:rPr lang="he-IL" sz="1100" b="1" dirty="0"/>
                        <a:t>לישנא </a:t>
                      </a:r>
                      <a:r>
                        <a:rPr lang="he-IL" sz="1100" b="1" dirty="0" err="1"/>
                        <a:t>בתרא</a:t>
                      </a:r>
                      <a:endParaRPr lang="he-IL"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rtl="1"/>
                      <a:r>
                        <a:rPr lang="he-IL" sz="1100" dirty="0">
                          <a:solidFill>
                            <a:schemeClr val="tx1"/>
                          </a:solidFill>
                        </a:rPr>
                        <a:t>חוזר לראש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he-IL" dirty="0"/>
                    </a:p>
                  </a:txBody>
                  <a:tcPr/>
                </a:tc>
                <a:tc>
                  <a:txBody>
                    <a:bodyPr/>
                    <a:lstStyle/>
                    <a:p>
                      <a:pPr algn="ctr" rtl="1"/>
                      <a:r>
                        <a:rPr lang="he-IL" sz="1100" dirty="0">
                          <a:solidFill>
                            <a:schemeClr val="tx1"/>
                          </a:solidFill>
                        </a:rPr>
                        <a:t>חוזר לראש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100" dirty="0">
                          <a:solidFill>
                            <a:schemeClr val="tx1"/>
                          </a:solidFill>
                        </a:rPr>
                        <a:t>חוזר לעבודה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0853122"/>
                  </a:ext>
                </a:extLst>
              </a:tr>
            </a:tbl>
          </a:graphicData>
        </a:graphic>
      </p:graphicFrame>
    </p:spTree>
    <p:extLst>
      <p:ext uri="{BB962C8B-B14F-4D97-AF65-F5344CB8AC3E}">
        <p14:creationId xmlns:p14="http://schemas.microsoft.com/office/powerpoint/2010/main" val="263939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70953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539552" y="1196752"/>
            <a:ext cx="8051337" cy="4995727"/>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ר' אליעזר אומר העושה תפלתו קבע </a:t>
            </a:r>
            <a:r>
              <a:rPr lang="he-IL" sz="1600" b="0" i="0" dirty="0" err="1">
                <a:solidFill>
                  <a:srgbClr val="000000"/>
                </a:solidFill>
                <a:effectLst/>
                <a:latin typeface="Arial" panose="020B0604020202020204" pitchFamily="34" charset="0"/>
              </a:rPr>
              <a:t>וכו</a:t>
            </a:r>
            <a:r>
              <a:rPr lang="he-IL" sz="1600" b="0" i="0" dirty="0">
                <a:solidFill>
                  <a:srgbClr val="000000"/>
                </a:solidFill>
                <a:effectLst/>
                <a:latin typeface="Arial" panose="020B0604020202020204" pitchFamily="34" charset="0"/>
              </a:rPr>
              <a:t>':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מאי קבע? </a:t>
            </a: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יעקב בר אידי אמר רבי </a:t>
            </a:r>
            <a:r>
              <a:rPr lang="he-IL" sz="1600" b="0" i="0" dirty="0" err="1">
                <a:solidFill>
                  <a:srgbClr val="000000"/>
                </a:solidFill>
                <a:effectLst/>
                <a:latin typeface="Arial" panose="020B0604020202020204" pitchFamily="34" charset="0"/>
              </a:rPr>
              <a:t>אושעיא</a:t>
            </a:r>
            <a:r>
              <a:rPr lang="he-IL" sz="1600" b="0" i="0" dirty="0">
                <a:solidFill>
                  <a:srgbClr val="000000"/>
                </a:solidFill>
                <a:effectLst/>
                <a:latin typeface="Arial" panose="020B0604020202020204" pitchFamily="34" charset="0"/>
              </a:rPr>
              <a:t>: כל שתפלתו דומה עליו כמשוי. </a:t>
            </a: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ורבנן אמרי: כל מי שאינו אומרה בלשון תחנונים. </a:t>
            </a: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רבה ורב יוסף </a:t>
            </a:r>
            <a:r>
              <a:rPr lang="he-IL" sz="1600" b="0" i="0" dirty="0" err="1">
                <a:solidFill>
                  <a:srgbClr val="000000"/>
                </a:solidFill>
                <a:effectLst/>
                <a:latin typeface="Arial" panose="020B0604020202020204" pitchFamily="34" charset="0"/>
              </a:rPr>
              <a:t>דאמרי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תרוייהו</a:t>
            </a:r>
            <a:r>
              <a:rPr lang="he-IL" sz="1600" b="0" i="0" dirty="0">
                <a:solidFill>
                  <a:srgbClr val="000000"/>
                </a:solidFill>
                <a:effectLst/>
                <a:latin typeface="Arial" panose="020B0604020202020204" pitchFamily="34" charset="0"/>
              </a:rPr>
              <a:t>: כל שאינו יכול לחדש בה דבר. </a:t>
            </a:r>
          </a:p>
          <a:p>
            <a:pPr>
              <a:lnSpc>
                <a:spcPct val="120000"/>
              </a:lnSpc>
            </a:pPr>
            <a:endParaRPr lang="he-IL" sz="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זירא</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אנא </a:t>
            </a:r>
            <a:r>
              <a:rPr lang="he-IL" sz="1600" b="0" i="0" dirty="0" err="1">
                <a:solidFill>
                  <a:srgbClr val="000000"/>
                </a:solidFill>
                <a:effectLst/>
                <a:latin typeface="Arial" panose="020B0604020202020204" pitchFamily="34" charset="0"/>
              </a:rPr>
              <a:t>יכילנא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לחדושי</a:t>
            </a:r>
            <a:r>
              <a:rPr lang="he-IL" sz="1600" b="0" i="0" dirty="0">
                <a:solidFill>
                  <a:srgbClr val="000000"/>
                </a:solidFill>
                <a:effectLst/>
                <a:latin typeface="Arial" panose="020B0604020202020204" pitchFamily="34" charset="0"/>
              </a:rPr>
              <a:t> בה מילתא </a:t>
            </a:r>
            <a:r>
              <a:rPr lang="he-IL" sz="1600" b="0" i="0" dirty="0" err="1">
                <a:solidFill>
                  <a:srgbClr val="000000"/>
                </a:solidFill>
                <a:effectLst/>
                <a:latin typeface="Arial" panose="020B0604020202020204" pitchFamily="34" charset="0"/>
              </a:rPr>
              <a:t>ומסתפינא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דלמא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מטרידנא</a:t>
            </a:r>
            <a:r>
              <a:rPr lang="he-IL" sz="1600" b="0" i="0" dirty="0">
                <a:solidFill>
                  <a:srgbClr val="000000"/>
                </a:solidFill>
                <a:effectLst/>
                <a:latin typeface="Arial" panose="020B0604020202020204" pitchFamily="34" charset="0"/>
              </a:rPr>
              <a:t>.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אביי</a:t>
            </a:r>
            <a:r>
              <a:rPr lang="he-IL" sz="1600" b="0" i="0" dirty="0">
                <a:solidFill>
                  <a:srgbClr val="000000"/>
                </a:solidFill>
                <a:effectLst/>
                <a:latin typeface="Arial" panose="020B0604020202020204" pitchFamily="34" charset="0"/>
              </a:rPr>
              <a:t> בר אבין ור' </a:t>
            </a:r>
            <a:r>
              <a:rPr lang="he-IL" sz="1600" b="0" i="0" dirty="0" err="1">
                <a:solidFill>
                  <a:srgbClr val="000000"/>
                </a:solidFill>
                <a:effectLst/>
                <a:latin typeface="Arial" panose="020B0604020202020204" pitchFamily="34" charset="0"/>
              </a:rPr>
              <a:t>חנינא</a:t>
            </a:r>
            <a:r>
              <a:rPr lang="he-IL" sz="1600" b="0" i="0" dirty="0">
                <a:solidFill>
                  <a:srgbClr val="000000"/>
                </a:solidFill>
                <a:effectLst/>
                <a:latin typeface="Arial" panose="020B0604020202020204" pitchFamily="34" charset="0"/>
              </a:rPr>
              <a:t> בר אבין </a:t>
            </a:r>
            <a:r>
              <a:rPr lang="he-IL" sz="1600" b="0" i="0" dirty="0" err="1">
                <a:solidFill>
                  <a:srgbClr val="000000"/>
                </a:solidFill>
                <a:effectLst/>
                <a:latin typeface="Arial" panose="020B0604020202020204" pitchFamily="34" charset="0"/>
              </a:rPr>
              <a:t>דאמרי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תרוייהו</a:t>
            </a:r>
            <a:r>
              <a:rPr lang="he-IL" sz="1600" b="0" i="0" dirty="0">
                <a:solidFill>
                  <a:srgbClr val="000000"/>
                </a:solidFill>
                <a:effectLst/>
                <a:latin typeface="Arial" panose="020B0604020202020204" pitchFamily="34" charset="0"/>
              </a:rPr>
              <a:t>: כל שאין מתפלל עם דמדומי חמה, </a:t>
            </a:r>
          </a:p>
          <a:p>
            <a:pPr>
              <a:lnSpc>
                <a:spcPct val="120000"/>
              </a:lnSpc>
            </a:pPr>
            <a:endParaRPr lang="he-IL" sz="3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       </a:t>
            </a:r>
            <a:r>
              <a:rPr lang="he-IL" sz="1600" b="0" i="0" dirty="0" err="1">
                <a:solidFill>
                  <a:srgbClr val="000000"/>
                </a:solidFill>
                <a:effectLst/>
                <a:latin typeface="Arial" panose="020B0604020202020204" pitchFamily="34" charset="0"/>
              </a:rPr>
              <a:t>דא''ר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חייא</a:t>
            </a:r>
            <a:r>
              <a:rPr lang="he-IL" sz="1600" b="0" i="0" dirty="0">
                <a:solidFill>
                  <a:srgbClr val="000000"/>
                </a:solidFill>
                <a:effectLst/>
                <a:latin typeface="Arial" panose="020B0604020202020204" pitchFamily="34" charset="0"/>
              </a:rPr>
              <a:t> בר אבא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יוחנן: מצוה להתפלל עם דמדומי חמה, </a:t>
            </a:r>
          </a:p>
          <a:p>
            <a:pPr>
              <a:lnSpc>
                <a:spcPct val="120000"/>
              </a:lnSpc>
            </a:pP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וא</a:t>
            </a:r>
            <a:r>
              <a:rPr lang="he-IL" sz="1600" b="0" i="0" dirty="0">
                <a:solidFill>
                  <a:srgbClr val="000000"/>
                </a:solidFill>
                <a:effectLst/>
                <a:latin typeface="Arial" panose="020B0604020202020204" pitchFamily="34" charset="0"/>
              </a:rPr>
              <a:t>''ר </a:t>
            </a:r>
            <a:r>
              <a:rPr lang="he-IL" sz="1600" b="0" i="0" dirty="0" err="1">
                <a:solidFill>
                  <a:srgbClr val="000000"/>
                </a:solidFill>
                <a:effectLst/>
                <a:latin typeface="Arial" panose="020B0604020202020204" pitchFamily="34" charset="0"/>
              </a:rPr>
              <a:t>זירא</a:t>
            </a:r>
            <a:r>
              <a:rPr lang="he-IL" sz="1600" b="0" i="0" dirty="0">
                <a:solidFill>
                  <a:srgbClr val="000000"/>
                </a:solidFill>
                <a:effectLst/>
                <a:latin typeface="Arial" panose="020B0604020202020204" pitchFamily="34" charset="0"/>
              </a:rPr>
              <a:t>: מאי קראה? "</a:t>
            </a:r>
            <a:r>
              <a:rPr lang="he-IL" sz="1600" b="0" i="0" dirty="0" err="1">
                <a:solidFill>
                  <a:srgbClr val="002060"/>
                </a:solidFill>
                <a:effectLst/>
                <a:latin typeface="Arial" panose="020B0604020202020204" pitchFamily="34" charset="0"/>
              </a:rPr>
              <a:t>ייראוך</a:t>
            </a:r>
            <a:r>
              <a:rPr lang="he-IL" sz="1600" b="0" i="0" dirty="0">
                <a:solidFill>
                  <a:srgbClr val="002060"/>
                </a:solidFill>
                <a:effectLst/>
                <a:latin typeface="Arial" panose="020B0604020202020204" pitchFamily="34" charset="0"/>
              </a:rPr>
              <a:t> עם שמש ולפני ירח דור דורים</a:t>
            </a:r>
            <a:r>
              <a:rPr lang="he-IL" sz="1600" b="0" i="0" dirty="0">
                <a:solidFill>
                  <a:srgbClr val="000000"/>
                </a:solidFill>
                <a:effectLst/>
                <a:latin typeface="Arial" panose="020B0604020202020204" pitchFamily="34" charset="0"/>
              </a:rPr>
              <a:t>". </a:t>
            </a:r>
          </a:p>
          <a:p>
            <a:pPr>
              <a:lnSpc>
                <a:spcPct val="120000"/>
              </a:lnSpc>
            </a:pPr>
            <a:endParaRPr lang="he-IL" sz="400" b="0" i="0" dirty="0">
              <a:solidFill>
                <a:srgbClr val="000000"/>
              </a:solidFill>
              <a:effectLst/>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       </a:t>
            </a:r>
            <a:r>
              <a:rPr lang="he-IL" sz="1600" b="0" i="0" dirty="0" err="1">
                <a:solidFill>
                  <a:srgbClr val="000000"/>
                </a:solidFill>
                <a:effectLst/>
                <a:latin typeface="Arial" panose="020B0604020202020204" pitchFamily="34" charset="0"/>
              </a:rPr>
              <a:t>לייטי</a:t>
            </a:r>
            <a:r>
              <a:rPr lang="he-IL" sz="1600" b="0" i="0" dirty="0">
                <a:solidFill>
                  <a:srgbClr val="000000"/>
                </a:solidFill>
                <a:effectLst/>
                <a:latin typeface="Arial" panose="020B0604020202020204" pitchFamily="34" charset="0"/>
              </a:rPr>
              <a:t> עלה </a:t>
            </a:r>
            <a:r>
              <a:rPr lang="he-IL" sz="1600" b="0" i="0" dirty="0" err="1">
                <a:solidFill>
                  <a:srgbClr val="000000"/>
                </a:solidFill>
                <a:effectLst/>
                <a:latin typeface="Arial" panose="020B0604020202020204" pitchFamily="34" charset="0"/>
              </a:rPr>
              <a:t>במערבא</a:t>
            </a:r>
            <a:r>
              <a:rPr lang="he-IL" sz="1600" b="0" i="0" dirty="0">
                <a:solidFill>
                  <a:srgbClr val="000000"/>
                </a:solidFill>
                <a:effectLst/>
                <a:latin typeface="Arial" panose="020B0604020202020204" pitchFamily="34" charset="0"/>
              </a:rPr>
              <a:t> אמאן </a:t>
            </a:r>
            <a:r>
              <a:rPr lang="he-IL" sz="1600" b="0" i="0" dirty="0" err="1">
                <a:solidFill>
                  <a:srgbClr val="000000"/>
                </a:solidFill>
                <a:effectLst/>
                <a:latin typeface="Arial" panose="020B0604020202020204" pitchFamily="34" charset="0"/>
              </a:rPr>
              <a:t>דמצלי</a:t>
            </a:r>
            <a:r>
              <a:rPr lang="he-IL" sz="1600" b="0" i="0" dirty="0">
                <a:solidFill>
                  <a:srgbClr val="000000"/>
                </a:solidFill>
                <a:effectLst/>
                <a:latin typeface="Arial" panose="020B0604020202020204" pitchFamily="34" charset="0"/>
              </a:rPr>
              <a:t> עם דמדומי חמה, מאי טעמא? </a:t>
            </a:r>
            <a:r>
              <a:rPr lang="he-IL" sz="1600" b="0" i="0" dirty="0" err="1">
                <a:solidFill>
                  <a:srgbClr val="000000"/>
                </a:solidFill>
                <a:effectLst/>
                <a:latin typeface="Arial" panose="020B0604020202020204" pitchFamily="34" charset="0"/>
              </a:rPr>
              <a:t>דלמא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מיטרפא</a:t>
            </a:r>
            <a:r>
              <a:rPr lang="he-IL" sz="1600" b="0" i="0" dirty="0">
                <a:solidFill>
                  <a:srgbClr val="000000"/>
                </a:solidFill>
                <a:effectLst/>
                <a:latin typeface="Arial" panose="020B0604020202020204" pitchFamily="34" charset="0"/>
              </a:rPr>
              <a:t> ליה </a:t>
            </a:r>
            <a:r>
              <a:rPr lang="he-IL" sz="1600" b="0" i="0" dirty="0" err="1">
                <a:solidFill>
                  <a:srgbClr val="000000"/>
                </a:solidFill>
                <a:effectLst/>
                <a:latin typeface="Arial" panose="020B0604020202020204" pitchFamily="34" charset="0"/>
              </a:rPr>
              <a:t>שעתא</a:t>
            </a:r>
            <a:r>
              <a:rPr lang="he-IL" sz="1600" dirty="0">
                <a:solidFill>
                  <a:srgbClr val="000000"/>
                </a:solidFill>
                <a:latin typeface="Arial" panose="020B0604020202020204" pitchFamily="34" charset="0"/>
              </a:rPr>
              <a:t>.</a:t>
            </a:r>
            <a:endParaRPr lang="he-IL" sz="1600" dirty="0">
              <a:solidFill>
                <a:srgbClr val="F79646">
                  <a:lumMod val="50000"/>
                </a:srgbClr>
              </a:solidFill>
            </a:endParaRPr>
          </a:p>
        </p:txBody>
      </p:sp>
      <p:sp>
        <p:nvSpPr>
          <p:cNvPr id="4" name="הסבר מלבני מעוגל 6">
            <a:extLst>
              <a:ext uri="{FF2B5EF4-FFF2-40B4-BE49-F238E27FC236}">
                <a16:creationId xmlns:a16="http://schemas.microsoft.com/office/drawing/2014/main" id="{C9FE0D79-0B19-0A50-8C09-707C121C0FDA}"/>
              </a:ext>
            </a:extLst>
          </p:cNvPr>
          <p:cNvSpPr/>
          <p:nvPr/>
        </p:nvSpPr>
        <p:spPr>
          <a:xfrm>
            <a:off x="4788024" y="260648"/>
            <a:ext cx="3816424" cy="720080"/>
          </a:xfrm>
          <a:prstGeom prst="wedgeRoundRectCallout">
            <a:avLst>
              <a:gd name="adj1" fmla="val 53428"/>
              <a:gd name="adj2" fmla="val -4498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rPr>
              <a:t>משנה (</a:t>
            </a:r>
            <a:r>
              <a:rPr lang="he-IL" sz="1400" dirty="0" err="1">
                <a:solidFill>
                  <a:schemeClr val="tx1"/>
                </a:solidFill>
              </a:rPr>
              <a:t>כח</a:t>
            </a:r>
            <a:r>
              <a:rPr lang="he-IL" sz="1400" dirty="0">
                <a:solidFill>
                  <a:schemeClr val="tx1"/>
                </a:solidFill>
              </a:rPr>
              <a:t> עמוד ב):</a:t>
            </a:r>
          </a:p>
          <a:p>
            <a:pPr>
              <a:lnSpc>
                <a:spcPct val="120000"/>
              </a:lnSpc>
            </a:pPr>
            <a:endParaRPr lang="he-IL" sz="100" dirty="0">
              <a:solidFill>
                <a:srgbClr val="F79646">
                  <a:lumMod val="50000"/>
                </a:srgbClr>
              </a:solidFill>
            </a:endParaRPr>
          </a:p>
          <a:p>
            <a:pPr>
              <a:lnSpc>
                <a:spcPct val="120000"/>
              </a:lnSpc>
            </a:pPr>
            <a:r>
              <a:rPr lang="he-IL" sz="1400" dirty="0" err="1">
                <a:solidFill>
                  <a:srgbClr val="F79646">
                    <a:lumMod val="50000"/>
                  </a:srgbClr>
                </a:solidFill>
              </a:rPr>
              <a:t>ר''א</a:t>
            </a:r>
            <a:r>
              <a:rPr lang="he-IL" sz="1400" dirty="0">
                <a:solidFill>
                  <a:srgbClr val="F79646">
                    <a:lumMod val="50000"/>
                  </a:srgbClr>
                </a:solidFill>
              </a:rPr>
              <a:t> אומר: העושה תפלתו קבע אין תפלתו תחנונים. </a:t>
            </a:r>
          </a:p>
        </p:txBody>
      </p:sp>
      <p:sp>
        <p:nvSpPr>
          <p:cNvPr id="6" name="תיבת טקסט 5">
            <a:extLst>
              <a:ext uri="{FF2B5EF4-FFF2-40B4-BE49-F238E27FC236}">
                <a16:creationId xmlns:a16="http://schemas.microsoft.com/office/drawing/2014/main" id="{F7217BEB-FD69-E9D8-DCC0-197224718A3C}"/>
              </a:ext>
            </a:extLst>
          </p:cNvPr>
          <p:cNvSpPr txBox="1"/>
          <p:nvPr/>
        </p:nvSpPr>
        <p:spPr>
          <a:xfrm>
            <a:off x="8688064" y="2450951"/>
            <a:ext cx="301591" cy="2723823"/>
          </a:xfrm>
          <a:prstGeom prst="rect">
            <a:avLst/>
          </a:prstGeom>
          <a:noFill/>
        </p:spPr>
        <p:txBody>
          <a:bodyPr wrap="square" rtlCol="1">
            <a:spAutoFit/>
          </a:bodyPr>
          <a:lstStyle/>
          <a:p>
            <a:r>
              <a:rPr lang="he-IL" sz="1300" dirty="0"/>
              <a:t>①</a:t>
            </a:r>
          </a:p>
          <a:p>
            <a:endParaRPr lang="he-IL" sz="2400" dirty="0"/>
          </a:p>
          <a:p>
            <a:r>
              <a:rPr lang="he-IL" sz="1300" dirty="0"/>
              <a:t>②</a:t>
            </a:r>
          </a:p>
          <a:p>
            <a:endParaRPr lang="he-IL" sz="2600" dirty="0"/>
          </a:p>
          <a:p>
            <a:r>
              <a:rPr lang="he-IL" sz="1300" dirty="0"/>
              <a:t>③</a:t>
            </a:r>
          </a:p>
          <a:p>
            <a:endParaRPr lang="he-IL" sz="1300" dirty="0"/>
          </a:p>
          <a:p>
            <a:endParaRPr lang="he-IL" sz="1600" dirty="0"/>
          </a:p>
          <a:p>
            <a:endParaRPr lang="he-IL" sz="1200" dirty="0"/>
          </a:p>
          <a:p>
            <a:endParaRPr lang="he-IL" sz="1300" dirty="0"/>
          </a:p>
          <a:p>
            <a:endParaRPr lang="he-IL" sz="1400" dirty="0"/>
          </a:p>
          <a:p>
            <a:r>
              <a:rPr lang="he-IL" sz="1300" dirty="0"/>
              <a:t>④</a:t>
            </a:r>
          </a:p>
        </p:txBody>
      </p:sp>
    </p:spTree>
    <p:extLst>
      <p:ext uri="{BB962C8B-B14F-4D97-AF65-F5344CB8AC3E}">
        <p14:creationId xmlns:p14="http://schemas.microsoft.com/office/powerpoint/2010/main" val="1158556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70953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134074" y="1531625"/>
            <a:ext cx="8676456" cy="4552528"/>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רבי יהושע אומר המהלך במקום סכנה מתפלל תפלה קצרה וכו' בכל פרשת </a:t>
            </a:r>
            <a:r>
              <a:rPr lang="he-IL" sz="1600" b="0" i="0" dirty="0" err="1">
                <a:solidFill>
                  <a:srgbClr val="000000"/>
                </a:solidFill>
                <a:effectLst/>
                <a:latin typeface="Arial" panose="020B0604020202020204" pitchFamily="34" charset="0"/>
              </a:rPr>
              <a:t>העבור</a:t>
            </a:r>
            <a:r>
              <a:rPr lang="he-IL" sz="1600" b="0" i="0" dirty="0">
                <a:solidFill>
                  <a:srgbClr val="000000"/>
                </a:solidFill>
                <a:effectLst/>
                <a:latin typeface="Arial" panose="020B0604020202020204" pitchFamily="34" charset="0"/>
              </a:rPr>
              <a:t>: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מאי פרשת </a:t>
            </a:r>
            <a:r>
              <a:rPr lang="he-IL" sz="1600" b="0" i="0" dirty="0" err="1">
                <a:solidFill>
                  <a:srgbClr val="000000"/>
                </a:solidFill>
                <a:effectLst/>
                <a:latin typeface="Arial" panose="020B0604020202020204" pitchFamily="34" charset="0"/>
              </a:rPr>
              <a:t>העבור</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אמר רב </a:t>
            </a:r>
            <a:r>
              <a:rPr lang="he-IL" sz="1600" b="0" i="0" dirty="0" err="1">
                <a:solidFill>
                  <a:srgbClr val="000000"/>
                </a:solidFill>
                <a:effectLst/>
                <a:latin typeface="Arial" panose="020B0604020202020204" pitchFamily="34" charset="0"/>
              </a:rPr>
              <a:t>חסדא</a:t>
            </a:r>
            <a:r>
              <a:rPr lang="he-IL" sz="1600" b="0" i="0" dirty="0">
                <a:solidFill>
                  <a:srgbClr val="000000"/>
                </a:solidFill>
                <a:effectLst/>
                <a:latin typeface="Arial" panose="020B0604020202020204" pitchFamily="34" charset="0"/>
              </a:rPr>
              <a:t> אמר מר </a:t>
            </a:r>
            <a:r>
              <a:rPr lang="he-IL" sz="1600" b="0" i="0" dirty="0" err="1">
                <a:solidFill>
                  <a:srgbClr val="000000"/>
                </a:solidFill>
                <a:effectLst/>
                <a:latin typeface="Arial" panose="020B0604020202020204" pitchFamily="34" charset="0"/>
              </a:rPr>
              <a:t>עוקבא</a:t>
            </a:r>
            <a:r>
              <a:rPr lang="he-IL" sz="1600" b="0" i="0" dirty="0">
                <a:solidFill>
                  <a:srgbClr val="000000"/>
                </a:solidFill>
                <a:effectLst/>
                <a:latin typeface="Arial" panose="020B0604020202020204" pitchFamily="34" charset="0"/>
              </a:rPr>
              <a:t>: אפי' בשעה שאתה מתמלא עליהם עברה כאשה עוברה יהיו כל צרכיהם לפניך. </a:t>
            </a:r>
          </a:p>
          <a:p>
            <a:pPr>
              <a:lnSpc>
                <a:spcPct val="120000"/>
              </a:lnSpc>
            </a:pPr>
            <a:r>
              <a:rPr lang="he-IL" sz="1600" b="0" i="0" dirty="0">
                <a:solidFill>
                  <a:srgbClr val="000000"/>
                </a:solidFill>
                <a:effectLst/>
                <a:latin typeface="Arial" panose="020B0604020202020204" pitchFamily="34" charset="0"/>
              </a:rPr>
              <a:t>איכא </a:t>
            </a:r>
            <a:r>
              <a:rPr lang="he-IL" sz="1600" b="0" i="0" dirty="0" err="1">
                <a:solidFill>
                  <a:srgbClr val="000000"/>
                </a:solidFill>
                <a:effectLst/>
                <a:latin typeface="Arial" panose="020B0604020202020204" pitchFamily="34" charset="0"/>
              </a:rPr>
              <a:t>דאמרי</a:t>
            </a:r>
            <a:r>
              <a:rPr lang="he-IL" sz="1600" b="0" i="0" dirty="0">
                <a:solidFill>
                  <a:srgbClr val="000000"/>
                </a:solidFill>
                <a:effectLst/>
                <a:latin typeface="Arial" panose="020B0604020202020204" pitchFamily="34" charset="0"/>
              </a:rPr>
              <a:t> אמר רב </a:t>
            </a:r>
            <a:r>
              <a:rPr lang="he-IL" sz="1600" b="0" i="0" dirty="0" err="1">
                <a:solidFill>
                  <a:srgbClr val="000000"/>
                </a:solidFill>
                <a:effectLst/>
                <a:latin typeface="Arial" panose="020B0604020202020204" pitchFamily="34" charset="0"/>
              </a:rPr>
              <a:t>חסדא</a:t>
            </a:r>
            <a:r>
              <a:rPr lang="he-IL" sz="1600" b="0" i="0" dirty="0">
                <a:solidFill>
                  <a:srgbClr val="000000"/>
                </a:solidFill>
                <a:effectLst/>
                <a:latin typeface="Arial" panose="020B0604020202020204" pitchFamily="34" charset="0"/>
              </a:rPr>
              <a:t> אמר מר </a:t>
            </a:r>
            <a:r>
              <a:rPr lang="he-IL" sz="1600" b="0" i="0" dirty="0" err="1">
                <a:solidFill>
                  <a:srgbClr val="000000"/>
                </a:solidFill>
                <a:effectLst/>
                <a:latin typeface="Arial" panose="020B0604020202020204" pitchFamily="34" charset="0"/>
              </a:rPr>
              <a:t>עוקבא</a:t>
            </a:r>
            <a:r>
              <a:rPr lang="he-IL" sz="1600" b="0" i="0" dirty="0">
                <a:solidFill>
                  <a:srgbClr val="000000"/>
                </a:solidFill>
                <a:effectLst/>
                <a:latin typeface="Arial" panose="020B0604020202020204" pitchFamily="34" charset="0"/>
              </a:rPr>
              <a:t>: אפילו בשעה שהם עוברים על דברי תורה יהיו כל צרכיהם לפניך.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המהלך במקום גדודי חיה ולסטים - מתפלל תפלה קצרה. </a:t>
            </a:r>
          </a:p>
          <a:p>
            <a:pPr>
              <a:lnSpc>
                <a:spcPct val="120000"/>
              </a:lnSpc>
            </a:pPr>
            <a:r>
              <a:rPr lang="he-IL" sz="1600" dirty="0">
                <a:solidFill>
                  <a:srgbClr val="F79646">
                    <a:lumMod val="50000"/>
                  </a:srgbClr>
                </a:solidFill>
              </a:rPr>
              <a:t>ואיזה היא תפלה קצרה? </a:t>
            </a:r>
          </a:p>
          <a:p>
            <a:pPr>
              <a:lnSpc>
                <a:spcPct val="120000"/>
              </a:lnSpc>
            </a:pPr>
            <a:r>
              <a:rPr lang="he-IL" sz="1600" dirty="0">
                <a:solidFill>
                  <a:srgbClr val="F79646">
                    <a:lumMod val="50000"/>
                  </a:srgbClr>
                </a:solidFill>
              </a:rPr>
              <a:t>ר' אליעזר אומר: עשה רצונך בשמים ממעל ותן נחת רוח </a:t>
            </a:r>
            <a:r>
              <a:rPr lang="he-IL" sz="1600" dirty="0" err="1">
                <a:solidFill>
                  <a:srgbClr val="F79646">
                    <a:lumMod val="50000"/>
                  </a:srgbClr>
                </a:solidFill>
              </a:rPr>
              <a:t>ליראיך</a:t>
            </a:r>
            <a:r>
              <a:rPr lang="he-IL" sz="1600" dirty="0">
                <a:solidFill>
                  <a:srgbClr val="F79646">
                    <a:lumMod val="50000"/>
                  </a:srgbClr>
                </a:solidFill>
              </a:rPr>
              <a:t> מתחת והטוב בעיניך עשה </a:t>
            </a:r>
            <a:r>
              <a:rPr lang="he-IL" sz="1600" dirty="0" err="1">
                <a:solidFill>
                  <a:srgbClr val="F79646">
                    <a:lumMod val="50000"/>
                  </a:srgbClr>
                </a:solidFill>
              </a:rPr>
              <a:t>בא''י</a:t>
            </a:r>
            <a:r>
              <a:rPr lang="he-IL" sz="1600" dirty="0">
                <a:solidFill>
                  <a:srgbClr val="F79646">
                    <a:lumMod val="50000"/>
                  </a:srgbClr>
                </a:solidFill>
              </a:rPr>
              <a:t> שומע תפלה. </a:t>
            </a:r>
          </a:p>
          <a:p>
            <a:pPr>
              <a:lnSpc>
                <a:spcPct val="120000"/>
              </a:lnSpc>
            </a:pPr>
            <a:r>
              <a:rPr lang="he-IL" sz="1600" dirty="0">
                <a:solidFill>
                  <a:srgbClr val="F79646">
                    <a:lumMod val="50000"/>
                  </a:srgbClr>
                </a:solidFill>
              </a:rPr>
              <a:t>ר' יהושע אומר: שמע </a:t>
            </a:r>
            <a:r>
              <a:rPr lang="he-IL" sz="1600" dirty="0" err="1">
                <a:solidFill>
                  <a:srgbClr val="F79646">
                    <a:lumMod val="50000"/>
                  </a:srgbClr>
                </a:solidFill>
              </a:rPr>
              <a:t>שועת</a:t>
            </a:r>
            <a:r>
              <a:rPr lang="he-IL" sz="1600" dirty="0">
                <a:solidFill>
                  <a:srgbClr val="F79646">
                    <a:lumMod val="50000"/>
                  </a:srgbClr>
                </a:solidFill>
              </a:rPr>
              <a:t> עמך ישראל ועשה מהרה בקשתם </a:t>
            </a:r>
            <a:r>
              <a:rPr lang="he-IL" sz="1600" dirty="0" err="1">
                <a:solidFill>
                  <a:srgbClr val="F79646">
                    <a:lumMod val="50000"/>
                  </a:srgbClr>
                </a:solidFill>
              </a:rPr>
              <a:t>בא''י</a:t>
            </a:r>
            <a:r>
              <a:rPr lang="he-IL" sz="1600" dirty="0">
                <a:solidFill>
                  <a:srgbClr val="F79646">
                    <a:lumMod val="50000"/>
                  </a:srgbClr>
                </a:solidFill>
              </a:rPr>
              <a:t> שומע תפלה. </a:t>
            </a:r>
          </a:p>
          <a:p>
            <a:pPr>
              <a:lnSpc>
                <a:spcPct val="120000"/>
              </a:lnSpc>
            </a:pPr>
            <a:r>
              <a:rPr lang="he-IL" sz="1600" dirty="0">
                <a:solidFill>
                  <a:srgbClr val="F79646">
                    <a:lumMod val="50000"/>
                  </a:srgbClr>
                </a:solidFill>
              </a:rPr>
              <a:t>רבי אלעזר ברבי צדוק אומר: שמע צעקת עמך ישראל ועשה מהרה בקשתם </a:t>
            </a:r>
            <a:r>
              <a:rPr lang="he-IL" sz="1600" dirty="0" err="1">
                <a:solidFill>
                  <a:srgbClr val="F79646">
                    <a:lumMod val="50000"/>
                  </a:srgbClr>
                </a:solidFill>
              </a:rPr>
              <a:t>בא''י</a:t>
            </a:r>
            <a:r>
              <a:rPr lang="he-IL" sz="1600" dirty="0">
                <a:solidFill>
                  <a:srgbClr val="F79646">
                    <a:lumMod val="50000"/>
                  </a:srgbClr>
                </a:solidFill>
              </a:rPr>
              <a:t> שומע תפלה.</a:t>
            </a:r>
          </a:p>
          <a:p>
            <a:pPr>
              <a:lnSpc>
                <a:spcPct val="120000"/>
              </a:lnSpc>
            </a:pPr>
            <a:r>
              <a:rPr lang="he-IL" sz="1600" dirty="0">
                <a:solidFill>
                  <a:srgbClr val="F79646">
                    <a:lumMod val="50000"/>
                  </a:srgbClr>
                </a:solidFill>
              </a:rPr>
              <a:t>אחרים אומרים: צרכי עמך ישראל מרובין ודעתם קצרה יהי רצון מלפניך ה' </a:t>
            </a:r>
            <a:r>
              <a:rPr lang="he-IL" sz="1600" dirty="0" err="1">
                <a:solidFill>
                  <a:srgbClr val="F79646">
                    <a:lumMod val="50000"/>
                  </a:srgbClr>
                </a:solidFill>
              </a:rPr>
              <a:t>אלהינו</a:t>
            </a:r>
            <a:r>
              <a:rPr lang="he-IL" sz="1600" dirty="0">
                <a:solidFill>
                  <a:srgbClr val="F79646">
                    <a:lumMod val="50000"/>
                  </a:srgbClr>
                </a:solidFill>
              </a:rPr>
              <a:t> שתתן לכל אחד ואחד כדי פרנסתו ולכל גויה וגויה די מחסורה ברוך אתה ה' שומע תפלה. </a:t>
            </a:r>
          </a:p>
          <a:p>
            <a:pPr>
              <a:lnSpc>
                <a:spcPct val="120000"/>
              </a:lnSpc>
            </a:pPr>
            <a:endParaRPr lang="he-IL" sz="3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רב </a:t>
            </a:r>
            <a:r>
              <a:rPr lang="he-IL" sz="1600" b="0" i="0" dirty="0" err="1">
                <a:solidFill>
                  <a:srgbClr val="000000"/>
                </a:solidFill>
                <a:effectLst/>
                <a:latin typeface="Arial" panose="020B0604020202020204" pitchFamily="34" charset="0"/>
              </a:rPr>
              <a:t>הונא</a:t>
            </a:r>
            <a:r>
              <a:rPr lang="he-IL" sz="1600" b="0" i="0" dirty="0">
                <a:solidFill>
                  <a:srgbClr val="000000"/>
                </a:solidFill>
                <a:effectLst/>
                <a:latin typeface="Arial" panose="020B0604020202020204" pitchFamily="34" charset="0"/>
              </a:rPr>
              <a:t>: הלכה כאחרים.</a:t>
            </a:r>
            <a:endParaRPr lang="he-IL" sz="1600" dirty="0">
              <a:solidFill>
                <a:srgbClr val="F79646">
                  <a:lumMod val="50000"/>
                </a:srgbClr>
              </a:solidFill>
            </a:endParaRPr>
          </a:p>
        </p:txBody>
      </p:sp>
      <p:sp>
        <p:nvSpPr>
          <p:cNvPr id="4" name="הסבר מלבני מעוגל 6">
            <a:extLst>
              <a:ext uri="{FF2B5EF4-FFF2-40B4-BE49-F238E27FC236}">
                <a16:creationId xmlns:a16="http://schemas.microsoft.com/office/drawing/2014/main" id="{C9FE0D79-0B19-0A50-8C09-707C121C0FDA}"/>
              </a:ext>
            </a:extLst>
          </p:cNvPr>
          <p:cNvSpPr/>
          <p:nvPr/>
        </p:nvSpPr>
        <p:spPr>
          <a:xfrm>
            <a:off x="2627784" y="354330"/>
            <a:ext cx="6192688" cy="936104"/>
          </a:xfrm>
          <a:prstGeom prst="wedgeRoundRectCallout">
            <a:avLst>
              <a:gd name="adj1" fmla="val 52751"/>
              <a:gd name="adj2" fmla="val -4677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rPr>
              <a:t>משנה (</a:t>
            </a:r>
            <a:r>
              <a:rPr lang="he-IL" sz="1400" dirty="0" err="1">
                <a:solidFill>
                  <a:schemeClr val="tx1"/>
                </a:solidFill>
              </a:rPr>
              <a:t>כח</a:t>
            </a:r>
            <a:r>
              <a:rPr lang="he-IL" sz="1400" dirty="0">
                <a:solidFill>
                  <a:schemeClr val="tx1"/>
                </a:solidFill>
              </a:rPr>
              <a:t> עמוד ב):</a:t>
            </a:r>
          </a:p>
          <a:p>
            <a:pPr>
              <a:lnSpc>
                <a:spcPct val="120000"/>
              </a:lnSpc>
            </a:pPr>
            <a:endParaRPr lang="he-IL" sz="100" dirty="0">
              <a:solidFill>
                <a:srgbClr val="F79646">
                  <a:lumMod val="50000"/>
                </a:srgbClr>
              </a:solidFill>
            </a:endParaRPr>
          </a:p>
          <a:p>
            <a:pPr>
              <a:lnSpc>
                <a:spcPct val="120000"/>
              </a:lnSpc>
            </a:pPr>
            <a:r>
              <a:rPr lang="he-IL" sz="1400" dirty="0">
                <a:solidFill>
                  <a:srgbClr val="F79646">
                    <a:lumMod val="50000"/>
                  </a:srgbClr>
                </a:solidFill>
              </a:rPr>
              <a:t>ר' יהושע אומר: ההולך במקום סכנה - מתפלל תפלה קצרה ואומר הושע ה' את עמך את שארית ישראל בכל פרשת </a:t>
            </a:r>
            <a:r>
              <a:rPr lang="he-IL" sz="1400" dirty="0" err="1">
                <a:solidFill>
                  <a:srgbClr val="F79646">
                    <a:lumMod val="50000"/>
                  </a:srgbClr>
                </a:solidFill>
              </a:rPr>
              <a:t>העבור</a:t>
            </a:r>
            <a:r>
              <a:rPr lang="he-IL" sz="1400" dirty="0">
                <a:solidFill>
                  <a:srgbClr val="F79646">
                    <a:lumMod val="50000"/>
                  </a:srgbClr>
                </a:solidFill>
              </a:rPr>
              <a:t> יהיו צרכיהם לפניך ברוך אתה ה' שומע תפלה. </a:t>
            </a:r>
          </a:p>
        </p:txBody>
      </p:sp>
      <p:sp>
        <p:nvSpPr>
          <p:cNvPr id="2" name="תיבת טקסט 1">
            <a:extLst>
              <a:ext uri="{FF2B5EF4-FFF2-40B4-BE49-F238E27FC236}">
                <a16:creationId xmlns:a16="http://schemas.microsoft.com/office/drawing/2014/main" id="{13AD9F4A-19EE-9E2D-1B74-323F2DD0924B}"/>
              </a:ext>
            </a:extLst>
          </p:cNvPr>
          <p:cNvSpPr txBox="1"/>
          <p:nvPr/>
        </p:nvSpPr>
        <p:spPr>
          <a:xfrm>
            <a:off x="8748464" y="2467729"/>
            <a:ext cx="301591" cy="769441"/>
          </a:xfrm>
          <a:prstGeom prst="rect">
            <a:avLst/>
          </a:prstGeom>
          <a:noFill/>
        </p:spPr>
        <p:txBody>
          <a:bodyPr wrap="square" rtlCol="1">
            <a:spAutoFit/>
          </a:bodyPr>
          <a:lstStyle/>
          <a:p>
            <a:r>
              <a:rPr lang="he-IL" sz="1200" dirty="0"/>
              <a:t>①</a:t>
            </a:r>
          </a:p>
          <a:p>
            <a:endParaRPr lang="he-IL" sz="800" dirty="0"/>
          </a:p>
          <a:p>
            <a:r>
              <a:rPr lang="he-IL" sz="1200" dirty="0"/>
              <a:t>②</a:t>
            </a:r>
          </a:p>
          <a:p>
            <a:endParaRPr lang="he-IL" sz="1200" dirty="0"/>
          </a:p>
        </p:txBody>
      </p:sp>
    </p:spTree>
    <p:extLst>
      <p:ext uri="{BB962C8B-B14F-4D97-AF65-F5344CB8AC3E}">
        <p14:creationId xmlns:p14="http://schemas.microsoft.com/office/powerpoint/2010/main" val="261140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70953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1403648" y="548680"/>
            <a:ext cx="7118850" cy="5400325"/>
          </a:xfrm>
          <a:prstGeom prst="rect">
            <a:avLst/>
          </a:prstGeom>
          <a:noFill/>
        </p:spPr>
        <p:txBody>
          <a:bodyPr wrap="square" rtlCol="1">
            <a:spAutoFit/>
          </a:bodyPr>
          <a:lstStyle/>
          <a:p>
            <a:pPr>
              <a:lnSpc>
                <a:spcPct val="120000"/>
              </a:lnSpc>
            </a:pPr>
            <a:r>
              <a:rPr lang="he-IL" sz="1700" b="0" i="0" dirty="0">
                <a:solidFill>
                  <a:srgbClr val="000000"/>
                </a:solidFill>
                <a:effectLst/>
                <a:latin typeface="Arial" panose="020B0604020202020204" pitchFamily="34" charset="0"/>
              </a:rPr>
              <a:t>אמר ליה אליהו לרב יהודה אחוה </a:t>
            </a:r>
            <a:r>
              <a:rPr lang="he-IL" sz="1700" b="0" i="0" dirty="0" err="1">
                <a:solidFill>
                  <a:srgbClr val="000000"/>
                </a:solidFill>
                <a:effectLst/>
                <a:latin typeface="Arial" panose="020B0604020202020204" pitchFamily="34" charset="0"/>
              </a:rPr>
              <a:t>דרב</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סלא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חסידא</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לא תרתח ולא </a:t>
            </a:r>
            <a:r>
              <a:rPr lang="he-IL" sz="1700" b="0" i="0" dirty="0" err="1">
                <a:solidFill>
                  <a:srgbClr val="000000"/>
                </a:solidFill>
                <a:effectLst/>
                <a:latin typeface="Arial" panose="020B0604020202020204" pitchFamily="34" charset="0"/>
              </a:rPr>
              <a:t>תחטי</a:t>
            </a:r>
            <a:r>
              <a:rPr lang="he-IL" sz="1700" dirty="0">
                <a:solidFill>
                  <a:srgbClr val="000000"/>
                </a:solidFill>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לא </a:t>
            </a:r>
            <a:r>
              <a:rPr lang="he-IL" sz="1700" b="0" i="0" dirty="0" err="1">
                <a:solidFill>
                  <a:srgbClr val="000000"/>
                </a:solidFill>
                <a:effectLst/>
                <a:latin typeface="Arial" panose="020B0604020202020204" pitchFamily="34" charset="0"/>
              </a:rPr>
              <a:t>תרוי</a:t>
            </a:r>
            <a:r>
              <a:rPr lang="he-IL" sz="1700" b="0" i="0" dirty="0">
                <a:solidFill>
                  <a:srgbClr val="000000"/>
                </a:solidFill>
                <a:effectLst/>
                <a:latin typeface="Arial" panose="020B0604020202020204" pitchFamily="34" charset="0"/>
              </a:rPr>
              <a:t> ולא </a:t>
            </a:r>
            <a:r>
              <a:rPr lang="he-IL" sz="1700" b="0" i="0" dirty="0" err="1">
                <a:solidFill>
                  <a:srgbClr val="000000"/>
                </a:solidFill>
                <a:effectLst/>
                <a:latin typeface="Arial" panose="020B0604020202020204" pitchFamily="34" charset="0"/>
              </a:rPr>
              <a:t>תחטי</a:t>
            </a:r>
            <a:r>
              <a:rPr lang="he-IL" sz="1700" b="0" i="0" dirty="0">
                <a:solidFill>
                  <a:srgbClr val="000000"/>
                </a:solidFill>
                <a:effectLst/>
                <a:latin typeface="Arial" panose="020B0604020202020204" pitchFamily="34" charset="0"/>
              </a:rPr>
              <a:t>,</a:t>
            </a:r>
          </a:p>
          <a:p>
            <a:pPr>
              <a:lnSpc>
                <a:spcPct val="120000"/>
              </a:lnSpc>
            </a:pPr>
            <a:r>
              <a:rPr lang="he-IL" sz="1700" b="0" i="0" dirty="0">
                <a:solidFill>
                  <a:srgbClr val="000000"/>
                </a:solidFill>
                <a:effectLst/>
                <a:latin typeface="Arial" panose="020B0604020202020204" pitchFamily="34" charset="0"/>
              </a:rPr>
              <a:t>וכשאתה יוצא לדרך המלך בקונך וצא. </a:t>
            </a:r>
          </a:p>
          <a:p>
            <a:pPr>
              <a:lnSpc>
                <a:spcPct val="120000"/>
              </a:lnSpc>
            </a:pPr>
            <a:endParaRPr lang="he-IL" sz="17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מאי המלך בקונך וצא? </a:t>
            </a:r>
          </a:p>
          <a:p>
            <a:pPr>
              <a:lnSpc>
                <a:spcPct val="120000"/>
              </a:lnSpc>
            </a:pPr>
            <a:r>
              <a:rPr lang="he-IL" sz="1700" b="0" i="0" dirty="0">
                <a:solidFill>
                  <a:srgbClr val="000000"/>
                </a:solidFill>
                <a:effectLst/>
                <a:latin typeface="Arial" panose="020B0604020202020204" pitchFamily="34" charset="0"/>
              </a:rPr>
              <a:t>אמר רבי יעקב אמר רב </a:t>
            </a:r>
            <a:r>
              <a:rPr lang="he-IL" sz="1700" b="0" i="0" dirty="0" err="1">
                <a:solidFill>
                  <a:srgbClr val="000000"/>
                </a:solidFill>
                <a:effectLst/>
                <a:latin typeface="Arial" panose="020B0604020202020204" pitchFamily="34" charset="0"/>
              </a:rPr>
              <a:t>חסדא</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זו תפלת הדרך. </a:t>
            </a:r>
          </a:p>
          <a:p>
            <a:pPr>
              <a:lnSpc>
                <a:spcPct val="120000"/>
              </a:lnSpc>
            </a:pPr>
            <a:endParaRPr lang="he-IL" sz="17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ואמר רבי יעקב אמר רב </a:t>
            </a:r>
            <a:r>
              <a:rPr lang="he-IL" sz="1700" b="0" i="0" dirty="0" err="1">
                <a:solidFill>
                  <a:srgbClr val="000000"/>
                </a:solidFill>
                <a:effectLst/>
                <a:latin typeface="Arial" panose="020B0604020202020204" pitchFamily="34" charset="0"/>
              </a:rPr>
              <a:t>חסדא</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כל היוצא לדרך צריך להתפלל תפלת הדרך. </a:t>
            </a:r>
          </a:p>
          <a:p>
            <a:pPr>
              <a:lnSpc>
                <a:spcPct val="120000"/>
              </a:lnSpc>
            </a:pPr>
            <a:endParaRPr lang="he-IL" sz="17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מאי תפלת הדרך? </a:t>
            </a:r>
          </a:p>
          <a:p>
            <a:pPr>
              <a:lnSpc>
                <a:spcPct val="120000"/>
              </a:lnSpc>
            </a:pPr>
            <a:r>
              <a:rPr lang="he-IL" sz="1700" b="0" i="0" dirty="0">
                <a:solidFill>
                  <a:srgbClr val="000000"/>
                </a:solidFill>
                <a:effectLst/>
                <a:latin typeface="Arial" panose="020B0604020202020204" pitchFamily="34" charset="0"/>
              </a:rPr>
              <a:t>יהי רצון מלפניך ה' </a:t>
            </a:r>
            <a:r>
              <a:rPr lang="he-IL" sz="1700" b="0" i="0" dirty="0" err="1">
                <a:solidFill>
                  <a:srgbClr val="000000"/>
                </a:solidFill>
                <a:effectLst/>
                <a:latin typeface="Arial" panose="020B0604020202020204" pitchFamily="34" charset="0"/>
              </a:rPr>
              <a:t>אלהי</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שתוליכני לשלום ותצעידני לשלום ותסמכני לשלום ותצילני מכף כל אויב ואורב בדרך,</a:t>
            </a:r>
          </a:p>
          <a:p>
            <a:pPr>
              <a:lnSpc>
                <a:spcPct val="120000"/>
              </a:lnSpc>
            </a:pPr>
            <a:r>
              <a:rPr lang="he-IL" sz="1700" b="0" i="0" dirty="0">
                <a:solidFill>
                  <a:srgbClr val="000000"/>
                </a:solidFill>
                <a:effectLst/>
                <a:latin typeface="Arial" panose="020B0604020202020204" pitchFamily="34" charset="0"/>
              </a:rPr>
              <a:t>ותשלח ברכה במעשי ידי ותתנני לחן לחסד ולרחמים בעיניך ובעיני כל רואי, </a:t>
            </a:r>
          </a:p>
          <a:p>
            <a:pPr>
              <a:lnSpc>
                <a:spcPct val="120000"/>
              </a:lnSpc>
            </a:pPr>
            <a:r>
              <a:rPr lang="he-IL" sz="1700" b="0" i="0" dirty="0" err="1">
                <a:solidFill>
                  <a:srgbClr val="000000"/>
                </a:solidFill>
                <a:effectLst/>
                <a:latin typeface="Arial" panose="020B0604020202020204" pitchFamily="34" charset="0"/>
              </a:rPr>
              <a:t>בא''י</a:t>
            </a:r>
            <a:r>
              <a:rPr lang="he-IL" sz="1700" b="0" i="0" dirty="0">
                <a:solidFill>
                  <a:srgbClr val="000000"/>
                </a:solidFill>
                <a:effectLst/>
                <a:latin typeface="Arial" panose="020B0604020202020204" pitchFamily="34" charset="0"/>
              </a:rPr>
              <a:t> שומע תפלה.</a:t>
            </a:r>
            <a:endParaRPr lang="he-IL" sz="1700" dirty="0">
              <a:solidFill>
                <a:srgbClr val="F79646">
                  <a:lumMod val="50000"/>
                </a:srgbClr>
              </a:solidFill>
            </a:endParaRPr>
          </a:p>
        </p:txBody>
      </p:sp>
    </p:spTree>
    <p:extLst>
      <p:ext uri="{BB962C8B-B14F-4D97-AF65-F5344CB8AC3E}">
        <p14:creationId xmlns:p14="http://schemas.microsoft.com/office/powerpoint/2010/main" val="303471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2915647"/>
            <a:ext cx="8820472" cy="3631763"/>
          </a:xfrm>
          <a:prstGeom prst="rect">
            <a:avLst/>
          </a:prstGeom>
          <a:noFill/>
        </p:spPr>
        <p:txBody>
          <a:bodyPr wrap="square" rtlCol="1">
            <a:spAutoFit/>
          </a:bodyPr>
          <a:lstStyle/>
          <a:p>
            <a:pPr algn="ctr"/>
            <a:r>
              <a:rPr lang="he-IL" sz="2400" b="1" dirty="0">
                <a:solidFill>
                  <a:srgbClr val="C0504D">
                    <a:lumMod val="75000"/>
                  </a:srgbClr>
                </a:solidFill>
              </a:rPr>
              <a:t>דף </a:t>
            </a:r>
            <a:r>
              <a:rPr lang="he-IL" sz="2400" b="1" dirty="0" err="1">
                <a:solidFill>
                  <a:srgbClr val="C0504D">
                    <a:lumMod val="75000"/>
                  </a:srgbClr>
                </a:solidFill>
              </a:rPr>
              <a:t>כח</a:t>
            </a:r>
            <a:r>
              <a:rPr lang="he-IL" sz="2400" b="1" dirty="0">
                <a:solidFill>
                  <a:srgbClr val="C0504D">
                    <a:lumMod val="75000"/>
                  </a:srgbClr>
                </a:solidFill>
              </a:rPr>
              <a:t> ע"ב (2 שורות מלמטה) – דף </a:t>
            </a:r>
            <a:r>
              <a:rPr lang="he-IL" sz="2400" b="1" dirty="0" err="1">
                <a:solidFill>
                  <a:srgbClr val="C0504D">
                    <a:lumMod val="75000"/>
                  </a:srgbClr>
                </a:solidFill>
              </a:rPr>
              <a:t>כט</a:t>
            </a:r>
            <a:r>
              <a:rPr lang="he-IL" sz="2400" b="1" dirty="0">
                <a:solidFill>
                  <a:srgbClr val="C0504D">
                    <a:lumMod val="75000"/>
                  </a:srgbClr>
                </a:solidFill>
              </a:rPr>
              <a:t> ע"ב (שורה אחרונה)</a:t>
            </a:r>
          </a:p>
          <a:p>
            <a:pPr algn="ctr"/>
            <a:endParaRPr lang="he-IL" sz="2400" b="1" dirty="0">
              <a:solidFill>
                <a:srgbClr val="C0504D">
                  <a:lumMod val="75000"/>
                </a:srgbClr>
              </a:solidFill>
            </a:endParaRPr>
          </a:p>
          <a:p>
            <a:pPr algn="ctr"/>
            <a:endParaRPr lang="he-IL" sz="2400" b="1" dirty="0">
              <a:solidFill>
                <a:srgbClr val="C0504D">
                  <a:lumMod val="75000"/>
                </a:srgbClr>
              </a:solidFill>
            </a:endParaRPr>
          </a:p>
          <a:p>
            <a:pPr algn="ctr"/>
            <a:r>
              <a:rPr lang="he-IL" sz="2400" b="1" dirty="0">
                <a:solidFill>
                  <a:srgbClr val="00B050"/>
                </a:solidFill>
              </a:rPr>
              <a:t>להתראות בדף ל</a:t>
            </a:r>
          </a:p>
          <a:p>
            <a:pPr algn="ctr"/>
            <a:endParaRPr lang="he-IL" sz="2000" b="1" dirty="0">
              <a:solidFill>
                <a:srgbClr val="C0504D">
                  <a:lumMod val="75000"/>
                </a:srgbClr>
              </a:solidFill>
            </a:endParaRPr>
          </a:p>
          <a:p>
            <a:pPr algn="ctr"/>
            <a:endParaRPr lang="he-IL" sz="3600" b="1" dirty="0">
              <a:solidFill>
                <a:srgbClr val="C0504D">
                  <a:lumMod val="75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
        <p:nvSpPr>
          <p:cNvPr id="6" name="TextBox 5">
            <a:extLst>
              <a:ext uri="{FF2B5EF4-FFF2-40B4-BE49-F238E27FC236}">
                <a16:creationId xmlns:a16="http://schemas.microsoft.com/office/drawing/2014/main" id="{FB86E679-A7EC-45BA-8925-0D1259BA82A3}"/>
              </a:ext>
            </a:extLst>
          </p:cNvPr>
          <p:cNvSpPr txBox="1"/>
          <p:nvPr/>
        </p:nvSpPr>
        <p:spPr>
          <a:xfrm>
            <a:off x="8519188" y="2844246"/>
            <a:ext cx="301284" cy="646331"/>
          </a:xfrm>
          <a:prstGeom prst="rect">
            <a:avLst/>
          </a:prstGeom>
          <a:noFill/>
        </p:spPr>
        <p:txBody>
          <a:bodyPr wrap="square" rtlCol="1">
            <a:spAutoFit/>
          </a:bodyPr>
          <a:lstStyle/>
          <a:p>
            <a:r>
              <a:rPr lang="he-IL" sz="3600" b="1" dirty="0"/>
              <a:t>√</a:t>
            </a:r>
          </a:p>
        </p:txBody>
      </p:sp>
    </p:spTree>
    <p:extLst>
      <p:ext uri="{BB962C8B-B14F-4D97-AF65-F5344CB8AC3E}">
        <p14:creationId xmlns:p14="http://schemas.microsoft.com/office/powerpoint/2010/main" val="104243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314969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ב - דף </a:t>
            </a:r>
            <a:r>
              <a:rPr lang="he-IL" b="1" dirty="0" err="1">
                <a:solidFill>
                  <a:schemeClr val="bg1">
                    <a:lumMod val="50000"/>
                  </a:schemeClr>
                </a:solidFill>
              </a:rPr>
              <a:t>כט</a:t>
            </a:r>
            <a:r>
              <a:rPr lang="he-IL"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827584" y="1772816"/>
            <a:ext cx="7704856" cy="4458528"/>
          </a:xfrm>
          <a:prstGeom prst="rect">
            <a:avLst/>
          </a:prstGeom>
          <a:noFill/>
        </p:spPr>
        <p:txBody>
          <a:bodyPr wrap="square" rtlCol="1">
            <a:spAutoFit/>
          </a:bodyPr>
          <a:lstStyle/>
          <a:p>
            <a:pPr>
              <a:lnSpc>
                <a:spcPct val="120000"/>
              </a:lnSpc>
            </a:pPr>
            <a:r>
              <a:rPr lang="he-IL" sz="1700" b="0" i="0" dirty="0" err="1">
                <a:solidFill>
                  <a:srgbClr val="000000"/>
                </a:solidFill>
                <a:effectLst/>
                <a:latin typeface="Arial" panose="020B0604020202020204" pitchFamily="34" charset="0"/>
              </a:rPr>
              <a:t>ת''ר</a:t>
            </a:r>
            <a:r>
              <a:rPr lang="he-IL" sz="1700" b="0" i="0" dirty="0">
                <a:solidFill>
                  <a:srgbClr val="000000"/>
                </a:solidFill>
                <a:effectLst/>
                <a:latin typeface="Arial" panose="020B0604020202020204" pitchFamily="34" charset="0"/>
              </a:rPr>
              <a:t>: </a:t>
            </a:r>
          </a:p>
          <a:p>
            <a:pPr>
              <a:lnSpc>
                <a:spcPct val="120000"/>
              </a:lnSpc>
            </a:pPr>
            <a:r>
              <a:rPr lang="he-IL" sz="1700" dirty="0">
                <a:solidFill>
                  <a:srgbClr val="F79646">
                    <a:lumMod val="50000"/>
                  </a:srgbClr>
                </a:solidFill>
              </a:rPr>
              <a:t>שמעון </a:t>
            </a:r>
            <a:r>
              <a:rPr lang="he-IL" sz="1700" dirty="0" err="1">
                <a:solidFill>
                  <a:srgbClr val="F79646">
                    <a:lumMod val="50000"/>
                  </a:srgbClr>
                </a:solidFill>
              </a:rPr>
              <a:t>הפקולי</a:t>
            </a:r>
            <a:r>
              <a:rPr lang="he-IL" sz="1700" dirty="0">
                <a:solidFill>
                  <a:srgbClr val="F79646">
                    <a:lumMod val="50000"/>
                  </a:srgbClr>
                </a:solidFill>
              </a:rPr>
              <a:t> הסדיר </a:t>
            </a:r>
            <a:r>
              <a:rPr lang="he-IL" sz="1700" dirty="0" err="1">
                <a:solidFill>
                  <a:srgbClr val="F79646">
                    <a:lumMod val="50000"/>
                  </a:srgbClr>
                </a:solidFill>
              </a:rPr>
              <a:t>י''ח</a:t>
            </a:r>
            <a:r>
              <a:rPr lang="he-IL" sz="1700" dirty="0">
                <a:solidFill>
                  <a:srgbClr val="F79646">
                    <a:lumMod val="50000"/>
                  </a:srgbClr>
                </a:solidFill>
              </a:rPr>
              <a:t> ברכות לפני רבן גמליאל על הסדר ביבנה, </a:t>
            </a:r>
          </a:p>
          <a:p>
            <a:pPr>
              <a:lnSpc>
                <a:spcPct val="120000"/>
              </a:lnSpc>
            </a:pPr>
            <a:r>
              <a:rPr lang="he-IL" sz="1700" dirty="0">
                <a:solidFill>
                  <a:srgbClr val="F79646">
                    <a:lumMod val="50000"/>
                  </a:srgbClr>
                </a:solidFill>
              </a:rPr>
              <a:t>אמר להם </a:t>
            </a:r>
            <a:r>
              <a:rPr lang="he-IL" sz="1700" dirty="0" err="1">
                <a:solidFill>
                  <a:srgbClr val="F79646">
                    <a:lumMod val="50000"/>
                  </a:srgbClr>
                </a:solidFill>
              </a:rPr>
              <a:t>ר''ג</a:t>
            </a:r>
            <a:r>
              <a:rPr lang="he-IL" sz="1700" dirty="0">
                <a:solidFill>
                  <a:srgbClr val="F79646">
                    <a:lumMod val="50000"/>
                  </a:srgbClr>
                </a:solidFill>
              </a:rPr>
              <a:t> לחכמים: כלום יש אדם שיודע לתקן ברכת הצדוקים? </a:t>
            </a:r>
          </a:p>
          <a:p>
            <a:pPr>
              <a:lnSpc>
                <a:spcPct val="120000"/>
              </a:lnSpc>
            </a:pPr>
            <a:r>
              <a:rPr lang="he-IL" sz="1700" dirty="0">
                <a:solidFill>
                  <a:srgbClr val="F79646">
                    <a:lumMod val="50000"/>
                  </a:srgbClr>
                </a:solidFill>
              </a:rPr>
              <a:t>עמד שמואל הקטן ותקנה, </a:t>
            </a:r>
          </a:p>
          <a:p>
            <a:pPr>
              <a:lnSpc>
                <a:spcPct val="120000"/>
              </a:lnSpc>
            </a:pPr>
            <a:r>
              <a:rPr lang="he-IL" sz="1700" dirty="0">
                <a:solidFill>
                  <a:srgbClr val="F79646">
                    <a:lumMod val="50000"/>
                  </a:srgbClr>
                </a:solidFill>
              </a:rPr>
              <a:t>לשנה אחרת שכחה והשקיף בה שתים ושלש שעות ולא העלוהו.</a:t>
            </a:r>
          </a:p>
          <a:p>
            <a:pPr>
              <a:lnSpc>
                <a:spcPct val="120000"/>
              </a:lnSpc>
            </a:pPr>
            <a:endParaRPr lang="he-IL" sz="1700" b="0" i="0" dirty="0">
              <a:solidFill>
                <a:srgbClr val="F79646">
                  <a:lumMod val="50000"/>
                </a:srgbClr>
              </a:solidFill>
              <a:effectLst/>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אמאי</a:t>
            </a:r>
            <a:r>
              <a:rPr lang="he-IL" sz="1700" b="0" i="0" dirty="0">
                <a:solidFill>
                  <a:srgbClr val="000000"/>
                </a:solidFill>
                <a:effectLst/>
                <a:latin typeface="Arial" panose="020B0604020202020204" pitchFamily="34" charset="0"/>
              </a:rPr>
              <a:t> לא העלוהו? </a:t>
            </a:r>
          </a:p>
          <a:p>
            <a:pPr>
              <a:lnSpc>
                <a:spcPct val="120000"/>
              </a:lnSpc>
            </a:pPr>
            <a:r>
              <a:rPr lang="he-IL" sz="1700" b="0" i="0" dirty="0">
                <a:solidFill>
                  <a:srgbClr val="000000"/>
                </a:solidFill>
                <a:effectLst/>
                <a:latin typeface="Arial" panose="020B0604020202020204" pitchFamily="34" charset="0"/>
              </a:rPr>
              <a:t>והאמר רב יהודה אמר רב: </a:t>
            </a:r>
          </a:p>
          <a:p>
            <a:pPr>
              <a:lnSpc>
                <a:spcPct val="120000"/>
              </a:lnSpc>
            </a:pPr>
            <a:r>
              <a:rPr lang="he-IL" sz="1700" b="0" i="0" dirty="0">
                <a:solidFill>
                  <a:srgbClr val="000000"/>
                </a:solidFill>
                <a:effectLst/>
                <a:latin typeface="Arial" panose="020B0604020202020204" pitchFamily="34" charset="0"/>
              </a:rPr>
              <a:t>טעה בכל הברכות כלן אין מעלין אותו, בברכת הצדוקים מעלין אותו </a:t>
            </a:r>
            <a:r>
              <a:rPr lang="he-IL" sz="1700" b="0" i="0" dirty="0" err="1">
                <a:solidFill>
                  <a:srgbClr val="000000"/>
                </a:solidFill>
                <a:effectLst/>
                <a:latin typeface="Arial" panose="020B0604020202020204" pitchFamily="34" charset="0"/>
              </a:rPr>
              <a:t>חיישינן</a:t>
            </a:r>
            <a:r>
              <a:rPr lang="he-IL" sz="1700" b="0" i="0" dirty="0">
                <a:solidFill>
                  <a:srgbClr val="000000"/>
                </a:solidFill>
                <a:effectLst/>
                <a:latin typeface="Arial" panose="020B0604020202020204" pitchFamily="34" charset="0"/>
              </a:rPr>
              <a:t> שמא מין הוא! </a:t>
            </a:r>
          </a:p>
          <a:p>
            <a:pPr>
              <a:lnSpc>
                <a:spcPct val="120000"/>
              </a:lnSpc>
            </a:pPr>
            <a:endParaRPr lang="he-IL" sz="17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שאני שמואל הקטן דאיהו תקנה. </a:t>
            </a:r>
          </a:p>
          <a:p>
            <a:pPr>
              <a:lnSpc>
                <a:spcPct val="120000"/>
              </a:lnSpc>
            </a:pPr>
            <a:endParaRPr lang="he-IL" sz="17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וניחוש </a:t>
            </a:r>
            <a:r>
              <a:rPr lang="he-IL" sz="1700" b="0" i="0" dirty="0" err="1">
                <a:solidFill>
                  <a:srgbClr val="000000"/>
                </a:solidFill>
                <a:effectLst/>
                <a:latin typeface="Arial" panose="020B0604020202020204" pitchFamily="34" charset="0"/>
              </a:rPr>
              <a:t>דלמא</a:t>
            </a:r>
            <a:r>
              <a:rPr lang="he-IL" sz="1700" b="0" i="0" dirty="0">
                <a:solidFill>
                  <a:srgbClr val="000000"/>
                </a:solidFill>
                <a:effectLst/>
                <a:latin typeface="Arial" panose="020B0604020202020204" pitchFamily="34" charset="0"/>
              </a:rPr>
              <a:t> הדר ביה! </a:t>
            </a:r>
          </a:p>
          <a:p>
            <a:pPr>
              <a:lnSpc>
                <a:spcPct val="120000"/>
              </a:lnSpc>
            </a:pPr>
            <a:r>
              <a:rPr lang="he-IL" sz="1700" b="0" i="0" dirty="0">
                <a:solidFill>
                  <a:srgbClr val="000000"/>
                </a:solidFill>
                <a:effectLst/>
                <a:latin typeface="Arial" panose="020B0604020202020204" pitchFamily="34" charset="0"/>
              </a:rPr>
              <a:t>אמר </a:t>
            </a:r>
            <a:r>
              <a:rPr lang="he-IL" sz="1700" b="0" i="0" dirty="0" err="1">
                <a:solidFill>
                  <a:srgbClr val="000000"/>
                </a:solidFill>
                <a:effectLst/>
                <a:latin typeface="Arial" panose="020B0604020202020204" pitchFamily="34" charset="0"/>
              </a:rPr>
              <a:t>אביי</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גמירי</a:t>
            </a:r>
            <a:r>
              <a:rPr lang="he-IL" sz="1700" b="0" i="0" dirty="0">
                <a:solidFill>
                  <a:srgbClr val="000000"/>
                </a:solidFill>
                <a:effectLst/>
                <a:latin typeface="Arial" panose="020B0604020202020204" pitchFamily="34" charset="0"/>
              </a:rPr>
              <a:t> טבא לא הוי בישא.</a:t>
            </a:r>
          </a:p>
        </p:txBody>
      </p:sp>
      <p:sp>
        <p:nvSpPr>
          <p:cNvPr id="4" name="חץ: שמאלה 3">
            <a:extLst>
              <a:ext uri="{FF2B5EF4-FFF2-40B4-BE49-F238E27FC236}">
                <a16:creationId xmlns:a16="http://schemas.microsoft.com/office/drawing/2014/main" id="{0CD2736C-4DB0-E402-3F99-E2264B307E32}"/>
              </a:ext>
            </a:extLst>
          </p:cNvPr>
          <p:cNvSpPr/>
          <p:nvPr/>
        </p:nvSpPr>
        <p:spPr>
          <a:xfrm>
            <a:off x="323528" y="6301480"/>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TextBox 5">
            <a:extLst>
              <a:ext uri="{FF2B5EF4-FFF2-40B4-BE49-F238E27FC236}">
                <a16:creationId xmlns:a16="http://schemas.microsoft.com/office/drawing/2014/main" id="{31C297FC-C70A-4A27-296D-F49E775060BE}"/>
              </a:ext>
            </a:extLst>
          </p:cNvPr>
          <p:cNvSpPr txBox="1"/>
          <p:nvPr/>
        </p:nvSpPr>
        <p:spPr>
          <a:xfrm>
            <a:off x="8475512" y="3141548"/>
            <a:ext cx="576064" cy="215444"/>
          </a:xfrm>
          <a:prstGeom prst="rect">
            <a:avLst/>
          </a:prstGeom>
          <a:noFill/>
        </p:spPr>
        <p:txBody>
          <a:bodyPr wrap="square" rtlCol="1">
            <a:spAutoFit/>
          </a:bodyPr>
          <a:lstStyle/>
          <a:p>
            <a:r>
              <a:rPr lang="he-IL" sz="800" dirty="0"/>
              <a:t>עמוד א</a:t>
            </a:r>
          </a:p>
        </p:txBody>
      </p:sp>
      <p:sp>
        <p:nvSpPr>
          <p:cNvPr id="8" name="הסבר מלבני מעוגל 6">
            <a:extLst>
              <a:ext uri="{FF2B5EF4-FFF2-40B4-BE49-F238E27FC236}">
                <a16:creationId xmlns:a16="http://schemas.microsoft.com/office/drawing/2014/main" id="{5A39E2AA-51C5-3368-6666-D7F993A81182}"/>
              </a:ext>
            </a:extLst>
          </p:cNvPr>
          <p:cNvSpPr/>
          <p:nvPr/>
        </p:nvSpPr>
        <p:spPr>
          <a:xfrm>
            <a:off x="5076056" y="332656"/>
            <a:ext cx="3600400" cy="720080"/>
          </a:xfrm>
          <a:prstGeom prst="wedgeRoundRectCallout">
            <a:avLst>
              <a:gd name="adj1" fmla="val 53428"/>
              <a:gd name="adj2" fmla="val -4498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b="0" i="0" dirty="0">
                <a:solidFill>
                  <a:srgbClr val="000000"/>
                </a:solidFill>
                <a:effectLst/>
                <a:latin typeface="Arial" panose="020B0604020202020204" pitchFamily="34" charset="0"/>
              </a:rPr>
              <a:t>הני תמני סרי? </a:t>
            </a:r>
            <a:r>
              <a:rPr lang="he-IL" sz="1600" b="0" i="0" dirty="0" err="1">
                <a:solidFill>
                  <a:srgbClr val="000000"/>
                </a:solidFill>
                <a:effectLst/>
                <a:latin typeface="Arial" panose="020B0604020202020204" pitchFamily="34" charset="0"/>
              </a:rPr>
              <a:t>תשסרי</a:t>
            </a:r>
            <a:r>
              <a:rPr lang="he-IL" sz="1600" b="0" i="0" dirty="0">
                <a:solidFill>
                  <a:srgbClr val="000000"/>
                </a:solidFill>
                <a:effectLst/>
                <a:latin typeface="Arial" panose="020B0604020202020204" pitchFamily="34" charset="0"/>
              </a:rPr>
              <a:t> הוויין! </a:t>
            </a:r>
          </a:p>
          <a:p>
            <a:pPr>
              <a:lnSpc>
                <a:spcPct val="120000"/>
              </a:lnSpc>
            </a:pPr>
            <a:r>
              <a:rPr lang="he-IL" sz="1600" b="0" i="0" dirty="0">
                <a:solidFill>
                  <a:srgbClr val="000000"/>
                </a:solidFill>
                <a:effectLst/>
                <a:latin typeface="Arial" panose="020B0604020202020204" pitchFamily="34" charset="0"/>
              </a:rPr>
              <a:t>אמר רבי לוי: ברכת הצדוקים ביבנה תקנוה. </a:t>
            </a:r>
          </a:p>
        </p:txBody>
      </p:sp>
    </p:spTree>
    <p:extLst>
      <p:ext uri="{BB962C8B-B14F-4D97-AF65-F5344CB8AC3E}">
        <p14:creationId xmlns:p14="http://schemas.microsoft.com/office/powerpoint/2010/main" val="198363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70953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3145125" y="572114"/>
            <a:ext cx="5688632" cy="5974456"/>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ולא? והכתיב "</a:t>
            </a:r>
            <a:r>
              <a:rPr lang="he-IL" sz="1600" b="0" i="0" dirty="0">
                <a:solidFill>
                  <a:srgbClr val="002060"/>
                </a:solidFill>
                <a:effectLst/>
                <a:latin typeface="Arial" panose="020B0604020202020204" pitchFamily="34" charset="0"/>
              </a:rPr>
              <a:t>וּבְשׁוּב צַדִּיק מִצִּדְקָתוֹ וְעָשָׂה עָוֶל</a:t>
            </a:r>
            <a:r>
              <a:rPr lang="he-IL" sz="1600" b="0" i="0" dirty="0">
                <a:solidFill>
                  <a:srgbClr val="000000"/>
                </a:solidFill>
                <a:effectLst/>
                <a:latin typeface="Arial" panose="020B0604020202020204" pitchFamily="34" charset="0"/>
              </a:rPr>
              <a:t>"!</a:t>
            </a: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ההוא רשע מעיקרו, אבל צדיק מעיקרו לא.</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ולא? </a:t>
            </a:r>
          </a:p>
          <a:p>
            <a:pPr>
              <a:lnSpc>
                <a:spcPct val="120000"/>
              </a:lnSpc>
            </a:pPr>
            <a:r>
              <a:rPr lang="he-IL" sz="1600" b="0" i="0" dirty="0">
                <a:solidFill>
                  <a:srgbClr val="000000"/>
                </a:solidFill>
                <a:effectLst/>
                <a:latin typeface="Arial" panose="020B0604020202020204" pitchFamily="34" charset="0"/>
              </a:rPr>
              <a:t>והא תנן: </a:t>
            </a:r>
          </a:p>
          <a:p>
            <a:pPr>
              <a:lnSpc>
                <a:spcPct val="120000"/>
              </a:lnSpc>
            </a:pPr>
            <a:r>
              <a:rPr lang="he-IL" sz="1600" dirty="0">
                <a:solidFill>
                  <a:srgbClr val="F79646">
                    <a:lumMod val="50000"/>
                  </a:srgbClr>
                </a:solidFill>
              </a:rPr>
              <a:t>אל תאמין בעצמך עד יום מותך, </a:t>
            </a:r>
          </a:p>
          <a:p>
            <a:pPr>
              <a:lnSpc>
                <a:spcPct val="120000"/>
              </a:lnSpc>
            </a:pPr>
            <a:r>
              <a:rPr lang="he-IL" sz="1600" dirty="0">
                <a:solidFill>
                  <a:srgbClr val="F79646">
                    <a:lumMod val="50000"/>
                  </a:srgbClr>
                </a:solidFill>
              </a:rPr>
              <a:t>שהרי יוחנן </a:t>
            </a:r>
            <a:r>
              <a:rPr lang="he-IL" sz="1600" dirty="0" err="1">
                <a:solidFill>
                  <a:srgbClr val="F79646">
                    <a:lumMod val="50000"/>
                  </a:srgbClr>
                </a:solidFill>
              </a:rPr>
              <a:t>כ''ג</a:t>
            </a:r>
            <a:r>
              <a:rPr lang="he-IL" sz="1600" dirty="0">
                <a:solidFill>
                  <a:srgbClr val="F79646">
                    <a:lumMod val="50000"/>
                  </a:srgbClr>
                </a:solidFill>
              </a:rPr>
              <a:t> שמש בכהונה גדולה שמנים שנה</a:t>
            </a:r>
          </a:p>
          <a:p>
            <a:pPr>
              <a:lnSpc>
                <a:spcPct val="120000"/>
              </a:lnSpc>
            </a:pPr>
            <a:r>
              <a:rPr lang="he-IL" sz="1600" dirty="0">
                <a:solidFill>
                  <a:srgbClr val="F79646">
                    <a:lumMod val="50000"/>
                  </a:srgbClr>
                </a:solidFill>
              </a:rPr>
              <a:t>ולבסוף נעשה צדוקי</a:t>
            </a:r>
            <a:r>
              <a:rPr lang="he-IL" sz="1600" b="0" i="0" dirty="0">
                <a:solidFill>
                  <a:srgbClr val="000000"/>
                </a:solidFill>
                <a:effectLst/>
                <a:latin typeface="Arial" panose="020B0604020202020204" pitchFamily="34" charset="0"/>
              </a:rPr>
              <a:t>. </a:t>
            </a: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a:t>
            </a:r>
            <a:r>
              <a:rPr lang="he-IL" sz="1000" b="0" i="0" dirty="0">
                <a:solidFill>
                  <a:srgbClr val="000000"/>
                </a:solidFill>
                <a:effectLst/>
                <a:latin typeface="Arial" panose="020B0604020202020204" pitchFamily="34" charset="0"/>
              </a:rPr>
              <a:t>(צ"ל: ואמר)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אביי</a:t>
            </a:r>
            <a:r>
              <a:rPr lang="he-IL" sz="1600" b="0" i="0" dirty="0">
                <a:solidFill>
                  <a:srgbClr val="000000"/>
                </a:solidFill>
                <a:effectLst/>
                <a:latin typeface="Arial" panose="020B0604020202020204" pitchFamily="34" charset="0"/>
              </a:rPr>
              <a:t>: הוא ינאי הוא יוחנן. </a:t>
            </a:r>
          </a:p>
          <a:p>
            <a:pPr>
              <a:lnSpc>
                <a:spcPct val="120000"/>
              </a:lnSpc>
            </a:pPr>
            <a:r>
              <a:rPr lang="he-IL" sz="1600" b="0" i="0" dirty="0">
                <a:solidFill>
                  <a:srgbClr val="000000"/>
                </a:solidFill>
                <a:effectLst/>
                <a:latin typeface="Arial" panose="020B0604020202020204" pitchFamily="34" charset="0"/>
              </a:rPr>
              <a:t>רבא אמר: ינאי לחוד ויוחנן לחוד ינאי רשע מעיקרו ויוחנן צדיק מעיקרו.</a:t>
            </a:r>
          </a:p>
          <a:p>
            <a:pPr>
              <a:lnSpc>
                <a:spcPct val="120000"/>
              </a:lnSpc>
            </a:pPr>
            <a:r>
              <a:rPr lang="he-IL" sz="1600" b="0" i="0" dirty="0" err="1">
                <a:solidFill>
                  <a:srgbClr val="000000"/>
                </a:solidFill>
                <a:effectLst/>
                <a:latin typeface="Arial" panose="020B0604020202020204" pitchFamily="34" charset="0"/>
              </a:rPr>
              <a:t>הניחא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לאביי</a:t>
            </a:r>
            <a:r>
              <a:rPr lang="he-IL" sz="1600" b="0" i="0" dirty="0">
                <a:solidFill>
                  <a:srgbClr val="000000"/>
                </a:solidFill>
                <a:effectLst/>
                <a:latin typeface="Arial" panose="020B0604020202020204" pitchFamily="34" charset="0"/>
              </a:rPr>
              <a:t>, אלא </a:t>
            </a:r>
            <a:r>
              <a:rPr lang="he-IL" sz="1600" b="0" i="0" dirty="0" err="1">
                <a:solidFill>
                  <a:srgbClr val="000000"/>
                </a:solidFill>
                <a:effectLst/>
                <a:latin typeface="Arial" panose="020B0604020202020204" pitchFamily="34" charset="0"/>
              </a:rPr>
              <a:t>לרבא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קשיא</a:t>
            </a:r>
            <a:r>
              <a:rPr lang="he-IL" sz="1600" dirty="0">
                <a:solidFill>
                  <a:srgbClr val="000000"/>
                </a:solidFill>
                <a:latin typeface="Arial" panose="020B0604020202020204" pitchFamily="34" charset="0"/>
              </a:rPr>
              <a:t>!</a:t>
            </a:r>
            <a:endParaRPr lang="he-IL" sz="1600" b="0" i="0" dirty="0">
              <a:solidFill>
                <a:srgbClr val="000000"/>
              </a:solidFill>
              <a:effectLst/>
              <a:latin typeface="Arial" panose="020B0604020202020204" pitchFamily="34" charset="0"/>
            </a:endParaRP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לך רבא: צדיק מעיקרו נמי </a:t>
            </a:r>
            <a:r>
              <a:rPr lang="he-IL" sz="1600" b="0" i="0" dirty="0" err="1">
                <a:solidFill>
                  <a:srgbClr val="000000"/>
                </a:solidFill>
                <a:effectLst/>
                <a:latin typeface="Arial" panose="020B0604020202020204" pitchFamily="34" charset="0"/>
              </a:rPr>
              <a:t>דלמא</a:t>
            </a:r>
            <a:r>
              <a:rPr lang="he-IL" sz="1600" b="0" i="0" dirty="0">
                <a:solidFill>
                  <a:srgbClr val="000000"/>
                </a:solidFill>
                <a:effectLst/>
                <a:latin typeface="Arial" panose="020B0604020202020204" pitchFamily="34" charset="0"/>
              </a:rPr>
              <a:t> הדר ביה. </a:t>
            </a: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אי הכי, </a:t>
            </a:r>
            <a:r>
              <a:rPr lang="he-IL" sz="1600" b="0" i="0" dirty="0" err="1">
                <a:solidFill>
                  <a:srgbClr val="000000"/>
                </a:solidFill>
                <a:effectLst/>
                <a:latin typeface="Arial" panose="020B0604020202020204" pitchFamily="34" charset="0"/>
              </a:rPr>
              <a:t>אמאי</a:t>
            </a:r>
            <a:r>
              <a:rPr lang="he-IL" sz="1600" b="0" i="0" dirty="0">
                <a:solidFill>
                  <a:srgbClr val="000000"/>
                </a:solidFill>
                <a:effectLst/>
                <a:latin typeface="Arial" panose="020B0604020202020204" pitchFamily="34" charset="0"/>
              </a:rPr>
              <a:t> לא </a:t>
            </a:r>
            <a:r>
              <a:rPr lang="he-IL" sz="1600" b="0" i="0" dirty="0" err="1">
                <a:solidFill>
                  <a:srgbClr val="000000"/>
                </a:solidFill>
                <a:effectLst/>
                <a:latin typeface="Arial" panose="020B0604020202020204" pitchFamily="34" charset="0"/>
              </a:rPr>
              <a:t>אסקוהו</a:t>
            </a:r>
            <a:r>
              <a:rPr lang="he-IL" sz="1600" b="0" i="0" dirty="0">
                <a:solidFill>
                  <a:srgbClr val="000000"/>
                </a:solidFill>
                <a:effectLst/>
                <a:latin typeface="Arial" panose="020B0604020202020204" pitchFamily="34" charset="0"/>
              </a:rPr>
              <a:t>? </a:t>
            </a: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שאני שמואל הקטן </a:t>
            </a:r>
            <a:r>
              <a:rPr lang="he-IL" sz="1600" b="0" i="0" dirty="0" err="1">
                <a:solidFill>
                  <a:srgbClr val="000000"/>
                </a:solidFill>
                <a:effectLst/>
                <a:latin typeface="Arial" panose="020B0604020202020204" pitchFamily="34" charset="0"/>
              </a:rPr>
              <a:t>דאתחיל</a:t>
            </a:r>
            <a:r>
              <a:rPr lang="he-IL" sz="1600" b="0" i="0" dirty="0">
                <a:solidFill>
                  <a:srgbClr val="000000"/>
                </a:solidFill>
                <a:effectLst/>
                <a:latin typeface="Arial" panose="020B0604020202020204" pitchFamily="34" charset="0"/>
              </a:rPr>
              <a:t> בה, </a:t>
            </a:r>
          </a:p>
          <a:p>
            <a:pPr>
              <a:lnSpc>
                <a:spcPct val="120000"/>
              </a:lnSpc>
            </a:pP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רב יהודה אמר רב </a:t>
            </a:r>
            <a:r>
              <a:rPr lang="he-IL" sz="1600" b="0" i="0" dirty="0" err="1">
                <a:solidFill>
                  <a:srgbClr val="000000"/>
                </a:solidFill>
                <a:effectLst/>
                <a:latin typeface="Arial" panose="020B0604020202020204" pitchFamily="34" charset="0"/>
              </a:rPr>
              <a:t>ואיתימא</a:t>
            </a:r>
            <a:r>
              <a:rPr lang="he-IL" sz="1600" b="0" i="0" dirty="0">
                <a:solidFill>
                  <a:srgbClr val="000000"/>
                </a:solidFill>
                <a:effectLst/>
                <a:latin typeface="Arial" panose="020B0604020202020204" pitchFamily="34" charset="0"/>
              </a:rPr>
              <a:t> רבי יהושע בן לוי: </a:t>
            </a:r>
          </a:p>
          <a:p>
            <a:pPr>
              <a:lnSpc>
                <a:spcPct val="120000"/>
              </a:lnSpc>
            </a:pPr>
            <a:r>
              <a:rPr lang="he-IL" sz="1600" b="0" i="0" dirty="0">
                <a:solidFill>
                  <a:srgbClr val="000000"/>
                </a:solidFill>
                <a:effectLst/>
                <a:latin typeface="Arial" panose="020B0604020202020204" pitchFamily="34" charset="0"/>
              </a:rPr>
              <a:t>לא שנו אלא שלא התחיל בה אבל התחיל בה גומרה.</a:t>
            </a:r>
            <a:endParaRPr lang="he-IL" sz="1600" dirty="0">
              <a:solidFill>
                <a:srgbClr val="F79646">
                  <a:lumMod val="50000"/>
                </a:srgbClr>
              </a:solidFill>
            </a:endParaRPr>
          </a:p>
        </p:txBody>
      </p:sp>
      <p:sp>
        <p:nvSpPr>
          <p:cNvPr id="2" name="הסבר מלבני מעוגל 6">
            <a:extLst>
              <a:ext uri="{FF2B5EF4-FFF2-40B4-BE49-F238E27FC236}">
                <a16:creationId xmlns:a16="http://schemas.microsoft.com/office/drawing/2014/main" id="{EEF494A3-7933-0A72-67AC-A18D5B305D0A}"/>
              </a:ext>
            </a:extLst>
          </p:cNvPr>
          <p:cNvSpPr/>
          <p:nvPr/>
        </p:nvSpPr>
        <p:spPr>
          <a:xfrm>
            <a:off x="229846" y="434727"/>
            <a:ext cx="3822960" cy="2766577"/>
          </a:xfrm>
          <a:prstGeom prst="wedgeRoundRectCallout">
            <a:avLst>
              <a:gd name="adj1" fmla="val 53428"/>
              <a:gd name="adj2" fmla="val -4498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rgbClr val="000000"/>
                </a:solidFill>
                <a:latin typeface="Arial" panose="020B0604020202020204" pitchFamily="34" charset="0"/>
              </a:rPr>
              <a:t>... </a:t>
            </a:r>
            <a:r>
              <a:rPr lang="he-IL" sz="1400" dirty="0">
                <a:solidFill>
                  <a:srgbClr val="F79646">
                    <a:lumMod val="50000"/>
                  </a:srgbClr>
                </a:solidFill>
              </a:rPr>
              <a:t>עמד שמואל הקטן ותקנה, לשנה אחרת שכחה והשקיף בה שתים ושלש שעות ולא העלוהו.</a:t>
            </a:r>
          </a:p>
          <a:p>
            <a:pPr>
              <a:lnSpc>
                <a:spcPct val="120000"/>
              </a:lnSpc>
            </a:pPr>
            <a:endParaRPr lang="he-IL" sz="500" b="0" i="0" dirty="0">
              <a:solidFill>
                <a:srgbClr val="F79646">
                  <a:lumMod val="50000"/>
                </a:srgbClr>
              </a:solidFill>
              <a:effectLst/>
              <a:latin typeface="Arial" panose="020B0604020202020204" pitchFamily="34" charset="0"/>
            </a:endParaRPr>
          </a:p>
          <a:p>
            <a:pPr>
              <a:lnSpc>
                <a:spcPct val="120000"/>
              </a:lnSpc>
            </a:pPr>
            <a:r>
              <a:rPr lang="he-IL" sz="1400" b="0" i="0" dirty="0" err="1">
                <a:solidFill>
                  <a:srgbClr val="000000"/>
                </a:solidFill>
                <a:effectLst/>
                <a:latin typeface="Arial" panose="020B0604020202020204" pitchFamily="34" charset="0"/>
              </a:rPr>
              <a:t>אמאי</a:t>
            </a:r>
            <a:r>
              <a:rPr lang="he-IL" sz="1400" b="0" i="0" dirty="0">
                <a:solidFill>
                  <a:srgbClr val="000000"/>
                </a:solidFill>
                <a:effectLst/>
                <a:latin typeface="Arial" panose="020B0604020202020204" pitchFamily="34" charset="0"/>
              </a:rPr>
              <a:t> לא העלוהו? </a:t>
            </a:r>
          </a:p>
          <a:p>
            <a:pPr>
              <a:lnSpc>
                <a:spcPct val="120000"/>
              </a:lnSpc>
            </a:pPr>
            <a:r>
              <a:rPr lang="he-IL" sz="1400" b="0" i="0" dirty="0">
                <a:solidFill>
                  <a:srgbClr val="000000"/>
                </a:solidFill>
                <a:effectLst/>
                <a:latin typeface="Arial" panose="020B0604020202020204" pitchFamily="34" charset="0"/>
              </a:rPr>
              <a:t>והאמר רב יהודה אמר רב: </a:t>
            </a:r>
          </a:p>
          <a:p>
            <a:pPr>
              <a:lnSpc>
                <a:spcPct val="120000"/>
              </a:lnSpc>
            </a:pPr>
            <a:r>
              <a:rPr lang="he-IL" sz="1400" b="0" i="0" dirty="0">
                <a:solidFill>
                  <a:srgbClr val="000000"/>
                </a:solidFill>
                <a:effectLst/>
                <a:latin typeface="Arial" panose="020B0604020202020204" pitchFamily="34" charset="0"/>
              </a:rPr>
              <a:t>טעה בכל הברכות כלן אין מעלין אותו, בברכת הצדוקים מעלין אותו </a:t>
            </a:r>
            <a:r>
              <a:rPr lang="he-IL" sz="1400" b="0" i="0" dirty="0" err="1">
                <a:solidFill>
                  <a:srgbClr val="000000"/>
                </a:solidFill>
                <a:effectLst/>
                <a:latin typeface="Arial" panose="020B0604020202020204" pitchFamily="34" charset="0"/>
              </a:rPr>
              <a:t>חיישינן</a:t>
            </a:r>
            <a:r>
              <a:rPr lang="he-IL" sz="1400" b="0" i="0" dirty="0">
                <a:solidFill>
                  <a:srgbClr val="000000"/>
                </a:solidFill>
                <a:effectLst/>
                <a:latin typeface="Arial" panose="020B0604020202020204" pitchFamily="34" charset="0"/>
              </a:rPr>
              <a:t> שמא מין הוא! </a:t>
            </a:r>
          </a:p>
          <a:p>
            <a:pPr>
              <a:lnSpc>
                <a:spcPct val="120000"/>
              </a:lnSpc>
            </a:pPr>
            <a:endParaRPr lang="he-IL" sz="500" dirty="0">
              <a:solidFill>
                <a:srgbClr val="000000"/>
              </a:solidFill>
              <a:latin typeface="Arial" panose="020B0604020202020204" pitchFamily="34" charset="0"/>
            </a:endParaRPr>
          </a:p>
          <a:p>
            <a:pPr>
              <a:lnSpc>
                <a:spcPct val="120000"/>
              </a:lnSpc>
            </a:pPr>
            <a:r>
              <a:rPr lang="he-IL" sz="1400" b="0" i="0" dirty="0">
                <a:solidFill>
                  <a:srgbClr val="000000"/>
                </a:solidFill>
                <a:effectLst/>
                <a:latin typeface="Arial" panose="020B0604020202020204" pitchFamily="34" charset="0"/>
              </a:rPr>
              <a:t>שאני שמואל הקטן דאיהו תקנה. </a:t>
            </a:r>
          </a:p>
          <a:p>
            <a:pPr>
              <a:lnSpc>
                <a:spcPct val="120000"/>
              </a:lnSpc>
            </a:pPr>
            <a:endParaRPr lang="he-IL" sz="500" dirty="0">
              <a:solidFill>
                <a:srgbClr val="000000"/>
              </a:solidFill>
              <a:latin typeface="Arial" panose="020B0604020202020204" pitchFamily="34" charset="0"/>
            </a:endParaRPr>
          </a:p>
          <a:p>
            <a:pPr>
              <a:lnSpc>
                <a:spcPct val="120000"/>
              </a:lnSpc>
            </a:pPr>
            <a:r>
              <a:rPr lang="he-IL" sz="1400" b="0" i="0" dirty="0">
                <a:solidFill>
                  <a:srgbClr val="000000"/>
                </a:solidFill>
                <a:effectLst/>
                <a:latin typeface="Arial" panose="020B0604020202020204" pitchFamily="34" charset="0"/>
              </a:rPr>
              <a:t>וניחוש </a:t>
            </a:r>
            <a:r>
              <a:rPr lang="he-IL" sz="1400" b="0" i="0" dirty="0" err="1">
                <a:solidFill>
                  <a:srgbClr val="000000"/>
                </a:solidFill>
                <a:effectLst/>
                <a:latin typeface="Arial" panose="020B0604020202020204" pitchFamily="34" charset="0"/>
              </a:rPr>
              <a:t>דלמא</a:t>
            </a:r>
            <a:r>
              <a:rPr lang="he-IL" sz="1400" b="0" i="0" dirty="0">
                <a:solidFill>
                  <a:srgbClr val="000000"/>
                </a:solidFill>
                <a:effectLst/>
                <a:latin typeface="Arial" panose="020B0604020202020204" pitchFamily="34" charset="0"/>
              </a:rPr>
              <a:t> הדר ביה! </a:t>
            </a:r>
          </a:p>
          <a:p>
            <a:pPr>
              <a:lnSpc>
                <a:spcPct val="120000"/>
              </a:lnSpc>
            </a:pPr>
            <a:r>
              <a:rPr lang="he-IL" sz="1400" b="0" i="0" dirty="0">
                <a:solidFill>
                  <a:srgbClr val="000000"/>
                </a:solidFill>
                <a:effectLst/>
                <a:latin typeface="Arial" panose="020B0604020202020204" pitchFamily="34" charset="0"/>
              </a:rPr>
              <a:t>אמר </a:t>
            </a:r>
            <a:r>
              <a:rPr lang="he-IL" sz="1400" b="0" i="0" dirty="0" err="1">
                <a:solidFill>
                  <a:srgbClr val="000000"/>
                </a:solidFill>
                <a:effectLst/>
                <a:latin typeface="Arial" panose="020B0604020202020204" pitchFamily="34" charset="0"/>
              </a:rPr>
              <a:t>אביי</a:t>
            </a:r>
            <a:r>
              <a:rPr lang="he-IL" sz="1400" b="0" i="0" dirty="0">
                <a:solidFill>
                  <a:srgbClr val="000000"/>
                </a:solidFill>
                <a:effectLst/>
                <a:latin typeface="Arial" panose="020B0604020202020204" pitchFamily="34" charset="0"/>
              </a:rPr>
              <a:t>: </a:t>
            </a:r>
            <a:r>
              <a:rPr lang="he-IL" sz="1400" b="0" i="0" dirty="0" err="1">
                <a:solidFill>
                  <a:srgbClr val="000000"/>
                </a:solidFill>
                <a:effectLst/>
                <a:latin typeface="Arial" panose="020B0604020202020204" pitchFamily="34" charset="0"/>
              </a:rPr>
              <a:t>גמירי</a:t>
            </a:r>
            <a:r>
              <a:rPr lang="he-IL" sz="1400" b="0" i="0" dirty="0">
                <a:solidFill>
                  <a:srgbClr val="000000"/>
                </a:solidFill>
                <a:effectLst/>
                <a:latin typeface="Arial" panose="020B0604020202020204" pitchFamily="34" charset="0"/>
              </a:rPr>
              <a:t> טבא לא הוי בישא.</a:t>
            </a:r>
          </a:p>
        </p:txBody>
      </p:sp>
      <p:sp>
        <p:nvSpPr>
          <p:cNvPr id="8" name="תיבת טקסט 7">
            <a:extLst>
              <a:ext uri="{FF2B5EF4-FFF2-40B4-BE49-F238E27FC236}">
                <a16:creationId xmlns:a16="http://schemas.microsoft.com/office/drawing/2014/main" id="{84A30307-8B80-EAA4-F09B-A5B0A74BE3DB}"/>
              </a:ext>
            </a:extLst>
          </p:cNvPr>
          <p:cNvSpPr txBox="1"/>
          <p:nvPr/>
        </p:nvSpPr>
        <p:spPr>
          <a:xfrm>
            <a:off x="3922288" y="2273379"/>
            <a:ext cx="200886" cy="261610"/>
          </a:xfrm>
          <a:prstGeom prst="rect">
            <a:avLst/>
          </a:prstGeom>
          <a:noFill/>
        </p:spPr>
        <p:txBody>
          <a:bodyPr wrap="square" rtlCol="1">
            <a:spAutoFit/>
          </a:bodyPr>
          <a:lstStyle/>
          <a:p>
            <a:r>
              <a:rPr lang="he-IL" sz="1100" dirty="0"/>
              <a:t>①</a:t>
            </a:r>
          </a:p>
        </p:txBody>
      </p:sp>
      <p:sp>
        <p:nvSpPr>
          <p:cNvPr id="9" name="תיבת טקסט 8">
            <a:extLst>
              <a:ext uri="{FF2B5EF4-FFF2-40B4-BE49-F238E27FC236}">
                <a16:creationId xmlns:a16="http://schemas.microsoft.com/office/drawing/2014/main" id="{358E5222-B9BD-A27C-B034-850E61B98F25}"/>
              </a:ext>
            </a:extLst>
          </p:cNvPr>
          <p:cNvSpPr txBox="1"/>
          <p:nvPr/>
        </p:nvSpPr>
        <p:spPr>
          <a:xfrm>
            <a:off x="8892480" y="5606018"/>
            <a:ext cx="202739" cy="276999"/>
          </a:xfrm>
          <a:prstGeom prst="rect">
            <a:avLst/>
          </a:prstGeom>
          <a:noFill/>
        </p:spPr>
        <p:txBody>
          <a:bodyPr wrap="square" rtlCol="1">
            <a:spAutoFit/>
          </a:bodyPr>
          <a:lstStyle/>
          <a:p>
            <a:r>
              <a:rPr lang="he-IL" sz="1200" dirty="0"/>
              <a:t>②</a:t>
            </a:r>
          </a:p>
        </p:txBody>
      </p:sp>
    </p:spTree>
    <p:extLst>
      <p:ext uri="{BB962C8B-B14F-4D97-AF65-F5344CB8AC3E}">
        <p14:creationId xmlns:p14="http://schemas.microsoft.com/office/powerpoint/2010/main" val="996218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70953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2322974" y="1695477"/>
            <a:ext cx="6277981" cy="4700261"/>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הני שבע </a:t>
            </a:r>
            <a:r>
              <a:rPr lang="he-IL" sz="1600" b="0" i="0" dirty="0" err="1">
                <a:solidFill>
                  <a:srgbClr val="000000"/>
                </a:solidFill>
                <a:effectLst/>
                <a:latin typeface="Arial" panose="020B0604020202020204" pitchFamily="34" charset="0"/>
              </a:rPr>
              <a:t>דשבתא</a:t>
            </a:r>
            <a:r>
              <a:rPr lang="he-IL" sz="1600" b="0" i="0" dirty="0">
                <a:solidFill>
                  <a:srgbClr val="000000"/>
                </a:solidFill>
                <a:effectLst/>
                <a:latin typeface="Arial" panose="020B0604020202020204" pitchFamily="34" charset="0"/>
              </a:rPr>
              <a:t> כנגד מי?</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חלפתא</a:t>
            </a:r>
            <a:r>
              <a:rPr lang="he-IL" sz="1600" b="0" i="0" dirty="0">
                <a:solidFill>
                  <a:srgbClr val="000000"/>
                </a:solidFill>
                <a:effectLst/>
                <a:latin typeface="Arial" panose="020B0604020202020204" pitchFamily="34" charset="0"/>
              </a:rPr>
              <a:t> בן שאול: </a:t>
            </a:r>
          </a:p>
          <a:p>
            <a:pPr>
              <a:lnSpc>
                <a:spcPct val="120000"/>
              </a:lnSpc>
            </a:pPr>
            <a:r>
              <a:rPr lang="he-IL" sz="1600" b="0" i="0" dirty="0">
                <a:solidFill>
                  <a:srgbClr val="000000"/>
                </a:solidFill>
                <a:effectLst/>
                <a:latin typeface="Arial" panose="020B0604020202020204" pitchFamily="34" charset="0"/>
              </a:rPr>
              <a:t>כנגד שבעה קולות שאמר דוד על המים. </a:t>
            </a:r>
          </a:p>
          <a:p>
            <a:pPr>
              <a:lnSpc>
                <a:spcPct val="120000"/>
              </a:lnSpc>
            </a:pPr>
            <a:endParaRPr lang="he-IL" sz="2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הני תשע </a:t>
            </a:r>
            <a:r>
              <a:rPr lang="he-IL" sz="1600" b="0" i="0" dirty="0" err="1">
                <a:solidFill>
                  <a:srgbClr val="000000"/>
                </a:solidFill>
                <a:effectLst/>
                <a:latin typeface="Arial" panose="020B0604020202020204" pitchFamily="34" charset="0"/>
              </a:rPr>
              <a:t>דר''ה</a:t>
            </a:r>
            <a:r>
              <a:rPr lang="he-IL" sz="1600" b="0" i="0" dirty="0">
                <a:solidFill>
                  <a:srgbClr val="000000"/>
                </a:solidFill>
                <a:effectLst/>
                <a:latin typeface="Arial" panose="020B0604020202020204" pitchFamily="34" charset="0"/>
              </a:rPr>
              <a:t> כנגד מי?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יצחק דמן </a:t>
            </a:r>
            <a:r>
              <a:rPr lang="he-IL" sz="1600" b="0" i="0" dirty="0" err="1">
                <a:solidFill>
                  <a:srgbClr val="000000"/>
                </a:solidFill>
                <a:effectLst/>
                <a:latin typeface="Arial" panose="020B0604020202020204" pitchFamily="34" charset="0"/>
              </a:rPr>
              <a:t>קרטיגנין</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כנגד תשעה אזכרות שאמרה חנה בתפלתה,</a:t>
            </a:r>
          </a:p>
          <a:p>
            <a:pPr>
              <a:lnSpc>
                <a:spcPct val="120000"/>
              </a:lnSpc>
            </a:pP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מר: </a:t>
            </a:r>
            <a:r>
              <a:rPr lang="he-IL" sz="1600" dirty="0">
                <a:solidFill>
                  <a:srgbClr val="F79646">
                    <a:lumMod val="50000"/>
                  </a:srgbClr>
                </a:solidFill>
              </a:rPr>
              <a:t>בראש השנה נפקדה שרה רחל וחנה. </a:t>
            </a:r>
            <a:endParaRPr lang="he-IL" sz="1700" dirty="0">
              <a:solidFill>
                <a:srgbClr val="F79646">
                  <a:lumMod val="50000"/>
                </a:srgbClr>
              </a:solidFill>
            </a:endParaRPr>
          </a:p>
          <a:p>
            <a:pPr>
              <a:lnSpc>
                <a:spcPct val="120000"/>
              </a:lnSpc>
            </a:pPr>
            <a:endParaRPr lang="he-IL" sz="2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הני עשרים וארבע </a:t>
            </a:r>
            <a:r>
              <a:rPr lang="he-IL" sz="1600" b="0" i="0" dirty="0" err="1">
                <a:solidFill>
                  <a:srgbClr val="000000"/>
                </a:solidFill>
                <a:effectLst/>
                <a:latin typeface="Arial" panose="020B0604020202020204" pitchFamily="34" charset="0"/>
              </a:rPr>
              <a:t>דתעניתא</a:t>
            </a:r>
            <a:r>
              <a:rPr lang="he-IL" sz="1600" b="0" i="0" dirty="0">
                <a:solidFill>
                  <a:srgbClr val="000000"/>
                </a:solidFill>
                <a:effectLst/>
                <a:latin typeface="Arial" panose="020B0604020202020204" pitchFamily="34" charset="0"/>
              </a:rPr>
              <a:t> כנגד מי?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חלבו: </a:t>
            </a:r>
          </a:p>
          <a:p>
            <a:pPr>
              <a:lnSpc>
                <a:spcPct val="120000"/>
              </a:lnSpc>
            </a:pPr>
            <a:r>
              <a:rPr lang="he-IL" sz="1600" b="0" i="0" dirty="0">
                <a:solidFill>
                  <a:srgbClr val="000000"/>
                </a:solidFill>
                <a:effectLst/>
                <a:latin typeface="Arial" panose="020B0604020202020204" pitchFamily="34" charset="0"/>
              </a:rPr>
              <a:t>כנגד </a:t>
            </a:r>
            <a:r>
              <a:rPr lang="he-IL" sz="1600" b="0" i="0" dirty="0" err="1">
                <a:solidFill>
                  <a:srgbClr val="000000"/>
                </a:solidFill>
                <a:effectLst/>
                <a:latin typeface="Arial" panose="020B0604020202020204" pitchFamily="34" charset="0"/>
              </a:rPr>
              <a:t>כ''ד</a:t>
            </a:r>
            <a:r>
              <a:rPr lang="he-IL" sz="1600" b="0" i="0" dirty="0">
                <a:solidFill>
                  <a:srgbClr val="000000"/>
                </a:solidFill>
                <a:effectLst/>
                <a:latin typeface="Arial" panose="020B0604020202020204" pitchFamily="34" charset="0"/>
              </a:rPr>
              <a:t> רננות שאמר שלמה בשעה שהכניס ארון לבית קדשי הקדשים. </a:t>
            </a:r>
          </a:p>
          <a:p>
            <a:pPr>
              <a:lnSpc>
                <a:spcPct val="120000"/>
              </a:lnSpc>
            </a:pPr>
            <a:endParaRPr lang="he-IL" sz="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אי הכי כל יומא נמי </a:t>
            </a:r>
            <a:r>
              <a:rPr lang="he-IL" sz="1600" b="0" i="0" dirty="0" err="1">
                <a:solidFill>
                  <a:srgbClr val="000000"/>
                </a:solidFill>
                <a:effectLst/>
                <a:latin typeface="Arial" panose="020B0604020202020204" pitchFamily="34" charset="0"/>
              </a:rPr>
              <a:t>נמרינהו</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אימת </a:t>
            </a:r>
            <a:r>
              <a:rPr lang="he-IL" sz="1600" b="0" i="0" dirty="0" err="1">
                <a:solidFill>
                  <a:srgbClr val="000000"/>
                </a:solidFill>
                <a:effectLst/>
                <a:latin typeface="Arial" panose="020B0604020202020204" pitchFamily="34" charset="0"/>
              </a:rPr>
              <a:t>אמרינהו</a:t>
            </a:r>
            <a:r>
              <a:rPr lang="he-IL" sz="1600" b="0" i="0" dirty="0">
                <a:solidFill>
                  <a:srgbClr val="000000"/>
                </a:solidFill>
                <a:effectLst/>
                <a:latin typeface="Arial" panose="020B0604020202020204" pitchFamily="34" charset="0"/>
              </a:rPr>
              <a:t> שלמה </a:t>
            </a:r>
            <a:r>
              <a:rPr lang="he-IL" sz="1600" b="0" i="0" dirty="0" err="1">
                <a:solidFill>
                  <a:srgbClr val="000000"/>
                </a:solidFill>
                <a:effectLst/>
                <a:latin typeface="Arial" panose="020B0604020202020204" pitchFamily="34" charset="0"/>
              </a:rPr>
              <a:t>ביומא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דרחמי</a:t>
            </a:r>
            <a:r>
              <a:rPr lang="he-IL" sz="1600" b="0" i="0" dirty="0">
                <a:solidFill>
                  <a:srgbClr val="000000"/>
                </a:solidFill>
                <a:effectLst/>
                <a:latin typeface="Arial" panose="020B0604020202020204" pitchFamily="34" charset="0"/>
              </a:rPr>
              <a:t>, אנן נמי </a:t>
            </a:r>
            <a:r>
              <a:rPr lang="he-IL" sz="1600" b="0" i="0" dirty="0" err="1">
                <a:solidFill>
                  <a:srgbClr val="000000"/>
                </a:solidFill>
                <a:effectLst/>
                <a:latin typeface="Arial" panose="020B0604020202020204" pitchFamily="34" charset="0"/>
              </a:rPr>
              <a:t>ביומא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דרחמי</a:t>
            </a:r>
            <a:r>
              <a:rPr lang="he-IL" sz="1600" b="0" i="0" dirty="0">
                <a:solidFill>
                  <a:srgbClr val="000000"/>
                </a:solidFill>
                <a:effectLst/>
                <a:latin typeface="Arial" panose="020B0604020202020204" pitchFamily="34" charset="0"/>
              </a:rPr>
              <a:t> אמרי להו.</a:t>
            </a:r>
            <a:endParaRPr lang="he-IL" sz="1600" dirty="0">
              <a:solidFill>
                <a:srgbClr val="F79646">
                  <a:lumMod val="50000"/>
                </a:srgbClr>
              </a:solidFill>
            </a:endParaRPr>
          </a:p>
        </p:txBody>
      </p:sp>
      <p:sp>
        <p:nvSpPr>
          <p:cNvPr id="2" name="TextBox 7">
            <a:extLst>
              <a:ext uri="{FF2B5EF4-FFF2-40B4-BE49-F238E27FC236}">
                <a16:creationId xmlns:a16="http://schemas.microsoft.com/office/drawing/2014/main" id="{CAD990AE-C9A3-C0DF-62C3-3CA2C0D2E9F5}"/>
              </a:ext>
            </a:extLst>
          </p:cNvPr>
          <p:cNvSpPr txBox="1"/>
          <p:nvPr/>
        </p:nvSpPr>
        <p:spPr>
          <a:xfrm>
            <a:off x="8625633" y="1728472"/>
            <a:ext cx="298695" cy="3293209"/>
          </a:xfrm>
          <a:prstGeom prst="rect">
            <a:avLst/>
          </a:prstGeom>
          <a:noFill/>
        </p:spPr>
        <p:txBody>
          <a:bodyPr wrap="square" rtlCol="1">
            <a:spAutoFit/>
          </a:bodyPr>
          <a:lstStyle/>
          <a:p>
            <a:r>
              <a:rPr lang="he-IL" sz="1400" dirty="0"/>
              <a:t>●</a:t>
            </a:r>
          </a:p>
          <a:p>
            <a:endParaRPr lang="he-IL" sz="1600" dirty="0"/>
          </a:p>
          <a:p>
            <a:endParaRPr lang="he-IL" sz="1400" dirty="0"/>
          </a:p>
          <a:p>
            <a:endParaRPr lang="he-IL" sz="1200" dirty="0"/>
          </a:p>
          <a:p>
            <a:endParaRPr lang="he-IL" sz="1400" dirty="0"/>
          </a:p>
          <a:p>
            <a:endParaRPr lang="he-IL" sz="1700" dirty="0"/>
          </a:p>
          <a:p>
            <a:r>
              <a:rPr lang="he-IL" sz="1400" dirty="0"/>
              <a:t>●</a:t>
            </a:r>
          </a:p>
          <a:p>
            <a:endParaRPr lang="he-IL" sz="1400" dirty="0"/>
          </a:p>
          <a:p>
            <a:endParaRPr lang="he-IL" sz="1400" dirty="0"/>
          </a:p>
          <a:p>
            <a:endParaRPr lang="he-IL" sz="1000" dirty="0"/>
          </a:p>
          <a:p>
            <a:endParaRPr lang="he-IL" sz="1400" dirty="0"/>
          </a:p>
          <a:p>
            <a:endParaRPr lang="he-IL" sz="1400" dirty="0"/>
          </a:p>
          <a:p>
            <a:endParaRPr lang="he-IL" sz="1400" dirty="0"/>
          </a:p>
          <a:p>
            <a:endParaRPr lang="he-IL" sz="1200" dirty="0"/>
          </a:p>
          <a:p>
            <a:r>
              <a:rPr lang="he-IL" sz="1400" dirty="0"/>
              <a:t>●</a:t>
            </a:r>
          </a:p>
        </p:txBody>
      </p:sp>
      <p:sp>
        <p:nvSpPr>
          <p:cNvPr id="4" name="הסבר מלבני מעוגל 6">
            <a:extLst>
              <a:ext uri="{FF2B5EF4-FFF2-40B4-BE49-F238E27FC236}">
                <a16:creationId xmlns:a16="http://schemas.microsoft.com/office/drawing/2014/main" id="{B58CED8A-C2FF-4143-71AC-04B402ABC643}"/>
              </a:ext>
            </a:extLst>
          </p:cNvPr>
          <p:cNvSpPr/>
          <p:nvPr/>
        </p:nvSpPr>
        <p:spPr>
          <a:xfrm>
            <a:off x="2791101" y="215080"/>
            <a:ext cx="5851310" cy="1339965"/>
          </a:xfrm>
          <a:prstGeom prst="wedgeRoundRectCallout">
            <a:avLst>
              <a:gd name="adj1" fmla="val 53428"/>
              <a:gd name="adj2" fmla="val -4498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err="1">
                <a:solidFill>
                  <a:schemeClr val="tx1"/>
                </a:solidFill>
              </a:rPr>
              <a:t>כח</a:t>
            </a:r>
            <a:r>
              <a:rPr lang="he-IL" sz="1300" dirty="0">
                <a:solidFill>
                  <a:schemeClr val="tx1"/>
                </a:solidFill>
              </a:rPr>
              <a:t> עמוד ב:</a:t>
            </a:r>
          </a:p>
          <a:p>
            <a:pPr>
              <a:lnSpc>
                <a:spcPct val="120000"/>
              </a:lnSpc>
            </a:pPr>
            <a:endParaRPr lang="he-IL" sz="200" dirty="0">
              <a:solidFill>
                <a:srgbClr val="F79646">
                  <a:lumMod val="50000"/>
                </a:srgbClr>
              </a:solidFill>
            </a:endParaRPr>
          </a:p>
          <a:p>
            <a:pPr>
              <a:lnSpc>
                <a:spcPct val="120000"/>
              </a:lnSpc>
            </a:pPr>
            <a:r>
              <a:rPr lang="he-IL" sz="1300" b="0" i="0" dirty="0">
                <a:solidFill>
                  <a:srgbClr val="000000"/>
                </a:solidFill>
                <a:effectLst/>
                <a:latin typeface="Arial" panose="020B0604020202020204" pitchFamily="34" charset="0"/>
              </a:rPr>
              <a:t>הני </a:t>
            </a:r>
            <a:r>
              <a:rPr lang="he-IL" sz="1300" b="0" i="0" dirty="0" err="1">
                <a:solidFill>
                  <a:srgbClr val="000000"/>
                </a:solidFill>
                <a:effectLst/>
                <a:latin typeface="Arial" panose="020B0604020202020204" pitchFamily="34" charset="0"/>
              </a:rPr>
              <a:t>י''ח</a:t>
            </a:r>
            <a:r>
              <a:rPr lang="he-IL" sz="1300" b="0" i="0" dirty="0">
                <a:solidFill>
                  <a:srgbClr val="000000"/>
                </a:solidFill>
                <a:effectLst/>
                <a:latin typeface="Arial" panose="020B0604020202020204" pitchFamily="34" charset="0"/>
              </a:rPr>
              <a:t> כנגד מי? </a:t>
            </a:r>
          </a:p>
          <a:p>
            <a:pPr>
              <a:lnSpc>
                <a:spcPct val="120000"/>
              </a:lnSpc>
            </a:pPr>
            <a:r>
              <a:rPr lang="he-IL" sz="1300" b="0" i="0" dirty="0" err="1">
                <a:solidFill>
                  <a:srgbClr val="000000"/>
                </a:solidFill>
                <a:effectLst/>
                <a:latin typeface="Arial" panose="020B0604020202020204" pitchFamily="34" charset="0"/>
              </a:rPr>
              <a:t>א''ר</a:t>
            </a:r>
            <a:r>
              <a:rPr lang="he-IL" sz="1300" b="0" i="0" dirty="0">
                <a:solidFill>
                  <a:srgbClr val="000000"/>
                </a:solidFill>
                <a:effectLst/>
                <a:latin typeface="Arial" panose="020B0604020202020204" pitchFamily="34" charset="0"/>
              </a:rPr>
              <a:t> הלל בריה דר' שמואל בר נחמני: כנגד </a:t>
            </a:r>
            <a:r>
              <a:rPr lang="he-IL" sz="1300" b="0" i="0" dirty="0" err="1">
                <a:solidFill>
                  <a:srgbClr val="000000"/>
                </a:solidFill>
                <a:effectLst/>
                <a:latin typeface="Arial" panose="020B0604020202020204" pitchFamily="34" charset="0"/>
              </a:rPr>
              <a:t>י''ח</a:t>
            </a:r>
            <a:r>
              <a:rPr lang="he-IL" sz="1300" b="0" i="0" dirty="0">
                <a:solidFill>
                  <a:srgbClr val="000000"/>
                </a:solidFill>
                <a:effectLst/>
                <a:latin typeface="Arial" panose="020B0604020202020204" pitchFamily="34" charset="0"/>
              </a:rPr>
              <a:t> אזכרות שאמר דוד </a:t>
            </a:r>
            <a:r>
              <a:rPr lang="he-IL" sz="1300" b="0" i="0" dirty="0" err="1">
                <a:solidFill>
                  <a:srgbClr val="000000"/>
                </a:solidFill>
                <a:effectLst/>
                <a:latin typeface="Arial" panose="020B0604020202020204" pitchFamily="34" charset="0"/>
              </a:rPr>
              <a:t>ב"</a:t>
            </a:r>
            <a:r>
              <a:rPr lang="he-IL" sz="1300" b="0" i="0" dirty="0" err="1">
                <a:solidFill>
                  <a:srgbClr val="002060"/>
                </a:solidFill>
                <a:effectLst/>
                <a:latin typeface="Arial" panose="020B0604020202020204" pitchFamily="34" charset="0"/>
              </a:rPr>
              <a:t>הבו</a:t>
            </a:r>
            <a:r>
              <a:rPr lang="he-IL" sz="1300" b="0" i="0" dirty="0">
                <a:solidFill>
                  <a:srgbClr val="002060"/>
                </a:solidFill>
                <a:effectLst/>
                <a:latin typeface="Arial" panose="020B0604020202020204" pitchFamily="34" charset="0"/>
              </a:rPr>
              <a:t> לה' בני אלים</a:t>
            </a:r>
            <a:r>
              <a:rPr lang="he-IL" sz="1300" b="0" i="0" dirty="0">
                <a:solidFill>
                  <a:srgbClr val="000000"/>
                </a:solidFill>
                <a:effectLst/>
                <a:latin typeface="Arial" panose="020B0604020202020204" pitchFamily="34" charset="0"/>
              </a:rPr>
              <a:t>".</a:t>
            </a:r>
          </a:p>
          <a:p>
            <a:pPr>
              <a:lnSpc>
                <a:spcPct val="120000"/>
              </a:lnSpc>
            </a:pPr>
            <a:r>
              <a:rPr lang="he-IL" sz="1300" b="0" i="0" dirty="0">
                <a:solidFill>
                  <a:srgbClr val="000000"/>
                </a:solidFill>
                <a:effectLst/>
                <a:latin typeface="Arial" panose="020B0604020202020204" pitchFamily="34" charset="0"/>
              </a:rPr>
              <a:t>רב יוסף אמר: כנגד </a:t>
            </a:r>
            <a:r>
              <a:rPr lang="he-IL" sz="1300" b="0" i="0" dirty="0" err="1">
                <a:solidFill>
                  <a:srgbClr val="000000"/>
                </a:solidFill>
                <a:effectLst/>
                <a:latin typeface="Arial" panose="020B0604020202020204" pitchFamily="34" charset="0"/>
              </a:rPr>
              <a:t>י''ח</a:t>
            </a:r>
            <a:r>
              <a:rPr lang="he-IL" sz="1300" b="0" i="0" dirty="0">
                <a:solidFill>
                  <a:srgbClr val="000000"/>
                </a:solidFill>
                <a:effectLst/>
                <a:latin typeface="Arial" panose="020B0604020202020204" pitchFamily="34" charset="0"/>
              </a:rPr>
              <a:t> אזכרות שבקריאת שמע. </a:t>
            </a:r>
          </a:p>
          <a:p>
            <a:pPr>
              <a:lnSpc>
                <a:spcPct val="120000"/>
              </a:lnSpc>
            </a:pPr>
            <a:r>
              <a:rPr lang="he-IL" sz="1300" b="0" i="0" dirty="0" err="1">
                <a:solidFill>
                  <a:srgbClr val="000000"/>
                </a:solidFill>
                <a:effectLst/>
                <a:latin typeface="Arial" panose="020B0604020202020204" pitchFamily="34" charset="0"/>
              </a:rPr>
              <a:t>א''ר</a:t>
            </a:r>
            <a:r>
              <a:rPr lang="he-IL" sz="1300" b="0" i="0" dirty="0">
                <a:solidFill>
                  <a:srgbClr val="000000"/>
                </a:solidFill>
                <a:effectLst/>
                <a:latin typeface="Arial" panose="020B0604020202020204" pitchFamily="34" charset="0"/>
              </a:rPr>
              <a:t> תנחום אמר רבי יהושע בן לוי: כנגד שמונה עשרה חוליות שבשדרה. </a:t>
            </a:r>
          </a:p>
        </p:txBody>
      </p:sp>
      <p:sp>
        <p:nvSpPr>
          <p:cNvPr id="6" name="הסבר מלבני מעוגל 6">
            <a:extLst>
              <a:ext uri="{FF2B5EF4-FFF2-40B4-BE49-F238E27FC236}">
                <a16:creationId xmlns:a16="http://schemas.microsoft.com/office/drawing/2014/main" id="{4402FD33-C852-B6B9-D571-E283090DF18A}"/>
              </a:ext>
            </a:extLst>
          </p:cNvPr>
          <p:cNvSpPr/>
          <p:nvPr/>
        </p:nvSpPr>
        <p:spPr>
          <a:xfrm>
            <a:off x="497603" y="2089033"/>
            <a:ext cx="3354317" cy="2564103"/>
          </a:xfrm>
          <a:prstGeom prst="wedgeRoundRectCallout">
            <a:avLst>
              <a:gd name="adj1" fmla="val 56929"/>
              <a:gd name="adj2" fmla="val -3778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200" dirty="0">
                <a:solidFill>
                  <a:schemeClr val="tx1"/>
                </a:solidFill>
              </a:rPr>
              <a:t>תהילים פרק </a:t>
            </a:r>
            <a:r>
              <a:rPr lang="he-IL" sz="1200" dirty="0" err="1">
                <a:solidFill>
                  <a:schemeClr val="tx1"/>
                </a:solidFill>
              </a:rPr>
              <a:t>כט</a:t>
            </a:r>
            <a:r>
              <a:rPr lang="he-IL" sz="1200" dirty="0">
                <a:solidFill>
                  <a:schemeClr val="tx1"/>
                </a:solidFill>
              </a:rPr>
              <a:t>:</a:t>
            </a:r>
          </a:p>
          <a:p>
            <a:pPr>
              <a:lnSpc>
                <a:spcPct val="120000"/>
              </a:lnSpc>
            </a:pPr>
            <a:r>
              <a:rPr lang="he-IL" sz="1200" dirty="0">
                <a:solidFill>
                  <a:schemeClr val="tx1"/>
                </a:solidFill>
              </a:rPr>
              <a:t>מִזְמוֹר לְדָוִד </a:t>
            </a:r>
            <a:r>
              <a:rPr lang="he-IL" sz="1200" dirty="0" err="1">
                <a:solidFill>
                  <a:schemeClr val="tx1"/>
                </a:solidFill>
              </a:rPr>
              <a:t>הָבו</a:t>
            </a:r>
            <a:r>
              <a:rPr lang="he-IL" sz="1200" dirty="0">
                <a:solidFill>
                  <a:schemeClr val="tx1"/>
                </a:solidFill>
              </a:rPr>
              <a:t>ּ לַה' בְּנֵי אֵלִים </a:t>
            </a:r>
            <a:r>
              <a:rPr lang="he-IL" sz="1200" dirty="0" err="1">
                <a:solidFill>
                  <a:schemeClr val="tx1"/>
                </a:solidFill>
              </a:rPr>
              <a:t>הָבו</a:t>
            </a:r>
            <a:r>
              <a:rPr lang="he-IL" sz="1200" dirty="0">
                <a:solidFill>
                  <a:schemeClr val="tx1"/>
                </a:solidFill>
              </a:rPr>
              <a:t>ּ לַה' כָּבוֹד וָעֹז: </a:t>
            </a:r>
            <a:r>
              <a:rPr lang="he-IL" sz="1200" dirty="0" err="1">
                <a:solidFill>
                  <a:schemeClr val="tx1"/>
                </a:solidFill>
              </a:rPr>
              <a:t>הָבו</a:t>
            </a:r>
            <a:r>
              <a:rPr lang="he-IL" sz="1200" dirty="0">
                <a:solidFill>
                  <a:schemeClr val="tx1"/>
                </a:solidFill>
              </a:rPr>
              <a:t>ּ לַה' כְּבוֹד שְׁמוֹ הִשְׁתַּחֲווּ לַה' בְּהַדְרַת קֹדֶשׁ: </a:t>
            </a:r>
            <a:r>
              <a:rPr lang="he-IL" sz="1200" dirty="0">
                <a:solidFill>
                  <a:srgbClr val="FF0000"/>
                </a:solidFill>
              </a:rPr>
              <a:t>קוֹל</a:t>
            </a:r>
            <a:r>
              <a:rPr lang="he-IL" sz="1200" dirty="0">
                <a:solidFill>
                  <a:schemeClr val="tx1"/>
                </a:solidFill>
              </a:rPr>
              <a:t> ה' עַל הַמָּיִם אֵל הַכָּבוֹד הִרְעִים ה' עַל מַיִם רַבִּים: </a:t>
            </a:r>
            <a:r>
              <a:rPr lang="he-IL" sz="1200" dirty="0">
                <a:solidFill>
                  <a:srgbClr val="FF0000"/>
                </a:solidFill>
              </a:rPr>
              <a:t>קוֹל</a:t>
            </a:r>
            <a:r>
              <a:rPr lang="he-IL" sz="1200" dirty="0">
                <a:solidFill>
                  <a:schemeClr val="tx1"/>
                </a:solidFill>
              </a:rPr>
              <a:t> ה' </a:t>
            </a:r>
            <a:r>
              <a:rPr lang="he-IL" sz="1200" dirty="0" err="1">
                <a:solidFill>
                  <a:schemeClr val="tx1"/>
                </a:solidFill>
              </a:rPr>
              <a:t>בַּכֹּח</a:t>
            </a:r>
            <a:r>
              <a:rPr lang="he-IL" sz="1200" dirty="0">
                <a:solidFill>
                  <a:schemeClr val="tx1"/>
                </a:solidFill>
              </a:rPr>
              <a:t>ַ </a:t>
            </a:r>
            <a:r>
              <a:rPr lang="he-IL" sz="1200" dirty="0">
                <a:solidFill>
                  <a:srgbClr val="FF0000"/>
                </a:solidFill>
              </a:rPr>
              <a:t>קוֹל</a:t>
            </a:r>
            <a:r>
              <a:rPr lang="he-IL" sz="1200" dirty="0">
                <a:solidFill>
                  <a:schemeClr val="tx1"/>
                </a:solidFill>
              </a:rPr>
              <a:t> ה' בֶּהָדָר: </a:t>
            </a:r>
            <a:r>
              <a:rPr lang="he-IL" sz="1200" dirty="0">
                <a:solidFill>
                  <a:srgbClr val="FF0000"/>
                </a:solidFill>
              </a:rPr>
              <a:t>קוֹל</a:t>
            </a:r>
            <a:r>
              <a:rPr lang="he-IL" sz="1200" dirty="0">
                <a:solidFill>
                  <a:schemeClr val="tx1"/>
                </a:solidFill>
              </a:rPr>
              <a:t> ה' שֹׁבֵר אֲרָזִים וַיְשַׁבֵּר ה' אֶת אַרְזֵי הַלְּבָנוֹן: וַיַּרְקִידֵם כְּמוֹ עֵגֶל לְבָנוֹן וְשִׂרְיֹן כְּמוֹ בֶן רְאֵמִים: </a:t>
            </a:r>
            <a:r>
              <a:rPr lang="he-IL" sz="1200" dirty="0">
                <a:solidFill>
                  <a:srgbClr val="FF0000"/>
                </a:solidFill>
              </a:rPr>
              <a:t>קוֹל</a:t>
            </a:r>
            <a:r>
              <a:rPr lang="he-IL" sz="1200" dirty="0">
                <a:solidFill>
                  <a:schemeClr val="tx1"/>
                </a:solidFill>
              </a:rPr>
              <a:t> ה' חֹצֵב לַהֲבוֹת אֵשׁ: </a:t>
            </a:r>
            <a:r>
              <a:rPr lang="he-IL" sz="1200" dirty="0">
                <a:solidFill>
                  <a:srgbClr val="FF0000"/>
                </a:solidFill>
              </a:rPr>
              <a:t>קוֹל</a:t>
            </a:r>
            <a:r>
              <a:rPr lang="he-IL" sz="1200" dirty="0">
                <a:solidFill>
                  <a:schemeClr val="tx1"/>
                </a:solidFill>
              </a:rPr>
              <a:t> ה' יָחִיל מִדְבָּר יָחִיל ה' מִדְבַּר קָדֵשׁ: </a:t>
            </a:r>
            <a:r>
              <a:rPr lang="he-IL" sz="1200" dirty="0">
                <a:solidFill>
                  <a:srgbClr val="FF0000"/>
                </a:solidFill>
              </a:rPr>
              <a:t>קוֹל</a:t>
            </a:r>
            <a:r>
              <a:rPr lang="he-IL" sz="1200" dirty="0">
                <a:solidFill>
                  <a:schemeClr val="tx1"/>
                </a:solidFill>
              </a:rPr>
              <a:t> ה' יְחוֹלֵל </a:t>
            </a:r>
            <a:r>
              <a:rPr lang="he-IL" sz="1200" dirty="0" err="1">
                <a:solidFill>
                  <a:schemeClr val="tx1"/>
                </a:solidFill>
              </a:rPr>
              <a:t>אַיָּלוֹת</a:t>
            </a:r>
            <a:r>
              <a:rPr lang="he-IL" sz="1200" dirty="0">
                <a:solidFill>
                  <a:schemeClr val="tx1"/>
                </a:solidFill>
              </a:rPr>
              <a:t> </a:t>
            </a:r>
            <a:r>
              <a:rPr lang="he-IL" sz="1200" dirty="0" err="1">
                <a:solidFill>
                  <a:schemeClr val="tx1"/>
                </a:solidFill>
              </a:rPr>
              <a:t>וַיֶּחֱשֹׂף</a:t>
            </a:r>
            <a:r>
              <a:rPr lang="he-IL" sz="1200" dirty="0">
                <a:solidFill>
                  <a:schemeClr val="tx1"/>
                </a:solidFill>
              </a:rPr>
              <a:t> יְעָרוֹת וּבְהֵיכָלוֹ כֻּלּוֹ אֹמֵר כָּבוֹד: ה' לַמַּבּוּל יָשָׁב וַיֵּשֶׁב ה' מֶלֶךְ לְעוֹלָם: ה' עֹז לְעַמּוֹ </a:t>
            </a:r>
            <a:r>
              <a:rPr lang="he-IL" sz="1200" dirty="0" err="1">
                <a:solidFill>
                  <a:schemeClr val="tx1"/>
                </a:solidFill>
              </a:rPr>
              <a:t>יִתֵּן</a:t>
            </a:r>
            <a:r>
              <a:rPr lang="he-IL" sz="1200" dirty="0">
                <a:solidFill>
                  <a:schemeClr val="tx1"/>
                </a:solidFill>
              </a:rPr>
              <a:t> ה' יְבָרֵךְ אֶת עַמּוֹ בַשָּׁלוֹם:</a:t>
            </a:r>
            <a:endParaRPr lang="he-IL" sz="12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99396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70953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2322974" y="1695477"/>
            <a:ext cx="6277981" cy="4700261"/>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הני שבע </a:t>
            </a:r>
            <a:r>
              <a:rPr lang="he-IL" sz="1600" b="0" i="0" dirty="0" err="1">
                <a:solidFill>
                  <a:srgbClr val="000000"/>
                </a:solidFill>
                <a:effectLst/>
                <a:latin typeface="Arial" panose="020B0604020202020204" pitchFamily="34" charset="0"/>
              </a:rPr>
              <a:t>דשבתא</a:t>
            </a:r>
            <a:r>
              <a:rPr lang="he-IL" sz="1600" b="0" i="0" dirty="0">
                <a:solidFill>
                  <a:srgbClr val="000000"/>
                </a:solidFill>
                <a:effectLst/>
                <a:latin typeface="Arial" panose="020B0604020202020204" pitchFamily="34" charset="0"/>
              </a:rPr>
              <a:t> כנגד מי?</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חלפתא</a:t>
            </a:r>
            <a:r>
              <a:rPr lang="he-IL" sz="1600" b="0" i="0" dirty="0">
                <a:solidFill>
                  <a:srgbClr val="000000"/>
                </a:solidFill>
                <a:effectLst/>
                <a:latin typeface="Arial" panose="020B0604020202020204" pitchFamily="34" charset="0"/>
              </a:rPr>
              <a:t> בן שאול: </a:t>
            </a:r>
          </a:p>
          <a:p>
            <a:pPr>
              <a:lnSpc>
                <a:spcPct val="120000"/>
              </a:lnSpc>
            </a:pPr>
            <a:r>
              <a:rPr lang="he-IL" sz="1600" b="0" i="0" dirty="0">
                <a:solidFill>
                  <a:srgbClr val="000000"/>
                </a:solidFill>
                <a:effectLst/>
                <a:latin typeface="Arial" panose="020B0604020202020204" pitchFamily="34" charset="0"/>
              </a:rPr>
              <a:t>כנגד שבעה קולות שאמר דוד על המים. </a:t>
            </a:r>
          </a:p>
          <a:p>
            <a:pPr>
              <a:lnSpc>
                <a:spcPct val="120000"/>
              </a:lnSpc>
            </a:pPr>
            <a:endParaRPr lang="he-IL" sz="2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הני תשע </a:t>
            </a:r>
            <a:r>
              <a:rPr lang="he-IL" sz="1600" b="0" i="0" dirty="0" err="1">
                <a:solidFill>
                  <a:srgbClr val="000000"/>
                </a:solidFill>
                <a:effectLst/>
                <a:latin typeface="Arial" panose="020B0604020202020204" pitchFamily="34" charset="0"/>
              </a:rPr>
              <a:t>דר''ה</a:t>
            </a:r>
            <a:r>
              <a:rPr lang="he-IL" sz="1600" b="0" i="0" dirty="0">
                <a:solidFill>
                  <a:srgbClr val="000000"/>
                </a:solidFill>
                <a:effectLst/>
                <a:latin typeface="Arial" panose="020B0604020202020204" pitchFamily="34" charset="0"/>
              </a:rPr>
              <a:t> כנגד מי?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יצחק דמן </a:t>
            </a:r>
            <a:r>
              <a:rPr lang="he-IL" sz="1600" b="0" i="0" dirty="0" err="1">
                <a:solidFill>
                  <a:srgbClr val="000000"/>
                </a:solidFill>
                <a:effectLst/>
                <a:latin typeface="Arial" panose="020B0604020202020204" pitchFamily="34" charset="0"/>
              </a:rPr>
              <a:t>קרטיגנין</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כנגד תשעה אזכרות שאמרה חנה בתפלתה,</a:t>
            </a:r>
          </a:p>
          <a:p>
            <a:pPr>
              <a:lnSpc>
                <a:spcPct val="120000"/>
              </a:lnSpc>
            </a:pP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מר: </a:t>
            </a:r>
            <a:r>
              <a:rPr lang="he-IL" sz="1600" dirty="0">
                <a:solidFill>
                  <a:srgbClr val="F79646">
                    <a:lumMod val="50000"/>
                  </a:srgbClr>
                </a:solidFill>
              </a:rPr>
              <a:t>בראש השנה נפקדה שרה רחל וחנה. </a:t>
            </a:r>
          </a:p>
          <a:p>
            <a:pPr>
              <a:lnSpc>
                <a:spcPct val="120000"/>
              </a:lnSpc>
            </a:pPr>
            <a:endParaRPr lang="he-IL" sz="2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הני עשרים וארבע </a:t>
            </a:r>
            <a:r>
              <a:rPr lang="he-IL" sz="1600" b="0" i="0" dirty="0" err="1">
                <a:solidFill>
                  <a:srgbClr val="000000"/>
                </a:solidFill>
                <a:effectLst/>
                <a:latin typeface="Arial" panose="020B0604020202020204" pitchFamily="34" charset="0"/>
              </a:rPr>
              <a:t>דתעניתא</a:t>
            </a:r>
            <a:r>
              <a:rPr lang="he-IL" sz="1600" b="0" i="0" dirty="0">
                <a:solidFill>
                  <a:srgbClr val="000000"/>
                </a:solidFill>
                <a:effectLst/>
                <a:latin typeface="Arial" panose="020B0604020202020204" pitchFamily="34" charset="0"/>
              </a:rPr>
              <a:t> כנגד מי?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חלבו: </a:t>
            </a:r>
          </a:p>
          <a:p>
            <a:pPr>
              <a:lnSpc>
                <a:spcPct val="120000"/>
              </a:lnSpc>
            </a:pPr>
            <a:r>
              <a:rPr lang="he-IL" sz="1600" b="0" i="0" dirty="0">
                <a:solidFill>
                  <a:srgbClr val="000000"/>
                </a:solidFill>
                <a:effectLst/>
                <a:latin typeface="Arial" panose="020B0604020202020204" pitchFamily="34" charset="0"/>
              </a:rPr>
              <a:t>כנגד </a:t>
            </a:r>
            <a:r>
              <a:rPr lang="he-IL" sz="1600" b="0" i="0" dirty="0" err="1">
                <a:solidFill>
                  <a:srgbClr val="000000"/>
                </a:solidFill>
                <a:effectLst/>
                <a:latin typeface="Arial" panose="020B0604020202020204" pitchFamily="34" charset="0"/>
              </a:rPr>
              <a:t>כ''ד</a:t>
            </a:r>
            <a:r>
              <a:rPr lang="he-IL" sz="1600" b="0" i="0" dirty="0">
                <a:solidFill>
                  <a:srgbClr val="000000"/>
                </a:solidFill>
                <a:effectLst/>
                <a:latin typeface="Arial" panose="020B0604020202020204" pitchFamily="34" charset="0"/>
              </a:rPr>
              <a:t> רננות שאמר שלמה בשעה שהכניס ארון לבית קדשי הקדשים. </a:t>
            </a:r>
          </a:p>
          <a:p>
            <a:pPr>
              <a:lnSpc>
                <a:spcPct val="120000"/>
              </a:lnSpc>
            </a:pPr>
            <a:endParaRPr lang="he-IL" sz="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אי הכי כל יומא נמי </a:t>
            </a:r>
            <a:r>
              <a:rPr lang="he-IL" sz="1600" b="0" i="0" dirty="0" err="1">
                <a:solidFill>
                  <a:srgbClr val="000000"/>
                </a:solidFill>
                <a:effectLst/>
                <a:latin typeface="Arial" panose="020B0604020202020204" pitchFamily="34" charset="0"/>
              </a:rPr>
              <a:t>נמרינהו</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אימת </a:t>
            </a:r>
            <a:r>
              <a:rPr lang="he-IL" sz="1600" b="0" i="0" dirty="0" err="1">
                <a:solidFill>
                  <a:srgbClr val="000000"/>
                </a:solidFill>
                <a:effectLst/>
                <a:latin typeface="Arial" panose="020B0604020202020204" pitchFamily="34" charset="0"/>
              </a:rPr>
              <a:t>אמרינהו</a:t>
            </a:r>
            <a:r>
              <a:rPr lang="he-IL" sz="1600" b="0" i="0" dirty="0">
                <a:solidFill>
                  <a:srgbClr val="000000"/>
                </a:solidFill>
                <a:effectLst/>
                <a:latin typeface="Arial" panose="020B0604020202020204" pitchFamily="34" charset="0"/>
              </a:rPr>
              <a:t> שלמה </a:t>
            </a:r>
            <a:r>
              <a:rPr lang="he-IL" sz="1600" b="0" i="0" dirty="0" err="1">
                <a:solidFill>
                  <a:srgbClr val="000000"/>
                </a:solidFill>
                <a:effectLst/>
                <a:latin typeface="Arial" panose="020B0604020202020204" pitchFamily="34" charset="0"/>
              </a:rPr>
              <a:t>ביומא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דרחמי</a:t>
            </a:r>
            <a:r>
              <a:rPr lang="he-IL" sz="1600" b="0" i="0" dirty="0">
                <a:solidFill>
                  <a:srgbClr val="000000"/>
                </a:solidFill>
                <a:effectLst/>
                <a:latin typeface="Arial" panose="020B0604020202020204" pitchFamily="34" charset="0"/>
              </a:rPr>
              <a:t>, אנן נמי </a:t>
            </a:r>
            <a:r>
              <a:rPr lang="he-IL" sz="1600" b="0" i="0" dirty="0" err="1">
                <a:solidFill>
                  <a:srgbClr val="000000"/>
                </a:solidFill>
                <a:effectLst/>
                <a:latin typeface="Arial" panose="020B0604020202020204" pitchFamily="34" charset="0"/>
              </a:rPr>
              <a:t>ביומא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דרחמי</a:t>
            </a:r>
            <a:r>
              <a:rPr lang="he-IL" sz="1600" b="0" i="0" dirty="0">
                <a:solidFill>
                  <a:srgbClr val="000000"/>
                </a:solidFill>
                <a:effectLst/>
                <a:latin typeface="Arial" panose="020B0604020202020204" pitchFamily="34" charset="0"/>
              </a:rPr>
              <a:t> אמרי להו.</a:t>
            </a:r>
            <a:endParaRPr lang="he-IL" sz="1600" dirty="0">
              <a:solidFill>
                <a:srgbClr val="F79646">
                  <a:lumMod val="50000"/>
                </a:srgbClr>
              </a:solidFill>
            </a:endParaRPr>
          </a:p>
        </p:txBody>
      </p:sp>
      <p:sp>
        <p:nvSpPr>
          <p:cNvPr id="2" name="TextBox 7">
            <a:extLst>
              <a:ext uri="{FF2B5EF4-FFF2-40B4-BE49-F238E27FC236}">
                <a16:creationId xmlns:a16="http://schemas.microsoft.com/office/drawing/2014/main" id="{CAD990AE-C9A3-C0DF-62C3-3CA2C0D2E9F5}"/>
              </a:ext>
            </a:extLst>
          </p:cNvPr>
          <p:cNvSpPr txBox="1"/>
          <p:nvPr/>
        </p:nvSpPr>
        <p:spPr>
          <a:xfrm>
            <a:off x="8625633" y="1728472"/>
            <a:ext cx="298695" cy="3293209"/>
          </a:xfrm>
          <a:prstGeom prst="rect">
            <a:avLst/>
          </a:prstGeom>
          <a:noFill/>
        </p:spPr>
        <p:txBody>
          <a:bodyPr wrap="square" rtlCol="1">
            <a:spAutoFit/>
          </a:bodyPr>
          <a:lstStyle/>
          <a:p>
            <a:r>
              <a:rPr lang="he-IL" sz="1400" dirty="0"/>
              <a:t>●</a:t>
            </a:r>
          </a:p>
          <a:p>
            <a:endParaRPr lang="he-IL" sz="1600" dirty="0"/>
          </a:p>
          <a:p>
            <a:endParaRPr lang="he-IL" sz="1400" dirty="0"/>
          </a:p>
          <a:p>
            <a:endParaRPr lang="he-IL" sz="1200" dirty="0"/>
          </a:p>
          <a:p>
            <a:endParaRPr lang="he-IL" sz="1400" dirty="0"/>
          </a:p>
          <a:p>
            <a:endParaRPr lang="he-IL" sz="1700" dirty="0"/>
          </a:p>
          <a:p>
            <a:r>
              <a:rPr lang="he-IL" sz="1400" dirty="0"/>
              <a:t>●</a:t>
            </a:r>
          </a:p>
          <a:p>
            <a:endParaRPr lang="he-IL" sz="1400" dirty="0"/>
          </a:p>
          <a:p>
            <a:endParaRPr lang="he-IL" sz="1400" dirty="0"/>
          </a:p>
          <a:p>
            <a:endParaRPr lang="he-IL" sz="1000" dirty="0"/>
          </a:p>
          <a:p>
            <a:endParaRPr lang="he-IL" sz="1400" dirty="0"/>
          </a:p>
          <a:p>
            <a:endParaRPr lang="he-IL" sz="1400" dirty="0"/>
          </a:p>
          <a:p>
            <a:endParaRPr lang="he-IL" sz="1400" dirty="0"/>
          </a:p>
          <a:p>
            <a:endParaRPr lang="he-IL" sz="1200" dirty="0"/>
          </a:p>
          <a:p>
            <a:r>
              <a:rPr lang="he-IL" sz="1400" dirty="0"/>
              <a:t>●</a:t>
            </a:r>
          </a:p>
        </p:txBody>
      </p:sp>
      <p:sp>
        <p:nvSpPr>
          <p:cNvPr id="4" name="הסבר מלבני מעוגל 6">
            <a:extLst>
              <a:ext uri="{FF2B5EF4-FFF2-40B4-BE49-F238E27FC236}">
                <a16:creationId xmlns:a16="http://schemas.microsoft.com/office/drawing/2014/main" id="{B58CED8A-C2FF-4143-71AC-04B402ABC643}"/>
              </a:ext>
            </a:extLst>
          </p:cNvPr>
          <p:cNvSpPr/>
          <p:nvPr/>
        </p:nvSpPr>
        <p:spPr>
          <a:xfrm>
            <a:off x="2791101" y="215080"/>
            <a:ext cx="5851310" cy="1339965"/>
          </a:xfrm>
          <a:prstGeom prst="wedgeRoundRectCallout">
            <a:avLst>
              <a:gd name="adj1" fmla="val 53428"/>
              <a:gd name="adj2" fmla="val -4498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err="1">
                <a:solidFill>
                  <a:schemeClr val="tx1"/>
                </a:solidFill>
              </a:rPr>
              <a:t>כח</a:t>
            </a:r>
            <a:r>
              <a:rPr lang="he-IL" sz="1300" dirty="0">
                <a:solidFill>
                  <a:schemeClr val="tx1"/>
                </a:solidFill>
              </a:rPr>
              <a:t> עמוד ב:</a:t>
            </a:r>
          </a:p>
          <a:p>
            <a:pPr>
              <a:lnSpc>
                <a:spcPct val="120000"/>
              </a:lnSpc>
            </a:pPr>
            <a:endParaRPr lang="he-IL" sz="200" dirty="0">
              <a:solidFill>
                <a:srgbClr val="F79646">
                  <a:lumMod val="50000"/>
                </a:srgbClr>
              </a:solidFill>
            </a:endParaRPr>
          </a:p>
          <a:p>
            <a:pPr>
              <a:lnSpc>
                <a:spcPct val="120000"/>
              </a:lnSpc>
            </a:pPr>
            <a:r>
              <a:rPr lang="he-IL" sz="1300" b="0" i="0" dirty="0">
                <a:solidFill>
                  <a:srgbClr val="000000"/>
                </a:solidFill>
                <a:effectLst/>
                <a:latin typeface="Arial" panose="020B0604020202020204" pitchFamily="34" charset="0"/>
              </a:rPr>
              <a:t>הני </a:t>
            </a:r>
            <a:r>
              <a:rPr lang="he-IL" sz="1300" b="0" i="0" dirty="0" err="1">
                <a:solidFill>
                  <a:srgbClr val="000000"/>
                </a:solidFill>
                <a:effectLst/>
                <a:latin typeface="Arial" panose="020B0604020202020204" pitchFamily="34" charset="0"/>
              </a:rPr>
              <a:t>י''ח</a:t>
            </a:r>
            <a:r>
              <a:rPr lang="he-IL" sz="1300" b="0" i="0" dirty="0">
                <a:solidFill>
                  <a:srgbClr val="000000"/>
                </a:solidFill>
                <a:effectLst/>
                <a:latin typeface="Arial" panose="020B0604020202020204" pitchFamily="34" charset="0"/>
              </a:rPr>
              <a:t> כנגד מי? </a:t>
            </a:r>
          </a:p>
          <a:p>
            <a:pPr>
              <a:lnSpc>
                <a:spcPct val="120000"/>
              </a:lnSpc>
            </a:pPr>
            <a:r>
              <a:rPr lang="he-IL" sz="1300" b="0" i="0" dirty="0" err="1">
                <a:solidFill>
                  <a:srgbClr val="000000"/>
                </a:solidFill>
                <a:effectLst/>
                <a:latin typeface="Arial" panose="020B0604020202020204" pitchFamily="34" charset="0"/>
              </a:rPr>
              <a:t>א''ר</a:t>
            </a:r>
            <a:r>
              <a:rPr lang="he-IL" sz="1300" b="0" i="0" dirty="0">
                <a:solidFill>
                  <a:srgbClr val="000000"/>
                </a:solidFill>
                <a:effectLst/>
                <a:latin typeface="Arial" panose="020B0604020202020204" pitchFamily="34" charset="0"/>
              </a:rPr>
              <a:t> הלל בריה דר' שמואל בר נחמני: כנגד </a:t>
            </a:r>
            <a:r>
              <a:rPr lang="he-IL" sz="1300" b="0" i="0" dirty="0" err="1">
                <a:solidFill>
                  <a:srgbClr val="000000"/>
                </a:solidFill>
                <a:effectLst/>
                <a:latin typeface="Arial" panose="020B0604020202020204" pitchFamily="34" charset="0"/>
              </a:rPr>
              <a:t>י''ח</a:t>
            </a:r>
            <a:r>
              <a:rPr lang="he-IL" sz="1300" b="0" i="0" dirty="0">
                <a:solidFill>
                  <a:srgbClr val="000000"/>
                </a:solidFill>
                <a:effectLst/>
                <a:latin typeface="Arial" panose="020B0604020202020204" pitchFamily="34" charset="0"/>
              </a:rPr>
              <a:t> אזכרות שאמר דוד </a:t>
            </a:r>
            <a:r>
              <a:rPr lang="he-IL" sz="1300" b="0" i="0" dirty="0" err="1">
                <a:solidFill>
                  <a:srgbClr val="000000"/>
                </a:solidFill>
                <a:effectLst/>
                <a:latin typeface="Arial" panose="020B0604020202020204" pitchFamily="34" charset="0"/>
              </a:rPr>
              <a:t>ב"</a:t>
            </a:r>
            <a:r>
              <a:rPr lang="he-IL" sz="1300" b="0" i="0" dirty="0" err="1">
                <a:solidFill>
                  <a:srgbClr val="002060"/>
                </a:solidFill>
                <a:effectLst/>
                <a:latin typeface="Arial" panose="020B0604020202020204" pitchFamily="34" charset="0"/>
              </a:rPr>
              <a:t>הבו</a:t>
            </a:r>
            <a:r>
              <a:rPr lang="he-IL" sz="1300" b="0" i="0" dirty="0">
                <a:solidFill>
                  <a:srgbClr val="002060"/>
                </a:solidFill>
                <a:effectLst/>
                <a:latin typeface="Arial" panose="020B0604020202020204" pitchFamily="34" charset="0"/>
              </a:rPr>
              <a:t> לה' בני אלים</a:t>
            </a:r>
            <a:r>
              <a:rPr lang="he-IL" sz="1300" b="0" i="0" dirty="0">
                <a:solidFill>
                  <a:srgbClr val="000000"/>
                </a:solidFill>
                <a:effectLst/>
                <a:latin typeface="Arial" panose="020B0604020202020204" pitchFamily="34" charset="0"/>
              </a:rPr>
              <a:t>".</a:t>
            </a:r>
          </a:p>
          <a:p>
            <a:pPr>
              <a:lnSpc>
                <a:spcPct val="120000"/>
              </a:lnSpc>
            </a:pPr>
            <a:r>
              <a:rPr lang="he-IL" sz="1300" b="0" i="0" dirty="0">
                <a:solidFill>
                  <a:srgbClr val="000000"/>
                </a:solidFill>
                <a:effectLst/>
                <a:latin typeface="Arial" panose="020B0604020202020204" pitchFamily="34" charset="0"/>
              </a:rPr>
              <a:t>רב יוסף אמר: כנגד </a:t>
            </a:r>
            <a:r>
              <a:rPr lang="he-IL" sz="1300" b="0" i="0" dirty="0" err="1">
                <a:solidFill>
                  <a:srgbClr val="000000"/>
                </a:solidFill>
                <a:effectLst/>
                <a:latin typeface="Arial" panose="020B0604020202020204" pitchFamily="34" charset="0"/>
              </a:rPr>
              <a:t>י''ח</a:t>
            </a:r>
            <a:r>
              <a:rPr lang="he-IL" sz="1300" b="0" i="0" dirty="0">
                <a:solidFill>
                  <a:srgbClr val="000000"/>
                </a:solidFill>
                <a:effectLst/>
                <a:latin typeface="Arial" panose="020B0604020202020204" pitchFamily="34" charset="0"/>
              </a:rPr>
              <a:t> אזכרות שבקריאת שמע. </a:t>
            </a:r>
          </a:p>
          <a:p>
            <a:pPr>
              <a:lnSpc>
                <a:spcPct val="120000"/>
              </a:lnSpc>
            </a:pPr>
            <a:r>
              <a:rPr lang="he-IL" sz="1300" b="0" i="0" dirty="0" err="1">
                <a:solidFill>
                  <a:srgbClr val="000000"/>
                </a:solidFill>
                <a:effectLst/>
                <a:latin typeface="Arial" panose="020B0604020202020204" pitchFamily="34" charset="0"/>
              </a:rPr>
              <a:t>א''ר</a:t>
            </a:r>
            <a:r>
              <a:rPr lang="he-IL" sz="1300" b="0" i="0" dirty="0">
                <a:solidFill>
                  <a:srgbClr val="000000"/>
                </a:solidFill>
                <a:effectLst/>
                <a:latin typeface="Arial" panose="020B0604020202020204" pitchFamily="34" charset="0"/>
              </a:rPr>
              <a:t> תנחום אמר רבי יהושע בן לוי: כנגד שמונה עשרה חוליות שבשדרה. </a:t>
            </a:r>
          </a:p>
        </p:txBody>
      </p:sp>
      <p:sp>
        <p:nvSpPr>
          <p:cNvPr id="6" name="הסבר מלבני מעוגל 6">
            <a:extLst>
              <a:ext uri="{FF2B5EF4-FFF2-40B4-BE49-F238E27FC236}">
                <a16:creationId xmlns:a16="http://schemas.microsoft.com/office/drawing/2014/main" id="{4402FD33-C852-B6B9-D571-E283090DF18A}"/>
              </a:ext>
            </a:extLst>
          </p:cNvPr>
          <p:cNvSpPr/>
          <p:nvPr/>
        </p:nvSpPr>
        <p:spPr>
          <a:xfrm>
            <a:off x="251521" y="1836319"/>
            <a:ext cx="3600400" cy="3320873"/>
          </a:xfrm>
          <a:prstGeom prst="wedgeRoundRectCallout">
            <a:avLst>
              <a:gd name="adj1" fmla="val 62876"/>
              <a:gd name="adj2" fmla="val 1419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200" dirty="0">
                <a:solidFill>
                  <a:schemeClr val="tx1"/>
                </a:solidFill>
              </a:rPr>
              <a:t>שמואל א/ב:</a:t>
            </a:r>
          </a:p>
          <a:p>
            <a:pPr>
              <a:lnSpc>
                <a:spcPct val="120000"/>
              </a:lnSpc>
            </a:pPr>
            <a:r>
              <a:rPr lang="he-IL" sz="1200" dirty="0">
                <a:solidFill>
                  <a:schemeClr val="tx1"/>
                </a:solidFill>
              </a:rPr>
              <a:t>וַתִּתְפַּלֵּל חַנָּה וַתֹּאמַר עָלַץ לִבִּי </a:t>
            </a:r>
            <a:r>
              <a:rPr lang="he-IL" sz="1200" dirty="0">
                <a:solidFill>
                  <a:srgbClr val="FF0000"/>
                </a:solidFill>
              </a:rPr>
              <a:t>בַּה'</a:t>
            </a:r>
            <a:r>
              <a:rPr lang="he-IL" sz="1200" dirty="0">
                <a:solidFill>
                  <a:schemeClr val="tx1"/>
                </a:solidFill>
              </a:rPr>
              <a:t> רָמָה קַרְנִי </a:t>
            </a:r>
            <a:r>
              <a:rPr lang="he-IL" sz="1200" dirty="0">
                <a:solidFill>
                  <a:srgbClr val="FF0000"/>
                </a:solidFill>
              </a:rPr>
              <a:t>בַּה'</a:t>
            </a:r>
            <a:r>
              <a:rPr lang="he-IL" sz="1200" dirty="0">
                <a:solidFill>
                  <a:schemeClr val="tx1"/>
                </a:solidFill>
              </a:rPr>
              <a:t> רָחַב פִּי עַל-אוֹיְבַי כִּי שָׂמַחְתִּי בִּישׁוּעָתֶךָ. אֵין-קָדוֹשׁ </a:t>
            </a:r>
            <a:r>
              <a:rPr lang="he-IL" sz="1200" dirty="0">
                <a:solidFill>
                  <a:srgbClr val="FF0000"/>
                </a:solidFill>
              </a:rPr>
              <a:t>כַּה' </a:t>
            </a:r>
            <a:r>
              <a:rPr lang="he-IL" sz="1200" dirty="0">
                <a:solidFill>
                  <a:schemeClr val="tx1"/>
                </a:solidFill>
              </a:rPr>
              <a:t>כִּי אֵין </a:t>
            </a:r>
            <a:r>
              <a:rPr lang="he-IL" sz="1200" dirty="0" err="1">
                <a:solidFill>
                  <a:schemeClr val="tx1"/>
                </a:solidFill>
              </a:rPr>
              <a:t>בִּלְתֶּך</a:t>
            </a:r>
            <a:r>
              <a:rPr lang="he-IL" sz="1200" dirty="0">
                <a:solidFill>
                  <a:schemeClr val="tx1"/>
                </a:solidFill>
              </a:rPr>
              <a:t>ָ וְאֵין צוּר </a:t>
            </a:r>
            <a:r>
              <a:rPr lang="he-IL" sz="1200" dirty="0" err="1">
                <a:solidFill>
                  <a:schemeClr val="tx1"/>
                </a:solidFill>
              </a:rPr>
              <a:t>כֵּאלֹהֵינו</a:t>
            </a:r>
            <a:r>
              <a:rPr lang="he-IL" sz="1200" dirty="0">
                <a:solidFill>
                  <a:schemeClr val="tx1"/>
                </a:solidFill>
              </a:rPr>
              <a:t>ּ. אַל-תַּרְבּוּ תְדַבְּרוּ גְּבֹהָה </a:t>
            </a:r>
            <a:r>
              <a:rPr lang="he-IL" sz="1200" dirty="0" err="1">
                <a:solidFill>
                  <a:schemeClr val="tx1"/>
                </a:solidFill>
              </a:rPr>
              <a:t>גְבֹהָה</a:t>
            </a:r>
            <a:r>
              <a:rPr lang="he-IL" sz="1200" dirty="0">
                <a:solidFill>
                  <a:schemeClr val="tx1"/>
                </a:solidFill>
              </a:rPr>
              <a:t> יֵצֵא עָתָק מִפִּיכֶם. כִּי אֵל דֵּעוֹת </a:t>
            </a:r>
            <a:r>
              <a:rPr lang="he-IL" sz="1200" dirty="0">
                <a:solidFill>
                  <a:srgbClr val="FF0000"/>
                </a:solidFill>
              </a:rPr>
              <a:t>ה' </a:t>
            </a:r>
            <a:r>
              <a:rPr lang="he-IL" sz="1200" dirty="0">
                <a:solidFill>
                  <a:schemeClr val="tx1"/>
                </a:solidFill>
              </a:rPr>
              <a:t>ולא (וְלוֹ) נִתְכְּנוּ </a:t>
            </a:r>
            <a:r>
              <a:rPr lang="he-IL" sz="1200" dirty="0" err="1">
                <a:solidFill>
                  <a:schemeClr val="tx1"/>
                </a:solidFill>
              </a:rPr>
              <a:t>עֲלִלוֹת</a:t>
            </a:r>
            <a:r>
              <a:rPr lang="he-IL" sz="1200" dirty="0">
                <a:solidFill>
                  <a:schemeClr val="tx1"/>
                </a:solidFill>
              </a:rPr>
              <a:t>. קֶשֶׁת גִּבֹּרִים חַתִּים וְנִכְשָׁלִים אָזְרוּ חָיִל. שְׂבֵעִים בַּלֶּחֶם נִשְׂכָּרוּ וּרְעֵבִים חָדֵלּוּ עַד-עֲקָרָה יָלְדָה שִׁבְעָה וְרַבַּת בָּנִים אֻמְלָלָה. </a:t>
            </a:r>
            <a:r>
              <a:rPr lang="he-IL" sz="1200" dirty="0">
                <a:solidFill>
                  <a:srgbClr val="FF0000"/>
                </a:solidFill>
              </a:rPr>
              <a:t>ה' </a:t>
            </a:r>
            <a:r>
              <a:rPr lang="he-IL" sz="1200" dirty="0">
                <a:solidFill>
                  <a:schemeClr val="tx1"/>
                </a:solidFill>
              </a:rPr>
              <a:t>מֵמִית וּמְחַיֶּה מוֹרִיד שְׁאוֹל וַיָּעַל.</a:t>
            </a:r>
            <a:r>
              <a:rPr lang="he-IL" sz="1200" dirty="0">
                <a:solidFill>
                  <a:srgbClr val="FF0000"/>
                </a:solidFill>
              </a:rPr>
              <a:t> ה' </a:t>
            </a:r>
            <a:r>
              <a:rPr lang="he-IL" sz="1200" dirty="0">
                <a:solidFill>
                  <a:schemeClr val="tx1"/>
                </a:solidFill>
              </a:rPr>
              <a:t>מוֹרִישׁ וּמַעֲשִׁיר מַשְׁפִּיל אַף-מְרוֹמֵם. מֵקִים מֵעָפָר דָּל מֵאַשְׁפֹּת יָרִים אֶבְיוֹן לְהוֹשִׁיב עִם-נְדִיבִים </a:t>
            </a:r>
            <a:r>
              <a:rPr lang="he-IL" sz="1200" dirty="0" err="1">
                <a:solidFill>
                  <a:schemeClr val="tx1"/>
                </a:solidFill>
              </a:rPr>
              <a:t>וְכִסֵּא</a:t>
            </a:r>
            <a:r>
              <a:rPr lang="he-IL" sz="1200" dirty="0">
                <a:solidFill>
                  <a:schemeClr val="tx1"/>
                </a:solidFill>
              </a:rPr>
              <a:t> כָבוֹד יַנְחִלֵם. כִּי </a:t>
            </a:r>
            <a:r>
              <a:rPr lang="he-IL" sz="1200" dirty="0">
                <a:solidFill>
                  <a:srgbClr val="FF0000"/>
                </a:solidFill>
              </a:rPr>
              <a:t>לַה' </a:t>
            </a:r>
            <a:r>
              <a:rPr lang="he-IL" sz="1200" dirty="0">
                <a:solidFill>
                  <a:schemeClr val="tx1"/>
                </a:solidFill>
              </a:rPr>
              <a:t>מְצֻקֵי אֶרֶץ </a:t>
            </a:r>
            <a:r>
              <a:rPr lang="he-IL" sz="1200" dirty="0" err="1">
                <a:solidFill>
                  <a:schemeClr val="tx1"/>
                </a:solidFill>
              </a:rPr>
              <a:t>וַיָּשֶׁת</a:t>
            </a:r>
            <a:r>
              <a:rPr lang="he-IL" sz="1200" dirty="0">
                <a:solidFill>
                  <a:schemeClr val="tx1"/>
                </a:solidFill>
              </a:rPr>
              <a:t> עֲלֵיהֶם תֵּבֵל. רַגְלֵי חֲסִידָו יִשְׁמֹר וּרְשָׁעִים בַּחֹשֶׁךְ יִדָּמּוּ.  כִּי-לֹא </a:t>
            </a:r>
            <a:r>
              <a:rPr lang="he-IL" sz="1200" dirty="0" err="1">
                <a:solidFill>
                  <a:schemeClr val="tx1"/>
                </a:solidFill>
              </a:rPr>
              <a:t>בְכֹח</a:t>
            </a:r>
            <a:r>
              <a:rPr lang="he-IL" sz="1200" dirty="0">
                <a:solidFill>
                  <a:schemeClr val="tx1"/>
                </a:solidFill>
              </a:rPr>
              <a:t>ַ יִגְבַּר-אִישׁ. </a:t>
            </a:r>
            <a:r>
              <a:rPr lang="he-IL" sz="1200" dirty="0">
                <a:solidFill>
                  <a:srgbClr val="FF0000"/>
                </a:solidFill>
              </a:rPr>
              <a:t>ה' </a:t>
            </a:r>
            <a:r>
              <a:rPr lang="he-IL" sz="1200" dirty="0">
                <a:solidFill>
                  <a:schemeClr val="tx1"/>
                </a:solidFill>
              </a:rPr>
              <a:t>יֵחַתּוּ מְרִיבָו עָלָו בַּשָּׁמַיִם יַרְעֵם </a:t>
            </a:r>
            <a:r>
              <a:rPr lang="he-IL" sz="1200" dirty="0">
                <a:solidFill>
                  <a:srgbClr val="FF0000"/>
                </a:solidFill>
              </a:rPr>
              <a:t>ה' </a:t>
            </a:r>
            <a:r>
              <a:rPr lang="he-IL" sz="1200" dirty="0">
                <a:solidFill>
                  <a:schemeClr val="tx1"/>
                </a:solidFill>
              </a:rPr>
              <a:t>יָדִין אַפְסֵי-אָרֶץ </a:t>
            </a:r>
            <a:r>
              <a:rPr lang="he-IL" sz="1200" dirty="0" err="1">
                <a:solidFill>
                  <a:schemeClr val="tx1"/>
                </a:solidFill>
              </a:rPr>
              <a:t>וְיִתֶּן-עֹז</a:t>
            </a:r>
            <a:r>
              <a:rPr lang="he-IL" sz="1200" dirty="0">
                <a:solidFill>
                  <a:schemeClr val="tx1"/>
                </a:solidFill>
              </a:rPr>
              <a:t> לְמַלְכּוֹ וְיָרֵם קֶרֶן מְשִׁיחוֹ.</a:t>
            </a:r>
            <a:endParaRPr lang="he-IL"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69558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70953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2322974" y="1695477"/>
            <a:ext cx="6277981" cy="4607928"/>
          </a:xfrm>
          <a:prstGeom prst="rect">
            <a:avLst/>
          </a:prstGeom>
          <a:noFill/>
        </p:spPr>
        <p:txBody>
          <a:bodyPr wrap="square" rtlCol="1">
            <a:spAutoFit/>
          </a:bodyPr>
          <a:lstStyle/>
          <a:p>
            <a:pPr>
              <a:lnSpc>
                <a:spcPct val="120000"/>
              </a:lnSpc>
            </a:pPr>
            <a:endParaRPr lang="he-IL" sz="16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הני עשרים וארבע </a:t>
            </a:r>
            <a:r>
              <a:rPr lang="he-IL" sz="1600" b="0" i="0" dirty="0" err="1">
                <a:solidFill>
                  <a:srgbClr val="000000"/>
                </a:solidFill>
                <a:effectLst/>
                <a:latin typeface="Arial" panose="020B0604020202020204" pitchFamily="34" charset="0"/>
              </a:rPr>
              <a:t>דתעניתא</a:t>
            </a:r>
            <a:r>
              <a:rPr lang="he-IL" sz="1600" b="0" i="0" dirty="0">
                <a:solidFill>
                  <a:srgbClr val="000000"/>
                </a:solidFill>
                <a:effectLst/>
                <a:latin typeface="Arial" panose="020B0604020202020204" pitchFamily="34" charset="0"/>
              </a:rPr>
              <a:t> כנגד מי?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חלבו: </a:t>
            </a:r>
          </a:p>
          <a:p>
            <a:pPr>
              <a:lnSpc>
                <a:spcPct val="120000"/>
              </a:lnSpc>
            </a:pPr>
            <a:r>
              <a:rPr lang="he-IL" sz="1600" b="0" i="0" dirty="0">
                <a:solidFill>
                  <a:srgbClr val="000000"/>
                </a:solidFill>
                <a:effectLst/>
                <a:latin typeface="Arial" panose="020B0604020202020204" pitchFamily="34" charset="0"/>
              </a:rPr>
              <a:t>כנגד </a:t>
            </a:r>
            <a:r>
              <a:rPr lang="he-IL" sz="1600" b="0" i="0" dirty="0" err="1">
                <a:solidFill>
                  <a:srgbClr val="000000"/>
                </a:solidFill>
                <a:effectLst/>
                <a:latin typeface="Arial" panose="020B0604020202020204" pitchFamily="34" charset="0"/>
              </a:rPr>
              <a:t>כ''ד</a:t>
            </a:r>
            <a:r>
              <a:rPr lang="he-IL" sz="1600" b="0" i="0" dirty="0">
                <a:solidFill>
                  <a:srgbClr val="000000"/>
                </a:solidFill>
                <a:effectLst/>
                <a:latin typeface="Arial" panose="020B0604020202020204" pitchFamily="34" charset="0"/>
              </a:rPr>
              <a:t> רננות שאמר שלמה בשעה שהכניס ארון לבית קדשי הקדשים. </a:t>
            </a:r>
          </a:p>
          <a:p>
            <a:pPr>
              <a:lnSpc>
                <a:spcPct val="120000"/>
              </a:lnSpc>
            </a:pPr>
            <a:endParaRPr lang="he-IL" sz="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אי הכי כל יומא נמי </a:t>
            </a:r>
            <a:r>
              <a:rPr lang="he-IL" sz="1600" b="0" i="0" dirty="0" err="1">
                <a:solidFill>
                  <a:srgbClr val="000000"/>
                </a:solidFill>
                <a:effectLst/>
                <a:latin typeface="Arial" panose="020B0604020202020204" pitchFamily="34" charset="0"/>
              </a:rPr>
              <a:t>נמרינהו</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אימת </a:t>
            </a:r>
            <a:r>
              <a:rPr lang="he-IL" sz="1600" b="0" i="0" dirty="0" err="1">
                <a:solidFill>
                  <a:srgbClr val="000000"/>
                </a:solidFill>
                <a:effectLst/>
                <a:latin typeface="Arial" panose="020B0604020202020204" pitchFamily="34" charset="0"/>
              </a:rPr>
              <a:t>אמרינהו</a:t>
            </a:r>
            <a:r>
              <a:rPr lang="he-IL" sz="1600" b="0" i="0" dirty="0">
                <a:solidFill>
                  <a:srgbClr val="000000"/>
                </a:solidFill>
                <a:effectLst/>
                <a:latin typeface="Arial" panose="020B0604020202020204" pitchFamily="34" charset="0"/>
              </a:rPr>
              <a:t> שלמה </a:t>
            </a:r>
            <a:r>
              <a:rPr lang="he-IL" sz="1600" b="0" i="0" dirty="0" err="1">
                <a:solidFill>
                  <a:srgbClr val="000000"/>
                </a:solidFill>
                <a:effectLst/>
                <a:latin typeface="Arial" panose="020B0604020202020204" pitchFamily="34" charset="0"/>
              </a:rPr>
              <a:t>ביומא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דרחמי</a:t>
            </a:r>
            <a:r>
              <a:rPr lang="he-IL" sz="1600" b="0" i="0" dirty="0">
                <a:solidFill>
                  <a:srgbClr val="000000"/>
                </a:solidFill>
                <a:effectLst/>
                <a:latin typeface="Arial" panose="020B0604020202020204" pitchFamily="34" charset="0"/>
              </a:rPr>
              <a:t>, אנן נמי </a:t>
            </a:r>
            <a:r>
              <a:rPr lang="he-IL" sz="1600" b="0" i="0" dirty="0" err="1">
                <a:solidFill>
                  <a:srgbClr val="000000"/>
                </a:solidFill>
                <a:effectLst/>
                <a:latin typeface="Arial" panose="020B0604020202020204" pitchFamily="34" charset="0"/>
              </a:rPr>
              <a:t>ביומא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דרחמי</a:t>
            </a:r>
            <a:r>
              <a:rPr lang="he-IL" sz="1600" b="0" i="0" dirty="0">
                <a:solidFill>
                  <a:srgbClr val="000000"/>
                </a:solidFill>
                <a:effectLst/>
                <a:latin typeface="Arial" panose="020B0604020202020204" pitchFamily="34" charset="0"/>
              </a:rPr>
              <a:t> אמרי להו.</a:t>
            </a:r>
            <a:endParaRPr lang="he-IL" sz="1600" dirty="0">
              <a:solidFill>
                <a:srgbClr val="F79646">
                  <a:lumMod val="50000"/>
                </a:srgbClr>
              </a:solidFill>
            </a:endParaRPr>
          </a:p>
        </p:txBody>
      </p:sp>
      <p:sp>
        <p:nvSpPr>
          <p:cNvPr id="4" name="הסבר מלבני מעוגל 6">
            <a:extLst>
              <a:ext uri="{FF2B5EF4-FFF2-40B4-BE49-F238E27FC236}">
                <a16:creationId xmlns:a16="http://schemas.microsoft.com/office/drawing/2014/main" id="{B58CED8A-C2FF-4143-71AC-04B402ABC643}"/>
              </a:ext>
            </a:extLst>
          </p:cNvPr>
          <p:cNvSpPr/>
          <p:nvPr/>
        </p:nvSpPr>
        <p:spPr>
          <a:xfrm>
            <a:off x="395536" y="863151"/>
            <a:ext cx="8246875" cy="3213921"/>
          </a:xfrm>
          <a:prstGeom prst="wedgeRoundRectCallout">
            <a:avLst>
              <a:gd name="adj1" fmla="val 53428"/>
              <a:gd name="adj2" fmla="val -4498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b="0" i="0" dirty="0">
                <a:solidFill>
                  <a:srgbClr val="000000"/>
                </a:solidFill>
                <a:effectLst/>
                <a:latin typeface="Arial" panose="020B0604020202020204" pitchFamily="34" charset="0"/>
              </a:rPr>
              <a:t>מלכים א/ח:</a:t>
            </a:r>
          </a:p>
          <a:p>
            <a:pPr>
              <a:lnSpc>
                <a:spcPct val="120000"/>
              </a:lnSpc>
            </a:pPr>
            <a:r>
              <a:rPr lang="he-IL" sz="1100" b="0" i="0" dirty="0">
                <a:solidFill>
                  <a:srgbClr val="000000"/>
                </a:solidFill>
                <a:effectLst/>
                <a:latin typeface="Arial" panose="020B0604020202020204" pitchFamily="34" charset="0"/>
              </a:rPr>
              <a:t>ויעמד שלמה... ופנית אל </a:t>
            </a:r>
            <a:r>
              <a:rPr lang="he-IL" sz="1100" b="0" i="0" dirty="0">
                <a:solidFill>
                  <a:srgbClr val="FF0000"/>
                </a:solidFill>
                <a:effectLst/>
                <a:latin typeface="Arial" panose="020B0604020202020204" pitchFamily="34" charset="0"/>
              </a:rPr>
              <a:t>תפלת</a:t>
            </a:r>
            <a:r>
              <a:rPr lang="he-IL" sz="1100" b="0" i="0" dirty="0">
                <a:solidFill>
                  <a:srgbClr val="000000"/>
                </a:solidFill>
                <a:effectLst/>
                <a:latin typeface="Arial" panose="020B0604020202020204" pitchFamily="34" charset="0"/>
              </a:rPr>
              <a:t> עבדך ואל </a:t>
            </a:r>
            <a:r>
              <a:rPr lang="he-IL" sz="1100" b="0" i="0" dirty="0">
                <a:solidFill>
                  <a:srgbClr val="FF0000"/>
                </a:solidFill>
                <a:effectLst/>
                <a:latin typeface="Arial" panose="020B0604020202020204" pitchFamily="34" charset="0"/>
              </a:rPr>
              <a:t>תחנתו </a:t>
            </a:r>
            <a:r>
              <a:rPr lang="he-IL" sz="1100" b="0" i="0" dirty="0">
                <a:solidFill>
                  <a:srgbClr val="000000"/>
                </a:solidFill>
                <a:effectLst/>
                <a:latin typeface="Arial" panose="020B0604020202020204" pitchFamily="34" charset="0"/>
              </a:rPr>
              <a:t>ה' </a:t>
            </a:r>
            <a:r>
              <a:rPr lang="he-IL" sz="1100" b="0" i="0" dirty="0" err="1">
                <a:solidFill>
                  <a:srgbClr val="000000"/>
                </a:solidFill>
                <a:effectLst/>
                <a:latin typeface="Arial" panose="020B0604020202020204" pitchFamily="34" charset="0"/>
              </a:rPr>
              <a:t>אלהי</a:t>
            </a:r>
            <a:r>
              <a:rPr lang="he-IL" sz="1100" b="0" i="0" dirty="0">
                <a:solidFill>
                  <a:srgbClr val="000000"/>
                </a:solidFill>
                <a:effectLst/>
                <a:latin typeface="Arial" panose="020B0604020202020204" pitchFamily="34" charset="0"/>
              </a:rPr>
              <a:t> לשמע אל </a:t>
            </a:r>
            <a:r>
              <a:rPr lang="he-IL" sz="1100" b="1" i="0" dirty="0">
                <a:solidFill>
                  <a:srgbClr val="FF0000"/>
                </a:solidFill>
                <a:effectLst/>
                <a:latin typeface="Arial" panose="020B0604020202020204" pitchFamily="34" charset="0"/>
              </a:rPr>
              <a:t>הרנה</a:t>
            </a:r>
            <a:r>
              <a:rPr lang="he-IL" sz="1100" b="0" i="0" dirty="0">
                <a:solidFill>
                  <a:srgbClr val="000000"/>
                </a:solidFill>
                <a:effectLst/>
                <a:latin typeface="Arial" panose="020B0604020202020204" pitchFamily="34" charset="0"/>
              </a:rPr>
              <a:t> ואל </a:t>
            </a:r>
            <a:r>
              <a:rPr lang="he-IL" sz="1100" b="0" i="0" dirty="0">
                <a:solidFill>
                  <a:srgbClr val="FF0000"/>
                </a:solidFill>
                <a:effectLst/>
                <a:latin typeface="Arial" panose="020B0604020202020204" pitchFamily="34" charset="0"/>
              </a:rPr>
              <a:t>התפלה</a:t>
            </a:r>
            <a:r>
              <a:rPr lang="he-IL" sz="1100" b="0" i="0" dirty="0">
                <a:solidFill>
                  <a:srgbClr val="000000"/>
                </a:solidFill>
                <a:effectLst/>
                <a:latin typeface="Arial" panose="020B0604020202020204" pitchFamily="34" charset="0"/>
              </a:rPr>
              <a:t> אשר עבדך </a:t>
            </a:r>
            <a:r>
              <a:rPr lang="he-IL" sz="1100" b="0" i="0" dirty="0">
                <a:solidFill>
                  <a:srgbClr val="FF0000"/>
                </a:solidFill>
                <a:effectLst/>
                <a:latin typeface="Arial" panose="020B0604020202020204" pitchFamily="34" charset="0"/>
              </a:rPr>
              <a:t>מתפלל</a:t>
            </a:r>
            <a:r>
              <a:rPr lang="he-IL" sz="1100" b="0" i="0" dirty="0">
                <a:solidFill>
                  <a:srgbClr val="000000"/>
                </a:solidFill>
                <a:effectLst/>
                <a:latin typeface="Arial" panose="020B0604020202020204" pitchFamily="34" charset="0"/>
              </a:rPr>
              <a:t> לפניך היום. להיות עינך פתחת אל-הבית הזה לילה ויום אל המקום</a:t>
            </a:r>
            <a:r>
              <a:rPr lang="he-IL" sz="1100" dirty="0">
                <a:solidFill>
                  <a:srgbClr val="000000"/>
                </a:solidFill>
                <a:latin typeface="Arial" panose="020B0604020202020204" pitchFamily="34" charset="0"/>
              </a:rPr>
              <a:t> </a:t>
            </a:r>
            <a:r>
              <a:rPr lang="he-IL" sz="1100" b="0" i="0" dirty="0">
                <a:solidFill>
                  <a:srgbClr val="000000"/>
                </a:solidFill>
                <a:effectLst/>
                <a:latin typeface="Arial" panose="020B0604020202020204" pitchFamily="34" charset="0"/>
              </a:rPr>
              <a:t> אשר אמרת יהיה שמי שם לשמע אל </a:t>
            </a:r>
            <a:r>
              <a:rPr lang="he-IL" sz="1100" b="0" i="0" dirty="0">
                <a:solidFill>
                  <a:srgbClr val="FF0000"/>
                </a:solidFill>
                <a:effectLst/>
                <a:latin typeface="Arial" panose="020B0604020202020204" pitchFamily="34" charset="0"/>
              </a:rPr>
              <a:t>התפלה</a:t>
            </a:r>
            <a:r>
              <a:rPr lang="he-IL" sz="1100" b="0" i="0" dirty="0">
                <a:solidFill>
                  <a:srgbClr val="000000"/>
                </a:solidFill>
                <a:effectLst/>
                <a:latin typeface="Arial" panose="020B0604020202020204" pitchFamily="34" charset="0"/>
              </a:rPr>
              <a:t> אשר </a:t>
            </a:r>
            <a:r>
              <a:rPr lang="he-IL" sz="1100" b="0" i="0" dirty="0">
                <a:solidFill>
                  <a:srgbClr val="FF0000"/>
                </a:solidFill>
                <a:effectLst/>
                <a:latin typeface="Arial" panose="020B0604020202020204" pitchFamily="34" charset="0"/>
              </a:rPr>
              <a:t>יתפלל</a:t>
            </a:r>
            <a:r>
              <a:rPr lang="he-IL" sz="1100" b="0" i="0" dirty="0">
                <a:solidFill>
                  <a:srgbClr val="000000"/>
                </a:solidFill>
                <a:effectLst/>
                <a:latin typeface="Arial" panose="020B0604020202020204" pitchFamily="34" charset="0"/>
              </a:rPr>
              <a:t> עבדך אל-המקום הזה. ושמעת אל </a:t>
            </a:r>
            <a:r>
              <a:rPr lang="he-IL" sz="1100" b="0" i="0" dirty="0">
                <a:solidFill>
                  <a:srgbClr val="FF0000"/>
                </a:solidFill>
                <a:effectLst/>
                <a:latin typeface="Arial" panose="020B0604020202020204" pitchFamily="34" charset="0"/>
              </a:rPr>
              <a:t>תחנת</a:t>
            </a:r>
            <a:r>
              <a:rPr lang="he-IL" sz="1100" b="0" i="0" dirty="0">
                <a:solidFill>
                  <a:srgbClr val="000000"/>
                </a:solidFill>
                <a:effectLst/>
                <a:latin typeface="Arial" panose="020B0604020202020204" pitchFamily="34" charset="0"/>
              </a:rPr>
              <a:t> עבדך ועמך ישראל אשר </a:t>
            </a:r>
            <a:r>
              <a:rPr lang="he-IL" sz="1100" b="0" i="0" dirty="0">
                <a:solidFill>
                  <a:srgbClr val="FF0000"/>
                </a:solidFill>
                <a:effectLst/>
                <a:latin typeface="Arial" panose="020B0604020202020204" pitchFamily="34" charset="0"/>
              </a:rPr>
              <a:t>יתפללו</a:t>
            </a:r>
            <a:r>
              <a:rPr lang="he-IL" sz="1100" b="0" i="0" dirty="0">
                <a:solidFill>
                  <a:srgbClr val="000000"/>
                </a:solidFill>
                <a:effectLst/>
                <a:latin typeface="Arial" panose="020B0604020202020204" pitchFamily="34" charset="0"/>
              </a:rPr>
              <a:t> אל המקום הזה ואתה תשמע אל מקום שבתך אל השמים ושמעת וסלחת. את אשר יחטא איש לרעהו... </a:t>
            </a:r>
            <a:r>
              <a:rPr lang="he-IL" sz="1100" b="0" i="0" dirty="0" err="1">
                <a:solidFill>
                  <a:srgbClr val="000000"/>
                </a:solidFill>
                <a:effectLst/>
                <a:latin typeface="Arial" panose="020B0604020202020204" pitchFamily="34" charset="0"/>
              </a:rPr>
              <a:t>בהנגף</a:t>
            </a:r>
            <a:r>
              <a:rPr lang="he-IL" sz="1100" b="0" i="0" dirty="0">
                <a:solidFill>
                  <a:srgbClr val="000000"/>
                </a:solidFill>
                <a:effectLst/>
                <a:latin typeface="Arial" panose="020B0604020202020204" pitchFamily="34" charset="0"/>
              </a:rPr>
              <a:t> עמך ישראל לפני אויב אשר יחטאו לך ושבו אליך והודו את שמך </a:t>
            </a:r>
            <a:r>
              <a:rPr lang="he-IL" sz="1100" b="0" i="0" dirty="0">
                <a:solidFill>
                  <a:srgbClr val="FF0000"/>
                </a:solidFill>
                <a:effectLst/>
                <a:latin typeface="Arial" panose="020B0604020202020204" pitchFamily="34" charset="0"/>
              </a:rPr>
              <a:t>והתפללו</a:t>
            </a:r>
            <a:r>
              <a:rPr lang="he-IL" sz="1100" b="0" i="0" dirty="0">
                <a:solidFill>
                  <a:srgbClr val="000000"/>
                </a:solidFill>
                <a:effectLst/>
                <a:latin typeface="Arial" panose="020B0604020202020204" pitchFamily="34" charset="0"/>
              </a:rPr>
              <a:t> </a:t>
            </a:r>
            <a:r>
              <a:rPr lang="he-IL" sz="1100" b="0" i="0" dirty="0">
                <a:solidFill>
                  <a:srgbClr val="FF0000"/>
                </a:solidFill>
                <a:effectLst/>
                <a:latin typeface="Arial" panose="020B0604020202020204" pitchFamily="34" charset="0"/>
              </a:rPr>
              <a:t>והתחננו</a:t>
            </a:r>
            <a:r>
              <a:rPr lang="he-IL" sz="1100" b="0" i="0" dirty="0">
                <a:solidFill>
                  <a:srgbClr val="000000"/>
                </a:solidFill>
                <a:effectLst/>
                <a:latin typeface="Arial" panose="020B0604020202020204" pitchFamily="34" charset="0"/>
              </a:rPr>
              <a:t> אליך בבית הזה. ואתה תשמע השמים וסלחת לחטאת עמך ישראל והשבתם אל האדמה אשר נתת לאבותם. </a:t>
            </a:r>
            <a:r>
              <a:rPr lang="he-IL" sz="1100" b="0" i="0" dirty="0" err="1">
                <a:solidFill>
                  <a:srgbClr val="000000"/>
                </a:solidFill>
                <a:effectLst/>
                <a:latin typeface="Arial" panose="020B0604020202020204" pitchFamily="34" charset="0"/>
              </a:rPr>
              <a:t>בהעצר</a:t>
            </a:r>
            <a:r>
              <a:rPr lang="he-IL" sz="1100" b="0" i="0" dirty="0">
                <a:solidFill>
                  <a:srgbClr val="000000"/>
                </a:solidFill>
                <a:effectLst/>
                <a:latin typeface="Arial" panose="020B0604020202020204" pitchFamily="34" charset="0"/>
              </a:rPr>
              <a:t> שמים ולא יהיה מטר כי יחטאו לך </a:t>
            </a:r>
            <a:r>
              <a:rPr lang="he-IL" sz="1100" b="0" i="0" dirty="0">
                <a:solidFill>
                  <a:srgbClr val="FF0000"/>
                </a:solidFill>
                <a:effectLst/>
                <a:latin typeface="Arial" panose="020B0604020202020204" pitchFamily="34" charset="0"/>
              </a:rPr>
              <a:t>והתפללו</a:t>
            </a:r>
            <a:r>
              <a:rPr lang="he-IL" sz="1100" b="0" i="0" dirty="0">
                <a:solidFill>
                  <a:srgbClr val="000000"/>
                </a:solidFill>
                <a:effectLst/>
                <a:latin typeface="Arial" panose="020B0604020202020204" pitchFamily="34" charset="0"/>
              </a:rPr>
              <a:t> אל המקום הזה והודו את שמך ומחטאתם </a:t>
            </a:r>
            <a:r>
              <a:rPr lang="he-IL" sz="1100" b="0" i="0" dirty="0" err="1">
                <a:solidFill>
                  <a:srgbClr val="000000"/>
                </a:solidFill>
                <a:effectLst/>
                <a:latin typeface="Arial" panose="020B0604020202020204" pitchFamily="34" charset="0"/>
              </a:rPr>
              <a:t>ישובון</a:t>
            </a:r>
            <a:r>
              <a:rPr lang="he-IL" sz="1100" b="0" i="0" dirty="0">
                <a:solidFill>
                  <a:srgbClr val="000000"/>
                </a:solidFill>
                <a:effectLst/>
                <a:latin typeface="Arial" panose="020B0604020202020204" pitchFamily="34" charset="0"/>
              </a:rPr>
              <a:t> כי תענם... רעב כי-יהיה בארץ... כל</a:t>
            </a:r>
            <a:r>
              <a:rPr lang="he-IL" sz="1100" dirty="0">
                <a:solidFill>
                  <a:srgbClr val="000000"/>
                </a:solidFill>
                <a:latin typeface="Arial" panose="020B0604020202020204" pitchFamily="34" charset="0"/>
              </a:rPr>
              <a:t> </a:t>
            </a:r>
            <a:r>
              <a:rPr lang="he-IL" sz="1100" b="0" i="0" dirty="0">
                <a:solidFill>
                  <a:srgbClr val="FF0000"/>
                </a:solidFill>
                <a:effectLst/>
                <a:latin typeface="Arial" panose="020B0604020202020204" pitchFamily="34" charset="0"/>
              </a:rPr>
              <a:t>תפלה</a:t>
            </a:r>
            <a:r>
              <a:rPr lang="he-IL" sz="1100" b="0" i="0" dirty="0">
                <a:solidFill>
                  <a:srgbClr val="000000"/>
                </a:solidFill>
                <a:effectLst/>
                <a:latin typeface="Arial" panose="020B0604020202020204" pitchFamily="34" charset="0"/>
              </a:rPr>
              <a:t> כל </a:t>
            </a:r>
            <a:r>
              <a:rPr lang="he-IL" sz="1100" b="0" i="0" dirty="0">
                <a:solidFill>
                  <a:srgbClr val="FF0000"/>
                </a:solidFill>
                <a:effectLst/>
                <a:latin typeface="Arial" panose="020B0604020202020204" pitchFamily="34" charset="0"/>
              </a:rPr>
              <a:t>תחנה</a:t>
            </a:r>
            <a:r>
              <a:rPr lang="he-IL" sz="1100" b="0" i="0" dirty="0">
                <a:solidFill>
                  <a:srgbClr val="000000"/>
                </a:solidFill>
                <a:effectLst/>
                <a:latin typeface="Arial" panose="020B0604020202020204" pitchFamily="34" charset="0"/>
              </a:rPr>
              <a:t> אשר תהיה לכל האדם לכל עמך ישראל... כי ישמעון את-שמך הגדול ואת ידך החזקה וזרעך הנטויה ובא </a:t>
            </a:r>
            <a:r>
              <a:rPr lang="he-IL" sz="1100" b="0" i="0" dirty="0">
                <a:solidFill>
                  <a:srgbClr val="FF0000"/>
                </a:solidFill>
                <a:effectLst/>
                <a:latin typeface="Arial" panose="020B0604020202020204" pitchFamily="34" charset="0"/>
              </a:rPr>
              <a:t>והתפלל</a:t>
            </a:r>
            <a:r>
              <a:rPr lang="he-IL" sz="1100" b="0" i="0" dirty="0">
                <a:solidFill>
                  <a:srgbClr val="000000"/>
                </a:solidFill>
                <a:effectLst/>
                <a:latin typeface="Arial" panose="020B0604020202020204" pitchFamily="34" charset="0"/>
              </a:rPr>
              <a:t> אל הבית הזה. אתה תשמע השמים מכון שבתך ועשית ככל אשר יקרא אליך </a:t>
            </a:r>
            <a:r>
              <a:rPr lang="he-IL" sz="1100" b="0" i="0" dirty="0" err="1">
                <a:solidFill>
                  <a:srgbClr val="000000"/>
                </a:solidFill>
                <a:effectLst/>
                <a:latin typeface="Arial" panose="020B0604020202020204" pitchFamily="34" charset="0"/>
              </a:rPr>
              <a:t>הנכרי</a:t>
            </a:r>
            <a:r>
              <a:rPr lang="he-IL" sz="1100" b="0" i="0" dirty="0">
                <a:solidFill>
                  <a:srgbClr val="000000"/>
                </a:solidFill>
                <a:effectLst/>
                <a:latin typeface="Arial" panose="020B0604020202020204" pitchFamily="34" charset="0"/>
              </a:rPr>
              <a:t> למען ידעון כל עמי הארץ את שמך ליראה אתך כעמך ישראל ולדעת כי שמך נקרא על הבית הזה אשר בניתי. כי יצא עמך למלחמה על איבו בדרך אשר תשלחם </a:t>
            </a:r>
            <a:r>
              <a:rPr lang="he-IL" sz="1100" b="0" i="0" dirty="0">
                <a:solidFill>
                  <a:srgbClr val="FF0000"/>
                </a:solidFill>
                <a:effectLst/>
                <a:latin typeface="Arial" panose="020B0604020202020204" pitchFamily="34" charset="0"/>
              </a:rPr>
              <a:t>והתפללו</a:t>
            </a:r>
            <a:r>
              <a:rPr lang="he-IL" sz="1100" b="0" i="0" dirty="0">
                <a:solidFill>
                  <a:srgbClr val="000000"/>
                </a:solidFill>
                <a:effectLst/>
                <a:latin typeface="Arial" panose="020B0604020202020204" pitchFamily="34" charset="0"/>
              </a:rPr>
              <a:t> אל ה' דרך העיר אשר בחרת בה והבית אשר בנתי לשמך. ושמעת השמים את </a:t>
            </a:r>
            <a:r>
              <a:rPr lang="he-IL" sz="1100" b="0" i="0" dirty="0">
                <a:solidFill>
                  <a:srgbClr val="FF0000"/>
                </a:solidFill>
                <a:effectLst/>
                <a:latin typeface="Arial" panose="020B0604020202020204" pitchFamily="34" charset="0"/>
              </a:rPr>
              <a:t>תפלתם</a:t>
            </a:r>
            <a:r>
              <a:rPr lang="he-IL" sz="1100" b="0" i="0" dirty="0">
                <a:solidFill>
                  <a:srgbClr val="000000"/>
                </a:solidFill>
                <a:effectLst/>
                <a:latin typeface="Arial" panose="020B0604020202020204" pitchFamily="34" charset="0"/>
              </a:rPr>
              <a:t> ואת </a:t>
            </a:r>
            <a:r>
              <a:rPr lang="he-IL" sz="1100" b="0" i="0" dirty="0">
                <a:solidFill>
                  <a:srgbClr val="FF0000"/>
                </a:solidFill>
                <a:effectLst/>
                <a:latin typeface="Arial" panose="020B0604020202020204" pitchFamily="34" charset="0"/>
              </a:rPr>
              <a:t>תחנתם</a:t>
            </a:r>
            <a:r>
              <a:rPr lang="he-IL" sz="1100" b="0" i="0" dirty="0">
                <a:solidFill>
                  <a:srgbClr val="000000"/>
                </a:solidFill>
                <a:effectLst/>
                <a:latin typeface="Arial" panose="020B0604020202020204" pitchFamily="34" charset="0"/>
              </a:rPr>
              <a:t> ועשית משפטם. כי יחטאו לך כי אין אדם אשר לא יחטא ואנפת בם ונתתם לפני אויב ושבום שביהם אל ארץ האויב רחוקה או קרובה. והשיבו אל לבם בארץ אשר נשבו שם ושבו </a:t>
            </a:r>
            <a:r>
              <a:rPr lang="he-IL" sz="1100" b="0" i="0" dirty="0">
                <a:solidFill>
                  <a:srgbClr val="FF0000"/>
                </a:solidFill>
                <a:effectLst/>
                <a:latin typeface="Arial" panose="020B0604020202020204" pitchFamily="34" charset="0"/>
              </a:rPr>
              <a:t>והתחננו</a:t>
            </a:r>
            <a:r>
              <a:rPr lang="he-IL" sz="1100" b="0" i="0" dirty="0">
                <a:solidFill>
                  <a:srgbClr val="000000"/>
                </a:solidFill>
                <a:effectLst/>
                <a:latin typeface="Arial" panose="020B0604020202020204" pitchFamily="34" charset="0"/>
              </a:rPr>
              <a:t> אליך בארץ שביהם </a:t>
            </a:r>
            <a:r>
              <a:rPr lang="he-IL" sz="1100" b="0" i="0" dirty="0" err="1">
                <a:solidFill>
                  <a:srgbClr val="000000"/>
                </a:solidFill>
                <a:effectLst/>
                <a:latin typeface="Arial" panose="020B0604020202020204" pitchFamily="34" charset="0"/>
              </a:rPr>
              <a:t>לאמר</a:t>
            </a:r>
            <a:r>
              <a:rPr lang="he-IL" sz="1100" b="0" i="0" dirty="0">
                <a:solidFill>
                  <a:srgbClr val="000000"/>
                </a:solidFill>
                <a:effectLst/>
                <a:latin typeface="Arial" panose="020B0604020202020204" pitchFamily="34" charset="0"/>
              </a:rPr>
              <a:t> חטאנו </a:t>
            </a:r>
            <a:r>
              <a:rPr lang="he-IL" sz="1100" b="0" i="0" dirty="0" err="1">
                <a:solidFill>
                  <a:srgbClr val="000000"/>
                </a:solidFill>
                <a:effectLst/>
                <a:latin typeface="Arial" panose="020B0604020202020204" pitchFamily="34" charset="0"/>
              </a:rPr>
              <a:t>והעוינו</a:t>
            </a:r>
            <a:r>
              <a:rPr lang="he-IL" sz="1100" b="0" i="0" dirty="0">
                <a:solidFill>
                  <a:srgbClr val="000000"/>
                </a:solidFill>
                <a:effectLst/>
                <a:latin typeface="Arial" panose="020B0604020202020204" pitchFamily="34" charset="0"/>
              </a:rPr>
              <a:t> רשענו. ושבו אליך בכל לבבם ובכל נפשם בארץ איביהם אשר שבו אתם </a:t>
            </a:r>
            <a:r>
              <a:rPr lang="he-IL" sz="1100" b="0" i="0" dirty="0">
                <a:solidFill>
                  <a:srgbClr val="FF0000"/>
                </a:solidFill>
                <a:effectLst/>
                <a:latin typeface="Arial" panose="020B0604020202020204" pitchFamily="34" charset="0"/>
              </a:rPr>
              <a:t>והתפללו</a:t>
            </a:r>
            <a:r>
              <a:rPr lang="he-IL" sz="1100" b="0" i="0" dirty="0">
                <a:solidFill>
                  <a:srgbClr val="000000"/>
                </a:solidFill>
                <a:effectLst/>
                <a:latin typeface="Arial" panose="020B0604020202020204" pitchFamily="34" charset="0"/>
              </a:rPr>
              <a:t> אליך דרך ארצם אשר </a:t>
            </a:r>
            <a:r>
              <a:rPr lang="he-IL" sz="1100" b="0" i="0" dirty="0" err="1">
                <a:solidFill>
                  <a:srgbClr val="000000"/>
                </a:solidFill>
                <a:effectLst/>
                <a:latin typeface="Arial" panose="020B0604020202020204" pitchFamily="34" charset="0"/>
              </a:rPr>
              <a:t>נתתה</a:t>
            </a:r>
            <a:r>
              <a:rPr lang="he-IL" sz="1100" b="0" i="0" dirty="0">
                <a:solidFill>
                  <a:srgbClr val="000000"/>
                </a:solidFill>
                <a:effectLst/>
                <a:latin typeface="Arial" panose="020B0604020202020204" pitchFamily="34" charset="0"/>
              </a:rPr>
              <a:t> לאבותם העיר אשר בחרת והבית אשר בנית בניתי לשמך. ושמעת השמים מכון שבתך את </a:t>
            </a:r>
            <a:r>
              <a:rPr lang="he-IL" sz="1100" b="0" i="0" dirty="0">
                <a:solidFill>
                  <a:srgbClr val="FF0000"/>
                </a:solidFill>
                <a:effectLst/>
                <a:latin typeface="Arial" panose="020B0604020202020204" pitchFamily="34" charset="0"/>
              </a:rPr>
              <a:t>תפלתם</a:t>
            </a:r>
            <a:r>
              <a:rPr lang="he-IL" sz="1100" b="0" i="0" dirty="0">
                <a:solidFill>
                  <a:srgbClr val="000000"/>
                </a:solidFill>
                <a:effectLst/>
                <a:latin typeface="Arial" panose="020B0604020202020204" pitchFamily="34" charset="0"/>
              </a:rPr>
              <a:t> ואת </a:t>
            </a:r>
            <a:r>
              <a:rPr lang="he-IL" sz="1100" b="0" i="0" dirty="0">
                <a:solidFill>
                  <a:srgbClr val="FF0000"/>
                </a:solidFill>
                <a:effectLst/>
                <a:latin typeface="Arial" panose="020B0604020202020204" pitchFamily="34" charset="0"/>
              </a:rPr>
              <a:t>תחנתם</a:t>
            </a:r>
            <a:r>
              <a:rPr lang="he-IL" sz="1100" b="0" i="0" dirty="0">
                <a:solidFill>
                  <a:srgbClr val="000000"/>
                </a:solidFill>
                <a:effectLst/>
                <a:latin typeface="Arial" panose="020B0604020202020204" pitchFamily="34" charset="0"/>
              </a:rPr>
              <a:t> ועשית משפטם. וסלחת לעמך אשר חטאו לך ולכל פשעיהם אשר פשעו בך ונתתם לרחמים לפני שביהם ורחמום. כי עמך ונחלתך הם אשר הוצאת ממצרים מתוך כור הברזל. להיות עיניך פתחת אל </a:t>
            </a:r>
            <a:r>
              <a:rPr lang="he-IL" sz="1100" b="0" i="0" dirty="0">
                <a:solidFill>
                  <a:srgbClr val="FF0000"/>
                </a:solidFill>
                <a:effectLst/>
                <a:latin typeface="Arial" panose="020B0604020202020204" pitchFamily="34" charset="0"/>
              </a:rPr>
              <a:t>תחנת</a:t>
            </a:r>
            <a:r>
              <a:rPr lang="he-IL" sz="1100" b="0" i="0" dirty="0">
                <a:solidFill>
                  <a:srgbClr val="000000"/>
                </a:solidFill>
                <a:effectLst/>
                <a:latin typeface="Arial" panose="020B0604020202020204" pitchFamily="34" charset="0"/>
              </a:rPr>
              <a:t> עבדך ואל </a:t>
            </a:r>
            <a:r>
              <a:rPr lang="he-IL" sz="1100" b="0" i="0" dirty="0">
                <a:solidFill>
                  <a:srgbClr val="FF0000"/>
                </a:solidFill>
                <a:effectLst/>
                <a:latin typeface="Arial" panose="020B0604020202020204" pitchFamily="34" charset="0"/>
              </a:rPr>
              <a:t>תחנת</a:t>
            </a:r>
            <a:r>
              <a:rPr lang="he-IL" sz="1100" b="0" i="0" dirty="0">
                <a:solidFill>
                  <a:srgbClr val="000000"/>
                </a:solidFill>
                <a:effectLst/>
                <a:latin typeface="Arial" panose="020B0604020202020204" pitchFamily="34" charset="0"/>
              </a:rPr>
              <a:t> עמך ישראל לשמע אליהם בכל קראם אליך...</a:t>
            </a:r>
          </a:p>
        </p:txBody>
      </p:sp>
    </p:spTree>
    <p:extLst>
      <p:ext uri="{BB962C8B-B14F-4D97-AF65-F5344CB8AC3E}">
        <p14:creationId xmlns:p14="http://schemas.microsoft.com/office/powerpoint/2010/main" val="281346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70953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1" y="256378"/>
            <a:ext cx="8964488" cy="6657720"/>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רבי יהושע אומר מעין שמנה עשרה: </a:t>
            </a:r>
          </a:p>
          <a:p>
            <a:pPr>
              <a:lnSpc>
                <a:spcPct val="120000"/>
              </a:lnSpc>
            </a:pPr>
            <a:endParaRPr lang="he-IL" sz="1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מאי מעין שמנה עשרה? </a:t>
            </a:r>
          </a:p>
          <a:p>
            <a:pPr>
              <a:lnSpc>
                <a:spcPct val="120000"/>
              </a:lnSpc>
            </a:pPr>
            <a:endParaRPr lang="he-IL" sz="2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רב אמר: מעין כל ברכה וברכה. </a:t>
            </a:r>
          </a:p>
          <a:p>
            <a:pPr>
              <a:lnSpc>
                <a:spcPct val="120000"/>
              </a:lnSpc>
            </a:pPr>
            <a:endParaRPr lang="he-IL" sz="2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ושמואל אמר: הביננו ה' </a:t>
            </a:r>
            <a:r>
              <a:rPr lang="he-IL" sz="1600" b="0" i="0" dirty="0" err="1">
                <a:solidFill>
                  <a:srgbClr val="000000"/>
                </a:solidFill>
                <a:effectLst/>
                <a:latin typeface="Arial" panose="020B0604020202020204" pitchFamily="34" charset="0"/>
              </a:rPr>
              <a:t>אלהינו</a:t>
            </a:r>
            <a:r>
              <a:rPr lang="he-IL" sz="1600" b="0" i="0" dirty="0">
                <a:solidFill>
                  <a:srgbClr val="000000"/>
                </a:solidFill>
                <a:effectLst/>
                <a:latin typeface="Arial" panose="020B0604020202020204" pitchFamily="34" charset="0"/>
              </a:rPr>
              <a:t> לדעת דרכיך, ומול את לבבנו ליראתך, ותסלח לנו, להיות גאולים, ורחקנו ממכאובינו, ודשננו בנאות ארצך, </a:t>
            </a:r>
            <a:r>
              <a:rPr lang="he-IL" sz="1600" b="0" i="0" dirty="0" err="1">
                <a:solidFill>
                  <a:srgbClr val="000000"/>
                </a:solidFill>
                <a:effectLst/>
                <a:latin typeface="Arial" panose="020B0604020202020204" pitchFamily="34" charset="0"/>
              </a:rPr>
              <a:t>ונפוצותינו</a:t>
            </a:r>
            <a:r>
              <a:rPr lang="he-IL" sz="1600" b="0" i="0" dirty="0">
                <a:solidFill>
                  <a:srgbClr val="000000"/>
                </a:solidFill>
                <a:effectLst/>
                <a:latin typeface="Arial" panose="020B0604020202020204" pitchFamily="34" charset="0"/>
              </a:rPr>
              <a:t> מארבע תקבץ, והתועים על דעתך ישפטו, ועל הרשעים תניף ידיך, וישמחו צדיקים, </a:t>
            </a:r>
            <a:r>
              <a:rPr lang="he-IL" sz="1600" b="0" i="0" dirty="0" err="1">
                <a:solidFill>
                  <a:srgbClr val="000000"/>
                </a:solidFill>
                <a:effectLst/>
                <a:latin typeface="Arial" panose="020B0604020202020204" pitchFamily="34" charset="0"/>
              </a:rPr>
              <a:t>בבנין</a:t>
            </a:r>
            <a:r>
              <a:rPr lang="he-IL" sz="1600" b="0" i="0" dirty="0">
                <a:solidFill>
                  <a:srgbClr val="000000"/>
                </a:solidFill>
                <a:effectLst/>
                <a:latin typeface="Arial" panose="020B0604020202020204" pitchFamily="34" charset="0"/>
              </a:rPr>
              <a:t> עירך ובתקון היכלך, ובצמיחת קרן לדוד עבדך ובעריכת נר לבן ישי משיחך, טרם נקרא אתה תענה, ברוך אתה ה' שומע תפלה.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לייט עלה </a:t>
            </a:r>
            <a:r>
              <a:rPr lang="he-IL" sz="1600" b="0" i="0" dirty="0" err="1">
                <a:solidFill>
                  <a:srgbClr val="000000"/>
                </a:solidFill>
                <a:effectLst/>
                <a:latin typeface="Arial" panose="020B0604020202020204" pitchFamily="34" charset="0"/>
              </a:rPr>
              <a:t>אביי</a:t>
            </a:r>
            <a:r>
              <a:rPr lang="he-IL" sz="1600" b="0" i="0" dirty="0">
                <a:solidFill>
                  <a:srgbClr val="000000"/>
                </a:solidFill>
                <a:effectLst/>
                <a:latin typeface="Arial" panose="020B0604020202020204" pitchFamily="34" charset="0"/>
              </a:rPr>
              <a:t> אמאן </a:t>
            </a:r>
            <a:r>
              <a:rPr lang="he-IL" sz="1600" b="0" i="0" dirty="0" err="1">
                <a:solidFill>
                  <a:srgbClr val="000000"/>
                </a:solidFill>
                <a:effectLst/>
                <a:latin typeface="Arial" panose="020B0604020202020204" pitchFamily="34" charset="0"/>
              </a:rPr>
              <a:t>דמצלי</a:t>
            </a:r>
            <a:r>
              <a:rPr lang="he-IL" sz="1600" b="0" i="0" dirty="0">
                <a:solidFill>
                  <a:srgbClr val="000000"/>
                </a:solidFill>
                <a:effectLst/>
                <a:latin typeface="Arial" panose="020B0604020202020204" pitchFamily="34" charset="0"/>
              </a:rPr>
              <a:t> הביננו.</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רב נחמן אמר שמואל: </a:t>
            </a:r>
          </a:p>
          <a:p>
            <a:pPr>
              <a:lnSpc>
                <a:spcPct val="120000"/>
              </a:lnSpc>
            </a:pPr>
            <a:r>
              <a:rPr lang="he-IL" sz="1600" b="0" i="0" dirty="0">
                <a:solidFill>
                  <a:srgbClr val="000000"/>
                </a:solidFill>
                <a:effectLst/>
                <a:latin typeface="Arial" panose="020B0604020202020204" pitchFamily="34" charset="0"/>
              </a:rPr>
              <a:t>כל השנה כולה מתפלל אדם הביננו, חוץ ממוצאי שבת וממוצאי ימים טובים מפני שצריך לומר הבדלה בחונן הדעת. </a:t>
            </a: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מתקיף לה רבה בר שמואל: </a:t>
            </a:r>
          </a:p>
          <a:p>
            <a:pPr>
              <a:lnSpc>
                <a:spcPct val="120000"/>
              </a:lnSpc>
            </a:pPr>
            <a:r>
              <a:rPr lang="he-IL" sz="1600" b="0" i="0" dirty="0">
                <a:solidFill>
                  <a:srgbClr val="000000"/>
                </a:solidFill>
                <a:effectLst/>
                <a:latin typeface="Arial" panose="020B0604020202020204" pitchFamily="34" charset="0"/>
              </a:rPr>
              <a:t>ונימרה ברכה רביעית בפני עצמה, </a:t>
            </a:r>
          </a:p>
          <a:p>
            <a:pPr>
              <a:lnSpc>
                <a:spcPct val="120000"/>
              </a:lnSpc>
            </a:pPr>
            <a:r>
              <a:rPr lang="he-IL" sz="1600" b="0" i="0" dirty="0">
                <a:solidFill>
                  <a:srgbClr val="000000"/>
                </a:solidFill>
                <a:effectLst/>
                <a:latin typeface="Arial" panose="020B0604020202020204" pitchFamily="34" charset="0"/>
              </a:rPr>
              <a:t>מי לא תנן: </a:t>
            </a:r>
            <a:r>
              <a:rPr lang="he-IL" sz="1600" dirty="0" err="1">
                <a:solidFill>
                  <a:srgbClr val="F79646">
                    <a:lumMod val="50000"/>
                  </a:srgbClr>
                </a:solidFill>
              </a:rPr>
              <a:t>ר''ע</a:t>
            </a:r>
            <a:r>
              <a:rPr lang="he-IL" sz="1600" dirty="0">
                <a:solidFill>
                  <a:srgbClr val="F79646">
                    <a:lumMod val="50000"/>
                  </a:srgbClr>
                </a:solidFill>
              </a:rPr>
              <a:t> אומר: אומרה ברכה רביעית בפני עצמה, ר' אליעזר אומר: בהודאה.</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אטו כל השנה כולה מי </a:t>
            </a:r>
            <a:r>
              <a:rPr lang="he-IL" sz="1600" b="0" i="0" dirty="0" err="1">
                <a:solidFill>
                  <a:srgbClr val="000000"/>
                </a:solidFill>
                <a:effectLst/>
                <a:latin typeface="Arial" panose="020B0604020202020204" pitchFamily="34" charset="0"/>
              </a:rPr>
              <a:t>עבדינן</a:t>
            </a:r>
            <a:r>
              <a:rPr lang="he-IL" sz="1600" b="0" i="0" dirty="0">
                <a:solidFill>
                  <a:srgbClr val="000000"/>
                </a:solidFill>
                <a:effectLst/>
                <a:latin typeface="Arial" panose="020B0604020202020204" pitchFamily="34" charset="0"/>
              </a:rPr>
              <a:t> כר' עקיבא </a:t>
            </a:r>
            <a:r>
              <a:rPr lang="he-IL" sz="1600" b="0" i="0" dirty="0" err="1">
                <a:solidFill>
                  <a:srgbClr val="000000"/>
                </a:solidFill>
                <a:effectLst/>
                <a:latin typeface="Arial" panose="020B0604020202020204" pitchFamily="34" charset="0"/>
              </a:rPr>
              <a:t>דהשתא</a:t>
            </a:r>
            <a:r>
              <a:rPr lang="he-IL" sz="1600" b="0" i="0" dirty="0">
                <a:solidFill>
                  <a:srgbClr val="000000"/>
                </a:solidFill>
                <a:effectLst/>
                <a:latin typeface="Arial" panose="020B0604020202020204" pitchFamily="34" charset="0"/>
              </a:rPr>
              <a:t> נמי נעביד?</a:t>
            </a:r>
          </a:p>
          <a:p>
            <a:pPr>
              <a:lnSpc>
                <a:spcPct val="120000"/>
              </a:lnSpc>
            </a:pPr>
            <a:r>
              <a:rPr lang="he-IL" sz="1600" b="0" i="0" dirty="0">
                <a:solidFill>
                  <a:srgbClr val="000000"/>
                </a:solidFill>
                <a:effectLst/>
                <a:latin typeface="Arial" panose="020B0604020202020204" pitchFamily="34" charset="0"/>
              </a:rPr>
              <a:t>כל השנה כולה מאי טעמא לא </a:t>
            </a:r>
            <a:r>
              <a:rPr lang="he-IL" sz="1600" b="0" i="0" dirty="0" err="1">
                <a:solidFill>
                  <a:srgbClr val="000000"/>
                </a:solidFill>
                <a:effectLst/>
                <a:latin typeface="Arial" panose="020B0604020202020204" pitchFamily="34" charset="0"/>
              </a:rPr>
              <a:t>עבדינן</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כר''ע</a:t>
            </a:r>
            <a:r>
              <a:rPr lang="he-IL" sz="1600" b="0" i="0" dirty="0">
                <a:solidFill>
                  <a:srgbClr val="000000"/>
                </a:solidFill>
                <a:effectLst/>
                <a:latin typeface="Arial" panose="020B0604020202020204" pitchFamily="34" charset="0"/>
              </a:rPr>
              <a:t> תמני סרי </a:t>
            </a:r>
            <a:r>
              <a:rPr lang="he-IL" sz="1600" b="0" i="0" dirty="0" err="1">
                <a:solidFill>
                  <a:srgbClr val="000000"/>
                </a:solidFill>
                <a:effectLst/>
                <a:latin typeface="Arial" panose="020B0604020202020204" pitchFamily="34" charset="0"/>
              </a:rPr>
              <a:t>תקון</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תשסרי</a:t>
            </a:r>
            <a:r>
              <a:rPr lang="he-IL" sz="1600" b="0" i="0" dirty="0">
                <a:solidFill>
                  <a:srgbClr val="000000"/>
                </a:solidFill>
                <a:effectLst/>
                <a:latin typeface="Arial" panose="020B0604020202020204" pitchFamily="34" charset="0"/>
              </a:rPr>
              <a:t> לא </a:t>
            </a:r>
            <a:r>
              <a:rPr lang="he-IL" sz="1600" b="0" i="0" dirty="0" err="1">
                <a:solidFill>
                  <a:srgbClr val="000000"/>
                </a:solidFill>
                <a:effectLst/>
                <a:latin typeface="Arial" panose="020B0604020202020204" pitchFamily="34" charset="0"/>
              </a:rPr>
              <a:t>תקון</a:t>
            </a:r>
            <a:r>
              <a:rPr lang="he-IL" sz="1600" b="0" i="0" dirty="0">
                <a:solidFill>
                  <a:srgbClr val="000000"/>
                </a:solidFill>
                <a:effectLst/>
                <a:latin typeface="Arial" panose="020B0604020202020204" pitchFamily="34" charset="0"/>
              </a:rPr>
              <a:t> הכא נמי שבע </a:t>
            </a:r>
            <a:r>
              <a:rPr lang="he-IL" sz="1600" b="0" i="0" dirty="0" err="1">
                <a:solidFill>
                  <a:srgbClr val="000000"/>
                </a:solidFill>
                <a:effectLst/>
                <a:latin typeface="Arial" panose="020B0604020202020204" pitchFamily="34" charset="0"/>
              </a:rPr>
              <a:t>תקון</a:t>
            </a:r>
            <a:r>
              <a:rPr lang="he-IL" sz="1600" b="0" i="0" dirty="0">
                <a:solidFill>
                  <a:srgbClr val="000000"/>
                </a:solidFill>
                <a:effectLst/>
                <a:latin typeface="Arial" panose="020B0604020202020204" pitchFamily="34" charset="0"/>
              </a:rPr>
              <a:t> תמני לא </a:t>
            </a:r>
            <a:r>
              <a:rPr lang="he-IL" sz="1600" b="0" i="0" dirty="0" err="1">
                <a:solidFill>
                  <a:srgbClr val="000000"/>
                </a:solidFill>
                <a:effectLst/>
                <a:latin typeface="Arial" panose="020B0604020202020204" pitchFamily="34" charset="0"/>
              </a:rPr>
              <a:t>תקון</a:t>
            </a:r>
            <a:r>
              <a:rPr lang="he-IL" sz="1600" b="0" i="0" dirty="0">
                <a:solidFill>
                  <a:srgbClr val="000000"/>
                </a:solidFill>
                <a:effectLst/>
                <a:latin typeface="Arial" panose="020B0604020202020204" pitchFamily="34" charset="0"/>
              </a:rPr>
              <a:t>.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מתקיף לה מר </a:t>
            </a:r>
            <a:r>
              <a:rPr lang="he-IL" sz="1600" b="0" i="0" dirty="0" err="1">
                <a:solidFill>
                  <a:srgbClr val="000000"/>
                </a:solidFill>
                <a:effectLst/>
                <a:latin typeface="Arial" panose="020B0604020202020204" pitchFamily="34" charset="0"/>
              </a:rPr>
              <a:t>זוטרא</a:t>
            </a:r>
            <a:r>
              <a:rPr lang="he-IL" sz="1600" b="0" i="0" dirty="0">
                <a:solidFill>
                  <a:srgbClr val="000000"/>
                </a:solidFill>
                <a:effectLst/>
                <a:latin typeface="Arial" panose="020B0604020202020204" pitchFamily="34" charset="0"/>
              </a:rPr>
              <a:t>: ונכללה מכלל הביננו ה' </a:t>
            </a:r>
            <a:r>
              <a:rPr lang="he-IL" sz="1600" b="0" i="0" dirty="0" err="1">
                <a:solidFill>
                  <a:srgbClr val="000000"/>
                </a:solidFill>
                <a:effectLst/>
                <a:latin typeface="Arial" panose="020B0604020202020204" pitchFamily="34" charset="0"/>
              </a:rPr>
              <a:t>אלהינו</a:t>
            </a:r>
            <a:r>
              <a:rPr lang="he-IL" sz="1600" b="0" i="0" dirty="0">
                <a:solidFill>
                  <a:srgbClr val="000000"/>
                </a:solidFill>
                <a:effectLst/>
                <a:latin typeface="Arial" panose="020B0604020202020204" pitchFamily="34" charset="0"/>
              </a:rPr>
              <a:t> המבדיל בין קדש לחול!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קשיא</a:t>
            </a:r>
            <a:r>
              <a:rPr lang="he-IL" sz="1600" dirty="0">
                <a:solidFill>
                  <a:srgbClr val="000000"/>
                </a:solidFill>
                <a:latin typeface="Arial" panose="020B0604020202020204" pitchFamily="34" charset="0"/>
              </a:rPr>
              <a:t>.</a:t>
            </a:r>
            <a:endParaRPr lang="he-IL" sz="1600" dirty="0">
              <a:solidFill>
                <a:srgbClr val="F79646">
                  <a:lumMod val="50000"/>
                </a:srgbClr>
              </a:solidFill>
            </a:endParaRPr>
          </a:p>
        </p:txBody>
      </p:sp>
      <p:sp>
        <p:nvSpPr>
          <p:cNvPr id="2" name="הסבר מלבני מעוגל 6">
            <a:extLst>
              <a:ext uri="{FF2B5EF4-FFF2-40B4-BE49-F238E27FC236}">
                <a16:creationId xmlns:a16="http://schemas.microsoft.com/office/drawing/2014/main" id="{40A9901E-99F4-264C-8A5A-DFF59345D90B}"/>
              </a:ext>
            </a:extLst>
          </p:cNvPr>
          <p:cNvSpPr/>
          <p:nvPr/>
        </p:nvSpPr>
        <p:spPr>
          <a:xfrm>
            <a:off x="1581220" y="188640"/>
            <a:ext cx="4176464" cy="936104"/>
          </a:xfrm>
          <a:prstGeom prst="wedgeRoundRectCallout">
            <a:avLst>
              <a:gd name="adj1" fmla="val 53428"/>
              <a:gd name="adj2" fmla="val -4498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rPr>
              <a:t>משנה (</a:t>
            </a:r>
            <a:r>
              <a:rPr lang="he-IL" sz="1400" dirty="0" err="1">
                <a:solidFill>
                  <a:schemeClr val="tx1"/>
                </a:solidFill>
              </a:rPr>
              <a:t>כח</a:t>
            </a:r>
            <a:r>
              <a:rPr lang="he-IL" sz="1400" dirty="0">
                <a:solidFill>
                  <a:schemeClr val="tx1"/>
                </a:solidFill>
              </a:rPr>
              <a:t> עמוד ב):</a:t>
            </a:r>
          </a:p>
          <a:p>
            <a:pPr>
              <a:lnSpc>
                <a:spcPct val="120000"/>
              </a:lnSpc>
            </a:pPr>
            <a:endParaRPr lang="he-IL" sz="100" dirty="0">
              <a:solidFill>
                <a:srgbClr val="F79646">
                  <a:lumMod val="50000"/>
                </a:srgbClr>
              </a:solidFill>
            </a:endParaRPr>
          </a:p>
          <a:p>
            <a:pPr>
              <a:lnSpc>
                <a:spcPct val="120000"/>
              </a:lnSpc>
            </a:pPr>
            <a:r>
              <a:rPr lang="he-IL" sz="1400" dirty="0">
                <a:solidFill>
                  <a:srgbClr val="F79646">
                    <a:lumMod val="50000"/>
                  </a:srgbClr>
                </a:solidFill>
              </a:rPr>
              <a:t>רבן גמליאל אומר: בכל יום ויום מתפלל אדם שמנה עשרה, </a:t>
            </a:r>
          </a:p>
          <a:p>
            <a:pPr>
              <a:lnSpc>
                <a:spcPct val="120000"/>
              </a:lnSpc>
            </a:pPr>
            <a:r>
              <a:rPr lang="he-IL" sz="1400" dirty="0">
                <a:solidFill>
                  <a:srgbClr val="F79646">
                    <a:lumMod val="50000"/>
                  </a:srgbClr>
                </a:solidFill>
              </a:rPr>
              <a:t>רבי יהושע אומר: מעין </a:t>
            </a:r>
            <a:r>
              <a:rPr lang="he-IL" sz="1400" dirty="0" err="1">
                <a:solidFill>
                  <a:srgbClr val="F79646">
                    <a:lumMod val="50000"/>
                  </a:srgbClr>
                </a:solidFill>
              </a:rPr>
              <a:t>י''ח</a:t>
            </a:r>
            <a:r>
              <a:rPr lang="he-IL" sz="1400" dirty="0">
                <a:solidFill>
                  <a:srgbClr val="F79646">
                    <a:lumMod val="50000"/>
                  </a:srgbClr>
                </a:solidFill>
              </a:rPr>
              <a:t>...</a:t>
            </a:r>
          </a:p>
        </p:txBody>
      </p:sp>
      <p:sp>
        <p:nvSpPr>
          <p:cNvPr id="4" name="TextBox 7">
            <a:extLst>
              <a:ext uri="{FF2B5EF4-FFF2-40B4-BE49-F238E27FC236}">
                <a16:creationId xmlns:a16="http://schemas.microsoft.com/office/drawing/2014/main" id="{60F8D45A-F412-B7CB-328E-CF317823D57B}"/>
              </a:ext>
            </a:extLst>
          </p:cNvPr>
          <p:cNvSpPr txBox="1"/>
          <p:nvPr/>
        </p:nvSpPr>
        <p:spPr>
          <a:xfrm>
            <a:off x="8868532" y="278845"/>
            <a:ext cx="298695" cy="3724096"/>
          </a:xfrm>
          <a:prstGeom prst="rect">
            <a:avLst/>
          </a:prstGeom>
          <a:noFill/>
        </p:spPr>
        <p:txBody>
          <a:bodyPr wrap="square" rtlCol="1">
            <a:spAutoFit/>
          </a:bodyPr>
          <a:lstStyle/>
          <a:p>
            <a:r>
              <a:rPr lang="he-IL" sz="1400" dirty="0"/>
              <a:t>●</a:t>
            </a:r>
          </a:p>
          <a:p>
            <a:endParaRPr lang="he-IL" sz="1400" dirty="0"/>
          </a:p>
          <a:p>
            <a:endParaRPr lang="he-IL" sz="1400" dirty="0"/>
          </a:p>
          <a:p>
            <a:endParaRPr lang="he-IL" sz="1400" dirty="0"/>
          </a:p>
          <a:p>
            <a:endParaRPr lang="he-IL" sz="1400" dirty="0"/>
          </a:p>
          <a:p>
            <a:endParaRPr lang="he-IL" sz="1400" dirty="0"/>
          </a:p>
          <a:p>
            <a:endParaRPr lang="he-IL" sz="1400" dirty="0"/>
          </a:p>
          <a:p>
            <a:endParaRPr lang="he-IL" sz="1400" dirty="0"/>
          </a:p>
          <a:p>
            <a:endParaRPr lang="he-IL" sz="1000" dirty="0"/>
          </a:p>
          <a:p>
            <a:endParaRPr lang="he-IL" dirty="0"/>
          </a:p>
          <a:p>
            <a:endParaRPr lang="he-IL" sz="1400" dirty="0"/>
          </a:p>
          <a:p>
            <a:endParaRPr lang="he-IL" sz="1600" dirty="0"/>
          </a:p>
          <a:p>
            <a:r>
              <a:rPr lang="he-IL" sz="1400" dirty="0"/>
              <a:t>●</a:t>
            </a:r>
          </a:p>
          <a:p>
            <a:endParaRPr lang="he-IL" sz="2500" dirty="0"/>
          </a:p>
          <a:p>
            <a:r>
              <a:rPr lang="he-IL" sz="1400" dirty="0"/>
              <a:t>●</a:t>
            </a:r>
          </a:p>
          <a:p>
            <a:endParaRPr lang="he-IL" sz="1400" dirty="0"/>
          </a:p>
        </p:txBody>
      </p:sp>
      <p:sp>
        <p:nvSpPr>
          <p:cNvPr id="6" name="הסבר מלבני מעוגל 6">
            <a:extLst>
              <a:ext uri="{FF2B5EF4-FFF2-40B4-BE49-F238E27FC236}">
                <a16:creationId xmlns:a16="http://schemas.microsoft.com/office/drawing/2014/main" id="{CE2369DD-78BF-36F5-5745-9911360B022A}"/>
              </a:ext>
            </a:extLst>
          </p:cNvPr>
          <p:cNvSpPr/>
          <p:nvPr/>
        </p:nvSpPr>
        <p:spPr>
          <a:xfrm>
            <a:off x="179512" y="4365104"/>
            <a:ext cx="2160240" cy="936104"/>
          </a:xfrm>
          <a:prstGeom prst="wedgeRoundRectCallout">
            <a:avLst>
              <a:gd name="adj1" fmla="val 53816"/>
              <a:gd name="adj2" fmla="val 1326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dirty="0">
                <a:solidFill>
                  <a:schemeClr val="tx1"/>
                </a:solidFill>
              </a:rPr>
              <a:t>משנה (לג עמוד א):</a:t>
            </a:r>
            <a:endParaRPr lang="he-IL" sz="1100" dirty="0">
              <a:solidFill>
                <a:srgbClr val="F79646">
                  <a:lumMod val="50000"/>
                </a:srgbClr>
              </a:solidFill>
            </a:endParaRPr>
          </a:p>
          <a:p>
            <a:pPr>
              <a:lnSpc>
                <a:spcPct val="120000"/>
              </a:lnSpc>
            </a:pPr>
            <a:r>
              <a:rPr lang="he-IL" sz="1100" dirty="0" err="1">
                <a:solidFill>
                  <a:srgbClr val="F79646">
                    <a:lumMod val="50000"/>
                  </a:srgbClr>
                </a:solidFill>
              </a:rPr>
              <a:t>מזכירין</a:t>
            </a:r>
            <a:r>
              <a:rPr lang="he-IL" sz="1100" dirty="0">
                <a:solidFill>
                  <a:srgbClr val="F79646">
                    <a:lumMod val="50000"/>
                  </a:srgbClr>
                </a:solidFill>
              </a:rPr>
              <a:t>... והבדלה בחונן הדעת </a:t>
            </a:r>
            <a:r>
              <a:rPr lang="he-IL" sz="1100" dirty="0" err="1">
                <a:solidFill>
                  <a:srgbClr val="F79646">
                    <a:lumMod val="50000"/>
                  </a:srgbClr>
                </a:solidFill>
              </a:rPr>
              <a:t>ר''ע</a:t>
            </a:r>
            <a:r>
              <a:rPr lang="he-IL" sz="1100" dirty="0">
                <a:solidFill>
                  <a:srgbClr val="F79646">
                    <a:lumMod val="50000"/>
                  </a:srgbClr>
                </a:solidFill>
              </a:rPr>
              <a:t> אומר אומרה ברכה רביעית בפני עצמה רבי אליעזר אומר בהודאה.</a:t>
            </a:r>
          </a:p>
        </p:txBody>
      </p:sp>
      <p:sp>
        <p:nvSpPr>
          <p:cNvPr id="8" name="תיבת טקסט 7">
            <a:extLst>
              <a:ext uri="{FF2B5EF4-FFF2-40B4-BE49-F238E27FC236}">
                <a16:creationId xmlns:a16="http://schemas.microsoft.com/office/drawing/2014/main" id="{644D742E-90B4-4FB7-EE9C-FE3EB8094271}"/>
              </a:ext>
            </a:extLst>
          </p:cNvPr>
          <p:cNvSpPr txBox="1"/>
          <p:nvPr/>
        </p:nvSpPr>
        <p:spPr>
          <a:xfrm>
            <a:off x="8944033" y="1126147"/>
            <a:ext cx="239972" cy="615553"/>
          </a:xfrm>
          <a:prstGeom prst="rect">
            <a:avLst/>
          </a:prstGeom>
          <a:noFill/>
        </p:spPr>
        <p:txBody>
          <a:bodyPr wrap="square" rtlCol="1">
            <a:spAutoFit/>
          </a:bodyPr>
          <a:lstStyle/>
          <a:p>
            <a:r>
              <a:rPr lang="he-IL" sz="1200" dirty="0"/>
              <a:t>①</a:t>
            </a:r>
          </a:p>
          <a:p>
            <a:endParaRPr lang="he-IL" sz="1000" dirty="0"/>
          </a:p>
          <a:p>
            <a:r>
              <a:rPr lang="he-IL" sz="1200" dirty="0"/>
              <a:t>②</a:t>
            </a:r>
          </a:p>
        </p:txBody>
      </p:sp>
    </p:spTree>
    <p:extLst>
      <p:ext uri="{BB962C8B-B14F-4D97-AF65-F5344CB8AC3E}">
        <p14:creationId xmlns:p14="http://schemas.microsoft.com/office/powerpoint/2010/main" val="238902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70953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578004" y="1235204"/>
            <a:ext cx="7920880" cy="5457391"/>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אמר רב ביבי בר </a:t>
            </a:r>
            <a:r>
              <a:rPr lang="he-IL" sz="1600" b="0" i="0" dirty="0" err="1">
                <a:solidFill>
                  <a:srgbClr val="000000"/>
                </a:solidFill>
                <a:effectLst/>
                <a:latin typeface="Arial" panose="020B0604020202020204" pitchFamily="34" charset="0"/>
              </a:rPr>
              <a:t>אביי</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כל השנה כולה מתפלל אדם הביננו, חוץ מימות הגשמים מפני שצריך לומר שאלה בברכת השנים.</a:t>
            </a:r>
          </a:p>
          <a:p>
            <a:pPr>
              <a:lnSpc>
                <a:spcPct val="120000"/>
              </a:lnSpc>
            </a:pPr>
            <a:endParaRPr lang="he-IL"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מתקיף לה מר </a:t>
            </a:r>
            <a:r>
              <a:rPr lang="he-IL" sz="1600" b="0" i="0" dirty="0" err="1">
                <a:solidFill>
                  <a:srgbClr val="000000"/>
                </a:solidFill>
                <a:effectLst/>
                <a:latin typeface="Arial" panose="020B0604020202020204" pitchFamily="34" charset="0"/>
              </a:rPr>
              <a:t>זוטרא</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ונכללה מכלל ודשננו בנאות ארצך ותן טל ומטר!</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אתי </a:t>
            </a:r>
            <a:r>
              <a:rPr lang="he-IL" sz="1600" b="0" i="0" dirty="0" err="1">
                <a:solidFill>
                  <a:srgbClr val="000000"/>
                </a:solidFill>
                <a:effectLst/>
                <a:latin typeface="Arial" panose="020B0604020202020204" pitchFamily="34" charset="0"/>
              </a:rPr>
              <a:t>לאטרודי</a:t>
            </a:r>
            <a:r>
              <a:rPr lang="he-IL" sz="1600" b="0" i="0" dirty="0">
                <a:solidFill>
                  <a:srgbClr val="000000"/>
                </a:solidFill>
                <a:effectLst/>
                <a:latin typeface="Arial" panose="020B0604020202020204" pitchFamily="34" charset="0"/>
              </a:rPr>
              <a:t>. </a:t>
            </a:r>
          </a:p>
          <a:p>
            <a:pPr>
              <a:lnSpc>
                <a:spcPct val="120000"/>
              </a:lnSpc>
            </a:pPr>
            <a:endParaRPr lang="he-IL" sz="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אי הכי הבדלה בחונן הדעת נמי אתי </a:t>
            </a:r>
            <a:r>
              <a:rPr lang="he-IL" sz="1600" b="0" i="0" dirty="0" err="1">
                <a:solidFill>
                  <a:srgbClr val="000000"/>
                </a:solidFill>
                <a:effectLst/>
                <a:latin typeface="Arial" panose="020B0604020202020204" pitchFamily="34" charset="0"/>
              </a:rPr>
              <a:t>לאטרודי</a:t>
            </a:r>
            <a:r>
              <a:rPr lang="he-IL" sz="1600" b="0" i="0" dirty="0">
                <a:solidFill>
                  <a:srgbClr val="000000"/>
                </a:solidFill>
                <a:effectLst/>
                <a:latin typeface="Arial" panose="020B0604020202020204" pitchFamily="34" charset="0"/>
              </a:rPr>
              <a:t>! </a:t>
            </a:r>
          </a:p>
          <a:p>
            <a:pPr>
              <a:lnSpc>
                <a:spcPct val="120000"/>
              </a:lnSpc>
            </a:pPr>
            <a:r>
              <a:rPr lang="he-IL" sz="4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אמרי: התם כיון </a:t>
            </a:r>
            <a:r>
              <a:rPr lang="he-IL" sz="1600" b="0" i="0" dirty="0" err="1">
                <a:solidFill>
                  <a:srgbClr val="000000"/>
                </a:solidFill>
                <a:effectLst/>
                <a:latin typeface="Arial" panose="020B0604020202020204" pitchFamily="34" charset="0"/>
              </a:rPr>
              <a:t>דאתיא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בתחלת</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צלותא</a:t>
            </a:r>
            <a:r>
              <a:rPr lang="he-IL" sz="1600" b="0" i="0" dirty="0">
                <a:solidFill>
                  <a:srgbClr val="000000"/>
                </a:solidFill>
                <a:effectLst/>
                <a:latin typeface="Arial" panose="020B0604020202020204" pitchFamily="34" charset="0"/>
              </a:rPr>
              <a:t> לא מטריד, הכא כיון </a:t>
            </a:r>
            <a:r>
              <a:rPr lang="he-IL" sz="1600" b="0" i="0" dirty="0" err="1">
                <a:solidFill>
                  <a:srgbClr val="000000"/>
                </a:solidFill>
                <a:effectLst/>
                <a:latin typeface="Arial" panose="020B0604020202020204" pitchFamily="34" charset="0"/>
              </a:rPr>
              <a:t>דאתיא</a:t>
            </a:r>
            <a:r>
              <a:rPr lang="he-IL" sz="1600" b="0" i="0" dirty="0">
                <a:solidFill>
                  <a:srgbClr val="000000"/>
                </a:solidFill>
                <a:effectLst/>
                <a:latin typeface="Arial" panose="020B0604020202020204" pitchFamily="34" charset="0"/>
              </a:rPr>
              <a:t> באמצע </a:t>
            </a:r>
            <a:r>
              <a:rPr lang="he-IL" sz="1600" b="0" i="0" dirty="0" err="1">
                <a:solidFill>
                  <a:srgbClr val="000000"/>
                </a:solidFill>
                <a:effectLst/>
                <a:latin typeface="Arial" panose="020B0604020202020204" pitchFamily="34" charset="0"/>
              </a:rPr>
              <a:t>צלותא</a:t>
            </a:r>
            <a:r>
              <a:rPr lang="he-IL" sz="1600" b="0" i="0" dirty="0">
                <a:solidFill>
                  <a:srgbClr val="000000"/>
                </a:solidFill>
                <a:effectLst/>
                <a:latin typeface="Arial" panose="020B0604020202020204" pitchFamily="34" charset="0"/>
              </a:rPr>
              <a:t> מטריד. </a:t>
            </a: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מתקיף לה רב אשי: </a:t>
            </a:r>
          </a:p>
          <a:p>
            <a:pPr>
              <a:lnSpc>
                <a:spcPct val="120000"/>
              </a:lnSpc>
            </a:pPr>
            <a:r>
              <a:rPr lang="he-IL" sz="1600" b="0" i="0" dirty="0">
                <a:solidFill>
                  <a:srgbClr val="000000"/>
                </a:solidFill>
                <a:effectLst/>
                <a:latin typeface="Arial" panose="020B0604020202020204" pitchFamily="34" charset="0"/>
              </a:rPr>
              <a:t>ונימרה בשומע תפלה, </a:t>
            </a:r>
          </a:p>
          <a:p>
            <a:pPr>
              <a:lnSpc>
                <a:spcPct val="120000"/>
              </a:lnSpc>
            </a:pPr>
            <a:r>
              <a:rPr lang="he-IL" sz="1600" b="0" i="0" dirty="0" err="1">
                <a:solidFill>
                  <a:srgbClr val="000000"/>
                </a:solidFill>
                <a:effectLst/>
                <a:latin typeface="Arial" panose="020B0604020202020204" pitchFamily="34" charset="0"/>
              </a:rPr>
              <a:t>דא''ר</a:t>
            </a:r>
            <a:r>
              <a:rPr lang="he-IL" sz="1600" b="0" i="0" dirty="0">
                <a:solidFill>
                  <a:srgbClr val="000000"/>
                </a:solidFill>
                <a:effectLst/>
                <a:latin typeface="Arial" panose="020B0604020202020204" pitchFamily="34" charset="0"/>
              </a:rPr>
              <a:t> תנחום אמר רב אסי: </a:t>
            </a:r>
          </a:p>
          <a:p>
            <a:pPr>
              <a:lnSpc>
                <a:spcPct val="120000"/>
              </a:lnSpc>
            </a:pPr>
            <a:r>
              <a:rPr lang="he-IL" sz="1600" b="0" i="0" dirty="0">
                <a:solidFill>
                  <a:srgbClr val="000000"/>
                </a:solidFill>
                <a:effectLst/>
                <a:latin typeface="Arial" panose="020B0604020202020204" pitchFamily="34" charset="0"/>
              </a:rPr>
              <a:t>טעה ולא הזכיר גבורות גשמים בתחיית המתים - </a:t>
            </a:r>
            <a:r>
              <a:rPr lang="he-IL" sz="1600" b="0" i="0" dirty="0" err="1">
                <a:solidFill>
                  <a:srgbClr val="000000"/>
                </a:solidFill>
                <a:effectLst/>
                <a:latin typeface="Arial" panose="020B0604020202020204" pitchFamily="34" charset="0"/>
              </a:rPr>
              <a:t>מחזירין</a:t>
            </a:r>
            <a:r>
              <a:rPr lang="he-IL" sz="1600" b="0" i="0" dirty="0">
                <a:solidFill>
                  <a:srgbClr val="000000"/>
                </a:solidFill>
                <a:effectLst/>
                <a:latin typeface="Arial" panose="020B0604020202020204" pitchFamily="34" charset="0"/>
              </a:rPr>
              <a:t> אותו, </a:t>
            </a:r>
          </a:p>
          <a:p>
            <a:pPr>
              <a:lnSpc>
                <a:spcPct val="120000"/>
              </a:lnSpc>
            </a:pPr>
            <a:r>
              <a:rPr lang="he-IL" sz="1600" b="0" i="0" dirty="0">
                <a:solidFill>
                  <a:srgbClr val="000000"/>
                </a:solidFill>
                <a:effectLst/>
                <a:latin typeface="Arial" panose="020B0604020202020204" pitchFamily="34" charset="0"/>
              </a:rPr>
              <a:t>שאלה בברכת השנים - אין </a:t>
            </a:r>
            <a:r>
              <a:rPr lang="he-IL" sz="1600" b="0" i="0" dirty="0" err="1">
                <a:solidFill>
                  <a:srgbClr val="000000"/>
                </a:solidFill>
                <a:effectLst/>
                <a:latin typeface="Arial" panose="020B0604020202020204" pitchFamily="34" charset="0"/>
              </a:rPr>
              <a:t>מחזירין</a:t>
            </a:r>
            <a:r>
              <a:rPr lang="he-IL" sz="1600" b="0" i="0" dirty="0">
                <a:solidFill>
                  <a:srgbClr val="000000"/>
                </a:solidFill>
                <a:effectLst/>
                <a:latin typeface="Arial" panose="020B0604020202020204" pitchFamily="34" charset="0"/>
              </a:rPr>
              <a:t> אותו מפני שיכול לאומרה בשומע תפלה,</a:t>
            </a:r>
          </a:p>
          <a:p>
            <a:pPr>
              <a:lnSpc>
                <a:spcPct val="120000"/>
              </a:lnSpc>
            </a:pPr>
            <a:r>
              <a:rPr lang="he-IL" sz="1600" b="0" i="0" dirty="0">
                <a:solidFill>
                  <a:srgbClr val="000000"/>
                </a:solidFill>
                <a:effectLst/>
                <a:latin typeface="Arial" panose="020B0604020202020204" pitchFamily="34" charset="0"/>
              </a:rPr>
              <a:t>והבדלה בחונן הדעת - אין </a:t>
            </a:r>
            <a:r>
              <a:rPr lang="he-IL" sz="1600" b="0" i="0" dirty="0" err="1">
                <a:solidFill>
                  <a:srgbClr val="000000"/>
                </a:solidFill>
                <a:effectLst/>
                <a:latin typeface="Arial" panose="020B0604020202020204" pitchFamily="34" charset="0"/>
              </a:rPr>
              <a:t>מחזירין</a:t>
            </a:r>
            <a:r>
              <a:rPr lang="he-IL" sz="1600" b="0" i="0" dirty="0">
                <a:solidFill>
                  <a:srgbClr val="000000"/>
                </a:solidFill>
                <a:effectLst/>
                <a:latin typeface="Arial" panose="020B0604020202020204" pitchFamily="34" charset="0"/>
              </a:rPr>
              <a:t> אותו מפני שיכול לאומרה על הכוס. </a:t>
            </a: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טעה שאני.</a:t>
            </a:r>
            <a:endParaRPr lang="he-IL" sz="1600" dirty="0">
              <a:solidFill>
                <a:srgbClr val="F79646">
                  <a:lumMod val="50000"/>
                </a:srgbClr>
              </a:solidFill>
            </a:endParaRPr>
          </a:p>
        </p:txBody>
      </p:sp>
      <p:sp>
        <p:nvSpPr>
          <p:cNvPr id="8" name="הסבר מלבני מעוגל 6">
            <a:extLst>
              <a:ext uri="{FF2B5EF4-FFF2-40B4-BE49-F238E27FC236}">
                <a16:creationId xmlns:a16="http://schemas.microsoft.com/office/drawing/2014/main" id="{45E3E1C0-872C-282A-7082-739C22065C66}"/>
              </a:ext>
            </a:extLst>
          </p:cNvPr>
          <p:cNvSpPr/>
          <p:nvPr/>
        </p:nvSpPr>
        <p:spPr>
          <a:xfrm>
            <a:off x="611560" y="459135"/>
            <a:ext cx="7920880" cy="670505"/>
          </a:xfrm>
          <a:prstGeom prst="wedgeRoundRectCallout">
            <a:avLst>
              <a:gd name="adj1" fmla="val 53428"/>
              <a:gd name="adj2" fmla="val -4498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0" i="0" dirty="0">
                <a:solidFill>
                  <a:srgbClr val="000000"/>
                </a:solidFill>
                <a:effectLst/>
                <a:latin typeface="Arial" panose="020B0604020202020204" pitchFamily="34" charset="0"/>
              </a:rPr>
              <a:t>אמר רב נחמן אמר שמואל: </a:t>
            </a:r>
          </a:p>
          <a:p>
            <a:pPr>
              <a:lnSpc>
                <a:spcPct val="120000"/>
              </a:lnSpc>
            </a:pPr>
            <a:r>
              <a:rPr lang="he-IL" sz="1400" b="0" i="0" dirty="0">
                <a:solidFill>
                  <a:srgbClr val="000000"/>
                </a:solidFill>
                <a:effectLst/>
                <a:latin typeface="Arial" panose="020B0604020202020204" pitchFamily="34" charset="0"/>
              </a:rPr>
              <a:t>כל השנה כולה מתפלל אדם הביננו, חוץ ממוצאי שבת וממוצאי ימים טובים מפני שצריך לומר הבדלה בחונן הדעת. </a:t>
            </a:r>
            <a:endParaRPr lang="he-IL" sz="700" dirty="0">
              <a:solidFill>
                <a:srgbClr val="000000"/>
              </a:solidFill>
              <a:latin typeface="Arial" panose="020B0604020202020204" pitchFamily="34" charset="0"/>
            </a:endParaRPr>
          </a:p>
        </p:txBody>
      </p:sp>
      <p:sp>
        <p:nvSpPr>
          <p:cNvPr id="9" name="תיבת טקסט 8">
            <a:extLst>
              <a:ext uri="{FF2B5EF4-FFF2-40B4-BE49-F238E27FC236}">
                <a16:creationId xmlns:a16="http://schemas.microsoft.com/office/drawing/2014/main" id="{7ED20ABC-174D-82FC-5613-903BB4DB4BE6}"/>
              </a:ext>
            </a:extLst>
          </p:cNvPr>
          <p:cNvSpPr txBox="1"/>
          <p:nvPr/>
        </p:nvSpPr>
        <p:spPr>
          <a:xfrm>
            <a:off x="8356271" y="2197878"/>
            <a:ext cx="537612" cy="2523768"/>
          </a:xfrm>
          <a:prstGeom prst="rect">
            <a:avLst/>
          </a:prstGeom>
          <a:noFill/>
        </p:spPr>
        <p:txBody>
          <a:bodyPr wrap="square" rtlCol="1">
            <a:spAutoFit/>
          </a:bodyPr>
          <a:lstStyle/>
          <a:p>
            <a:r>
              <a:rPr lang="he-IL" sz="1400" dirty="0"/>
              <a:t>❶</a:t>
            </a:r>
          </a:p>
          <a:p>
            <a:endParaRPr lang="he-IL" sz="1400" dirty="0"/>
          </a:p>
          <a:p>
            <a:endParaRPr lang="he-IL" sz="1400" dirty="0"/>
          </a:p>
          <a:p>
            <a:endParaRPr lang="he-IL" sz="1400" dirty="0"/>
          </a:p>
          <a:p>
            <a:endParaRPr lang="he-IL" sz="1400" dirty="0"/>
          </a:p>
          <a:p>
            <a:endParaRPr lang="he-IL" sz="1200" dirty="0"/>
          </a:p>
          <a:p>
            <a:endParaRPr lang="he-IL" sz="1400" dirty="0"/>
          </a:p>
          <a:p>
            <a:endParaRPr lang="he-IL" sz="1400" dirty="0"/>
          </a:p>
          <a:p>
            <a:endParaRPr lang="he-IL" sz="1400" dirty="0"/>
          </a:p>
          <a:p>
            <a:endParaRPr lang="he-IL" sz="1600" dirty="0"/>
          </a:p>
          <a:p>
            <a:r>
              <a:rPr lang="he-IL" sz="1400" dirty="0"/>
              <a:t>❷</a:t>
            </a:r>
          </a:p>
        </p:txBody>
      </p:sp>
      <p:sp>
        <p:nvSpPr>
          <p:cNvPr id="10" name="הסבר מלבני מעוגל 6">
            <a:extLst>
              <a:ext uri="{FF2B5EF4-FFF2-40B4-BE49-F238E27FC236}">
                <a16:creationId xmlns:a16="http://schemas.microsoft.com/office/drawing/2014/main" id="{57441008-4A6D-6A6B-351A-56A70DBF1F5A}"/>
              </a:ext>
            </a:extLst>
          </p:cNvPr>
          <p:cNvSpPr/>
          <p:nvPr/>
        </p:nvSpPr>
        <p:spPr>
          <a:xfrm>
            <a:off x="645116" y="2326447"/>
            <a:ext cx="2918772" cy="958537"/>
          </a:xfrm>
          <a:prstGeom prst="wedgeRoundRectCallout">
            <a:avLst>
              <a:gd name="adj1" fmla="val 71823"/>
              <a:gd name="adj2" fmla="val -1785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200" b="0" i="0" dirty="0">
                <a:solidFill>
                  <a:srgbClr val="000000"/>
                </a:solidFill>
                <a:effectLst/>
                <a:latin typeface="Arial" panose="020B0604020202020204" pitchFamily="34" charset="0"/>
              </a:rPr>
              <a:t>הביננו ה' </a:t>
            </a:r>
            <a:r>
              <a:rPr lang="he-IL" sz="1200" b="0" i="0" dirty="0" err="1">
                <a:solidFill>
                  <a:srgbClr val="000000"/>
                </a:solidFill>
                <a:effectLst/>
                <a:latin typeface="Arial" panose="020B0604020202020204" pitchFamily="34" charset="0"/>
              </a:rPr>
              <a:t>אלהינו</a:t>
            </a:r>
            <a:r>
              <a:rPr lang="he-IL" sz="1200" b="0" i="0" dirty="0">
                <a:solidFill>
                  <a:srgbClr val="000000"/>
                </a:solidFill>
                <a:effectLst/>
                <a:latin typeface="Arial" panose="020B0604020202020204" pitchFamily="34" charset="0"/>
              </a:rPr>
              <a:t> לדעת דרכיך ומול את לבבנו ליראתך ותסלח לנו להיות גאולים ורחקנו ממכאובינו </a:t>
            </a:r>
            <a:r>
              <a:rPr lang="he-IL" sz="1200" b="1" i="0" dirty="0">
                <a:solidFill>
                  <a:srgbClr val="000000"/>
                </a:solidFill>
                <a:effectLst/>
                <a:latin typeface="Arial" panose="020B0604020202020204" pitchFamily="34" charset="0"/>
              </a:rPr>
              <a:t>ודשננו בנאות ארצך </a:t>
            </a:r>
            <a:r>
              <a:rPr lang="he-IL" sz="1200" b="0" i="0" dirty="0" err="1">
                <a:solidFill>
                  <a:srgbClr val="000000"/>
                </a:solidFill>
                <a:effectLst/>
                <a:latin typeface="Arial" panose="020B0604020202020204" pitchFamily="34" charset="0"/>
              </a:rPr>
              <a:t>ונפוצותינו</a:t>
            </a:r>
            <a:r>
              <a:rPr lang="he-IL" sz="1200" b="0" i="0" dirty="0">
                <a:solidFill>
                  <a:srgbClr val="000000"/>
                </a:solidFill>
                <a:effectLst/>
                <a:latin typeface="Arial" panose="020B0604020202020204" pitchFamily="34" charset="0"/>
              </a:rPr>
              <a:t> מארבע תקבץ והתועים על דעתך ישפטו...</a:t>
            </a:r>
          </a:p>
        </p:txBody>
      </p:sp>
    </p:spTree>
    <p:extLst>
      <p:ext uri="{BB962C8B-B14F-4D97-AF65-F5344CB8AC3E}">
        <p14:creationId xmlns:p14="http://schemas.microsoft.com/office/powerpoint/2010/main" val="4240428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3221698"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כט</a:t>
            </a:r>
            <a:r>
              <a:rPr lang="he-IL" b="1" dirty="0">
                <a:solidFill>
                  <a:schemeClr val="bg1">
                    <a:lumMod val="50000"/>
                  </a:schemeClr>
                </a:solidFill>
              </a:rPr>
              <a:t> עמוד א - דף </a:t>
            </a:r>
            <a:r>
              <a:rPr lang="he-IL" b="1" dirty="0" err="1">
                <a:solidFill>
                  <a:schemeClr val="bg1">
                    <a:lumMod val="50000"/>
                  </a:schemeClr>
                </a:solidFill>
              </a:rPr>
              <a:t>כט</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467544" y="476672"/>
            <a:ext cx="7920880" cy="5088060"/>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גופא: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תנחום אמר רב אסי: </a:t>
            </a:r>
          </a:p>
          <a:p>
            <a:pPr>
              <a:lnSpc>
                <a:spcPct val="120000"/>
              </a:lnSpc>
            </a:pPr>
            <a:r>
              <a:rPr lang="he-IL" sz="1600" b="0" i="0" dirty="0">
                <a:solidFill>
                  <a:srgbClr val="000000"/>
                </a:solidFill>
                <a:effectLst/>
                <a:latin typeface="Arial" panose="020B0604020202020204" pitchFamily="34" charset="0"/>
              </a:rPr>
              <a:t>טעה ולא הזכיר גבורות גשמים בתחיית המתים - </a:t>
            </a:r>
            <a:r>
              <a:rPr lang="he-IL" sz="1600" b="0" i="0" dirty="0" err="1">
                <a:solidFill>
                  <a:srgbClr val="000000"/>
                </a:solidFill>
                <a:effectLst/>
                <a:latin typeface="Arial" panose="020B0604020202020204" pitchFamily="34" charset="0"/>
              </a:rPr>
              <a:t>מחזירין</a:t>
            </a:r>
            <a:r>
              <a:rPr lang="he-IL" sz="1600" b="0" i="0" dirty="0">
                <a:solidFill>
                  <a:srgbClr val="000000"/>
                </a:solidFill>
                <a:effectLst/>
                <a:latin typeface="Arial" panose="020B0604020202020204" pitchFamily="34" charset="0"/>
              </a:rPr>
              <a:t> אותו, </a:t>
            </a:r>
          </a:p>
          <a:p>
            <a:pPr>
              <a:lnSpc>
                <a:spcPct val="120000"/>
              </a:lnSpc>
            </a:pPr>
            <a:r>
              <a:rPr lang="he-IL" sz="1600" b="0" i="0" dirty="0">
                <a:solidFill>
                  <a:srgbClr val="000000"/>
                </a:solidFill>
                <a:effectLst/>
                <a:latin typeface="Arial" panose="020B0604020202020204" pitchFamily="34" charset="0"/>
              </a:rPr>
              <a:t>שאלה בברכת השנים - </a:t>
            </a:r>
            <a:r>
              <a:rPr lang="he-IL" sz="1600" b="1" i="0" dirty="0">
                <a:solidFill>
                  <a:srgbClr val="000000"/>
                </a:solidFill>
                <a:effectLst/>
                <a:latin typeface="Arial" panose="020B0604020202020204" pitchFamily="34" charset="0"/>
              </a:rPr>
              <a:t>אין </a:t>
            </a:r>
            <a:r>
              <a:rPr lang="he-IL" sz="1600" b="1" i="0" dirty="0" err="1">
                <a:solidFill>
                  <a:srgbClr val="000000"/>
                </a:solidFill>
                <a:effectLst/>
                <a:latin typeface="Arial" panose="020B0604020202020204" pitchFamily="34" charset="0"/>
              </a:rPr>
              <a:t>מחזירין</a:t>
            </a:r>
            <a:r>
              <a:rPr lang="he-IL" sz="1600" b="1" i="0" dirty="0">
                <a:solidFill>
                  <a:srgbClr val="000000"/>
                </a:solidFill>
                <a:effectLst/>
                <a:latin typeface="Arial" panose="020B0604020202020204" pitchFamily="34" charset="0"/>
              </a:rPr>
              <a:t> אותו </a:t>
            </a:r>
            <a:r>
              <a:rPr lang="he-IL" sz="1600" b="0" i="0" dirty="0">
                <a:solidFill>
                  <a:srgbClr val="000000"/>
                </a:solidFill>
                <a:effectLst/>
                <a:latin typeface="Arial" panose="020B0604020202020204" pitchFamily="34" charset="0"/>
              </a:rPr>
              <a:t>מפני שיכול לאומרה בשומע תפלה, </a:t>
            </a:r>
          </a:p>
          <a:p>
            <a:pPr>
              <a:lnSpc>
                <a:spcPct val="120000"/>
              </a:lnSpc>
            </a:pPr>
            <a:r>
              <a:rPr lang="he-IL" sz="1600" b="0" i="0" dirty="0">
                <a:solidFill>
                  <a:srgbClr val="000000"/>
                </a:solidFill>
                <a:effectLst/>
                <a:latin typeface="Arial" panose="020B0604020202020204" pitchFamily="34" charset="0"/>
              </a:rPr>
              <a:t>והבדלה בחונן הדעת - אין </a:t>
            </a:r>
            <a:r>
              <a:rPr lang="he-IL" sz="1600" b="0" i="0" dirty="0" err="1">
                <a:solidFill>
                  <a:srgbClr val="000000"/>
                </a:solidFill>
                <a:effectLst/>
                <a:latin typeface="Arial" panose="020B0604020202020204" pitchFamily="34" charset="0"/>
              </a:rPr>
              <a:t>מחזירין</a:t>
            </a:r>
            <a:r>
              <a:rPr lang="he-IL" sz="1600" b="0" i="0" dirty="0">
                <a:solidFill>
                  <a:srgbClr val="000000"/>
                </a:solidFill>
                <a:effectLst/>
                <a:latin typeface="Arial" panose="020B0604020202020204" pitchFamily="34" charset="0"/>
              </a:rPr>
              <a:t> אותו מפני שיכול לאומרה על הכוס.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מיתיבי: </a:t>
            </a:r>
          </a:p>
          <a:p>
            <a:pPr>
              <a:lnSpc>
                <a:spcPct val="120000"/>
              </a:lnSpc>
            </a:pPr>
            <a:r>
              <a:rPr lang="he-IL" sz="1600" dirty="0">
                <a:solidFill>
                  <a:srgbClr val="F79646">
                    <a:lumMod val="50000"/>
                  </a:srgbClr>
                </a:solidFill>
              </a:rPr>
              <a:t>טעה ולא הזכיר גבורות גשמים בתחיית המתים - </a:t>
            </a:r>
            <a:r>
              <a:rPr lang="he-IL" sz="1600" dirty="0" err="1">
                <a:solidFill>
                  <a:srgbClr val="F79646">
                    <a:lumMod val="50000"/>
                  </a:srgbClr>
                </a:solidFill>
              </a:rPr>
              <a:t>מחזירין</a:t>
            </a:r>
            <a:r>
              <a:rPr lang="he-IL" sz="1600" dirty="0">
                <a:solidFill>
                  <a:srgbClr val="F79646">
                    <a:lumMod val="50000"/>
                  </a:srgbClr>
                </a:solidFill>
              </a:rPr>
              <a:t> אותו, </a:t>
            </a:r>
          </a:p>
          <a:p>
            <a:pPr>
              <a:lnSpc>
                <a:spcPct val="120000"/>
              </a:lnSpc>
            </a:pPr>
            <a:r>
              <a:rPr lang="he-IL" sz="1600" dirty="0">
                <a:solidFill>
                  <a:srgbClr val="F79646">
                    <a:lumMod val="50000"/>
                  </a:srgbClr>
                </a:solidFill>
              </a:rPr>
              <a:t>שאלה בברכת השנים - </a:t>
            </a:r>
            <a:r>
              <a:rPr lang="he-IL" sz="1600" b="1" dirty="0" err="1">
                <a:solidFill>
                  <a:srgbClr val="F79646">
                    <a:lumMod val="50000"/>
                  </a:srgbClr>
                </a:solidFill>
              </a:rPr>
              <a:t>מחזירין</a:t>
            </a:r>
            <a:r>
              <a:rPr lang="he-IL" sz="1600" b="1" dirty="0">
                <a:solidFill>
                  <a:srgbClr val="F79646">
                    <a:lumMod val="50000"/>
                  </a:srgbClr>
                </a:solidFill>
              </a:rPr>
              <a:t> אותו</a:t>
            </a:r>
            <a:r>
              <a:rPr lang="he-IL" sz="1600" dirty="0">
                <a:solidFill>
                  <a:srgbClr val="F79646">
                    <a:lumMod val="50000"/>
                  </a:srgbClr>
                </a:solidFill>
              </a:rPr>
              <a:t>, </a:t>
            </a:r>
          </a:p>
          <a:p>
            <a:pPr>
              <a:lnSpc>
                <a:spcPct val="120000"/>
              </a:lnSpc>
            </a:pPr>
            <a:r>
              <a:rPr lang="he-IL" sz="1600" dirty="0">
                <a:solidFill>
                  <a:srgbClr val="F79646">
                    <a:lumMod val="50000"/>
                  </a:srgbClr>
                </a:solidFill>
              </a:rPr>
              <a:t>והבדלה בחונן הדעת - אין </a:t>
            </a:r>
            <a:r>
              <a:rPr lang="he-IL" sz="1600" dirty="0" err="1">
                <a:solidFill>
                  <a:srgbClr val="F79646">
                    <a:lumMod val="50000"/>
                  </a:srgbClr>
                </a:solidFill>
              </a:rPr>
              <a:t>מחזירין</a:t>
            </a:r>
            <a:r>
              <a:rPr lang="he-IL" sz="1600" dirty="0">
                <a:solidFill>
                  <a:srgbClr val="F79646">
                    <a:lumMod val="50000"/>
                  </a:srgbClr>
                </a:solidFill>
              </a:rPr>
              <a:t> אותו מפני שיכול לאומרה על הכוס.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ל''ק</a:t>
            </a:r>
            <a:r>
              <a:rPr lang="he-IL" sz="1600" b="0" i="0" dirty="0">
                <a:solidFill>
                  <a:srgbClr val="000000"/>
                </a:solidFill>
                <a:effectLst/>
                <a:latin typeface="Arial" panose="020B0604020202020204" pitchFamily="34" charset="0"/>
              </a:rPr>
              <a:t> הא ביחיד הא בצבור,</a:t>
            </a:r>
          </a:p>
          <a:p>
            <a:pPr>
              <a:lnSpc>
                <a:spcPct val="120000"/>
              </a:lnSpc>
            </a:pPr>
            <a:r>
              <a:rPr lang="he-IL" sz="1600" b="0" i="0" dirty="0">
                <a:solidFill>
                  <a:srgbClr val="000000"/>
                </a:solidFill>
                <a:effectLst/>
                <a:latin typeface="Arial" panose="020B0604020202020204" pitchFamily="34" charset="0"/>
              </a:rPr>
              <a:t>       בצבור </a:t>
            </a:r>
            <a:r>
              <a:rPr lang="he-IL" sz="1600" b="0" i="0" dirty="0" err="1">
                <a:solidFill>
                  <a:srgbClr val="000000"/>
                </a:solidFill>
                <a:effectLst/>
                <a:latin typeface="Arial" panose="020B0604020202020204" pitchFamily="34" charset="0"/>
              </a:rPr>
              <a:t>מ''ט</a:t>
            </a:r>
            <a:r>
              <a:rPr lang="he-IL" sz="1600" b="0" i="0" dirty="0">
                <a:solidFill>
                  <a:srgbClr val="000000"/>
                </a:solidFill>
                <a:effectLst/>
                <a:latin typeface="Arial" panose="020B0604020202020204" pitchFamily="34" charset="0"/>
              </a:rPr>
              <a:t> לא? משום </a:t>
            </a:r>
            <a:r>
              <a:rPr lang="he-IL" sz="1600" b="0" i="0" dirty="0" err="1">
                <a:solidFill>
                  <a:srgbClr val="000000"/>
                </a:solidFill>
                <a:effectLst/>
                <a:latin typeface="Arial" panose="020B0604020202020204" pitchFamily="34" charset="0"/>
              </a:rPr>
              <a:t>דשמעה</a:t>
            </a:r>
            <a:r>
              <a:rPr lang="he-IL" sz="1600" b="0" i="0" dirty="0">
                <a:solidFill>
                  <a:srgbClr val="000000"/>
                </a:solidFill>
                <a:effectLst/>
                <a:latin typeface="Arial" panose="020B0604020202020204" pitchFamily="34" charset="0"/>
              </a:rPr>
              <a:t> משליח צבור, </a:t>
            </a:r>
          </a:p>
          <a:p>
            <a:pPr>
              <a:lnSpc>
                <a:spcPct val="120000"/>
              </a:lnSpc>
            </a:pPr>
            <a:r>
              <a:rPr lang="he-IL" sz="1600" b="0" i="0" dirty="0">
                <a:solidFill>
                  <a:srgbClr val="000000"/>
                </a:solidFill>
                <a:effectLst/>
                <a:latin typeface="Arial" panose="020B0604020202020204" pitchFamily="34" charset="0"/>
              </a:rPr>
              <a:t>       אי הכי, האי "מפני שיכול לאומרה בשומע תפלה"? - "מפני ששומע משליח צבור" </a:t>
            </a:r>
            <a:r>
              <a:rPr lang="he-IL" sz="1600" b="0" i="0" dirty="0" err="1">
                <a:solidFill>
                  <a:srgbClr val="000000"/>
                </a:solidFill>
                <a:effectLst/>
                <a:latin typeface="Arial" panose="020B0604020202020204" pitchFamily="34" charset="0"/>
              </a:rPr>
              <a:t>מיבעי</a:t>
            </a:r>
            <a:r>
              <a:rPr lang="he-IL" sz="1600" b="0" i="0" dirty="0">
                <a:solidFill>
                  <a:srgbClr val="000000"/>
                </a:solidFill>
                <a:effectLst/>
                <a:latin typeface="Arial" panose="020B0604020202020204" pitchFamily="34" charset="0"/>
              </a:rPr>
              <a:t> ליה!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אלא אידי ואידי ביחיד, </a:t>
            </a:r>
          </a:p>
          <a:p>
            <a:pPr>
              <a:lnSpc>
                <a:spcPct val="120000"/>
              </a:lnSpc>
            </a:pPr>
            <a:r>
              <a:rPr lang="he-IL" sz="1600" b="0" i="0" dirty="0" err="1">
                <a:solidFill>
                  <a:srgbClr val="000000"/>
                </a:solidFill>
                <a:effectLst/>
                <a:latin typeface="Arial" panose="020B0604020202020204" pitchFamily="34" charset="0"/>
              </a:rPr>
              <a:t>ול</a:t>
            </a:r>
            <a:r>
              <a:rPr lang="he-IL" sz="1600" b="0" i="0" dirty="0">
                <a:solidFill>
                  <a:srgbClr val="000000"/>
                </a:solidFill>
                <a:effectLst/>
                <a:latin typeface="Arial" panose="020B0604020202020204" pitchFamily="34" charset="0"/>
              </a:rPr>
              <a:t>''ק הא </a:t>
            </a:r>
            <a:r>
              <a:rPr lang="he-IL" sz="1600" b="0" i="0" dirty="0" err="1">
                <a:solidFill>
                  <a:srgbClr val="000000"/>
                </a:solidFill>
                <a:effectLst/>
                <a:latin typeface="Arial" panose="020B0604020202020204" pitchFamily="34" charset="0"/>
              </a:rPr>
              <a:t>דאדכר</a:t>
            </a:r>
            <a:r>
              <a:rPr lang="he-IL" sz="1600" b="0" i="0" dirty="0">
                <a:solidFill>
                  <a:srgbClr val="000000"/>
                </a:solidFill>
                <a:effectLst/>
                <a:latin typeface="Arial" panose="020B0604020202020204" pitchFamily="34" charset="0"/>
              </a:rPr>
              <a:t> קודם שומע תפלה, הא </a:t>
            </a:r>
            <a:r>
              <a:rPr lang="he-IL" sz="1600" b="0" i="0" dirty="0" err="1">
                <a:solidFill>
                  <a:srgbClr val="000000"/>
                </a:solidFill>
                <a:effectLst/>
                <a:latin typeface="Arial" panose="020B0604020202020204" pitchFamily="34" charset="0"/>
              </a:rPr>
              <a:t>דאדכר</a:t>
            </a:r>
            <a:r>
              <a:rPr lang="he-IL" sz="1600" b="0" i="0" dirty="0">
                <a:solidFill>
                  <a:srgbClr val="000000"/>
                </a:solidFill>
                <a:effectLst/>
                <a:latin typeface="Arial" panose="020B0604020202020204" pitchFamily="34" charset="0"/>
              </a:rPr>
              <a:t> בתר שומע תפלה.</a:t>
            </a:r>
            <a:endParaRPr lang="he-IL" sz="1600" dirty="0">
              <a:solidFill>
                <a:srgbClr val="F79646">
                  <a:lumMod val="50000"/>
                </a:srgbClr>
              </a:solidFill>
            </a:endParaRPr>
          </a:p>
        </p:txBody>
      </p:sp>
      <p:sp>
        <p:nvSpPr>
          <p:cNvPr id="2" name="תיבת טקסט 1">
            <a:extLst>
              <a:ext uri="{FF2B5EF4-FFF2-40B4-BE49-F238E27FC236}">
                <a16:creationId xmlns:a16="http://schemas.microsoft.com/office/drawing/2014/main" id="{2167D747-3CE7-A6AF-A73B-45B238816A4A}"/>
              </a:ext>
            </a:extLst>
          </p:cNvPr>
          <p:cNvSpPr txBox="1"/>
          <p:nvPr/>
        </p:nvSpPr>
        <p:spPr>
          <a:xfrm>
            <a:off x="8485599" y="3765935"/>
            <a:ext cx="288032" cy="1461939"/>
          </a:xfrm>
          <a:prstGeom prst="rect">
            <a:avLst/>
          </a:prstGeom>
          <a:noFill/>
        </p:spPr>
        <p:txBody>
          <a:bodyPr wrap="square" rtlCol="1">
            <a:spAutoFit/>
          </a:bodyPr>
          <a:lstStyle/>
          <a:p>
            <a:r>
              <a:rPr lang="he-IL" sz="1300" dirty="0"/>
              <a:t>①</a:t>
            </a:r>
          </a:p>
          <a:p>
            <a:endParaRPr lang="he-IL" sz="1300" dirty="0"/>
          </a:p>
          <a:p>
            <a:endParaRPr lang="he-IL" sz="1300" dirty="0"/>
          </a:p>
          <a:p>
            <a:endParaRPr lang="he-IL" sz="2400" dirty="0"/>
          </a:p>
          <a:p>
            <a:endParaRPr lang="he-IL" sz="1300" dirty="0"/>
          </a:p>
          <a:p>
            <a:r>
              <a:rPr lang="he-IL" sz="1300" dirty="0"/>
              <a:t>②</a:t>
            </a:r>
          </a:p>
        </p:txBody>
      </p:sp>
      <p:sp>
        <p:nvSpPr>
          <p:cNvPr id="4" name="TextBox 5">
            <a:extLst>
              <a:ext uri="{FF2B5EF4-FFF2-40B4-BE49-F238E27FC236}">
                <a16:creationId xmlns:a16="http://schemas.microsoft.com/office/drawing/2014/main" id="{C7ECC070-5E3F-C807-4C45-7D499EA51D97}"/>
              </a:ext>
            </a:extLst>
          </p:cNvPr>
          <p:cNvSpPr txBox="1"/>
          <p:nvPr/>
        </p:nvSpPr>
        <p:spPr>
          <a:xfrm>
            <a:off x="8411893" y="5263336"/>
            <a:ext cx="576064" cy="215444"/>
          </a:xfrm>
          <a:prstGeom prst="rect">
            <a:avLst/>
          </a:prstGeom>
          <a:noFill/>
        </p:spPr>
        <p:txBody>
          <a:bodyPr wrap="square" rtlCol="1">
            <a:spAutoFit/>
          </a:bodyPr>
          <a:lstStyle/>
          <a:p>
            <a:r>
              <a:rPr lang="he-IL" sz="800" dirty="0"/>
              <a:t>עמוד ב</a:t>
            </a:r>
          </a:p>
        </p:txBody>
      </p:sp>
    </p:spTree>
    <p:extLst>
      <p:ext uri="{BB962C8B-B14F-4D97-AF65-F5344CB8AC3E}">
        <p14:creationId xmlns:p14="http://schemas.microsoft.com/office/powerpoint/2010/main" val="52166869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24142</TotalTime>
  <Words>2724</Words>
  <Application>Microsoft Office PowerPoint</Application>
  <PresentationFormat>‫הצגה על המסך (4:3)</PresentationFormat>
  <Paragraphs>397</Paragraphs>
  <Slides>14</Slides>
  <Notes>12</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14</vt:i4>
      </vt:variant>
    </vt:vector>
  </HeadingPairs>
  <TitlesOfParts>
    <vt:vector size="17" baseType="lpstr">
      <vt:lpstr>Arial</vt:lpstr>
      <vt:lpstr>Calibri</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נועם שפירא</cp:lastModifiedBy>
  <cp:revision>2357</cp:revision>
  <dcterms:created xsi:type="dcterms:W3CDTF">2015-01-28T10:22:53Z</dcterms:created>
  <dcterms:modified xsi:type="dcterms:W3CDTF">2024-01-15T17:44:29Z</dcterms:modified>
</cp:coreProperties>
</file>