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417" r:id="rId3"/>
    <p:sldId id="418" r:id="rId4"/>
    <p:sldId id="419" r:id="rId5"/>
    <p:sldId id="421" r:id="rId6"/>
    <p:sldId id="420" r:id="rId7"/>
    <p:sldId id="422" r:id="rId8"/>
    <p:sldId id="425" r:id="rId9"/>
    <p:sldId id="427" r:id="rId10"/>
    <p:sldId id="428" r:id="rId11"/>
    <p:sldId id="430" r:id="rId12"/>
    <p:sldId id="431" r:id="rId13"/>
    <p:sldId id="432" r:id="rId14"/>
    <p:sldId id="42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1592" autoAdjust="0"/>
  </p:normalViewPr>
  <p:slideViewPr>
    <p:cSldViewPr>
      <p:cViewPr varScale="1">
        <p:scale>
          <a:sx n="79" d="100"/>
          <a:sy n="79" d="100"/>
        </p:scale>
        <p:origin x="159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8596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6445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2385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555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9200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2684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5737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72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2781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172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5553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769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י"ד/כסלו/תשע"ט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.aspx#massechet=283&amp;medaf=3&amp;addaf=3&amp;safa=&amp;maggid=101&amp;chofshi=%D7%98%D7%A7%D7%A1%D7%98+%D7%97%D7%95%D7%A4%D7%A9%D7%99&amp;sort=massechet&amp;dir=1&amp;page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ג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ג ע"א (שורה 4) – דף ד ע"א (שורה 17)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496" y="1547098"/>
            <a:ext cx="8567656" cy="5329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ודוד מי </a:t>
            </a:r>
            <a:r>
              <a:rPr lang="he-IL" sz="1500" dirty="0" err="1"/>
              <a:t>הוה</a:t>
            </a:r>
            <a:r>
              <a:rPr lang="he-IL" sz="1500" dirty="0"/>
              <a:t> ידע </a:t>
            </a:r>
            <a:r>
              <a:rPr lang="he-IL" sz="1500" dirty="0" err="1"/>
              <a:t>פלגא</a:t>
            </a:r>
            <a:r>
              <a:rPr lang="he-IL" sz="1500" dirty="0"/>
              <a:t> </a:t>
            </a:r>
            <a:r>
              <a:rPr lang="he-IL" sz="1500" dirty="0" err="1"/>
              <a:t>דליליא</a:t>
            </a:r>
            <a:r>
              <a:rPr lang="he-IL" sz="1500" dirty="0"/>
              <a:t> אימת?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השתא משה רבינו לא </a:t>
            </a:r>
            <a:r>
              <a:rPr lang="he-IL" sz="1500" dirty="0" err="1"/>
              <a:t>הוה</a:t>
            </a:r>
            <a:r>
              <a:rPr lang="he-IL" sz="1500" dirty="0"/>
              <a:t> ידע,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</a:t>
            </a:r>
            <a:r>
              <a:rPr lang="he-IL" sz="1500" dirty="0" err="1"/>
              <a:t>דכתיב</a:t>
            </a:r>
            <a:r>
              <a:rPr lang="he-IL" sz="1500" dirty="0"/>
              <a:t>: "</a:t>
            </a:r>
            <a:r>
              <a:rPr lang="he-IL" sz="1500" dirty="0">
                <a:solidFill>
                  <a:srgbClr val="002060"/>
                </a:solidFill>
              </a:rPr>
              <a:t>כחצות הלילה אני יוצא בתוך מצרים</a:t>
            </a:r>
            <a:r>
              <a:rPr lang="he-IL" sz="1500" dirty="0"/>
              <a:t>" -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מאי "</a:t>
            </a:r>
            <a:r>
              <a:rPr lang="he-IL" sz="1500" b="1" dirty="0">
                <a:solidFill>
                  <a:srgbClr val="0070C0"/>
                </a:solidFill>
              </a:rPr>
              <a:t>כ</a:t>
            </a:r>
            <a:r>
              <a:rPr lang="he-IL" sz="1500" dirty="0"/>
              <a:t>חצות"?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</a:t>
            </a:r>
            <a:r>
              <a:rPr lang="he-IL" sz="1500" dirty="0" err="1"/>
              <a:t>אילימא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ליה </a:t>
            </a:r>
            <a:r>
              <a:rPr lang="he-IL" sz="1500" dirty="0" err="1"/>
              <a:t>קודשא</a:t>
            </a:r>
            <a:r>
              <a:rPr lang="he-IL" sz="1500" dirty="0"/>
              <a:t> </a:t>
            </a:r>
            <a:r>
              <a:rPr lang="he-IL" sz="1500" dirty="0" err="1"/>
              <a:t>בריך</a:t>
            </a:r>
            <a:r>
              <a:rPr lang="he-IL" sz="1500" dirty="0"/>
              <a:t> הוא </a:t>
            </a:r>
            <a:r>
              <a:rPr lang="he-IL" sz="1500" b="1" dirty="0">
                <a:solidFill>
                  <a:srgbClr val="002060"/>
                </a:solidFill>
              </a:rPr>
              <a:t>כ</a:t>
            </a:r>
            <a:r>
              <a:rPr lang="he-IL" sz="1500" dirty="0"/>
              <a:t>חצות, מי איכא </a:t>
            </a:r>
            <a:r>
              <a:rPr lang="he-IL" sz="1500" dirty="0" err="1"/>
              <a:t>ספיקא</a:t>
            </a:r>
            <a:r>
              <a:rPr lang="he-IL" sz="1500" dirty="0"/>
              <a:t> קמי שמיא?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אלא </a:t>
            </a:r>
            <a:r>
              <a:rPr lang="he-IL" sz="1500" dirty="0" err="1"/>
              <a:t>דאמר</a:t>
            </a:r>
            <a:r>
              <a:rPr lang="he-IL" sz="1500" dirty="0"/>
              <a:t> ליה (למחר) </a:t>
            </a:r>
            <a:r>
              <a:rPr lang="he-IL" sz="1500" b="1" dirty="0">
                <a:solidFill>
                  <a:srgbClr val="0070C0"/>
                </a:solidFill>
              </a:rPr>
              <a:t>ב</a:t>
            </a:r>
            <a:r>
              <a:rPr lang="he-IL" sz="1500" dirty="0"/>
              <a:t>חצות (כי השתא) ואתא </a:t>
            </a:r>
            <a:r>
              <a:rPr lang="he-IL" sz="1500" dirty="0" err="1"/>
              <a:t>איהו</a:t>
            </a:r>
            <a:r>
              <a:rPr lang="he-IL" sz="1500" dirty="0"/>
              <a:t> ואמר </a:t>
            </a:r>
            <a:r>
              <a:rPr lang="he-IL" sz="1500" b="1" dirty="0">
                <a:solidFill>
                  <a:srgbClr val="0070C0"/>
                </a:solidFill>
              </a:rPr>
              <a:t>כ</a:t>
            </a:r>
            <a:r>
              <a:rPr lang="he-IL" sz="1500" dirty="0"/>
              <a:t>חצות - </a:t>
            </a:r>
            <a:r>
              <a:rPr lang="he-IL" sz="1500" dirty="0" err="1"/>
              <a:t>אלמא</a:t>
            </a:r>
            <a:r>
              <a:rPr lang="he-IL" sz="1500" dirty="0"/>
              <a:t> מספקא לי',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ודוד </a:t>
            </a:r>
            <a:r>
              <a:rPr lang="he-IL" sz="1500" dirty="0" err="1"/>
              <a:t>הוה</a:t>
            </a:r>
            <a:r>
              <a:rPr lang="he-IL" sz="1500" dirty="0"/>
              <a:t> ידע?! 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500" dirty="0"/>
              <a:t>דוד </a:t>
            </a:r>
            <a:r>
              <a:rPr lang="he-IL" sz="1500" dirty="0" err="1"/>
              <a:t>סימנא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ליה,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</a:t>
            </a:r>
            <a:r>
              <a:rPr lang="he-IL" sz="1500" dirty="0" err="1"/>
              <a:t>דאמר</a:t>
            </a:r>
            <a:r>
              <a:rPr lang="he-IL" sz="1500" dirty="0"/>
              <a:t> רב אחא בר </a:t>
            </a:r>
            <a:r>
              <a:rPr lang="he-IL" sz="1500" dirty="0" err="1"/>
              <a:t>ביזנא</a:t>
            </a:r>
            <a:r>
              <a:rPr lang="he-IL" sz="1500" dirty="0"/>
              <a:t> </a:t>
            </a:r>
            <a:r>
              <a:rPr lang="he-IL" sz="1500" dirty="0" err="1"/>
              <a:t>א"ר</a:t>
            </a:r>
            <a:r>
              <a:rPr lang="he-IL" sz="1500" dirty="0"/>
              <a:t> שמעון </a:t>
            </a:r>
            <a:r>
              <a:rPr lang="he-IL" sz="1500" dirty="0" err="1"/>
              <a:t>חסידא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</a:t>
            </a:r>
            <a:r>
              <a:rPr lang="he-IL" sz="1500" dirty="0" err="1"/>
              <a:t>כנור</a:t>
            </a:r>
            <a:r>
              <a:rPr lang="he-IL" sz="1500" dirty="0"/>
              <a:t> היה תלוי למעלה </a:t>
            </a:r>
            <a:r>
              <a:rPr lang="he-IL" sz="1500" dirty="0" err="1"/>
              <a:t>ממטתו</a:t>
            </a:r>
            <a:r>
              <a:rPr lang="he-IL" sz="1500" dirty="0"/>
              <a:t> של דוד,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וכיון שהגיע חצות לילה - בא רוח צפונית ונושבת בו ומנגן מאליו,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מיד היה עומד ועוסק בתורה עד שעלה עמוד השחר.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כיון שעלה עמוד השחר, נכנסו חכמי ישראל אצלו,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אמרו לו: אדונינו המלך, עמך ישראל </a:t>
            </a:r>
            <a:r>
              <a:rPr lang="he-IL" sz="1500" dirty="0" err="1"/>
              <a:t>צריכין</a:t>
            </a:r>
            <a:r>
              <a:rPr lang="he-IL" sz="1500" dirty="0"/>
              <a:t> פרנסה.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אמר להם: לכו והתפרנסו זה מזה.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אמרו לו: אין הקומץ משביע את הארי ואין הבור מתמלא </a:t>
            </a:r>
            <a:r>
              <a:rPr lang="he-IL" sz="1500" dirty="0" err="1"/>
              <a:t>מחוליתו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אמר להם: לכו ופשטו ידיכם בגדוד.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מיד - יועצים באחיתופל, </a:t>
            </a:r>
            <a:r>
              <a:rPr lang="he-IL" sz="1500" dirty="0" err="1"/>
              <a:t>ונמלכין</a:t>
            </a:r>
            <a:r>
              <a:rPr lang="he-IL" sz="1500" dirty="0"/>
              <a:t> בסנהדרין, </a:t>
            </a:r>
            <a:r>
              <a:rPr lang="he-IL" sz="1500" dirty="0" err="1"/>
              <a:t>ושואלין</a:t>
            </a:r>
            <a:r>
              <a:rPr lang="he-IL" sz="1500" dirty="0"/>
              <a:t> באורים ותומים.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C9A6D88-F39E-4BD9-92EF-EDDE8FB89192}"/>
              </a:ext>
            </a:extLst>
          </p:cNvPr>
          <p:cNvSpPr/>
          <p:nvPr/>
        </p:nvSpPr>
        <p:spPr>
          <a:xfrm>
            <a:off x="5764336" y="332656"/>
            <a:ext cx="2840112" cy="936104"/>
          </a:xfrm>
          <a:prstGeom prst="wedgeRoundRectCallout">
            <a:avLst>
              <a:gd name="adj1" fmla="val 57214"/>
              <a:gd name="adj2" fmla="val 3483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זריקא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אמי </a:t>
            </a: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יהושע בן לוי: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כתוב אחד אומר "חצות לילה אקום להודות לך על משפטי צדקך"...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F90073-1CE4-4DE7-BE48-36726AB9A8B4}"/>
              </a:ext>
            </a:extLst>
          </p:cNvPr>
          <p:cNvSpPr txBox="1"/>
          <p:nvPr/>
        </p:nvSpPr>
        <p:spPr>
          <a:xfrm>
            <a:off x="8631728" y="1566520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❷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6B79C1-107F-4CFA-BBE1-A5E3411C28C4}"/>
              </a:ext>
            </a:extLst>
          </p:cNvPr>
          <p:cNvSpPr txBox="1"/>
          <p:nvPr/>
        </p:nvSpPr>
        <p:spPr>
          <a:xfrm>
            <a:off x="8695912" y="3678556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158009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3170152"/>
            <a:ext cx="8208912" cy="35008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מאי קרא?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(</a:t>
            </a:r>
            <a:r>
              <a:rPr lang="he-IL" sz="1550" dirty="0" err="1"/>
              <a:t>דכתיב</a:t>
            </a:r>
            <a:r>
              <a:rPr lang="he-IL" sz="1550" dirty="0"/>
              <a:t>) "</a:t>
            </a:r>
            <a:r>
              <a:rPr lang="he-IL" sz="1550" dirty="0">
                <a:solidFill>
                  <a:srgbClr val="002060"/>
                </a:solidFill>
              </a:rPr>
              <a:t>ואחרי אחיתופל בניהו בן יהוידע ואביתר ושר צבא למלך יואב</a:t>
            </a:r>
            <a:r>
              <a:rPr lang="he-IL" sz="1550" dirty="0"/>
              <a:t>" -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"</a:t>
            </a:r>
            <a:r>
              <a:rPr lang="he-IL" sz="1550" dirty="0">
                <a:solidFill>
                  <a:srgbClr val="002060"/>
                </a:solidFill>
              </a:rPr>
              <a:t>אחיתופל</a:t>
            </a:r>
            <a:r>
              <a:rPr lang="he-IL" sz="1550" dirty="0"/>
              <a:t>" - זה יועץ, וכה"א "</a:t>
            </a:r>
            <a:r>
              <a:rPr lang="he-IL" sz="1550" dirty="0">
                <a:solidFill>
                  <a:srgbClr val="002060"/>
                </a:solidFill>
              </a:rPr>
              <a:t>ועצת אחיתופל אשר יעץ בימים ההם כאשר ישאל (איש) בדבר </a:t>
            </a:r>
            <a:r>
              <a:rPr lang="he-IL" sz="1550" dirty="0" err="1">
                <a:solidFill>
                  <a:srgbClr val="002060"/>
                </a:solidFill>
              </a:rPr>
              <a:t>האלהים</a:t>
            </a:r>
            <a:r>
              <a:rPr lang="he-IL" sz="155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"</a:t>
            </a:r>
            <a:r>
              <a:rPr lang="he-IL" sz="1550" dirty="0">
                <a:solidFill>
                  <a:srgbClr val="002060"/>
                </a:solidFill>
              </a:rPr>
              <a:t>בניהו בן יהוידע</a:t>
            </a:r>
            <a:r>
              <a:rPr lang="he-IL" sz="1550" dirty="0"/>
              <a:t>" - זה סנהדרין,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"</a:t>
            </a:r>
            <a:r>
              <a:rPr lang="he-IL" sz="1550" dirty="0">
                <a:solidFill>
                  <a:srgbClr val="002060"/>
                </a:solidFill>
              </a:rPr>
              <a:t>ואביתר</a:t>
            </a:r>
            <a:r>
              <a:rPr lang="he-IL" sz="1550" dirty="0"/>
              <a:t>" - אלו אורים ותומים,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      וכן הוא אומר: "</a:t>
            </a:r>
            <a:r>
              <a:rPr lang="he-IL" sz="1550" dirty="0">
                <a:solidFill>
                  <a:srgbClr val="002060"/>
                </a:solidFill>
              </a:rPr>
              <a:t>ובניהו בן יהוידע על הכרתי ועל הפלתי</a:t>
            </a:r>
            <a:r>
              <a:rPr lang="he-IL" sz="1550" dirty="0"/>
              <a:t>" - ולמה נקרא שמם כרתי </a:t>
            </a:r>
            <a:r>
              <a:rPr lang="he-IL" sz="1550" dirty="0" err="1"/>
              <a:t>ופלתי</a:t>
            </a:r>
            <a:r>
              <a:rPr lang="he-IL" sz="155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      "</a:t>
            </a:r>
            <a:r>
              <a:rPr lang="he-IL" sz="1550" dirty="0">
                <a:solidFill>
                  <a:srgbClr val="002060"/>
                </a:solidFill>
              </a:rPr>
              <a:t>כרתי</a:t>
            </a:r>
            <a:r>
              <a:rPr lang="he-IL" sz="1550" dirty="0"/>
              <a:t>" - שכורתים דבריהם, "</a:t>
            </a:r>
            <a:r>
              <a:rPr lang="he-IL" sz="1550" dirty="0" err="1">
                <a:solidFill>
                  <a:srgbClr val="002060"/>
                </a:solidFill>
              </a:rPr>
              <a:t>פלתי</a:t>
            </a:r>
            <a:r>
              <a:rPr lang="he-IL" sz="1550" dirty="0"/>
              <a:t>" - שמופלאים בדבריהם,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ואח"כ "</a:t>
            </a:r>
            <a:r>
              <a:rPr lang="he-IL" sz="1550" dirty="0">
                <a:solidFill>
                  <a:srgbClr val="002060"/>
                </a:solidFill>
              </a:rPr>
              <a:t>שר צבא למלך יואב</a:t>
            </a:r>
            <a:r>
              <a:rPr lang="he-IL" sz="1550" dirty="0"/>
              <a:t>".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550" dirty="0"/>
              <a:t>אמר רב יצחק בר </a:t>
            </a:r>
            <a:r>
              <a:rPr lang="he-IL" sz="1550" dirty="0" err="1"/>
              <a:t>אדא</a:t>
            </a:r>
            <a:r>
              <a:rPr lang="he-IL" sz="1550" dirty="0"/>
              <a:t> ואמרי לה אמר רב יצחק בריה </a:t>
            </a:r>
            <a:r>
              <a:rPr lang="he-IL" sz="1550" dirty="0" err="1"/>
              <a:t>דרב</a:t>
            </a:r>
            <a:r>
              <a:rPr lang="he-IL" sz="1550" dirty="0"/>
              <a:t> </a:t>
            </a:r>
            <a:r>
              <a:rPr lang="he-IL" sz="1550" dirty="0" err="1"/>
              <a:t>אידי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מאי קרא? "</a:t>
            </a:r>
            <a:r>
              <a:rPr lang="he-IL" sz="1550" dirty="0">
                <a:solidFill>
                  <a:srgbClr val="002060"/>
                </a:solidFill>
              </a:rPr>
              <a:t>עורה כבודי עורה הנבל </a:t>
            </a:r>
            <a:r>
              <a:rPr lang="he-IL" sz="1550" dirty="0" err="1">
                <a:solidFill>
                  <a:srgbClr val="002060"/>
                </a:solidFill>
              </a:rPr>
              <a:t>וכנור</a:t>
            </a:r>
            <a:r>
              <a:rPr lang="he-IL" sz="1550" dirty="0">
                <a:solidFill>
                  <a:srgbClr val="002060"/>
                </a:solidFill>
              </a:rPr>
              <a:t> אעירה שחר</a:t>
            </a:r>
            <a:r>
              <a:rPr lang="he-IL" sz="1550" dirty="0"/>
              <a:t>".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ב - דף ד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C9A6D88-F39E-4BD9-92EF-EDDE8FB89192}"/>
              </a:ext>
            </a:extLst>
          </p:cNvPr>
          <p:cNvSpPr/>
          <p:nvPr/>
        </p:nvSpPr>
        <p:spPr>
          <a:xfrm>
            <a:off x="3851920" y="208096"/>
            <a:ext cx="4680520" cy="2880320"/>
          </a:xfrm>
          <a:prstGeom prst="wedgeRoundRectCallout">
            <a:avLst>
              <a:gd name="adj1" fmla="val 55709"/>
              <a:gd name="adj2" fmla="val -3773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דוד </a:t>
            </a:r>
            <a:r>
              <a:rPr lang="he-IL" sz="1300" dirty="0" err="1">
                <a:solidFill>
                  <a:prstClr val="black"/>
                </a:solidFill>
              </a:rPr>
              <a:t>סימנא</a:t>
            </a:r>
            <a:r>
              <a:rPr lang="he-IL" sz="1300" dirty="0">
                <a:solidFill>
                  <a:prstClr val="black"/>
                </a:solidFill>
              </a:rPr>
              <a:t> </a:t>
            </a:r>
            <a:r>
              <a:rPr lang="he-IL" sz="1300" dirty="0" err="1">
                <a:solidFill>
                  <a:prstClr val="black"/>
                </a:solidFill>
              </a:rPr>
              <a:t>הוה</a:t>
            </a:r>
            <a:r>
              <a:rPr lang="he-IL" sz="1300" dirty="0">
                <a:solidFill>
                  <a:prstClr val="black"/>
                </a:solidFill>
              </a:rPr>
              <a:t> ליה,</a:t>
            </a:r>
          </a:p>
          <a:p>
            <a:pPr lvl="0">
              <a:lnSpc>
                <a:spcPct val="120000"/>
              </a:lnSpc>
            </a:pPr>
            <a:r>
              <a:rPr lang="he-IL" sz="1300" dirty="0" err="1">
                <a:solidFill>
                  <a:prstClr val="black"/>
                </a:solidFill>
              </a:rPr>
              <a:t>דאמר</a:t>
            </a:r>
            <a:r>
              <a:rPr lang="he-IL" sz="1300" dirty="0">
                <a:solidFill>
                  <a:prstClr val="black"/>
                </a:solidFill>
              </a:rPr>
              <a:t> רב אחא בר </a:t>
            </a:r>
            <a:r>
              <a:rPr lang="he-IL" sz="1300" dirty="0" err="1">
                <a:solidFill>
                  <a:prstClr val="black"/>
                </a:solidFill>
              </a:rPr>
              <a:t>ביזנא</a:t>
            </a:r>
            <a:r>
              <a:rPr lang="he-IL" sz="1300" dirty="0">
                <a:solidFill>
                  <a:prstClr val="black"/>
                </a:solidFill>
              </a:rPr>
              <a:t> </a:t>
            </a:r>
            <a:r>
              <a:rPr lang="he-IL" sz="1300" dirty="0" err="1">
                <a:solidFill>
                  <a:prstClr val="black"/>
                </a:solidFill>
              </a:rPr>
              <a:t>א"ר</a:t>
            </a:r>
            <a:r>
              <a:rPr lang="he-IL" sz="1300" dirty="0">
                <a:solidFill>
                  <a:prstClr val="black"/>
                </a:solidFill>
              </a:rPr>
              <a:t> שמעון </a:t>
            </a:r>
            <a:r>
              <a:rPr lang="he-IL" sz="1300" dirty="0" err="1">
                <a:solidFill>
                  <a:prstClr val="black"/>
                </a:solidFill>
              </a:rPr>
              <a:t>חסידא</a:t>
            </a:r>
            <a:r>
              <a:rPr lang="he-IL" sz="1300" dirty="0">
                <a:solidFill>
                  <a:prstClr val="black"/>
                </a:solidFill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he-IL" sz="1300" dirty="0" err="1">
                <a:solidFill>
                  <a:prstClr val="black"/>
                </a:solidFill>
              </a:rPr>
              <a:t>כנור</a:t>
            </a:r>
            <a:r>
              <a:rPr lang="he-IL" sz="1300" dirty="0">
                <a:solidFill>
                  <a:prstClr val="black"/>
                </a:solidFill>
              </a:rPr>
              <a:t> היה תלוי למעלה </a:t>
            </a:r>
            <a:r>
              <a:rPr lang="he-IL" sz="1300" dirty="0" err="1">
                <a:solidFill>
                  <a:prstClr val="black"/>
                </a:solidFill>
              </a:rPr>
              <a:t>ממטתו</a:t>
            </a:r>
            <a:r>
              <a:rPr lang="he-IL" sz="1300" dirty="0">
                <a:solidFill>
                  <a:prstClr val="black"/>
                </a:solidFill>
              </a:rPr>
              <a:t> של דוד,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וכיון שהגיע חצות לילה - בא רוח צפונית ונושבת בו ומנגן מאליו,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מיד היה עומד ועוסק בתורה עד שעלה עמוד השחר.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כיון שעלה עמוד השחר, נכנסו חכמי ישראל אצלו,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אמרו לו: אדונינו המלך, עמך ישראל </a:t>
            </a:r>
            <a:r>
              <a:rPr lang="he-IL" sz="1300" dirty="0" err="1">
                <a:solidFill>
                  <a:prstClr val="black"/>
                </a:solidFill>
              </a:rPr>
              <a:t>צריכין</a:t>
            </a:r>
            <a:r>
              <a:rPr lang="he-IL" sz="1300" dirty="0">
                <a:solidFill>
                  <a:prstClr val="black"/>
                </a:solidFill>
              </a:rPr>
              <a:t> פרנסה.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אמר להם: לכו והתפרנסו זה מזה.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אמרו לו: אין הקומץ משביע את הארי ואין הבור מתמלא </a:t>
            </a:r>
            <a:r>
              <a:rPr lang="he-IL" sz="1300" dirty="0" err="1">
                <a:solidFill>
                  <a:prstClr val="black"/>
                </a:solidFill>
              </a:rPr>
              <a:t>מחוליתו</a:t>
            </a:r>
            <a:r>
              <a:rPr lang="he-IL" sz="1300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אמר להם: לכו ופשטו ידיכם בגדוד.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מיד - יועצים באחיתופל, </a:t>
            </a:r>
            <a:r>
              <a:rPr lang="he-IL" sz="1300" dirty="0" err="1">
                <a:solidFill>
                  <a:prstClr val="black"/>
                </a:solidFill>
              </a:rPr>
              <a:t>ונמלכין</a:t>
            </a:r>
            <a:r>
              <a:rPr lang="he-IL" sz="1300" dirty="0">
                <a:solidFill>
                  <a:prstClr val="black"/>
                </a:solidFill>
              </a:rPr>
              <a:t> בסנהדרין, </a:t>
            </a:r>
            <a:r>
              <a:rPr lang="he-IL" sz="1300" dirty="0" err="1">
                <a:solidFill>
                  <a:prstClr val="black"/>
                </a:solidFill>
              </a:rPr>
              <a:t>ושואלין</a:t>
            </a:r>
            <a:r>
              <a:rPr lang="he-IL" sz="1300" dirty="0">
                <a:solidFill>
                  <a:prstClr val="black"/>
                </a:solidFill>
              </a:rPr>
              <a:t> באורים ותומים.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685564-431E-4DD9-B485-A0B5C4100810}"/>
              </a:ext>
            </a:extLst>
          </p:cNvPr>
          <p:cNvSpPr txBox="1"/>
          <p:nvPr/>
        </p:nvSpPr>
        <p:spPr>
          <a:xfrm>
            <a:off x="8348648" y="439878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175013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2852936"/>
            <a:ext cx="6912768" cy="311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רבי </a:t>
            </a:r>
            <a:r>
              <a:rPr lang="he-IL" sz="1500" dirty="0" err="1"/>
              <a:t>זירא</a:t>
            </a:r>
            <a:r>
              <a:rPr lang="he-IL" sz="1500" dirty="0"/>
              <a:t> אמר: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משה לעולם </a:t>
            </a:r>
            <a:r>
              <a:rPr lang="he-IL" sz="1500" dirty="0" err="1"/>
              <a:t>הוה</a:t>
            </a:r>
            <a:r>
              <a:rPr lang="he-IL" sz="1500" dirty="0"/>
              <a:t> ידע, ודוד </a:t>
            </a:r>
            <a:r>
              <a:rPr lang="he-IL" sz="1500" dirty="0" err="1"/>
              <a:t>נמי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ידע.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וכיון </a:t>
            </a:r>
            <a:r>
              <a:rPr lang="he-IL" sz="1500" dirty="0" err="1"/>
              <a:t>דדוד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ידע, </a:t>
            </a:r>
            <a:r>
              <a:rPr lang="he-IL" sz="1500" dirty="0" err="1"/>
              <a:t>כנור</a:t>
            </a:r>
            <a:r>
              <a:rPr lang="he-IL" sz="1500" dirty="0"/>
              <a:t> למה ליה? -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לאתעורי</a:t>
            </a:r>
            <a:r>
              <a:rPr lang="he-IL" sz="1500" dirty="0"/>
              <a:t> </a:t>
            </a:r>
            <a:r>
              <a:rPr lang="he-IL" sz="1500" dirty="0" err="1"/>
              <a:t>משנתיה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וכיון </a:t>
            </a:r>
            <a:r>
              <a:rPr lang="he-IL" sz="1500" dirty="0" err="1"/>
              <a:t>דמשה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ידע, למה ליה </a:t>
            </a:r>
            <a:r>
              <a:rPr lang="he-IL" sz="1500" dirty="0" err="1"/>
              <a:t>למימר</a:t>
            </a:r>
            <a:r>
              <a:rPr lang="he-IL" sz="1500" dirty="0"/>
              <a:t> כחצות? -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משה </a:t>
            </a:r>
            <a:r>
              <a:rPr lang="he-IL" sz="1500" dirty="0" err="1"/>
              <a:t>קסבר</a:t>
            </a:r>
            <a:r>
              <a:rPr lang="he-IL" sz="1500" dirty="0"/>
              <a:t> שמא יטעו </a:t>
            </a:r>
            <a:r>
              <a:rPr lang="he-IL" sz="1500" dirty="0" err="1"/>
              <a:t>אצטגניני</a:t>
            </a:r>
            <a:r>
              <a:rPr lang="he-IL" sz="1500" dirty="0"/>
              <a:t> פרעה ויאמרו משה בדאי הוא,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דאמר</a:t>
            </a:r>
            <a:r>
              <a:rPr lang="he-IL" sz="1500" dirty="0"/>
              <a:t> מר: למד לשונך לומר איני יודע שמא תתבדה ותאחז.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רב אשי אמר: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בפלגא</a:t>
            </a:r>
            <a:r>
              <a:rPr lang="he-IL" sz="1500" dirty="0"/>
              <a:t> </a:t>
            </a:r>
            <a:r>
              <a:rPr lang="he-IL" sz="1500" dirty="0" err="1"/>
              <a:t>אורתא</a:t>
            </a:r>
            <a:r>
              <a:rPr lang="he-IL" sz="1500" dirty="0"/>
              <a:t> </a:t>
            </a:r>
            <a:r>
              <a:rPr lang="he-IL" sz="1500" dirty="0" err="1"/>
              <a:t>דתליסר</a:t>
            </a:r>
            <a:r>
              <a:rPr lang="he-IL" sz="1500" dirty="0"/>
              <a:t> </a:t>
            </a:r>
            <a:r>
              <a:rPr lang="he-IL" sz="1500" dirty="0" err="1"/>
              <a:t>נגהי</a:t>
            </a:r>
            <a:r>
              <a:rPr lang="he-IL" sz="1500" dirty="0"/>
              <a:t> </a:t>
            </a:r>
            <a:r>
              <a:rPr lang="he-IL" sz="1500" dirty="0" err="1"/>
              <a:t>ארבסר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</a:t>
            </a:r>
            <a:r>
              <a:rPr lang="he-IL" sz="1500" dirty="0" err="1"/>
              <a:t>קאי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והכי </a:t>
            </a:r>
            <a:r>
              <a:rPr lang="he-IL" sz="1500" dirty="0" err="1"/>
              <a:t>קאמר</a:t>
            </a:r>
            <a:r>
              <a:rPr lang="he-IL" sz="1500" dirty="0"/>
              <a:t> משה לישראל: אמר הקב"ה למחר כחצות הלילה כי </a:t>
            </a:r>
            <a:r>
              <a:rPr lang="he-IL" sz="1500" dirty="0" err="1"/>
              <a:t>האידנא</a:t>
            </a:r>
            <a:r>
              <a:rPr lang="he-IL" sz="1500" dirty="0"/>
              <a:t> אני יוצא בתוך מצרים.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ד עמוד א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6B79C1-107F-4CFA-BBE1-A5E3411C28C4}"/>
              </a:ext>
            </a:extLst>
          </p:cNvPr>
          <p:cNvSpPr txBox="1"/>
          <p:nvPr/>
        </p:nvSpPr>
        <p:spPr>
          <a:xfrm>
            <a:off x="8532440" y="2891848"/>
            <a:ext cx="288032" cy="26314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②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000" dirty="0"/>
          </a:p>
          <a:p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③</a:t>
            </a: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85AEBA17-0B08-4B10-AF51-2947AE05DCFF}"/>
              </a:ext>
            </a:extLst>
          </p:cNvPr>
          <p:cNvSpPr/>
          <p:nvPr/>
        </p:nvSpPr>
        <p:spPr>
          <a:xfrm>
            <a:off x="2405944" y="260648"/>
            <a:ext cx="6120680" cy="2293902"/>
          </a:xfrm>
          <a:prstGeom prst="wedgeRoundRectCallout">
            <a:avLst>
              <a:gd name="adj1" fmla="val 52845"/>
              <a:gd name="adj2" fmla="val -4378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dirty="0" err="1">
                <a:solidFill>
                  <a:prstClr val="black"/>
                </a:solidFill>
              </a:rPr>
              <a:t>א"ר</a:t>
            </a:r>
            <a:r>
              <a:rPr lang="he-IL" sz="1300" dirty="0">
                <a:solidFill>
                  <a:prstClr val="black"/>
                </a:solidFill>
              </a:rPr>
              <a:t> </a:t>
            </a:r>
            <a:r>
              <a:rPr lang="he-IL" sz="1300" dirty="0" err="1">
                <a:solidFill>
                  <a:prstClr val="black"/>
                </a:solidFill>
              </a:rPr>
              <a:t>זריקא</a:t>
            </a:r>
            <a:r>
              <a:rPr lang="he-IL" sz="1300" dirty="0">
                <a:solidFill>
                  <a:prstClr val="black"/>
                </a:solidFill>
              </a:rPr>
              <a:t> </a:t>
            </a:r>
            <a:r>
              <a:rPr lang="he-IL" sz="1300" dirty="0" err="1">
                <a:solidFill>
                  <a:prstClr val="black"/>
                </a:solidFill>
              </a:rPr>
              <a:t>א"ר</a:t>
            </a:r>
            <a:r>
              <a:rPr lang="he-IL" sz="1300" dirty="0">
                <a:solidFill>
                  <a:prstClr val="black"/>
                </a:solidFill>
              </a:rPr>
              <a:t> אמי </a:t>
            </a:r>
            <a:r>
              <a:rPr lang="he-IL" sz="1300" dirty="0" err="1">
                <a:solidFill>
                  <a:prstClr val="black"/>
                </a:solidFill>
              </a:rPr>
              <a:t>א"ר</a:t>
            </a:r>
            <a:r>
              <a:rPr lang="he-IL" sz="1300" dirty="0">
                <a:solidFill>
                  <a:prstClr val="black"/>
                </a:solidFill>
              </a:rPr>
              <a:t> יהושע בן לוי: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כתוב אחד אומר "חצות לילה אקום להודות לך על משפטי צדקך"...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ודוד מי </a:t>
            </a:r>
            <a:r>
              <a:rPr lang="he-IL" sz="1300" dirty="0" err="1">
                <a:solidFill>
                  <a:prstClr val="black"/>
                </a:solidFill>
              </a:rPr>
              <a:t>הוה</a:t>
            </a:r>
            <a:r>
              <a:rPr lang="he-IL" sz="1300" dirty="0">
                <a:solidFill>
                  <a:prstClr val="black"/>
                </a:solidFill>
              </a:rPr>
              <a:t> ידע </a:t>
            </a:r>
            <a:r>
              <a:rPr lang="he-IL" sz="1300" dirty="0" err="1">
                <a:solidFill>
                  <a:prstClr val="black"/>
                </a:solidFill>
              </a:rPr>
              <a:t>פלגא</a:t>
            </a:r>
            <a:r>
              <a:rPr lang="he-IL" sz="1300" dirty="0">
                <a:solidFill>
                  <a:prstClr val="black"/>
                </a:solidFill>
              </a:rPr>
              <a:t> </a:t>
            </a:r>
            <a:r>
              <a:rPr lang="he-IL" sz="1300" dirty="0" err="1">
                <a:solidFill>
                  <a:prstClr val="black"/>
                </a:solidFill>
              </a:rPr>
              <a:t>דליליא</a:t>
            </a:r>
            <a:r>
              <a:rPr lang="he-IL" sz="1300" dirty="0">
                <a:solidFill>
                  <a:prstClr val="black"/>
                </a:solidFill>
              </a:rPr>
              <a:t> אימת?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השתא משה רבינו לא </a:t>
            </a:r>
            <a:r>
              <a:rPr lang="he-IL" sz="1300" dirty="0" err="1">
                <a:solidFill>
                  <a:prstClr val="black"/>
                </a:solidFill>
              </a:rPr>
              <a:t>הוה</a:t>
            </a:r>
            <a:r>
              <a:rPr lang="he-IL" sz="1300" dirty="0">
                <a:solidFill>
                  <a:prstClr val="black"/>
                </a:solidFill>
              </a:rPr>
              <a:t> ידע,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  </a:t>
            </a:r>
            <a:r>
              <a:rPr lang="he-IL" sz="1300" dirty="0" err="1">
                <a:solidFill>
                  <a:prstClr val="black"/>
                </a:solidFill>
              </a:rPr>
              <a:t>דכתיב</a:t>
            </a:r>
            <a:r>
              <a:rPr lang="he-IL" sz="1300" dirty="0">
                <a:solidFill>
                  <a:prstClr val="black"/>
                </a:solidFill>
              </a:rPr>
              <a:t>: "כחצות הלילה אני יוצא בתוך מצרים" -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  מאי "כחצות"?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  </a:t>
            </a:r>
            <a:r>
              <a:rPr lang="he-IL" sz="1300" dirty="0" err="1">
                <a:solidFill>
                  <a:prstClr val="black"/>
                </a:solidFill>
              </a:rPr>
              <a:t>אילימא</a:t>
            </a:r>
            <a:r>
              <a:rPr lang="he-IL" sz="1300" dirty="0">
                <a:solidFill>
                  <a:prstClr val="black"/>
                </a:solidFill>
              </a:rPr>
              <a:t> </a:t>
            </a:r>
            <a:r>
              <a:rPr lang="he-IL" sz="1300" dirty="0" err="1">
                <a:solidFill>
                  <a:prstClr val="black"/>
                </a:solidFill>
              </a:rPr>
              <a:t>דאמר</a:t>
            </a:r>
            <a:r>
              <a:rPr lang="he-IL" sz="1300" dirty="0">
                <a:solidFill>
                  <a:prstClr val="black"/>
                </a:solidFill>
              </a:rPr>
              <a:t> ליה </a:t>
            </a:r>
            <a:r>
              <a:rPr lang="he-IL" sz="1300" dirty="0" err="1">
                <a:solidFill>
                  <a:prstClr val="black"/>
                </a:solidFill>
              </a:rPr>
              <a:t>קודשא</a:t>
            </a:r>
            <a:r>
              <a:rPr lang="he-IL" sz="1300" dirty="0">
                <a:solidFill>
                  <a:prstClr val="black"/>
                </a:solidFill>
              </a:rPr>
              <a:t> </a:t>
            </a:r>
            <a:r>
              <a:rPr lang="he-IL" sz="1300" dirty="0" err="1">
                <a:solidFill>
                  <a:prstClr val="black"/>
                </a:solidFill>
              </a:rPr>
              <a:t>בריך</a:t>
            </a:r>
            <a:r>
              <a:rPr lang="he-IL" sz="1300" dirty="0">
                <a:solidFill>
                  <a:prstClr val="black"/>
                </a:solidFill>
              </a:rPr>
              <a:t> הוא כחצות, מי איכא </a:t>
            </a:r>
            <a:r>
              <a:rPr lang="he-IL" sz="1300" dirty="0" err="1">
                <a:solidFill>
                  <a:prstClr val="black"/>
                </a:solidFill>
              </a:rPr>
              <a:t>ספיקא</a:t>
            </a:r>
            <a:r>
              <a:rPr lang="he-IL" sz="1300" dirty="0">
                <a:solidFill>
                  <a:prstClr val="black"/>
                </a:solidFill>
              </a:rPr>
              <a:t> קמי שמיא?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  אלא </a:t>
            </a:r>
            <a:r>
              <a:rPr lang="he-IL" sz="1300" dirty="0" err="1">
                <a:solidFill>
                  <a:prstClr val="black"/>
                </a:solidFill>
              </a:rPr>
              <a:t>דאמר</a:t>
            </a:r>
            <a:r>
              <a:rPr lang="he-IL" sz="1300" dirty="0">
                <a:solidFill>
                  <a:prstClr val="black"/>
                </a:solidFill>
              </a:rPr>
              <a:t> ליה (למחר) בחצות (כי השתא) ואתא </a:t>
            </a:r>
            <a:r>
              <a:rPr lang="he-IL" sz="1300" dirty="0" err="1">
                <a:solidFill>
                  <a:prstClr val="black"/>
                </a:solidFill>
              </a:rPr>
              <a:t>איהו</a:t>
            </a:r>
            <a:r>
              <a:rPr lang="he-IL" sz="1300" dirty="0">
                <a:solidFill>
                  <a:prstClr val="black"/>
                </a:solidFill>
              </a:rPr>
              <a:t> ואמר כחצות - </a:t>
            </a:r>
            <a:r>
              <a:rPr lang="he-IL" sz="1300" dirty="0" err="1">
                <a:solidFill>
                  <a:prstClr val="black"/>
                </a:solidFill>
              </a:rPr>
              <a:t>אלמא</a:t>
            </a:r>
            <a:r>
              <a:rPr lang="he-IL" sz="1300" dirty="0">
                <a:solidFill>
                  <a:prstClr val="black"/>
                </a:solidFill>
              </a:rPr>
              <a:t> מספקא לי',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ודוד </a:t>
            </a:r>
            <a:r>
              <a:rPr lang="he-IL" sz="1300" dirty="0" err="1">
                <a:solidFill>
                  <a:prstClr val="black"/>
                </a:solidFill>
              </a:rPr>
              <a:t>הוה</a:t>
            </a:r>
            <a:r>
              <a:rPr lang="he-IL" sz="1300" dirty="0">
                <a:solidFill>
                  <a:prstClr val="black"/>
                </a:solidFill>
              </a:rPr>
              <a:t> ידע?! </a:t>
            </a:r>
          </a:p>
        </p:txBody>
      </p:sp>
    </p:spTree>
    <p:extLst>
      <p:ext uri="{BB962C8B-B14F-4D97-AF65-F5344CB8AC3E}">
        <p14:creationId xmlns:p14="http://schemas.microsoft.com/office/powerpoint/2010/main" val="3536684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6240" y="840996"/>
            <a:ext cx="9001000" cy="64060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dirty="0"/>
              <a:t>ודוד </a:t>
            </a:r>
            <a:r>
              <a:rPr lang="he-IL" sz="1200" dirty="0" err="1"/>
              <a:t>בפלגא</a:t>
            </a:r>
            <a:r>
              <a:rPr lang="he-IL" sz="1200" dirty="0"/>
              <a:t> </a:t>
            </a:r>
            <a:r>
              <a:rPr lang="he-IL" sz="1200" dirty="0" err="1"/>
              <a:t>דליליא</a:t>
            </a:r>
            <a:r>
              <a:rPr lang="he-IL" sz="1200" dirty="0"/>
              <a:t> </a:t>
            </a:r>
            <a:r>
              <a:rPr lang="he-IL" sz="1200" dirty="0" err="1"/>
              <a:t>הוה</a:t>
            </a:r>
            <a:r>
              <a:rPr lang="he-IL" sz="1200" dirty="0"/>
              <a:t> </a:t>
            </a:r>
            <a:r>
              <a:rPr lang="he-IL" sz="1200" dirty="0" err="1"/>
              <a:t>קאי</a:t>
            </a:r>
            <a:r>
              <a:rPr lang="he-IL" sz="1200" dirty="0"/>
              <a:t>? </a:t>
            </a:r>
            <a:r>
              <a:rPr lang="he-IL" sz="1200" dirty="0" err="1"/>
              <a:t>מאורתא</a:t>
            </a:r>
            <a:r>
              <a:rPr lang="he-IL" sz="1200" dirty="0"/>
              <a:t> </a:t>
            </a:r>
            <a:r>
              <a:rPr lang="he-IL" sz="1200" dirty="0" err="1"/>
              <a:t>הוה</a:t>
            </a:r>
            <a:r>
              <a:rPr lang="he-IL" sz="1200" dirty="0"/>
              <a:t> </a:t>
            </a:r>
            <a:r>
              <a:rPr lang="he-IL" sz="1200" dirty="0" err="1"/>
              <a:t>קאי</a:t>
            </a:r>
            <a:r>
              <a:rPr lang="he-IL" sz="1200" dirty="0"/>
              <a:t>, </a:t>
            </a:r>
            <a:r>
              <a:rPr lang="he-IL" sz="1200" dirty="0" err="1"/>
              <a:t>דכתיב</a:t>
            </a:r>
            <a:r>
              <a:rPr lang="he-IL" sz="1200" dirty="0"/>
              <a:t>: "</a:t>
            </a:r>
            <a:r>
              <a:rPr lang="he-IL" sz="1200" dirty="0">
                <a:solidFill>
                  <a:srgbClr val="002060"/>
                </a:solidFill>
              </a:rPr>
              <a:t>קדמתי בנשף </a:t>
            </a:r>
            <a:r>
              <a:rPr lang="he-IL" sz="1200" dirty="0" err="1">
                <a:solidFill>
                  <a:srgbClr val="002060"/>
                </a:solidFill>
              </a:rPr>
              <a:t>ואשועה</a:t>
            </a:r>
            <a:r>
              <a:rPr lang="he-IL" sz="1200" dirty="0"/>
              <a:t>"!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וממאי </a:t>
            </a:r>
            <a:r>
              <a:rPr lang="he-IL" sz="1200" dirty="0" err="1"/>
              <a:t>דהאי</a:t>
            </a:r>
            <a:r>
              <a:rPr lang="he-IL" sz="1200" dirty="0"/>
              <a:t> נשף </a:t>
            </a:r>
            <a:r>
              <a:rPr lang="he-IL" sz="1200" dirty="0" err="1"/>
              <a:t>אורתא</a:t>
            </a:r>
            <a:r>
              <a:rPr lang="he-IL" sz="1200" dirty="0"/>
              <a:t> הוא, </a:t>
            </a:r>
            <a:r>
              <a:rPr lang="he-IL" sz="1200" dirty="0" err="1"/>
              <a:t>דכתיב</a:t>
            </a:r>
            <a:r>
              <a:rPr lang="he-IL" sz="1200" dirty="0"/>
              <a:t>: "</a:t>
            </a:r>
            <a:r>
              <a:rPr lang="he-IL" sz="1200" dirty="0">
                <a:solidFill>
                  <a:srgbClr val="002060"/>
                </a:solidFill>
              </a:rPr>
              <a:t>בנשף בערב יום באישון לילה ואפילה</a:t>
            </a:r>
            <a:r>
              <a:rPr lang="he-IL" sz="1200" dirty="0"/>
              <a:t>".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200" dirty="0"/>
              <a:t>אמר רב </a:t>
            </a:r>
            <a:r>
              <a:rPr lang="he-IL" sz="1200" dirty="0" err="1"/>
              <a:t>אושעיא</a:t>
            </a:r>
            <a:r>
              <a:rPr lang="he-IL" sz="1200" dirty="0"/>
              <a:t> אמר רבי אחא: הכי </a:t>
            </a:r>
            <a:r>
              <a:rPr lang="he-IL" sz="1200" dirty="0" err="1"/>
              <a:t>קאמר</a:t>
            </a:r>
            <a:r>
              <a:rPr lang="he-IL" sz="1200" dirty="0"/>
              <a:t> (דוד): מעולם לא עבר עלי חצות לילה בשינה.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רבי </a:t>
            </a:r>
            <a:r>
              <a:rPr lang="he-IL" sz="1200" dirty="0" err="1"/>
              <a:t>זירא</a:t>
            </a:r>
            <a:r>
              <a:rPr lang="he-IL" sz="1200" dirty="0"/>
              <a:t> אמר: עד חצות לילה היה מתנמנם כסוס, מכאן ואילך היה מתגבר כארי.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רב אשי אמר: עד חצות לילה היה עוסק בדברי תורה, מכאן ואילך בשירות ותשבחות.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/>
              <a:t>ונשף </a:t>
            </a:r>
            <a:r>
              <a:rPr lang="he-IL" sz="1200" dirty="0" err="1"/>
              <a:t>אורתא</a:t>
            </a:r>
            <a:r>
              <a:rPr lang="he-IL" sz="1200" dirty="0"/>
              <a:t> הוא? הא נשף צפרא הוא, </a:t>
            </a:r>
            <a:r>
              <a:rPr lang="he-IL" sz="1200" dirty="0" err="1"/>
              <a:t>דכתיב</a:t>
            </a:r>
            <a:r>
              <a:rPr lang="he-IL" sz="1200" dirty="0"/>
              <a:t>: "</a:t>
            </a:r>
            <a:r>
              <a:rPr lang="he-IL" sz="1200" dirty="0">
                <a:solidFill>
                  <a:srgbClr val="002060"/>
                </a:solidFill>
              </a:rPr>
              <a:t>ויכם דוד מהנשף ועד הערב </a:t>
            </a:r>
            <a:r>
              <a:rPr lang="he-IL" sz="1200" dirty="0" err="1">
                <a:solidFill>
                  <a:srgbClr val="002060"/>
                </a:solidFill>
              </a:rPr>
              <a:t>למחרתם</a:t>
            </a:r>
            <a:r>
              <a:rPr lang="he-IL" sz="1200" dirty="0"/>
              <a:t>" - מאי לאו </a:t>
            </a:r>
            <a:r>
              <a:rPr lang="he-IL" sz="1200" dirty="0" err="1"/>
              <a:t>מצפרא</a:t>
            </a:r>
            <a:r>
              <a:rPr lang="he-IL" sz="1200" dirty="0"/>
              <a:t> ועד </a:t>
            </a:r>
            <a:r>
              <a:rPr lang="he-IL" sz="1200" dirty="0" err="1"/>
              <a:t>ליליא</a:t>
            </a:r>
            <a:r>
              <a:rPr lang="he-IL" sz="12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לא, </a:t>
            </a:r>
            <a:r>
              <a:rPr lang="he-IL" sz="1200" dirty="0" err="1"/>
              <a:t>מאורתא</a:t>
            </a:r>
            <a:r>
              <a:rPr lang="he-IL" sz="1200" dirty="0"/>
              <a:t> ועד </a:t>
            </a:r>
            <a:r>
              <a:rPr lang="he-IL" sz="1200" dirty="0" err="1"/>
              <a:t>אורתא</a:t>
            </a:r>
            <a:r>
              <a:rPr lang="he-IL" sz="1200" dirty="0"/>
              <a:t>. אי הכי, לכתוב מהנשף ועד הנשף או מהערב ועד הערב!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אלא אמר רבא: תרי נשפי הוו - נשף </a:t>
            </a:r>
            <a:r>
              <a:rPr lang="he-IL" sz="1200" dirty="0" err="1"/>
              <a:t>ליליא</a:t>
            </a:r>
            <a:r>
              <a:rPr lang="he-IL" sz="1200" dirty="0"/>
              <a:t> ואתי </a:t>
            </a:r>
            <a:r>
              <a:rPr lang="he-IL" sz="1200" dirty="0" err="1"/>
              <a:t>יממא</a:t>
            </a:r>
            <a:r>
              <a:rPr lang="he-IL" sz="1200" dirty="0"/>
              <a:t>, נשף </a:t>
            </a:r>
            <a:r>
              <a:rPr lang="he-IL" sz="1200" dirty="0" err="1"/>
              <a:t>יממא</a:t>
            </a:r>
            <a:r>
              <a:rPr lang="he-IL" sz="1200" dirty="0"/>
              <a:t> ואתי </a:t>
            </a:r>
            <a:r>
              <a:rPr lang="he-IL" sz="1200" dirty="0" err="1"/>
              <a:t>ליליא</a:t>
            </a:r>
            <a:r>
              <a:rPr lang="he-IL" sz="1200" dirty="0"/>
              <a:t>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/>
              <a:t>ודוד מי </a:t>
            </a:r>
            <a:r>
              <a:rPr lang="he-IL" sz="1200" dirty="0" err="1"/>
              <a:t>הוה</a:t>
            </a:r>
            <a:r>
              <a:rPr lang="he-IL" sz="1200" dirty="0"/>
              <a:t> ידע </a:t>
            </a:r>
            <a:r>
              <a:rPr lang="he-IL" sz="1200" dirty="0" err="1"/>
              <a:t>פלגא</a:t>
            </a:r>
            <a:r>
              <a:rPr lang="he-IL" sz="1200" dirty="0"/>
              <a:t> </a:t>
            </a:r>
            <a:r>
              <a:rPr lang="he-IL" sz="1200" dirty="0" err="1"/>
              <a:t>דליליא</a:t>
            </a:r>
            <a:r>
              <a:rPr lang="he-IL" sz="1200" dirty="0"/>
              <a:t> אימת?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השתא משה רבינו לא </a:t>
            </a:r>
            <a:r>
              <a:rPr lang="he-IL" sz="1200" dirty="0" err="1"/>
              <a:t>הוה</a:t>
            </a:r>
            <a:r>
              <a:rPr lang="he-IL" sz="1200" dirty="0"/>
              <a:t> ידע, </a:t>
            </a:r>
            <a:r>
              <a:rPr lang="he-IL" sz="1200" dirty="0" err="1"/>
              <a:t>דכתיב</a:t>
            </a:r>
            <a:r>
              <a:rPr lang="he-IL" sz="1200" dirty="0"/>
              <a:t>: "</a:t>
            </a:r>
            <a:r>
              <a:rPr lang="he-IL" sz="1200" dirty="0">
                <a:solidFill>
                  <a:srgbClr val="002060"/>
                </a:solidFill>
              </a:rPr>
              <a:t>כחצות הלילה אני יוצא בתוך מצרים</a:t>
            </a:r>
            <a:r>
              <a:rPr lang="he-IL" sz="1200" dirty="0"/>
              <a:t>" - מאי "</a:t>
            </a:r>
            <a:r>
              <a:rPr lang="he-IL" sz="1200" b="1" dirty="0">
                <a:solidFill>
                  <a:srgbClr val="0070C0"/>
                </a:solidFill>
              </a:rPr>
              <a:t>כ</a:t>
            </a:r>
            <a:r>
              <a:rPr lang="he-IL" sz="1200" dirty="0"/>
              <a:t>חצות"? </a:t>
            </a:r>
            <a:r>
              <a:rPr lang="he-IL" sz="1200" dirty="0" err="1"/>
              <a:t>אילימא</a:t>
            </a:r>
            <a:r>
              <a:rPr lang="he-IL" sz="1200" dirty="0"/>
              <a:t> </a:t>
            </a:r>
            <a:r>
              <a:rPr lang="he-IL" sz="1200" dirty="0" err="1"/>
              <a:t>דאמר</a:t>
            </a:r>
            <a:r>
              <a:rPr lang="he-IL" sz="1200" dirty="0"/>
              <a:t> ליה </a:t>
            </a:r>
            <a:r>
              <a:rPr lang="he-IL" sz="1200" dirty="0" err="1"/>
              <a:t>קודשא</a:t>
            </a:r>
            <a:r>
              <a:rPr lang="he-IL" sz="1200" dirty="0"/>
              <a:t> </a:t>
            </a:r>
            <a:r>
              <a:rPr lang="he-IL" sz="1200" dirty="0" err="1"/>
              <a:t>בריך</a:t>
            </a:r>
            <a:r>
              <a:rPr lang="he-IL" sz="1200" dirty="0"/>
              <a:t> הוא </a:t>
            </a:r>
            <a:r>
              <a:rPr lang="he-IL" sz="1200" b="1" dirty="0">
                <a:solidFill>
                  <a:srgbClr val="002060"/>
                </a:solidFill>
              </a:rPr>
              <a:t>כ</a:t>
            </a:r>
            <a:r>
              <a:rPr lang="he-IL" sz="1200" dirty="0"/>
              <a:t>חצות, מי איכא </a:t>
            </a:r>
            <a:r>
              <a:rPr lang="he-IL" sz="1200" dirty="0" err="1"/>
              <a:t>ספיקא</a:t>
            </a:r>
            <a:r>
              <a:rPr lang="he-IL" sz="1200" dirty="0"/>
              <a:t> קמי שמיא? אלא </a:t>
            </a:r>
            <a:r>
              <a:rPr lang="he-IL" sz="1200" dirty="0" err="1"/>
              <a:t>דאמר</a:t>
            </a:r>
            <a:r>
              <a:rPr lang="he-IL" sz="1200" dirty="0"/>
              <a:t> ליה (למחר) </a:t>
            </a:r>
            <a:r>
              <a:rPr lang="he-IL" sz="1200" b="1" dirty="0">
                <a:solidFill>
                  <a:srgbClr val="0070C0"/>
                </a:solidFill>
              </a:rPr>
              <a:t>ב</a:t>
            </a:r>
            <a:r>
              <a:rPr lang="he-IL" sz="1200" dirty="0"/>
              <a:t>חצות (כי השתא) ואתא </a:t>
            </a:r>
            <a:r>
              <a:rPr lang="he-IL" sz="1200" dirty="0" err="1"/>
              <a:t>איהו</a:t>
            </a:r>
            <a:r>
              <a:rPr lang="he-IL" sz="1200" dirty="0"/>
              <a:t> ואמר </a:t>
            </a:r>
            <a:r>
              <a:rPr lang="he-IL" sz="1200" b="1" dirty="0">
                <a:solidFill>
                  <a:srgbClr val="0070C0"/>
                </a:solidFill>
              </a:rPr>
              <a:t>כ</a:t>
            </a:r>
            <a:r>
              <a:rPr lang="he-IL" sz="1200" dirty="0"/>
              <a:t>חצות - </a:t>
            </a:r>
            <a:r>
              <a:rPr lang="he-IL" sz="1200" dirty="0" err="1"/>
              <a:t>אלמא</a:t>
            </a:r>
            <a:r>
              <a:rPr lang="he-IL" sz="1200" dirty="0"/>
              <a:t> מספקא לי', ודוד </a:t>
            </a:r>
            <a:r>
              <a:rPr lang="he-IL" sz="1200" dirty="0" err="1"/>
              <a:t>הוה</a:t>
            </a:r>
            <a:r>
              <a:rPr lang="he-IL" sz="1200" dirty="0"/>
              <a:t> ידע?!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200" dirty="0"/>
              <a:t>דוד </a:t>
            </a:r>
            <a:r>
              <a:rPr lang="he-IL" sz="1200" dirty="0" err="1"/>
              <a:t>סימנא</a:t>
            </a:r>
            <a:r>
              <a:rPr lang="he-IL" sz="1200" dirty="0"/>
              <a:t> </a:t>
            </a:r>
            <a:r>
              <a:rPr lang="he-IL" sz="1200" dirty="0" err="1"/>
              <a:t>הוה</a:t>
            </a:r>
            <a:r>
              <a:rPr lang="he-IL" sz="1200" dirty="0"/>
              <a:t> ליה,</a:t>
            </a:r>
          </a:p>
          <a:p>
            <a:pPr>
              <a:lnSpc>
                <a:spcPct val="120000"/>
              </a:lnSpc>
            </a:pPr>
            <a:r>
              <a:rPr lang="he-IL" sz="1200" dirty="0" err="1"/>
              <a:t>דאמר</a:t>
            </a:r>
            <a:r>
              <a:rPr lang="he-IL" sz="1200" dirty="0"/>
              <a:t> רב אחא בר </a:t>
            </a:r>
            <a:r>
              <a:rPr lang="he-IL" sz="1200" dirty="0" err="1"/>
              <a:t>ביזנא</a:t>
            </a:r>
            <a:r>
              <a:rPr lang="he-IL" sz="1200" dirty="0"/>
              <a:t> </a:t>
            </a:r>
            <a:r>
              <a:rPr lang="he-IL" sz="1200" dirty="0" err="1"/>
              <a:t>א"ר</a:t>
            </a:r>
            <a:r>
              <a:rPr lang="he-IL" sz="1200" dirty="0"/>
              <a:t> שמעון </a:t>
            </a:r>
            <a:r>
              <a:rPr lang="he-IL" sz="1200" dirty="0" err="1"/>
              <a:t>חסידא</a:t>
            </a:r>
            <a:r>
              <a:rPr lang="he-IL" sz="1200" dirty="0"/>
              <a:t>: </a:t>
            </a:r>
            <a:r>
              <a:rPr lang="he-IL" sz="1200" dirty="0" err="1"/>
              <a:t>כנור</a:t>
            </a:r>
            <a:r>
              <a:rPr lang="he-IL" sz="1200" dirty="0"/>
              <a:t> היה תלוי למעלה </a:t>
            </a:r>
            <a:r>
              <a:rPr lang="he-IL" sz="1200" dirty="0" err="1"/>
              <a:t>ממטתו</a:t>
            </a:r>
            <a:r>
              <a:rPr lang="he-IL" sz="1200" dirty="0"/>
              <a:t> של דוד, וכיון שהגיע חצות לילה - בא רוח צפונית ונושבת בו ומנגן מאליו, מיד היה עומד ועוסק בתורה עד שעלה עמוד השחר. כיון שעלה עמוד השחר, נכנסו חכמי ישראל אצלו, אמרו לו: אדונינו המלך, עמך ישראל </a:t>
            </a:r>
            <a:r>
              <a:rPr lang="he-IL" sz="1200" dirty="0" err="1"/>
              <a:t>צריכין</a:t>
            </a:r>
            <a:r>
              <a:rPr lang="he-IL" sz="1200" dirty="0"/>
              <a:t> פרנסה. אמר להם: לכו והתפרנסו זה מזה. אמרו לו: אין הקומץ משביע את הארי ואין הבור מתמלא </a:t>
            </a:r>
            <a:r>
              <a:rPr lang="he-IL" sz="1200" dirty="0" err="1"/>
              <a:t>מחוליתו</a:t>
            </a:r>
            <a:r>
              <a:rPr lang="he-IL" sz="1200" dirty="0"/>
              <a:t>. אמר להם: לכו ופשטו ידיכם בגדוד. מיד - יועצים באחיתופל, </a:t>
            </a:r>
            <a:r>
              <a:rPr lang="he-IL" sz="1200" dirty="0" err="1"/>
              <a:t>ונמלכין</a:t>
            </a:r>
            <a:r>
              <a:rPr lang="he-IL" sz="1200" dirty="0"/>
              <a:t> בסנהדרין, </a:t>
            </a:r>
            <a:r>
              <a:rPr lang="he-IL" sz="1200" dirty="0" err="1"/>
              <a:t>ושואלין</a:t>
            </a:r>
            <a:r>
              <a:rPr lang="he-IL" sz="1200" dirty="0"/>
              <a:t> באורים ותומים. אמר רב יוסף: מאי קרא? (</a:t>
            </a:r>
            <a:r>
              <a:rPr lang="he-IL" sz="1200" dirty="0" err="1"/>
              <a:t>דכתיב</a:t>
            </a:r>
            <a:r>
              <a:rPr lang="he-IL" sz="1200" dirty="0"/>
              <a:t>) "</a:t>
            </a:r>
            <a:r>
              <a:rPr lang="he-IL" sz="1200" dirty="0">
                <a:solidFill>
                  <a:srgbClr val="002060"/>
                </a:solidFill>
              </a:rPr>
              <a:t>ואחרי אחיתופל בניהו בן יהוידע ואביתר ושר צבא למלך יואב</a:t>
            </a:r>
            <a:r>
              <a:rPr lang="he-IL" sz="1200" dirty="0"/>
              <a:t>" - "</a:t>
            </a:r>
            <a:r>
              <a:rPr lang="he-IL" sz="1200" dirty="0">
                <a:solidFill>
                  <a:srgbClr val="002060"/>
                </a:solidFill>
              </a:rPr>
              <a:t>אחיתופל</a:t>
            </a:r>
            <a:r>
              <a:rPr lang="he-IL" sz="1200" dirty="0"/>
              <a:t>" - זה יועץ, וכה"א "</a:t>
            </a:r>
            <a:r>
              <a:rPr lang="he-IL" sz="1200" dirty="0">
                <a:solidFill>
                  <a:srgbClr val="002060"/>
                </a:solidFill>
              </a:rPr>
              <a:t>ועצת אחיתופל אשר יעץ בימים ההם כאשר ישאל (איש) בדבר </a:t>
            </a:r>
            <a:r>
              <a:rPr lang="he-IL" sz="1200" dirty="0" err="1">
                <a:solidFill>
                  <a:srgbClr val="002060"/>
                </a:solidFill>
              </a:rPr>
              <a:t>האלהים</a:t>
            </a:r>
            <a:r>
              <a:rPr lang="he-IL" sz="1200" dirty="0"/>
              <a:t>", "</a:t>
            </a:r>
            <a:r>
              <a:rPr lang="he-IL" sz="1200" dirty="0">
                <a:solidFill>
                  <a:srgbClr val="002060"/>
                </a:solidFill>
              </a:rPr>
              <a:t>בניהו בן יהוידע</a:t>
            </a:r>
            <a:r>
              <a:rPr lang="he-IL" sz="1200" dirty="0"/>
              <a:t>" - זה סנהדרין, "</a:t>
            </a:r>
            <a:r>
              <a:rPr lang="he-IL" sz="1200" dirty="0">
                <a:solidFill>
                  <a:srgbClr val="002060"/>
                </a:solidFill>
              </a:rPr>
              <a:t>ואביתר</a:t>
            </a:r>
            <a:r>
              <a:rPr lang="he-IL" sz="1200" dirty="0"/>
              <a:t>" - אלו אורים ותומים, וכן הוא אומר: "</a:t>
            </a:r>
            <a:r>
              <a:rPr lang="he-IL" sz="1200" dirty="0">
                <a:solidFill>
                  <a:srgbClr val="002060"/>
                </a:solidFill>
              </a:rPr>
              <a:t>ובניהו בן יהוידע על הכרתי ועל הפלתי</a:t>
            </a:r>
            <a:r>
              <a:rPr lang="he-IL" sz="1200" dirty="0"/>
              <a:t>" - ולמה נקרא שמם כרתי </a:t>
            </a:r>
            <a:r>
              <a:rPr lang="he-IL" sz="1200" dirty="0" err="1"/>
              <a:t>ופלתי</a:t>
            </a:r>
            <a:r>
              <a:rPr lang="he-IL" sz="1200" dirty="0"/>
              <a:t>? </a:t>
            </a:r>
            <a:r>
              <a:rPr lang="he-IL" sz="1200" dirty="0">
                <a:solidFill>
                  <a:srgbClr val="002060"/>
                </a:solidFill>
              </a:rPr>
              <a:t>כרתי</a:t>
            </a:r>
            <a:r>
              <a:rPr lang="he-IL" sz="1200" dirty="0"/>
              <a:t>" - שכורתים דבריהם, "</a:t>
            </a:r>
            <a:r>
              <a:rPr lang="he-IL" sz="1200" dirty="0" err="1">
                <a:solidFill>
                  <a:srgbClr val="002060"/>
                </a:solidFill>
              </a:rPr>
              <a:t>פלתי</a:t>
            </a:r>
            <a:r>
              <a:rPr lang="he-IL" sz="1200" dirty="0"/>
              <a:t>" - שמופלאים בדבריהם, ואח"כ "</a:t>
            </a:r>
            <a:r>
              <a:rPr lang="he-IL" sz="1200" dirty="0">
                <a:solidFill>
                  <a:srgbClr val="002060"/>
                </a:solidFill>
              </a:rPr>
              <a:t>שר צבא למלך יואב</a:t>
            </a:r>
            <a:r>
              <a:rPr lang="he-IL" sz="12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אמר רב יצחק בר </a:t>
            </a:r>
            <a:r>
              <a:rPr lang="he-IL" sz="1200" dirty="0" err="1"/>
              <a:t>אדא</a:t>
            </a:r>
            <a:r>
              <a:rPr lang="he-IL" sz="1200" dirty="0"/>
              <a:t> ואמרי לה אמר רב יצחק בריה </a:t>
            </a:r>
            <a:r>
              <a:rPr lang="he-IL" sz="1200" dirty="0" err="1"/>
              <a:t>דרב</a:t>
            </a:r>
            <a:r>
              <a:rPr lang="he-IL" sz="1200" dirty="0"/>
              <a:t> </a:t>
            </a:r>
            <a:r>
              <a:rPr lang="he-IL" sz="1200" dirty="0" err="1"/>
              <a:t>אידי</a:t>
            </a:r>
            <a:r>
              <a:rPr lang="he-IL" sz="1200" dirty="0"/>
              <a:t>: מאי קרא? "</a:t>
            </a:r>
            <a:r>
              <a:rPr lang="he-IL" sz="1200" dirty="0">
                <a:solidFill>
                  <a:srgbClr val="002060"/>
                </a:solidFill>
              </a:rPr>
              <a:t>עורה כבודי עורה הנבל </a:t>
            </a:r>
            <a:r>
              <a:rPr lang="he-IL" sz="1200" dirty="0" err="1">
                <a:solidFill>
                  <a:srgbClr val="002060"/>
                </a:solidFill>
              </a:rPr>
              <a:t>וכנור</a:t>
            </a:r>
            <a:r>
              <a:rPr lang="he-IL" sz="1200" dirty="0">
                <a:solidFill>
                  <a:srgbClr val="002060"/>
                </a:solidFill>
              </a:rPr>
              <a:t> אעירה שחר</a:t>
            </a:r>
            <a:r>
              <a:rPr lang="he-IL" sz="1200" dirty="0"/>
              <a:t>".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/>
              <a:t>רבי </a:t>
            </a:r>
            <a:r>
              <a:rPr lang="he-IL" sz="1200" dirty="0" err="1"/>
              <a:t>זירא</a:t>
            </a:r>
            <a:r>
              <a:rPr lang="he-IL" sz="1200" dirty="0"/>
              <a:t> אמר: משה לעולם </a:t>
            </a:r>
            <a:r>
              <a:rPr lang="he-IL" sz="1200" dirty="0" err="1"/>
              <a:t>הוה</a:t>
            </a:r>
            <a:r>
              <a:rPr lang="he-IL" sz="1200" dirty="0"/>
              <a:t> ידע, ודוד </a:t>
            </a:r>
            <a:r>
              <a:rPr lang="he-IL" sz="1200" dirty="0" err="1"/>
              <a:t>נמי</a:t>
            </a:r>
            <a:r>
              <a:rPr lang="he-IL" sz="1200" dirty="0"/>
              <a:t> </a:t>
            </a:r>
            <a:r>
              <a:rPr lang="he-IL" sz="1200" dirty="0" err="1"/>
              <a:t>הוה</a:t>
            </a:r>
            <a:r>
              <a:rPr lang="he-IL" sz="1200" dirty="0"/>
              <a:t> ידע. וכיון </a:t>
            </a:r>
            <a:r>
              <a:rPr lang="he-IL" sz="1200" dirty="0" err="1"/>
              <a:t>דדוד</a:t>
            </a:r>
            <a:r>
              <a:rPr lang="he-IL" sz="1200" dirty="0"/>
              <a:t> </a:t>
            </a:r>
            <a:r>
              <a:rPr lang="he-IL" sz="1200" dirty="0" err="1"/>
              <a:t>הוה</a:t>
            </a:r>
            <a:r>
              <a:rPr lang="he-IL" sz="1200" dirty="0"/>
              <a:t> ידע, </a:t>
            </a:r>
            <a:r>
              <a:rPr lang="he-IL" sz="1200" dirty="0" err="1"/>
              <a:t>כנור</a:t>
            </a:r>
            <a:r>
              <a:rPr lang="he-IL" sz="1200" dirty="0"/>
              <a:t> למה ליה? - </a:t>
            </a:r>
            <a:r>
              <a:rPr lang="he-IL" sz="1200" dirty="0" err="1"/>
              <a:t>לאתעורי</a:t>
            </a:r>
            <a:r>
              <a:rPr lang="he-IL" sz="1200" dirty="0"/>
              <a:t> </a:t>
            </a:r>
            <a:r>
              <a:rPr lang="he-IL" sz="1200" dirty="0" err="1"/>
              <a:t>משנתיה</a:t>
            </a:r>
            <a:r>
              <a:rPr lang="he-IL" sz="1200" dirty="0"/>
              <a:t>. וכיון </a:t>
            </a:r>
            <a:r>
              <a:rPr lang="he-IL" sz="1200" dirty="0" err="1"/>
              <a:t>דמשה</a:t>
            </a:r>
            <a:r>
              <a:rPr lang="he-IL" sz="1200" dirty="0"/>
              <a:t> </a:t>
            </a:r>
            <a:r>
              <a:rPr lang="he-IL" sz="1200" dirty="0" err="1"/>
              <a:t>הוה</a:t>
            </a:r>
            <a:r>
              <a:rPr lang="he-IL" sz="1200" dirty="0"/>
              <a:t> ידע, למה ליה </a:t>
            </a:r>
            <a:r>
              <a:rPr lang="he-IL" sz="1200" dirty="0" err="1"/>
              <a:t>למימר</a:t>
            </a:r>
            <a:r>
              <a:rPr lang="he-IL" sz="1200" dirty="0"/>
              <a:t> כחצות? - משה </a:t>
            </a:r>
            <a:r>
              <a:rPr lang="he-IL" sz="1200" dirty="0" err="1"/>
              <a:t>קסבר</a:t>
            </a:r>
            <a:r>
              <a:rPr lang="he-IL" sz="1200" dirty="0"/>
              <a:t> שמא יטעו </a:t>
            </a:r>
            <a:r>
              <a:rPr lang="he-IL" sz="1200" dirty="0" err="1"/>
              <a:t>אצטגניני</a:t>
            </a:r>
            <a:r>
              <a:rPr lang="he-IL" sz="1200" dirty="0"/>
              <a:t> פרעה ויאמרו משה בדאי הוא, </a:t>
            </a:r>
            <a:r>
              <a:rPr lang="he-IL" sz="1200" dirty="0" err="1"/>
              <a:t>דאמר</a:t>
            </a:r>
            <a:r>
              <a:rPr lang="he-IL" sz="1200" dirty="0"/>
              <a:t> מר: למד לשונך לומר איני יודע שמא תתבדה ותאחז.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200" dirty="0"/>
              <a:t>רב אשי אמר: </a:t>
            </a:r>
            <a:r>
              <a:rPr lang="he-IL" sz="1200" dirty="0" err="1"/>
              <a:t>בפלגא</a:t>
            </a:r>
            <a:r>
              <a:rPr lang="he-IL" sz="1200" dirty="0"/>
              <a:t> </a:t>
            </a:r>
            <a:r>
              <a:rPr lang="he-IL" sz="1200" dirty="0" err="1"/>
              <a:t>אורתא</a:t>
            </a:r>
            <a:r>
              <a:rPr lang="he-IL" sz="1200" dirty="0"/>
              <a:t> </a:t>
            </a:r>
            <a:r>
              <a:rPr lang="he-IL" sz="1200" dirty="0" err="1"/>
              <a:t>דתליסר</a:t>
            </a:r>
            <a:r>
              <a:rPr lang="he-IL" sz="1200" dirty="0"/>
              <a:t> </a:t>
            </a:r>
            <a:r>
              <a:rPr lang="he-IL" sz="1200" dirty="0" err="1"/>
              <a:t>נגהי</a:t>
            </a:r>
            <a:r>
              <a:rPr lang="he-IL" sz="1200" dirty="0"/>
              <a:t> </a:t>
            </a:r>
            <a:r>
              <a:rPr lang="he-IL" sz="1200" dirty="0" err="1"/>
              <a:t>ארבסר</a:t>
            </a:r>
            <a:r>
              <a:rPr lang="he-IL" sz="1200" dirty="0"/>
              <a:t> </a:t>
            </a:r>
            <a:r>
              <a:rPr lang="he-IL" sz="1200" dirty="0" err="1"/>
              <a:t>הוה</a:t>
            </a:r>
            <a:r>
              <a:rPr lang="he-IL" sz="1200" dirty="0"/>
              <a:t> </a:t>
            </a:r>
            <a:r>
              <a:rPr lang="he-IL" sz="1200" dirty="0" err="1"/>
              <a:t>קאי</a:t>
            </a:r>
            <a:r>
              <a:rPr lang="he-IL" sz="1200" dirty="0"/>
              <a:t>, והכי </a:t>
            </a:r>
            <a:r>
              <a:rPr lang="he-IL" sz="1200" dirty="0" err="1"/>
              <a:t>קאמר</a:t>
            </a:r>
            <a:r>
              <a:rPr lang="he-IL" sz="1200" dirty="0"/>
              <a:t> משה לישראל: אמר הקב"ה למחר כחצות הלילה כי </a:t>
            </a:r>
            <a:r>
              <a:rPr lang="he-IL" sz="1200" dirty="0" err="1"/>
              <a:t>האידנא</a:t>
            </a:r>
            <a:r>
              <a:rPr lang="he-IL" sz="1200" dirty="0"/>
              <a:t> אני יוצא בתוך מצרים.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C9A6D88-F39E-4BD9-92EF-EDDE8FB89192}"/>
              </a:ext>
            </a:extLst>
          </p:cNvPr>
          <p:cNvSpPr/>
          <p:nvPr/>
        </p:nvSpPr>
        <p:spPr>
          <a:xfrm>
            <a:off x="4552544" y="188640"/>
            <a:ext cx="4176464" cy="576064"/>
          </a:xfrm>
          <a:prstGeom prst="wedgeRoundRectCallout">
            <a:avLst>
              <a:gd name="adj1" fmla="val 54186"/>
              <a:gd name="adj2" fmla="val -4115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 err="1">
                <a:solidFill>
                  <a:prstClr val="black"/>
                </a:solidFill>
              </a:rPr>
              <a:t>א"ר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זריקא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א"ר</a:t>
            </a:r>
            <a:r>
              <a:rPr lang="he-IL" sz="1200" dirty="0">
                <a:solidFill>
                  <a:prstClr val="black"/>
                </a:solidFill>
              </a:rPr>
              <a:t> אמי </a:t>
            </a:r>
            <a:r>
              <a:rPr lang="he-IL" sz="1200" dirty="0" err="1">
                <a:solidFill>
                  <a:prstClr val="black"/>
                </a:solidFill>
              </a:rPr>
              <a:t>א"ר</a:t>
            </a:r>
            <a:r>
              <a:rPr lang="he-IL" sz="1200" dirty="0">
                <a:solidFill>
                  <a:prstClr val="black"/>
                </a:solidFill>
              </a:rPr>
              <a:t> יהושע בן לוי: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כתוב אחד אומר "חצות לילה אקום להודות לך על משפטי צדקך"...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1DD83F-4FB5-4509-95B5-3B08227C4C6D}"/>
              </a:ext>
            </a:extLst>
          </p:cNvPr>
          <p:cNvSpPr txBox="1"/>
          <p:nvPr/>
        </p:nvSpPr>
        <p:spPr>
          <a:xfrm>
            <a:off x="8824384" y="1434240"/>
            <a:ext cx="360040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①</a:t>
            </a:r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r>
              <a:rPr lang="he-IL" sz="1100" dirty="0"/>
              <a:t>②</a:t>
            </a:r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r>
              <a:rPr lang="he-IL" sz="1100" dirty="0"/>
              <a:t>③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F90073-1CE4-4DE7-BE48-36726AB9A8B4}"/>
              </a:ext>
            </a:extLst>
          </p:cNvPr>
          <p:cNvSpPr txBox="1"/>
          <p:nvPr/>
        </p:nvSpPr>
        <p:spPr>
          <a:xfrm>
            <a:off x="8864810" y="875490"/>
            <a:ext cx="3181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❶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61C25E-BEC0-4265-8668-47B76D03A450}"/>
              </a:ext>
            </a:extLst>
          </p:cNvPr>
          <p:cNvSpPr txBox="1"/>
          <p:nvPr/>
        </p:nvSpPr>
        <p:spPr>
          <a:xfrm>
            <a:off x="8820472" y="3043688"/>
            <a:ext cx="36004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❷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32756A-2D4D-46A8-8DFB-22F8D650F063}"/>
              </a:ext>
            </a:extLst>
          </p:cNvPr>
          <p:cNvSpPr txBox="1"/>
          <p:nvPr/>
        </p:nvSpPr>
        <p:spPr>
          <a:xfrm>
            <a:off x="8820472" y="3861048"/>
            <a:ext cx="360040" cy="29238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①</a:t>
            </a:r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100" dirty="0"/>
          </a:p>
          <a:p>
            <a:endParaRPr lang="he-IL" sz="1200" dirty="0"/>
          </a:p>
          <a:p>
            <a:endParaRPr lang="he-IL" sz="1100" dirty="0"/>
          </a:p>
          <a:p>
            <a:endParaRPr lang="he-IL" sz="1200" dirty="0"/>
          </a:p>
          <a:p>
            <a:endParaRPr lang="he-IL" sz="1100" dirty="0"/>
          </a:p>
          <a:p>
            <a:r>
              <a:rPr lang="he-IL" sz="1100" dirty="0"/>
              <a:t>②</a:t>
            </a:r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2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endParaRPr lang="he-IL" sz="100" dirty="0"/>
          </a:p>
          <a:p>
            <a:r>
              <a:rPr lang="he-IL" sz="110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362306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ג ע"א (שורה 4) – דף ד ע"א (שורה 17)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7197384" y="2833613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6240" y="1282508"/>
            <a:ext cx="9001000" cy="56991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עד סוף האשמורה:</a:t>
            </a:r>
          </a:p>
          <a:p>
            <a:pPr>
              <a:lnSpc>
                <a:spcPct val="120000"/>
              </a:lnSpc>
            </a:pPr>
            <a:r>
              <a:rPr lang="he-IL" sz="10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מאי </a:t>
            </a:r>
            <a:r>
              <a:rPr lang="he-IL" sz="1500" dirty="0" err="1"/>
              <a:t>קסבר</a:t>
            </a:r>
            <a:r>
              <a:rPr lang="he-IL" sz="1500" dirty="0"/>
              <a:t> ר' אליעזר?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אי </a:t>
            </a:r>
            <a:r>
              <a:rPr lang="he-IL" sz="1500" dirty="0" err="1"/>
              <a:t>קסבר</a:t>
            </a:r>
            <a:r>
              <a:rPr lang="he-IL" sz="1500" dirty="0"/>
              <a:t> שלש משמרות הוי הלילה - </a:t>
            </a:r>
            <a:r>
              <a:rPr lang="he-IL" sz="1500" dirty="0" err="1"/>
              <a:t>לימא</a:t>
            </a:r>
            <a:r>
              <a:rPr lang="he-IL" sz="1500" dirty="0"/>
              <a:t> עד ארבע שעות!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ואי </a:t>
            </a:r>
            <a:r>
              <a:rPr lang="he-IL" sz="1500" dirty="0" err="1"/>
              <a:t>קסבר</a:t>
            </a:r>
            <a:r>
              <a:rPr lang="he-IL" sz="1500" dirty="0"/>
              <a:t> ארבע משמרות הוי הלילה - </a:t>
            </a:r>
            <a:r>
              <a:rPr lang="he-IL" sz="1500" dirty="0" err="1"/>
              <a:t>לימא</a:t>
            </a:r>
            <a:r>
              <a:rPr lang="he-IL" sz="1500" dirty="0"/>
              <a:t> עד שלש שעות!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לעולם </a:t>
            </a:r>
            <a:r>
              <a:rPr lang="he-IL" sz="1500" dirty="0" err="1"/>
              <a:t>קסבר</a:t>
            </a:r>
            <a:r>
              <a:rPr lang="he-IL" sz="1500" dirty="0"/>
              <a:t> שלש משמרות הוי הלילה,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והא </a:t>
            </a:r>
            <a:r>
              <a:rPr lang="he-IL" sz="1500" dirty="0" err="1"/>
              <a:t>קמ"ל</a:t>
            </a:r>
            <a:r>
              <a:rPr lang="he-IL" sz="1500" dirty="0"/>
              <a:t>: </a:t>
            </a:r>
            <a:r>
              <a:rPr lang="he-IL" sz="1500" dirty="0" err="1"/>
              <a:t>דאיכא</a:t>
            </a:r>
            <a:r>
              <a:rPr lang="he-IL" sz="1500" dirty="0"/>
              <a:t> משמרות ברקיע ואיכא משמרות </a:t>
            </a:r>
            <a:r>
              <a:rPr lang="he-IL" sz="1500" dirty="0" err="1"/>
              <a:t>בארעא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דתניא</a:t>
            </a:r>
            <a:r>
              <a:rPr lang="he-IL" sz="15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ר' אליעזר אומר: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שלש משמרות הוי הלילה,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ועל כל משמר ומשמר יושב הקב"ה ושואג כארי, שנאמר: "ה' ממרום ישאג וממעון קדשו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יתן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קולו שאוג ישאג על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נוהו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וסימן לדבר: משמרה ראשונה - חמור נוער, שניה - כלבים צועקים, שלישית - תינוק יונק משדי אמו ואשה מספרת עם בעלה.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מאי </a:t>
            </a:r>
            <a:r>
              <a:rPr lang="he-IL" sz="1500" dirty="0" err="1"/>
              <a:t>קא</a:t>
            </a:r>
            <a:r>
              <a:rPr lang="he-IL" sz="1500" dirty="0"/>
              <a:t> </a:t>
            </a:r>
            <a:r>
              <a:rPr lang="he-IL" sz="1500" dirty="0" err="1"/>
              <a:t>חשיב</a:t>
            </a:r>
            <a:r>
              <a:rPr lang="he-IL" sz="1500" dirty="0"/>
              <a:t> ר' אליעזר?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אי </a:t>
            </a:r>
            <a:r>
              <a:rPr lang="he-IL" sz="1500" dirty="0" err="1"/>
              <a:t>תחלת</a:t>
            </a:r>
            <a:r>
              <a:rPr lang="he-IL" sz="1500" dirty="0"/>
              <a:t> משמרות </a:t>
            </a:r>
            <a:r>
              <a:rPr lang="he-IL" sz="1500" dirty="0" err="1"/>
              <a:t>קא</a:t>
            </a:r>
            <a:r>
              <a:rPr lang="he-IL" sz="1500" dirty="0"/>
              <a:t> </a:t>
            </a:r>
            <a:r>
              <a:rPr lang="he-IL" sz="1500" dirty="0" err="1"/>
              <a:t>חשיב</a:t>
            </a:r>
            <a:r>
              <a:rPr lang="he-IL" sz="1500" dirty="0"/>
              <a:t> - </a:t>
            </a:r>
            <a:r>
              <a:rPr lang="he-IL" sz="1500" dirty="0" err="1"/>
              <a:t>תחלת</a:t>
            </a:r>
            <a:r>
              <a:rPr lang="he-IL" sz="1500" dirty="0"/>
              <a:t> משמרה ראשונה </a:t>
            </a:r>
            <a:r>
              <a:rPr lang="he-IL" sz="1500" dirty="0" err="1"/>
              <a:t>סימנא</a:t>
            </a:r>
            <a:r>
              <a:rPr lang="he-IL" sz="1500" dirty="0"/>
              <a:t> למה לי? </a:t>
            </a:r>
            <a:r>
              <a:rPr lang="he-IL" sz="1500" dirty="0" err="1"/>
              <a:t>אורתא</a:t>
            </a:r>
            <a:r>
              <a:rPr lang="he-IL" sz="1500" dirty="0"/>
              <a:t> הוא!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אי סוף משמרות </a:t>
            </a:r>
            <a:r>
              <a:rPr lang="he-IL" sz="1500" dirty="0" err="1"/>
              <a:t>קא</a:t>
            </a:r>
            <a:r>
              <a:rPr lang="he-IL" sz="1500" dirty="0"/>
              <a:t> </a:t>
            </a:r>
            <a:r>
              <a:rPr lang="he-IL" sz="1500" dirty="0" err="1"/>
              <a:t>חשיב</a:t>
            </a:r>
            <a:r>
              <a:rPr lang="he-IL" sz="1500" dirty="0"/>
              <a:t> - סוף משמרה אחרונה למה לי </a:t>
            </a:r>
            <a:r>
              <a:rPr lang="he-IL" sz="1500" dirty="0" err="1"/>
              <a:t>סימנא</a:t>
            </a:r>
            <a:r>
              <a:rPr lang="he-IL" sz="1500" dirty="0"/>
              <a:t>? </a:t>
            </a:r>
            <a:r>
              <a:rPr lang="he-IL" sz="1500" dirty="0" err="1"/>
              <a:t>יממא</a:t>
            </a:r>
            <a:r>
              <a:rPr lang="he-IL" sz="1500" dirty="0"/>
              <a:t> הוא!</a:t>
            </a:r>
          </a:p>
          <a:p>
            <a:pPr>
              <a:lnSpc>
                <a:spcPct val="120000"/>
              </a:lnSpc>
            </a:pPr>
            <a:r>
              <a:rPr lang="he-IL" sz="10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אלא </a:t>
            </a:r>
            <a:r>
              <a:rPr lang="he-IL" sz="1500" dirty="0" err="1"/>
              <a:t>חשיב</a:t>
            </a:r>
            <a:r>
              <a:rPr lang="he-IL" sz="1500" dirty="0"/>
              <a:t> סוף משמרה ראשונה </a:t>
            </a:r>
            <a:r>
              <a:rPr lang="he-IL" sz="1500" dirty="0" err="1"/>
              <a:t>ותחלת</a:t>
            </a:r>
            <a:r>
              <a:rPr lang="he-IL" sz="1500" dirty="0"/>
              <a:t> משמרה אחרונה ואמצעית </a:t>
            </a:r>
            <a:r>
              <a:rPr lang="he-IL" sz="1500" dirty="0" err="1"/>
              <a:t>דאמצעיתא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ואב"א</a:t>
            </a:r>
            <a:r>
              <a:rPr lang="he-IL" sz="1500" dirty="0"/>
              <a:t>: </a:t>
            </a:r>
            <a:r>
              <a:rPr lang="he-IL" sz="1500" dirty="0" err="1"/>
              <a:t>כולהו</a:t>
            </a:r>
            <a:r>
              <a:rPr lang="he-IL" sz="1500" dirty="0"/>
              <a:t> סוף משמרות </a:t>
            </a:r>
            <a:r>
              <a:rPr lang="he-IL" sz="1500" dirty="0" err="1"/>
              <a:t>קא</a:t>
            </a:r>
            <a:r>
              <a:rPr lang="he-IL" sz="1500" dirty="0"/>
              <a:t> </a:t>
            </a:r>
            <a:r>
              <a:rPr lang="he-IL" sz="1500" dirty="0" err="1"/>
              <a:t>חשיב</a:t>
            </a:r>
            <a:r>
              <a:rPr lang="he-IL" sz="1500" dirty="0"/>
              <a:t>, וכי </a:t>
            </a:r>
            <a:r>
              <a:rPr lang="he-IL" sz="1500" dirty="0" err="1"/>
              <a:t>תימא</a:t>
            </a:r>
            <a:r>
              <a:rPr lang="he-IL" sz="1500" dirty="0"/>
              <a:t> אחרונה לא צריך, למאי נפקא מינה? - </a:t>
            </a:r>
            <a:r>
              <a:rPr lang="he-IL" sz="1500" dirty="0" err="1"/>
              <a:t>למיקרי</a:t>
            </a:r>
            <a:r>
              <a:rPr lang="he-IL" sz="1500" dirty="0"/>
              <a:t> ק"ש למאן דגני בבית אפל ולא ידע זמן ק"ש אימת, כיון </a:t>
            </a:r>
            <a:r>
              <a:rPr lang="he-IL" sz="1500" dirty="0" err="1"/>
              <a:t>דאשה</a:t>
            </a:r>
            <a:r>
              <a:rPr lang="he-IL" sz="1500" dirty="0"/>
              <a:t> מספרת עם בעלה ותינוק יונק משדי אמו ליקום וליקרי.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א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5368000" y="159456"/>
            <a:ext cx="3456384" cy="1080120"/>
          </a:xfrm>
          <a:prstGeom prst="wedgeRoundRectCallout">
            <a:avLst>
              <a:gd name="adj1" fmla="val 54744"/>
              <a:gd name="adj2" fmla="val -4308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>
                <a:solidFill>
                  <a:schemeClr val="tx1"/>
                </a:solidFill>
              </a:rPr>
              <a:t>משנה (דף ב עמוד א):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מאימתי קורין את שמע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בערבין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משעה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שהכהנים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נכנסים לאכול בתרומתן.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עד סוף האשמורה הראשונה, דברי ר' אליעזר.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D9C832-F965-4412-825F-CA3AA00B118D}"/>
              </a:ext>
            </a:extLst>
          </p:cNvPr>
          <p:cNvSpPr txBox="1"/>
          <p:nvPr/>
        </p:nvSpPr>
        <p:spPr>
          <a:xfrm>
            <a:off x="8978128" y="5894824"/>
            <a:ext cx="2121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400" dirty="0"/>
          </a:p>
          <a:p>
            <a:r>
              <a:rPr lang="he-IL" sz="14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66009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8224" y="2613657"/>
            <a:ext cx="7911152" cy="28872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אמר רב יצחק בר שמואל משמי' </a:t>
            </a:r>
            <a:r>
              <a:rPr lang="he-IL" dirty="0" err="1"/>
              <a:t>דרב</a:t>
            </a:r>
            <a:r>
              <a:rPr lang="he-IL" dirty="0"/>
              <a:t>: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dirty="0"/>
              <a:t>ג' משמרות הוי הלילה, </a:t>
            </a:r>
          </a:p>
          <a:p>
            <a:pPr>
              <a:lnSpc>
                <a:spcPct val="120000"/>
              </a:lnSpc>
            </a:pPr>
            <a:r>
              <a:rPr lang="he-IL" dirty="0"/>
              <a:t>ועל כל משמר ומשמר</a:t>
            </a:r>
          </a:p>
          <a:p>
            <a:pPr>
              <a:lnSpc>
                <a:spcPct val="120000"/>
              </a:lnSpc>
            </a:pPr>
            <a:r>
              <a:rPr lang="he-IL" dirty="0"/>
              <a:t>יושב הקב"ה ושואג כארי ואומר:</a:t>
            </a:r>
          </a:p>
          <a:p>
            <a:pPr>
              <a:lnSpc>
                <a:spcPct val="120000"/>
              </a:lnSpc>
            </a:pPr>
            <a:endParaRPr lang="he-IL" sz="100" dirty="0"/>
          </a:p>
          <a:p>
            <a:pPr>
              <a:lnSpc>
                <a:spcPct val="120000"/>
              </a:lnSpc>
            </a:pPr>
            <a:r>
              <a:rPr lang="he-IL" dirty="0"/>
              <a:t>     אוי לבנים שבעונותיהם -</a:t>
            </a:r>
          </a:p>
          <a:p>
            <a:pPr>
              <a:lnSpc>
                <a:spcPct val="120000"/>
              </a:lnSpc>
            </a:pPr>
            <a:r>
              <a:rPr lang="he-IL" dirty="0"/>
              <a:t>     החרבתי את ביתי, </a:t>
            </a:r>
          </a:p>
          <a:p>
            <a:pPr>
              <a:lnSpc>
                <a:spcPct val="120000"/>
              </a:lnSpc>
            </a:pPr>
            <a:r>
              <a:rPr lang="he-IL" dirty="0"/>
              <a:t>     ושרפתי את היכלי, </a:t>
            </a:r>
          </a:p>
          <a:p>
            <a:pPr>
              <a:lnSpc>
                <a:spcPct val="120000"/>
              </a:lnSpc>
            </a:pPr>
            <a:r>
              <a:rPr lang="he-IL" dirty="0"/>
              <a:t>     והגליתים לבין אומות העולם.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א</a:t>
            </a:r>
          </a:p>
        </p:txBody>
      </p:sp>
      <p:sp>
        <p:nvSpPr>
          <p:cNvPr id="7" name="הסבר מלבני מעוגל 6"/>
          <p:cNvSpPr/>
          <p:nvPr/>
        </p:nvSpPr>
        <p:spPr>
          <a:xfrm>
            <a:off x="323528" y="692696"/>
            <a:ext cx="8531336" cy="1296144"/>
          </a:xfrm>
          <a:prstGeom prst="wedgeRoundRectCallout">
            <a:avLst>
              <a:gd name="adj1" fmla="val 51529"/>
              <a:gd name="adj2" fmla="val -4151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אליעזר אומר: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שלש משמרות הוי הלילה,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ועל כל משמר ומשמר יושב הקב"ה ושואג כארי, שנאמר: "ה' ממרום ישאג וממעון קדשו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יתן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קולו שאוג ישאג על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נוהו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וסימן לדבר: משמרה ראשונה - חמור נוער, שניה - כלבים צועקים, שלישית - תינוק יונק משדי אמו ואשה מספרת עם בעלה. </a:t>
            </a:r>
          </a:p>
        </p:txBody>
      </p:sp>
    </p:spTree>
    <p:extLst>
      <p:ext uri="{BB962C8B-B14F-4D97-AF65-F5344CB8AC3E}">
        <p14:creationId xmlns:p14="http://schemas.microsoft.com/office/powerpoint/2010/main" val="6354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6240" y="137433"/>
            <a:ext cx="9001000" cy="62901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תניא: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א"ר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יוסי: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פעם אחת הייתי מהלך בדרך ונכנסתי לחורבה אחת מחורבות ירושלים להתפלל,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בא אליהו זכור לטוב ושמר לי על הפתח (והמתין לי) עד שסיימתי תפלתי,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לאחר שסיימתי תפלתי,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 לי: שלום עליך רבי,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ואמרתי לו: שלום עליך רבי ומורי.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בני, מפני מה נכנסת לחורבה זו?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אמרתי לו: להתפלל.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היה לך להתפלל בדרך,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ואמרתי לו: מתיירא הייתי שמא יפסיקו בי עוברי דרכים.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היה לך להתפלל תפלה קצרה. </a:t>
            </a: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באותה שעה למדתי ממנו שלשה דברים: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למדתי, שאין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נכנסין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לחורבה,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ולמדתי,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שמתפללין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בדרך,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ולמדתי, שהמתפלל בדרך מתפלל תפלה קצרה.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בני, מה קול שמעת בחורבה זו?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ואמרתי לו: שמעתי בת קול שמנהמת כיונה ואומרת "אוי לבנים שבעונותיהם החרבתי את ביתי ושרפתי את היכלי והגליתים לבין האומות".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חייך וחיי ראשך, לא שעה זו בלבד אומרת כך, אלא בכל יום ויום שלש פעמים אומרת כך, ולא זו בלבד, אלא בשעה שישראל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נכנסין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לבתי כנסיות ולבתי מדרשות ועונין "יהא שמיה הגדול מבורך" הקב"ה מנענע ראשו ואומר "אשרי המלך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שמקלסין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אותו בביתו כך, מה לו לאב שהגלה את בניו, ואוי להם לבנים שגלו מעל שולחן אביהם".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3B056BCC-6B89-4286-A04D-20B0185F3F68}"/>
              </a:ext>
            </a:extLst>
          </p:cNvPr>
          <p:cNvSpPr/>
          <p:nvPr/>
        </p:nvSpPr>
        <p:spPr>
          <a:xfrm>
            <a:off x="323528" y="2492896"/>
            <a:ext cx="2826767" cy="2088232"/>
          </a:xfrm>
          <a:prstGeom prst="wedgeRoundRectCallout">
            <a:avLst>
              <a:gd name="adj1" fmla="val 43262"/>
              <a:gd name="adj2" fmla="val 5871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אמר רב יצחק בר שמואל משמי' </a:t>
            </a:r>
            <a:r>
              <a:rPr lang="he-IL" sz="1300" dirty="0" err="1">
                <a:solidFill>
                  <a:prstClr val="black"/>
                </a:solidFill>
              </a:rPr>
              <a:t>דרב</a:t>
            </a:r>
            <a:r>
              <a:rPr lang="he-IL" sz="13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ג' משמרות הוי הלילה,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ועל כל משמר ומשמר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יושב הקב"ה ושואג כארי ואומר: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אוי לבנים שבעונותיהם -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החרבתי את ביתי,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ושרפתי את היכלי,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והגליתים לבין אומות העולם.</a:t>
            </a:r>
          </a:p>
        </p:txBody>
      </p:sp>
    </p:spTree>
    <p:extLst>
      <p:ext uri="{BB962C8B-B14F-4D97-AF65-F5344CB8AC3E}">
        <p14:creationId xmlns:p14="http://schemas.microsoft.com/office/powerpoint/2010/main" val="302357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6240" y="137433"/>
            <a:ext cx="9001000" cy="62901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תניא: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א"ר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יוסי: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פעם אחת הייתי מהלך בדרך ונכנסתי לחורבה אחת מחורבות ירושלים להתפלל,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בא אליהו זכור לטוב ושמר לי על הפתח (והמתין לי) עד שסיימתי תפלתי,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לאחר שסיימתי תפלתי,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 לי: שלום עליך רבי,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ואמרתי לו: שלום עליך רבי ומורי.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בני, מפני מה נכנסת לחורבה זו?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אמרתי לו: להתפלל.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היה לך להתפלל בדרך,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ואמרתי לו: מתיירא הייתי שמא יפסיקו בי עוברי דרכים.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היה לך להתפלל תפלה קצרה. </a:t>
            </a: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באותה שעה למדתי ממנו שלשה דברים: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למדתי, שאין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נכנסין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לחורבה,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ולמדתי,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שמתפללין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בדרך,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ולמדתי, שהמתפלל בדרך מתפלל תפלה קצרה.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בני, מה קול שמעת בחורבה זו?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ואמרתי לו: שמעתי בת קול שמנהמת כיונה ואומרת "אוי לבנים שבעונותיהם החרבתי את ביתי ושרפתי את היכלי והגליתים לבין האומות".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ואמר לי: חייך וחיי ראשך, לא שעה זו בלבד אומרת כך, אלא בכל יום ויום שלש פעמים אומרת כך, ולא זו בלבד, אלא בשעה שישראל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נכנסין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לבתי כנסיות ולבתי מדרשות ועונין "יהא שמיה הגדול מבורך" הקב"ה מנענע ראשו ואומר "אשרי המלך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שמקלסין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אותו בביתו כך, מה לו לאב שהגלה את בניו, ואוי להם לבנים שגלו מעל שולחן אביהם".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3B056BCC-6B89-4286-A04D-20B0185F3F68}"/>
              </a:ext>
            </a:extLst>
          </p:cNvPr>
          <p:cNvSpPr/>
          <p:nvPr/>
        </p:nvSpPr>
        <p:spPr>
          <a:xfrm>
            <a:off x="323528" y="2492896"/>
            <a:ext cx="2826767" cy="2088232"/>
          </a:xfrm>
          <a:prstGeom prst="wedgeRoundRectCallout">
            <a:avLst>
              <a:gd name="adj1" fmla="val 43262"/>
              <a:gd name="adj2" fmla="val 5871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אמר רב יצחק בר שמואל משמי' </a:t>
            </a:r>
            <a:r>
              <a:rPr lang="he-IL" sz="1300" dirty="0" err="1">
                <a:solidFill>
                  <a:prstClr val="black"/>
                </a:solidFill>
              </a:rPr>
              <a:t>דרב</a:t>
            </a:r>
            <a:r>
              <a:rPr lang="he-IL" sz="13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ג' משמרות הוי הלילה,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ועל כל משמר ומשמר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יושב הקב"ה ושואג כארי ואומר: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אוי לבנים שבעונותיהם -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החרבתי את ביתי,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ושרפתי את היכלי, </a:t>
            </a:r>
          </a:p>
          <a:p>
            <a:pPr lvl="0">
              <a:lnSpc>
                <a:spcPct val="120000"/>
              </a:lnSpc>
            </a:pPr>
            <a:r>
              <a:rPr lang="he-IL" sz="1300" dirty="0">
                <a:solidFill>
                  <a:prstClr val="black"/>
                </a:solidFill>
              </a:rPr>
              <a:t>    והגליתים לבין אומות העולם.</a:t>
            </a:r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1DE6553B-0FF9-4010-BD04-5F98CA39B181}"/>
              </a:ext>
            </a:extLst>
          </p:cNvPr>
          <p:cNvSpPr/>
          <p:nvPr/>
        </p:nvSpPr>
        <p:spPr>
          <a:xfrm>
            <a:off x="6444208" y="3810248"/>
            <a:ext cx="2160240" cy="288032"/>
          </a:xfrm>
          <a:prstGeom prst="round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235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68560" y="121282"/>
            <a:ext cx="9001000" cy="66594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ת"ר: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מפני שלשה דברים 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נכנסין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לחורבה: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מפני חשד,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מפני המפולת,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ומפני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המזיקין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/>
              <a:t>מפני חשד –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ותיפוק</a:t>
            </a:r>
            <a:r>
              <a:rPr lang="he-IL" sz="1500" dirty="0"/>
              <a:t> ליה משום מפולת!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בחדתי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ותיפוק</a:t>
            </a:r>
            <a:r>
              <a:rPr lang="he-IL" sz="1500" dirty="0"/>
              <a:t> ליה משום </a:t>
            </a:r>
            <a:r>
              <a:rPr lang="he-IL" sz="1500" dirty="0" err="1"/>
              <a:t>מזיקין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בתרי.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אי בתרי, חשד </a:t>
            </a:r>
            <a:r>
              <a:rPr lang="he-IL" sz="1500" dirty="0" err="1"/>
              <a:t>נמי</a:t>
            </a:r>
            <a:r>
              <a:rPr lang="he-IL" sz="1500" dirty="0"/>
              <a:t> </a:t>
            </a:r>
            <a:r>
              <a:rPr lang="he-IL" sz="1500" dirty="0" err="1"/>
              <a:t>ליכא</a:t>
            </a:r>
            <a:r>
              <a:rPr lang="he-IL" sz="15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בתרי ופריצי.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/>
              <a:t>מפני המפולת –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ותיפוק</a:t>
            </a:r>
            <a:r>
              <a:rPr lang="he-IL" sz="1500" dirty="0"/>
              <a:t> ליה משום חשד </a:t>
            </a:r>
            <a:r>
              <a:rPr lang="he-IL" sz="1500" dirty="0" err="1"/>
              <a:t>ומזיקין</a:t>
            </a:r>
            <a:r>
              <a:rPr lang="he-IL" sz="15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בתרי וכשרי.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/>
              <a:t>מפני </a:t>
            </a:r>
            <a:r>
              <a:rPr lang="he-IL" sz="1500" dirty="0" err="1"/>
              <a:t>המזיקין</a:t>
            </a:r>
            <a:r>
              <a:rPr lang="he-IL" sz="1500" dirty="0"/>
              <a:t> –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ותיפוק</a:t>
            </a:r>
            <a:r>
              <a:rPr lang="he-IL" sz="1500" dirty="0"/>
              <a:t> ליה מפני חשד ומפולת!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בחורבה חדתי ובתרי וכשרי.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אי בתרי, </a:t>
            </a:r>
            <a:r>
              <a:rPr lang="he-IL" sz="1500" dirty="0" err="1"/>
              <a:t>מזיקין</a:t>
            </a:r>
            <a:r>
              <a:rPr lang="he-IL" sz="1500" dirty="0"/>
              <a:t> </a:t>
            </a:r>
            <a:r>
              <a:rPr lang="he-IL" sz="1500" dirty="0" err="1"/>
              <a:t>נמי</a:t>
            </a:r>
            <a:r>
              <a:rPr lang="he-IL" sz="1500" dirty="0"/>
              <a:t> </a:t>
            </a:r>
            <a:r>
              <a:rPr lang="he-IL" sz="1500" dirty="0" err="1"/>
              <a:t>ליכא</a:t>
            </a:r>
            <a:r>
              <a:rPr lang="he-IL" sz="15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במקומן </a:t>
            </a:r>
            <a:r>
              <a:rPr lang="he-IL" sz="1500" dirty="0" err="1"/>
              <a:t>חיישינן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ואב"א</a:t>
            </a:r>
            <a:r>
              <a:rPr lang="he-IL" sz="1500" dirty="0"/>
              <a:t>: לעולם בחד, ובחורבה חדתי </a:t>
            </a:r>
            <a:r>
              <a:rPr lang="he-IL" sz="1500" dirty="0" err="1"/>
              <a:t>דקאי</a:t>
            </a:r>
            <a:r>
              <a:rPr lang="he-IL" sz="1500" dirty="0"/>
              <a:t> </a:t>
            </a:r>
            <a:r>
              <a:rPr lang="he-IL" sz="1500" dirty="0" err="1"/>
              <a:t>בדברא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</a:t>
            </a:r>
            <a:r>
              <a:rPr lang="he-IL" sz="1500" dirty="0" err="1"/>
              <a:t>דהתם</a:t>
            </a:r>
            <a:r>
              <a:rPr lang="he-IL" sz="1500" dirty="0"/>
              <a:t> משום חשד </a:t>
            </a:r>
            <a:r>
              <a:rPr lang="he-IL" sz="1500" dirty="0" err="1"/>
              <a:t>ליכא</a:t>
            </a:r>
            <a:r>
              <a:rPr lang="he-IL" sz="1500" dirty="0"/>
              <a:t>, </a:t>
            </a:r>
            <a:r>
              <a:rPr lang="he-IL" sz="1500" dirty="0" err="1"/>
              <a:t>דהא</a:t>
            </a:r>
            <a:r>
              <a:rPr lang="he-IL" sz="1500" dirty="0"/>
              <a:t> </a:t>
            </a:r>
            <a:r>
              <a:rPr lang="he-IL" sz="1500" dirty="0" err="1"/>
              <a:t>אשה</a:t>
            </a:r>
            <a:r>
              <a:rPr lang="he-IL" sz="1500" dirty="0"/>
              <a:t> </a:t>
            </a:r>
            <a:r>
              <a:rPr lang="he-IL" sz="1500" dirty="0" err="1"/>
              <a:t>בדברא</a:t>
            </a:r>
            <a:r>
              <a:rPr lang="he-IL" sz="1500" dirty="0"/>
              <a:t> לא </a:t>
            </a:r>
            <a:r>
              <a:rPr lang="he-IL" sz="1500" dirty="0" err="1"/>
              <a:t>שכיחא</a:t>
            </a:r>
            <a:r>
              <a:rPr lang="he-IL" sz="1500" dirty="0"/>
              <a:t>, ומשום </a:t>
            </a:r>
            <a:r>
              <a:rPr lang="he-IL" sz="1500" dirty="0" err="1"/>
              <a:t>מזיקין</a:t>
            </a:r>
            <a:r>
              <a:rPr lang="he-IL" sz="1500" dirty="0"/>
              <a:t> איכא.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04225" y="35330"/>
            <a:ext cx="31147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א - דף ג עמוד ב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48CD98-AE06-4ACA-864F-7B5610D83346}"/>
              </a:ext>
            </a:extLst>
          </p:cNvPr>
          <p:cNvSpPr txBox="1"/>
          <p:nvPr/>
        </p:nvSpPr>
        <p:spPr>
          <a:xfrm>
            <a:off x="8368104" y="228703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61733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7104" y="137433"/>
            <a:ext cx="7911152" cy="6417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ת"ר: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ארבע משמרות הוי הלילה, דברי רבי.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נתן אומר: שלש.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/>
              <a:t>מ"ט דר' נתן?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>
                <a:solidFill>
                  <a:srgbClr val="002060"/>
                </a:solidFill>
              </a:rPr>
              <a:t>ויבא גדעון ומאה איש אשר אתו בקצה המחנה ראש האשמורת התיכונה</a:t>
            </a:r>
            <a:r>
              <a:rPr lang="he-IL" sz="1600" dirty="0"/>
              <a:t>"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תנא: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תיכונה אלא שיש לפניה ולאחריה.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600" dirty="0"/>
              <a:t>      ורבי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מאי "תיכונה"? אחת מן התיכונה שבתיכונות.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ור' נתן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מי כתיב "תיכונה שבתיכונות"? "תיכונה" כתיב.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מ''ט</a:t>
            </a:r>
            <a:r>
              <a:rPr lang="he-IL" sz="1600" dirty="0"/>
              <a:t> דרבי?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א"ר</a:t>
            </a:r>
            <a:r>
              <a:rPr lang="he-IL" sz="1600" dirty="0"/>
              <a:t> </a:t>
            </a:r>
            <a:r>
              <a:rPr lang="he-IL" sz="1600" dirty="0" err="1"/>
              <a:t>זריקא</a:t>
            </a:r>
            <a:r>
              <a:rPr lang="he-IL" sz="1600" dirty="0"/>
              <a:t> </a:t>
            </a:r>
            <a:r>
              <a:rPr lang="he-IL" sz="1600" dirty="0" err="1"/>
              <a:t>א"ר</a:t>
            </a:r>
            <a:r>
              <a:rPr lang="he-IL" sz="1600" dirty="0"/>
              <a:t> אמי </a:t>
            </a:r>
            <a:r>
              <a:rPr lang="he-IL" sz="1600" dirty="0" err="1"/>
              <a:t>א"ר</a:t>
            </a:r>
            <a:r>
              <a:rPr lang="he-IL" sz="1600" dirty="0"/>
              <a:t> יהושע בן לוי: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כתוב אחד אומר "</a:t>
            </a:r>
            <a:r>
              <a:rPr lang="he-IL" sz="1600" dirty="0">
                <a:solidFill>
                  <a:srgbClr val="002060"/>
                </a:solidFill>
              </a:rPr>
              <a:t>חצות לילה אקום להודות לך על משפטי צדקך</a:t>
            </a:r>
            <a:r>
              <a:rPr lang="he-IL" sz="1600" dirty="0"/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וכתוב אחד אומר: "</a:t>
            </a:r>
            <a:r>
              <a:rPr lang="he-IL" sz="1600" dirty="0">
                <a:solidFill>
                  <a:srgbClr val="002060"/>
                </a:solidFill>
              </a:rPr>
              <a:t>קדמו עיני אשמורות</a:t>
            </a:r>
            <a:r>
              <a:rPr lang="he-IL" sz="1600" dirty="0"/>
              <a:t>" -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הא כיצד? ארבע משמרות הוי הלילה. 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600" dirty="0"/>
              <a:t>      ור' נתן -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סבר לה כרבי יהושע, </a:t>
            </a:r>
            <a:r>
              <a:rPr lang="he-IL" sz="1600" dirty="0" err="1"/>
              <a:t>דתנן</a:t>
            </a:r>
            <a:r>
              <a:rPr lang="he-IL" sz="1600" dirty="0"/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יהושע אומר עד שלש שעות שכן דרך מלכים לעמוד בשלש שעות</a:t>
            </a:r>
            <a:r>
              <a:rPr lang="he-IL" sz="1600" dirty="0"/>
              <a:t>,  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שית </a:t>
            </a:r>
            <a:r>
              <a:rPr lang="he-IL" sz="1600" dirty="0" err="1"/>
              <a:t>דליליא</a:t>
            </a:r>
            <a:r>
              <a:rPr lang="he-IL" sz="1600" dirty="0"/>
              <a:t> ותרתי </a:t>
            </a:r>
            <a:r>
              <a:rPr lang="he-IL" sz="1600" dirty="0" err="1"/>
              <a:t>דיממא</a:t>
            </a:r>
            <a:r>
              <a:rPr lang="he-IL" sz="1600" dirty="0"/>
              <a:t> הוו להו שתי משמרות.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רב אשי אמר: משמרה </a:t>
            </a:r>
            <a:r>
              <a:rPr lang="he-IL" sz="1600" dirty="0" err="1"/>
              <a:t>ופלגא</a:t>
            </a:r>
            <a:r>
              <a:rPr lang="he-IL" sz="1600" dirty="0"/>
              <a:t> </a:t>
            </a:r>
            <a:r>
              <a:rPr lang="he-IL" sz="1600" dirty="0" err="1"/>
              <a:t>נמי</a:t>
            </a:r>
            <a:r>
              <a:rPr lang="he-IL" sz="1600" dirty="0"/>
              <a:t> משמרות קרו להו.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ב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5E2CAB2A-5EC9-453D-99E6-89E9CAB0A2C6}"/>
              </a:ext>
            </a:extLst>
          </p:cNvPr>
          <p:cNvSpPr/>
          <p:nvPr/>
        </p:nvSpPr>
        <p:spPr>
          <a:xfrm>
            <a:off x="5692760" y="4118600"/>
            <a:ext cx="2952328" cy="288032"/>
          </a:xfrm>
          <a:prstGeom prst="round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93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7104" y="1596402"/>
            <a:ext cx="7911152" cy="22593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ואמר רבי </a:t>
            </a:r>
            <a:r>
              <a:rPr lang="he-IL" dirty="0" err="1"/>
              <a:t>זריקא</a:t>
            </a:r>
            <a:r>
              <a:rPr lang="he-IL" dirty="0"/>
              <a:t> אמר רבי אמי אמר רבי יהושע בן לוי: </a:t>
            </a:r>
          </a:p>
          <a:p>
            <a:pPr>
              <a:lnSpc>
                <a:spcPct val="120000"/>
              </a:lnSpc>
            </a:pPr>
            <a:r>
              <a:rPr lang="he-IL" dirty="0"/>
              <a:t>אין </a:t>
            </a:r>
            <a:r>
              <a:rPr lang="he-IL" dirty="0" err="1"/>
              <a:t>אומרין</a:t>
            </a:r>
            <a:r>
              <a:rPr lang="he-IL" dirty="0"/>
              <a:t> בפני המת אלא דבריו של מת.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dirty="0"/>
              <a:t>      אמר רבי אבא בר כהנא: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לא אמרן אלא בדברי תורה, אבל מילי </a:t>
            </a:r>
            <a:r>
              <a:rPr lang="he-IL" dirty="0" err="1"/>
              <a:t>דעלמא</a:t>
            </a:r>
            <a:r>
              <a:rPr lang="he-IL" dirty="0"/>
              <a:t> לית לן בה.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dirty="0"/>
              <a:t>      ואיכא </a:t>
            </a:r>
            <a:r>
              <a:rPr lang="he-IL" dirty="0" err="1"/>
              <a:t>דאמרי</a:t>
            </a:r>
            <a:r>
              <a:rPr lang="he-IL" dirty="0"/>
              <a:t> אמר רבי אבא בר כהנא: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לא אמרן אלא [אפילו] בדברי תורה, וכ"ש מילי </a:t>
            </a:r>
            <a:r>
              <a:rPr lang="he-IL" dirty="0" err="1"/>
              <a:t>דעלמא</a:t>
            </a:r>
            <a:r>
              <a:rPr lang="he-IL" dirty="0"/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ב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2B66F482-C68A-4F79-A167-A36037A344B1}"/>
              </a:ext>
            </a:extLst>
          </p:cNvPr>
          <p:cNvSpPr/>
          <p:nvPr/>
        </p:nvSpPr>
        <p:spPr>
          <a:xfrm>
            <a:off x="5764336" y="332656"/>
            <a:ext cx="2840112" cy="936104"/>
          </a:xfrm>
          <a:prstGeom prst="wedgeRoundRectCallout">
            <a:avLst>
              <a:gd name="adj1" fmla="val 57214"/>
              <a:gd name="adj2" fmla="val 3483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זריקא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אמי </a:t>
            </a: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יהושע בן לוי: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כתוב אחד אומר "חצות לילה אקום להודות לך על משפטי צדקך"... </a:t>
            </a:r>
          </a:p>
        </p:txBody>
      </p:sp>
    </p:spTree>
    <p:extLst>
      <p:ext uri="{BB962C8B-B14F-4D97-AF65-F5344CB8AC3E}">
        <p14:creationId xmlns:p14="http://schemas.microsoft.com/office/powerpoint/2010/main" val="116865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600" y="1547098"/>
            <a:ext cx="8567656" cy="4364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ודוד </a:t>
            </a:r>
            <a:r>
              <a:rPr lang="he-IL" dirty="0" err="1"/>
              <a:t>בפלגא</a:t>
            </a:r>
            <a:r>
              <a:rPr lang="he-IL" dirty="0"/>
              <a:t> </a:t>
            </a:r>
            <a:r>
              <a:rPr lang="he-IL" dirty="0" err="1"/>
              <a:t>דליליא</a:t>
            </a:r>
            <a:r>
              <a:rPr lang="he-IL" dirty="0"/>
              <a:t> </a:t>
            </a:r>
            <a:r>
              <a:rPr lang="he-IL" dirty="0" err="1"/>
              <a:t>הוה</a:t>
            </a:r>
            <a:r>
              <a:rPr lang="he-IL" dirty="0"/>
              <a:t> </a:t>
            </a:r>
            <a:r>
              <a:rPr lang="he-IL" dirty="0" err="1"/>
              <a:t>קאי</a:t>
            </a:r>
            <a:r>
              <a:rPr lang="he-IL" dirty="0"/>
              <a:t>? </a:t>
            </a:r>
            <a:r>
              <a:rPr lang="he-IL" dirty="0" err="1"/>
              <a:t>מאורתא</a:t>
            </a:r>
            <a:r>
              <a:rPr lang="he-IL" dirty="0"/>
              <a:t> </a:t>
            </a:r>
            <a:r>
              <a:rPr lang="he-IL" dirty="0" err="1"/>
              <a:t>הוה</a:t>
            </a:r>
            <a:r>
              <a:rPr lang="he-IL" dirty="0"/>
              <a:t> </a:t>
            </a:r>
            <a:r>
              <a:rPr lang="he-IL" dirty="0" err="1"/>
              <a:t>קאי</a:t>
            </a:r>
            <a:r>
              <a:rPr lang="he-IL" dirty="0"/>
              <a:t>, </a:t>
            </a:r>
            <a:r>
              <a:rPr lang="he-IL" dirty="0" err="1"/>
              <a:t>דכתיב</a:t>
            </a:r>
            <a:r>
              <a:rPr lang="he-IL" dirty="0"/>
              <a:t>: "</a:t>
            </a:r>
            <a:r>
              <a:rPr lang="he-IL" dirty="0">
                <a:solidFill>
                  <a:srgbClr val="002060"/>
                </a:solidFill>
              </a:rPr>
              <a:t>קדמתי בנשף </a:t>
            </a:r>
            <a:r>
              <a:rPr lang="he-IL" dirty="0" err="1">
                <a:solidFill>
                  <a:srgbClr val="002060"/>
                </a:solidFill>
              </a:rPr>
              <a:t>ואשועה</a:t>
            </a:r>
            <a:r>
              <a:rPr lang="he-IL" dirty="0"/>
              <a:t>"! </a:t>
            </a:r>
          </a:p>
          <a:p>
            <a:pPr>
              <a:lnSpc>
                <a:spcPct val="120000"/>
              </a:lnSpc>
            </a:pPr>
            <a:r>
              <a:rPr lang="he-IL" dirty="0"/>
              <a:t>וממאי </a:t>
            </a:r>
            <a:r>
              <a:rPr lang="he-IL" dirty="0" err="1"/>
              <a:t>דהאי</a:t>
            </a:r>
            <a:r>
              <a:rPr lang="he-IL" dirty="0"/>
              <a:t> נשף </a:t>
            </a:r>
            <a:r>
              <a:rPr lang="he-IL" dirty="0" err="1"/>
              <a:t>אורתא</a:t>
            </a:r>
            <a:r>
              <a:rPr lang="he-IL" dirty="0"/>
              <a:t> הוא, </a:t>
            </a:r>
            <a:r>
              <a:rPr lang="he-IL" dirty="0" err="1"/>
              <a:t>דכתיב</a:t>
            </a:r>
            <a:r>
              <a:rPr lang="he-IL" dirty="0"/>
              <a:t>: "</a:t>
            </a:r>
            <a:r>
              <a:rPr lang="he-IL" dirty="0">
                <a:solidFill>
                  <a:srgbClr val="002060"/>
                </a:solidFill>
              </a:rPr>
              <a:t>בנשף בערב יום באישון לילה ואפילה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dirty="0"/>
              <a:t>אמר רב </a:t>
            </a:r>
            <a:r>
              <a:rPr lang="he-IL" dirty="0" err="1"/>
              <a:t>אושעיא</a:t>
            </a:r>
            <a:r>
              <a:rPr lang="he-IL" dirty="0"/>
              <a:t> אמר רבי אחא: הכי </a:t>
            </a:r>
            <a:r>
              <a:rPr lang="he-IL" dirty="0" err="1"/>
              <a:t>קאמר</a:t>
            </a:r>
            <a:r>
              <a:rPr lang="he-IL" dirty="0"/>
              <a:t> (דוד): מעולם לא עבר עלי חצות לילה בשינה. </a:t>
            </a:r>
          </a:p>
          <a:p>
            <a:pPr>
              <a:lnSpc>
                <a:spcPct val="120000"/>
              </a:lnSpc>
            </a:pPr>
            <a:r>
              <a:rPr lang="he-IL" dirty="0"/>
              <a:t>רבי </a:t>
            </a:r>
            <a:r>
              <a:rPr lang="he-IL" dirty="0" err="1"/>
              <a:t>זירא</a:t>
            </a:r>
            <a:r>
              <a:rPr lang="he-IL" dirty="0"/>
              <a:t> אמר: עד חצות לילה היה מתנמנם כסוס, מכאן ואילך היה מתגבר כארי. </a:t>
            </a:r>
          </a:p>
          <a:p>
            <a:pPr>
              <a:lnSpc>
                <a:spcPct val="120000"/>
              </a:lnSpc>
            </a:pPr>
            <a:r>
              <a:rPr lang="he-IL" dirty="0"/>
              <a:t>רב אשי אמר: עד חצות לילה היה עוסק בדברי תורה, מכאן ואילך בשירות ותשבחות.</a:t>
            </a:r>
          </a:p>
          <a:p>
            <a:pPr>
              <a:lnSpc>
                <a:spcPct val="120000"/>
              </a:lnSpc>
            </a:pPr>
            <a:endParaRPr lang="he-IL" sz="3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/>
              <a:t>ונשף </a:t>
            </a:r>
            <a:r>
              <a:rPr lang="he-IL" dirty="0" err="1"/>
              <a:t>אורתא</a:t>
            </a:r>
            <a:r>
              <a:rPr lang="he-IL" dirty="0"/>
              <a:t> הוא? </a:t>
            </a:r>
          </a:p>
          <a:p>
            <a:pPr>
              <a:lnSpc>
                <a:spcPct val="120000"/>
              </a:lnSpc>
            </a:pPr>
            <a:r>
              <a:rPr lang="he-IL" dirty="0"/>
              <a:t>הא נשף צפרא הוא, </a:t>
            </a:r>
            <a:r>
              <a:rPr lang="he-IL" dirty="0" err="1"/>
              <a:t>דכתיב</a:t>
            </a:r>
            <a:r>
              <a:rPr lang="he-IL" dirty="0"/>
              <a:t>: "</a:t>
            </a:r>
            <a:r>
              <a:rPr lang="he-IL" dirty="0">
                <a:solidFill>
                  <a:srgbClr val="002060"/>
                </a:solidFill>
              </a:rPr>
              <a:t>ויכם דוד מהנשף ועד הערב </a:t>
            </a:r>
            <a:r>
              <a:rPr lang="he-IL" dirty="0" err="1">
                <a:solidFill>
                  <a:srgbClr val="002060"/>
                </a:solidFill>
              </a:rPr>
              <a:t>למחרתם</a:t>
            </a:r>
            <a:r>
              <a:rPr lang="he-IL" dirty="0"/>
              <a:t>" - מאי לאו </a:t>
            </a:r>
            <a:r>
              <a:rPr lang="he-IL" dirty="0" err="1"/>
              <a:t>מצפרא</a:t>
            </a:r>
            <a:r>
              <a:rPr lang="he-IL" dirty="0"/>
              <a:t> ועד </a:t>
            </a:r>
            <a:r>
              <a:rPr lang="he-IL" dirty="0" err="1"/>
              <a:t>ליליא</a:t>
            </a:r>
            <a:r>
              <a:rPr lang="he-IL" dirty="0"/>
              <a:t>?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dirty="0"/>
              <a:t>לא, </a:t>
            </a:r>
            <a:r>
              <a:rPr lang="he-IL" dirty="0" err="1"/>
              <a:t>מאורתא</a:t>
            </a:r>
            <a:r>
              <a:rPr lang="he-IL" dirty="0"/>
              <a:t> ועד </a:t>
            </a:r>
            <a:r>
              <a:rPr lang="he-IL" dirty="0" err="1"/>
              <a:t>אורתא</a:t>
            </a:r>
            <a:r>
              <a:rPr lang="he-IL" dirty="0"/>
              <a:t>.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אי הכי, לכתוב מהנשף ועד הנשף או מהערב ועד הערב!</a:t>
            </a:r>
          </a:p>
          <a:p>
            <a:pPr>
              <a:lnSpc>
                <a:spcPct val="120000"/>
              </a:lnSpc>
            </a:pPr>
            <a:r>
              <a:rPr lang="he-IL" dirty="0"/>
              <a:t>אלא אמר רבא: תרי נשפי הוו - נשף </a:t>
            </a:r>
            <a:r>
              <a:rPr lang="he-IL" dirty="0" err="1"/>
              <a:t>ליליא</a:t>
            </a:r>
            <a:r>
              <a:rPr lang="he-IL" dirty="0"/>
              <a:t> ואתי </a:t>
            </a:r>
            <a:r>
              <a:rPr lang="he-IL" dirty="0" err="1"/>
              <a:t>יממא</a:t>
            </a:r>
            <a:r>
              <a:rPr lang="he-IL" dirty="0"/>
              <a:t>, נשף </a:t>
            </a:r>
            <a:r>
              <a:rPr lang="he-IL" dirty="0" err="1"/>
              <a:t>יממא</a:t>
            </a:r>
            <a:r>
              <a:rPr lang="he-IL" dirty="0"/>
              <a:t> ואתי </a:t>
            </a:r>
            <a:r>
              <a:rPr lang="he-IL" dirty="0" err="1"/>
              <a:t>ליליא</a:t>
            </a:r>
            <a:r>
              <a:rPr lang="he-IL" dirty="0"/>
              <a:t>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4544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ג 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C9A6D88-F39E-4BD9-92EF-EDDE8FB89192}"/>
              </a:ext>
            </a:extLst>
          </p:cNvPr>
          <p:cNvSpPr/>
          <p:nvPr/>
        </p:nvSpPr>
        <p:spPr>
          <a:xfrm>
            <a:off x="5764336" y="332656"/>
            <a:ext cx="2840112" cy="936104"/>
          </a:xfrm>
          <a:prstGeom prst="wedgeRoundRectCallout">
            <a:avLst>
              <a:gd name="adj1" fmla="val 57214"/>
              <a:gd name="adj2" fmla="val 3483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זריקא</a:t>
            </a:r>
            <a:r>
              <a:rPr lang="he-IL" sz="1400" dirty="0">
                <a:solidFill>
                  <a:prstClr val="black"/>
                </a:solidFill>
              </a:rPr>
              <a:t> </a:t>
            </a: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אמי </a:t>
            </a:r>
            <a:r>
              <a:rPr lang="he-IL" sz="1400" dirty="0" err="1">
                <a:solidFill>
                  <a:prstClr val="black"/>
                </a:solidFill>
              </a:rPr>
              <a:t>א"ר</a:t>
            </a:r>
            <a:r>
              <a:rPr lang="he-IL" sz="1400" dirty="0">
                <a:solidFill>
                  <a:prstClr val="black"/>
                </a:solidFill>
              </a:rPr>
              <a:t> יהושע בן לוי: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כתוב אחד אומר "חצות לילה אקום להודות לך על משפטי צדקך"...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1DD83F-4FB5-4509-95B5-3B08227C4C6D}"/>
              </a:ext>
            </a:extLst>
          </p:cNvPr>
          <p:cNvSpPr txBox="1"/>
          <p:nvPr/>
        </p:nvSpPr>
        <p:spPr>
          <a:xfrm>
            <a:off x="8643360" y="2503781"/>
            <a:ext cx="360040" cy="9694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900" dirty="0"/>
          </a:p>
          <a:p>
            <a:r>
              <a:rPr lang="he-IL" sz="1300" dirty="0"/>
              <a:t>②</a:t>
            </a:r>
          </a:p>
          <a:p>
            <a:endParaRPr lang="he-IL" sz="900" dirty="0"/>
          </a:p>
          <a:p>
            <a:r>
              <a:rPr lang="he-IL" sz="1300" dirty="0"/>
              <a:t>③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F90073-1CE4-4DE7-BE48-36726AB9A8B4}"/>
              </a:ext>
            </a:extLst>
          </p:cNvPr>
          <p:cNvSpPr txBox="1"/>
          <p:nvPr/>
        </p:nvSpPr>
        <p:spPr>
          <a:xfrm>
            <a:off x="8729008" y="1585976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❶</a:t>
            </a:r>
          </a:p>
        </p:txBody>
      </p:sp>
    </p:spTree>
    <p:extLst>
      <p:ext uri="{BB962C8B-B14F-4D97-AF65-F5344CB8AC3E}">
        <p14:creationId xmlns:p14="http://schemas.microsoft.com/office/powerpoint/2010/main" val="252390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17012</TotalTime>
  <Words>2810</Words>
  <Application>Microsoft Office PowerPoint</Application>
  <PresentationFormat>‫הצגה על המסך (4:3)</PresentationFormat>
  <Paragraphs>382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 שפירא</cp:lastModifiedBy>
  <cp:revision>1946</cp:revision>
  <dcterms:created xsi:type="dcterms:W3CDTF">2015-01-28T10:22:53Z</dcterms:created>
  <dcterms:modified xsi:type="dcterms:W3CDTF">2018-11-22T14:15:23Z</dcterms:modified>
</cp:coreProperties>
</file>