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587" r:id="rId2"/>
    <p:sldId id="548" r:id="rId3"/>
    <p:sldId id="588" r:id="rId4"/>
    <p:sldId id="596" r:id="rId5"/>
    <p:sldId id="608" r:id="rId6"/>
    <p:sldId id="597" r:id="rId7"/>
    <p:sldId id="598" r:id="rId8"/>
    <p:sldId id="605" r:id="rId9"/>
    <p:sldId id="606" r:id="rId10"/>
    <p:sldId id="599" r:id="rId11"/>
    <p:sldId id="600" r:id="rId12"/>
    <p:sldId id="601" r:id="rId13"/>
    <p:sldId id="602" r:id="rId14"/>
    <p:sldId id="603" r:id="rId15"/>
    <p:sldId id="604" r:id="rId16"/>
    <p:sldId id="429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6301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026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8893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478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031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9974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2676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719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5900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8017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5633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6249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4289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78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י"ד/שבט/תשפ"ד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4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לא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 ע"ב (שורה אחרונה) – דף לב ע"א (שורה ראשונה)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874600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1D1BF41-BD68-8CFE-56EA-35B0EFFF9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661894" y="332656"/>
            <a:ext cx="8014562" cy="6048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אַל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תִּתֵּן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אֶת אֲמָתְךָ לִפְנֵי בַּת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בְּלִיָּעַל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</a:t>
            </a:r>
            <a:r>
              <a:rPr lang="he-IL" sz="1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טז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מכאן לשכור שמתפלל כאלו עובד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ע''ז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כתיב הכא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לִפְנֵי בַּת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בְּלִיָּעַל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וכתיב התם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יָצְאוּ אֲנָשִׁים בְּנֵי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בְלִיַּעַל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מִקִּרְבֶּךָ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מה להלן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ע''ז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אף כאן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ע''ז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3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וַיַּעַן עֵלִי וַיֹּאמֶר לְכִי לְשָׁלוֹם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</a:t>
            </a:r>
            <a:r>
              <a:rPr lang="he-IL" sz="1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יז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מכאן לחושד את חברו בדבר שאין בו שצריך לפייסו,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עוד אלא שצריך לברכו, שנאמר 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וֵאלֹהֵי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יִשְׂרָאֵל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יִתֵּן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אֶת שֵׁלָתֵךְ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3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וַתִּדֹּר נֶדֶר וַתֹּאמַר ה' צְבָאוֹת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א/יא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מיום שברא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עולמו לא היה אדם שקראו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להקב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''ה צבאות עד שבאתה חנה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וקראתו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צבאות.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חנה לפני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''ע, מכל צבאי צבאות שבראת בעולמך קשה בעיניך שתתן לי בן אחד? משל למה הדבר דומה, למלך בשר ודם שעשה סעודה לעבדיו, בא עני אחד ועמד על הפתח, אמר להם: תנו לי פרוסה אחת ולא השגיחו עליו, דחק ונכנס אצל המלך,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אדוני המלך, מכל סעודה שעשית קשה בעיניך ליתן לי פרוסה אחת?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C63E7CCB-A0AF-E02A-7663-FE844F4AF098}"/>
              </a:ext>
            </a:extLst>
          </p:cNvPr>
          <p:cNvSpPr txBox="1"/>
          <p:nvPr/>
        </p:nvSpPr>
        <p:spPr>
          <a:xfrm>
            <a:off x="-180528" y="35330"/>
            <a:ext cx="17095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ב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942EAAD5-332E-25D5-6E78-E36F0F18B598}"/>
              </a:ext>
            </a:extLst>
          </p:cNvPr>
          <p:cNvSpPr/>
          <p:nvPr/>
        </p:nvSpPr>
        <p:spPr>
          <a:xfrm>
            <a:off x="288569" y="1810509"/>
            <a:ext cx="2880320" cy="2398697"/>
          </a:xfrm>
          <a:prstGeom prst="wedgeRoundRectCallout">
            <a:avLst>
              <a:gd name="adj1" fmla="val 53623"/>
              <a:gd name="adj2" fmla="val -393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F0000"/>
                </a:solidFill>
              </a:rPr>
              <a:t>שמואל א א/</a:t>
            </a:r>
            <a:r>
              <a:rPr lang="he-IL" sz="1200" dirty="0" err="1">
                <a:solidFill>
                  <a:srgbClr val="FF0000"/>
                </a:solidFill>
              </a:rPr>
              <a:t>טז-יז</a:t>
            </a:r>
            <a:r>
              <a:rPr lang="he-IL" sz="1200" dirty="0">
                <a:solidFill>
                  <a:srgbClr val="FF0000"/>
                </a:solidFill>
              </a:rPr>
              <a:t>: 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אַל </a:t>
            </a:r>
            <a:r>
              <a:rPr lang="he-IL" sz="1200" dirty="0" err="1">
                <a:solidFill>
                  <a:schemeClr val="tx1"/>
                </a:solidFill>
              </a:rPr>
              <a:t>תִּתֵּן</a:t>
            </a:r>
            <a:r>
              <a:rPr lang="he-IL" sz="1200" dirty="0">
                <a:solidFill>
                  <a:schemeClr val="tx1"/>
                </a:solidFill>
              </a:rPr>
              <a:t> אֶת אֲמָתְךָ לִפְנֵי בַּת </a:t>
            </a:r>
            <a:r>
              <a:rPr lang="he-IL" sz="1200" dirty="0" err="1">
                <a:solidFill>
                  <a:schemeClr val="tx1"/>
                </a:solidFill>
              </a:rPr>
              <a:t>בְּלִיָּעַל</a:t>
            </a:r>
            <a:r>
              <a:rPr lang="he-IL" sz="1200" dirty="0">
                <a:solidFill>
                  <a:schemeClr val="tx1"/>
                </a:solidFill>
              </a:rPr>
              <a:t> כִּי מֵרֹב שִׂיחִי וְכַעְסִי דִּבַּרְתִּי עַד הֵנָּה.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וַיַּעַן עֵלִי וַיֹּאמֶר לְכִי לְשָׁלוֹם </a:t>
            </a:r>
            <a:r>
              <a:rPr lang="he-IL" sz="1200" dirty="0" err="1">
                <a:solidFill>
                  <a:schemeClr val="tx1"/>
                </a:solidFill>
              </a:rPr>
              <a:t>וֵאלֹהֵי</a:t>
            </a:r>
            <a:r>
              <a:rPr lang="he-IL" sz="1200" dirty="0">
                <a:solidFill>
                  <a:schemeClr val="tx1"/>
                </a:solidFill>
              </a:rPr>
              <a:t> יִשְׂרָאֵל </a:t>
            </a:r>
            <a:r>
              <a:rPr lang="he-IL" sz="1200" dirty="0" err="1">
                <a:solidFill>
                  <a:schemeClr val="tx1"/>
                </a:solidFill>
              </a:rPr>
              <a:t>יִתֵּן</a:t>
            </a:r>
            <a:r>
              <a:rPr lang="he-IL" sz="1200" dirty="0">
                <a:solidFill>
                  <a:schemeClr val="tx1"/>
                </a:solidFill>
              </a:rPr>
              <a:t> אֶת שֵׁלָתֵךְ אֲשֶׁר שָׁאַלְתְּ מֵעִמּוֹ.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F0000"/>
                </a:solidFill>
              </a:rPr>
              <a:t>שמואל א א/יא: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וַתִּדֹּר נֶדֶר וַתֹּאמַר ה' צְבָאוֹת אִם רָאֹה תִרְאֶה בָּעֳנִי אֲמָתֶךָ וּזְכַרְתַּנִי וְלֹא תִשְׁכַּח אֶת אֲמָתֶךָ </a:t>
            </a:r>
            <a:r>
              <a:rPr lang="he-IL" sz="1200" dirty="0" err="1">
                <a:solidFill>
                  <a:schemeClr val="tx1"/>
                </a:solidFill>
              </a:rPr>
              <a:t>וְנָתַתָּה</a:t>
            </a:r>
            <a:r>
              <a:rPr lang="he-IL" sz="1200" dirty="0">
                <a:solidFill>
                  <a:schemeClr val="tx1"/>
                </a:solidFill>
              </a:rPr>
              <a:t> לַאֲמָתְךָ זֶרַע אֲנָשִׁים וּנְתַתִּיו לַה' כָּל יְמֵי חַיָּיו וּמוֹרָה לֹא יַעֲלֶה עַל רֹאשׁוֹ.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FA9414ED-4305-9DEC-D030-0243540C00E1}"/>
              </a:ext>
            </a:extLst>
          </p:cNvPr>
          <p:cNvSpPr txBox="1"/>
          <p:nvPr/>
        </p:nvSpPr>
        <p:spPr>
          <a:xfrm>
            <a:off x="8659678" y="359167"/>
            <a:ext cx="296421" cy="43781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●</a:t>
            </a:r>
          </a:p>
          <a:p>
            <a:endParaRPr lang="he-IL" sz="1900" dirty="0"/>
          </a:p>
          <a:p>
            <a:endParaRPr lang="he-IL" sz="1400" dirty="0"/>
          </a:p>
          <a:p>
            <a:endParaRPr lang="he-IL" dirty="0"/>
          </a:p>
          <a:p>
            <a:endParaRPr lang="he-IL" sz="1400" dirty="0"/>
          </a:p>
          <a:p>
            <a:endParaRPr lang="he-IL" sz="1600" dirty="0"/>
          </a:p>
          <a:p>
            <a:endParaRPr lang="he-IL" sz="105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9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700" dirty="0"/>
          </a:p>
        </p:txBody>
      </p:sp>
    </p:spTree>
    <p:extLst>
      <p:ext uri="{BB962C8B-B14F-4D97-AF65-F5344CB8AC3E}">
        <p14:creationId xmlns:p14="http://schemas.microsoft.com/office/powerpoint/2010/main" val="306031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push dir="u"/>
      </p:transition>
    </mc:Choice>
    <mc:Fallback xmlns="">
      <p:transition spd="slow">
        <p:push dir="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1D1BF41-BD68-8CFE-56EA-35B0EFFF9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323528" y="188640"/>
            <a:ext cx="8302594" cy="6417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אִם רָאֹה תִרְאֶה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א/יא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חנה לפני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''ע, אם ראה - מוטב, ואם לאו - תראה, אלך ואסתתר בפני אלקנה בעלי וכיון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דמסתתרנא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משקו לי מי סוטה, ואי אתה עושה תורתך פלסתר, שנאמר: 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וְנִקְּתָה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וְנִזְרְעָה זָרַע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הניחא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עקרה נפקדת - שפיר,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למאן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יולדת בצער יולדת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בריוח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נקבות יולדת זכרים שחורים יולדת לבנים קצרים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יולדת ארוכים - מאי 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ונקתה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ונזרעה זרע" - מלמד שאם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עקרה נפקדת דברי ר' ישמעאל,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א''ל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רבי עקיבא: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אם כן ילכו כל העקרות כולן ויסתתרו וזו שלא קלקלה נפקדת! אלא מלמד שאם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יולדת בצער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יולדת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בריוח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קצרים יולדת ארוכים שחורים יולדת לבנים אחד יולדת שנים,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F79646">
                    <a:lumMod val="50000"/>
                  </a:srgbClr>
                </a:solidFill>
                <a:effectLst/>
                <a:latin typeface="Arial" panose="020B0604020202020204" pitchFamily="34" charset="0"/>
              </a:rPr>
              <a:t>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מאי אם ראה תראה?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דברה תורה כלשון בני אדם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בָּעֳנִי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אֲמָתֶךָ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... אל תִשְׁכַּח אֶת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אֲמָתֶךָ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וְנָתַתָּה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לַאֲמָתְךָ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א/יא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יוסי בר'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ג' אמתות הללו למה?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חנה לפני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''ע, שלשה בדקי מיתה בראת באשה ואמרי לה שלשה דבקי מיתה,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ואלו הן: נדה וחלה והדלקת הנר,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כלום עברתי על אחת מהן?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C63E7CCB-A0AF-E02A-7663-FE844F4AF098}"/>
              </a:ext>
            </a:extLst>
          </p:cNvPr>
          <p:cNvSpPr txBox="1"/>
          <p:nvPr/>
        </p:nvSpPr>
        <p:spPr>
          <a:xfrm>
            <a:off x="-180528" y="35330"/>
            <a:ext cx="17095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ב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2177302D-BC50-0B80-1684-7E28407DCA6F}"/>
              </a:ext>
            </a:extLst>
          </p:cNvPr>
          <p:cNvSpPr/>
          <p:nvPr/>
        </p:nvSpPr>
        <p:spPr>
          <a:xfrm>
            <a:off x="288569" y="3694599"/>
            <a:ext cx="2880320" cy="1678617"/>
          </a:xfrm>
          <a:prstGeom prst="wedgeRoundRectCallout">
            <a:avLst>
              <a:gd name="adj1" fmla="val 53623"/>
              <a:gd name="adj2" fmla="val -393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F0000"/>
                </a:solidFill>
              </a:rPr>
              <a:t>שמואל א א/יא: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וַתִּדֹּר נֶדֶר וַתֹּאמַר ה' צְבָאוֹת אִם רָאֹה תִרְאֶה בָּעֳנִי אֲמָתֶךָ וּזְכַרְתַּנִי וְלֹא תִשְׁכַּח אֶת אֲמָתֶךָ </a:t>
            </a:r>
            <a:r>
              <a:rPr lang="he-IL" sz="1400" dirty="0" err="1">
                <a:solidFill>
                  <a:schemeClr val="tx1"/>
                </a:solidFill>
              </a:rPr>
              <a:t>וְנָתַתָּה</a:t>
            </a:r>
            <a:r>
              <a:rPr lang="he-IL" sz="1400" dirty="0">
                <a:solidFill>
                  <a:schemeClr val="tx1"/>
                </a:solidFill>
              </a:rPr>
              <a:t> לַאֲמָתְךָ זֶרַע אֲנָשִׁים וּנְתַתִּיו לַה' כָּל יְמֵי חַיָּיו וּמוֹרָה לֹא יַעֲלֶה עַל רֹאשׁוֹ.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E4F892AF-FA78-0A24-1E48-90C8609BCC8B}"/>
              </a:ext>
            </a:extLst>
          </p:cNvPr>
          <p:cNvSpPr txBox="1"/>
          <p:nvPr/>
        </p:nvSpPr>
        <p:spPr>
          <a:xfrm>
            <a:off x="8659678" y="230585"/>
            <a:ext cx="296421" cy="50321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●</a:t>
            </a:r>
          </a:p>
          <a:p>
            <a:endParaRPr lang="he-IL" sz="1900" dirty="0"/>
          </a:p>
          <a:p>
            <a:endParaRPr lang="he-IL" sz="1400" dirty="0"/>
          </a:p>
          <a:p>
            <a:endParaRPr lang="he-IL" dirty="0"/>
          </a:p>
          <a:p>
            <a:endParaRPr lang="he-IL" sz="14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6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9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700" dirty="0"/>
          </a:p>
        </p:txBody>
      </p:sp>
    </p:spTree>
    <p:extLst>
      <p:ext uri="{BB962C8B-B14F-4D97-AF65-F5344CB8AC3E}">
        <p14:creationId xmlns:p14="http://schemas.microsoft.com/office/powerpoint/2010/main" val="237461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push dir="u"/>
      </p:transition>
    </mc:Choice>
    <mc:Fallback xmlns="">
      <p:transition spd="slow">
        <p:push dir="u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1D1BF41-BD68-8CFE-56EA-35B0EFFF9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49449" y="1206628"/>
            <a:ext cx="8568952" cy="42385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וְנָתַתָּה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לַאֲמָתְךָ זֶרַע אֲנָשִׁים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א/יא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"זרע אנשים"?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גברא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בגוברין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ושמואל אמר: זרע שמושח שני אנשים, ומאן אינון? שאול ודוד.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ורבי יוחנן אמר: זרע ששקול כשני אנשים, ומאן אינון? משה ואהרן, שנאמר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משה ואהרן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בכהניו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ושמואל בקוראי שמו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ורבנן אמרי: "זרע אנשים" - זרע שמובלע בין אנשים.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כי אתא רב דימי אמר: לא ארוך ולא גוץ ולא קטן ולא אלם ולא צחור ולא גיחור ולא חכם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טפש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6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אֲנִי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הָאִשָּׁה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הַנִּצֶּבֶת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עִמְּכָה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בָּזֶה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</a:t>
            </a:r>
            <a:r>
              <a:rPr lang="he-IL" sz="1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כו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שאסור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בתוך ארבע אמות של תפלה.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C63E7CCB-A0AF-E02A-7663-FE844F4AF098}"/>
              </a:ext>
            </a:extLst>
          </p:cNvPr>
          <p:cNvSpPr txBox="1"/>
          <p:nvPr/>
        </p:nvSpPr>
        <p:spPr>
          <a:xfrm>
            <a:off x="-180528" y="35330"/>
            <a:ext cx="17095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ב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4BE9E3F8-FDD2-5985-22AB-FC841E3660C6}"/>
              </a:ext>
            </a:extLst>
          </p:cNvPr>
          <p:cNvSpPr txBox="1"/>
          <p:nvPr/>
        </p:nvSpPr>
        <p:spPr>
          <a:xfrm>
            <a:off x="8854028" y="1874793"/>
            <a:ext cx="169183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50" dirty="0"/>
              <a:t>①</a:t>
            </a:r>
          </a:p>
          <a:p>
            <a:endParaRPr lang="he-IL" sz="900" dirty="0"/>
          </a:p>
          <a:p>
            <a:r>
              <a:rPr lang="he-IL" sz="1050" dirty="0"/>
              <a:t>②</a:t>
            </a:r>
          </a:p>
          <a:p>
            <a:endParaRPr lang="he-IL" sz="900" dirty="0"/>
          </a:p>
          <a:p>
            <a:r>
              <a:rPr lang="he-IL" sz="1050" dirty="0"/>
              <a:t>③</a:t>
            </a:r>
          </a:p>
          <a:p>
            <a:endParaRPr lang="he-IL" sz="2800" dirty="0"/>
          </a:p>
          <a:p>
            <a:r>
              <a:rPr lang="he-IL" sz="1050" dirty="0"/>
              <a:t>④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5618295A-D144-FC06-DE44-6136C7F101EC}"/>
              </a:ext>
            </a:extLst>
          </p:cNvPr>
          <p:cNvSpPr/>
          <p:nvPr/>
        </p:nvSpPr>
        <p:spPr>
          <a:xfrm>
            <a:off x="288569" y="476672"/>
            <a:ext cx="2880320" cy="1678617"/>
          </a:xfrm>
          <a:prstGeom prst="wedgeRoundRectCallout">
            <a:avLst>
              <a:gd name="adj1" fmla="val 53623"/>
              <a:gd name="adj2" fmla="val -393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F0000"/>
                </a:solidFill>
              </a:rPr>
              <a:t>שמואל א א/יא: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וַתִּדֹּר נֶדֶר וַתֹּאמַר ה' צְבָאוֹת אִם רָאֹה תִרְאֶה בָּעֳנִי אֲמָתֶךָ וּזְכַרְתַּנִי וְלֹא תִשְׁכַּח אֶת אֲמָתֶךָ </a:t>
            </a:r>
            <a:r>
              <a:rPr lang="he-IL" sz="1400" dirty="0" err="1">
                <a:solidFill>
                  <a:schemeClr val="tx1"/>
                </a:solidFill>
              </a:rPr>
              <a:t>וְנָתַתָּה</a:t>
            </a:r>
            <a:r>
              <a:rPr lang="he-IL" sz="1400" dirty="0">
                <a:solidFill>
                  <a:schemeClr val="tx1"/>
                </a:solidFill>
              </a:rPr>
              <a:t> לַאֲמָתְךָ זֶרַע אֲנָשִׁים וּנְתַתִּיו לַה' כָּל יְמֵי חַיָּיו וּמוֹרָה לֹא יַעֲלֶה עַל רֹאשׁוֹ.</a:t>
            </a:r>
          </a:p>
        </p:txBody>
      </p:sp>
      <p:sp>
        <p:nvSpPr>
          <p:cNvPr id="5" name="הסבר מלבני מעוגל 6">
            <a:extLst>
              <a:ext uri="{FF2B5EF4-FFF2-40B4-BE49-F238E27FC236}">
                <a16:creationId xmlns:a16="http://schemas.microsoft.com/office/drawing/2014/main" id="{0EFCCCA1-90AC-5F5C-7F8B-4AA9302104F9}"/>
              </a:ext>
            </a:extLst>
          </p:cNvPr>
          <p:cNvSpPr/>
          <p:nvPr/>
        </p:nvSpPr>
        <p:spPr>
          <a:xfrm>
            <a:off x="289971" y="4774719"/>
            <a:ext cx="3076347" cy="958537"/>
          </a:xfrm>
          <a:prstGeom prst="wedgeRoundRectCallout">
            <a:avLst>
              <a:gd name="adj1" fmla="val 53623"/>
              <a:gd name="adj2" fmla="val -393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F0000"/>
                </a:solidFill>
              </a:rPr>
              <a:t>שמואל א א/</a:t>
            </a:r>
            <a:r>
              <a:rPr lang="he-IL" sz="1400" dirty="0" err="1">
                <a:solidFill>
                  <a:srgbClr val="FF0000"/>
                </a:solidFill>
              </a:rPr>
              <a:t>כו</a:t>
            </a:r>
            <a:r>
              <a:rPr lang="he-IL" sz="1400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וַתֹּאמֶר בִּי אֲדֹנִי חֵי נַפְשְׁךָ אֲדֹנִי אֲנִי </a:t>
            </a:r>
            <a:r>
              <a:rPr lang="he-IL" sz="1400" dirty="0" err="1">
                <a:solidFill>
                  <a:schemeClr val="tx1"/>
                </a:solidFill>
              </a:rPr>
              <a:t>הָאִשָּׁה</a:t>
            </a:r>
            <a:r>
              <a:rPr lang="he-IL" sz="1400" dirty="0">
                <a:solidFill>
                  <a:schemeClr val="tx1"/>
                </a:solidFill>
              </a:rPr>
              <a:t> הַנִּצֶּבֶת </a:t>
            </a:r>
            <a:r>
              <a:rPr lang="he-IL" sz="1400" dirty="0" err="1">
                <a:solidFill>
                  <a:schemeClr val="tx1"/>
                </a:solidFill>
              </a:rPr>
              <a:t>עִמְּכָה</a:t>
            </a:r>
            <a:r>
              <a:rPr lang="he-IL" sz="1400" dirty="0">
                <a:solidFill>
                  <a:schemeClr val="tx1"/>
                </a:solidFill>
              </a:rPr>
              <a:t> בָּזֶה לְהִתְפַּלֵּל אֶל ה'.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ABE95BB7-8575-7773-CFFD-A9AF131C1B58}"/>
              </a:ext>
            </a:extLst>
          </p:cNvPr>
          <p:cNvSpPr txBox="1"/>
          <p:nvPr/>
        </p:nvSpPr>
        <p:spPr>
          <a:xfrm>
            <a:off x="8684845" y="1255499"/>
            <a:ext cx="296421" cy="43550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●</a:t>
            </a:r>
          </a:p>
          <a:p>
            <a:endParaRPr lang="he-IL" sz="1900" dirty="0"/>
          </a:p>
          <a:p>
            <a:endParaRPr lang="he-IL" sz="1400" dirty="0"/>
          </a:p>
          <a:p>
            <a:endParaRPr lang="he-IL" dirty="0"/>
          </a:p>
          <a:p>
            <a:endParaRPr lang="he-IL" sz="14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6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2600" dirty="0"/>
          </a:p>
          <a:p>
            <a:endParaRPr lang="he-IL" sz="20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700" dirty="0"/>
          </a:p>
        </p:txBody>
      </p:sp>
    </p:spTree>
    <p:extLst>
      <p:ext uri="{BB962C8B-B14F-4D97-AF65-F5344CB8AC3E}">
        <p14:creationId xmlns:p14="http://schemas.microsoft.com/office/powerpoint/2010/main" val="171399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push dir="u"/>
      </p:transition>
    </mc:Choice>
    <mc:Fallback xmlns="">
      <p:transition spd="slow">
        <p:push dir="u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467544" y="251482"/>
            <a:ext cx="8208912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אֶל הַנַּעַר הַזֶּה הִתְפַּלָּלְתִּי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</a:t>
            </a:r>
            <a:r>
              <a:rPr lang="he-IL" sz="1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כז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אלעזר: שמואל מורה הלכה לפני רבו היה,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וַיִּשְׁחֲטוּ אֶת הַפָּר וַיָּבִיאוּ אֶת הַנַּעַר אֶל עֵלִי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דוישחטו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הפר הביאו הנער אל עלי?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להן עלי: קראו כהן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ולשחוט.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מהדרי בתר כהן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למישחט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למה לכו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לאהדורי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כהן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למישחט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שחיטה בזר כשרה!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אייתוהו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אמר ליה: מנא לך הא?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מי כתיב "ושחט הכהן"?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והקריבו...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הכהנים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כתיב! - מקבלה ואילך מצות כהונה, מכאן לשחיטה שכשרה בזר.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שפיר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אמרת, מיהו מורה הלכה בפני רבך את וכל המורה הלכה בפני רבו חייב מיתה.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צוחה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אֲנִי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הָאִשָּׁה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הַנִּצֶּבֶת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עִמְּכָה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בָּזֶה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לה: שבקי 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דאענשיה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ובעינא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רחמי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ויהיב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רבא מיניה.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ליה: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אֶל הַנַּעַר הַזֶּה הִתְפַּלָּלְתִּי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וְחַנָּה הִיא מְדַבֶּרֶת עַל לִבָּהּ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</a:t>
            </a:r>
            <a:r>
              <a:rPr lang="he-IL" sz="1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יג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 אלעזר משום רבי יוסי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זמרא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 עסקי לבה.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לפניו: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רבונו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עולם, כל מה שבראת באשה לא בראת דבר אחד לבטלה -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עינים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לראות, ואזנים לשמוע, חוטם להריח, פה לדבר, ידים לעשות בהם מלאכה, רגלים להלך בהן,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דדים להניק בהן, דדים הללו שנתת על לבי למה? לא להניק בהן? תן לי בן ואניק בהן!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C63E7CCB-A0AF-E02A-7663-FE844F4AF098}"/>
              </a:ext>
            </a:extLst>
          </p:cNvPr>
          <p:cNvSpPr txBox="1"/>
          <p:nvPr/>
        </p:nvSpPr>
        <p:spPr>
          <a:xfrm>
            <a:off x="-180528" y="35330"/>
            <a:ext cx="17095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A06C8106-07E0-3C0B-FA07-3B5C72E122F5}"/>
              </a:ext>
            </a:extLst>
          </p:cNvPr>
          <p:cNvSpPr/>
          <p:nvPr/>
        </p:nvSpPr>
        <p:spPr>
          <a:xfrm>
            <a:off x="412470" y="5042659"/>
            <a:ext cx="2739797" cy="762605"/>
          </a:xfrm>
          <a:prstGeom prst="wedgeRoundRectCallout">
            <a:avLst>
              <a:gd name="adj1" fmla="val 53623"/>
              <a:gd name="adj2" fmla="val -393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F0000"/>
                </a:solidFill>
              </a:rPr>
              <a:t>שמואל א א/</a:t>
            </a:r>
            <a:r>
              <a:rPr lang="he-IL" sz="1200" dirty="0" err="1">
                <a:solidFill>
                  <a:srgbClr val="FF0000"/>
                </a:solidFill>
              </a:rPr>
              <a:t>יג</a:t>
            </a:r>
            <a:r>
              <a:rPr lang="he-IL" sz="1200" dirty="0">
                <a:solidFill>
                  <a:srgbClr val="FF0000"/>
                </a:solidFill>
              </a:rPr>
              <a:t>: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וְחַנָּה הִיא מְדַבֶּרֶת עַל לִבָּהּ רַק שְׂפָתֶיהָ נָּעוֹת וְקוֹלָהּ לֹא יִשָּׁמֵעַ וַיַּחְשְׁבֶהָ עֵלִי לְשִׁכֹּרָה.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251A711D-CFF1-1CF8-CA06-6184A43FE69B}"/>
              </a:ext>
            </a:extLst>
          </p:cNvPr>
          <p:cNvSpPr/>
          <p:nvPr/>
        </p:nvSpPr>
        <p:spPr>
          <a:xfrm>
            <a:off x="410706" y="3351337"/>
            <a:ext cx="2739796" cy="1463965"/>
          </a:xfrm>
          <a:prstGeom prst="wedgeRoundRectCallout">
            <a:avLst>
              <a:gd name="adj1" fmla="val 53623"/>
              <a:gd name="adj2" fmla="val -393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F0000"/>
                </a:solidFill>
              </a:rPr>
              <a:t>שמואל א א/כה-</a:t>
            </a:r>
            <a:r>
              <a:rPr lang="he-IL" sz="1200" dirty="0" err="1">
                <a:solidFill>
                  <a:srgbClr val="FF0000"/>
                </a:solidFill>
              </a:rPr>
              <a:t>כז</a:t>
            </a:r>
            <a:r>
              <a:rPr lang="he-IL" sz="1200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וַיִּשְׁחֲטוּ אֶת הַפָּר וַיָּבִיאוּ אֶת הַנַּעַר אֶל עֵלִי.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וַתֹּאמֶר בִּי אֲדֹנִי חֵי נַפְשְׁךָ אֲדֹנִי אֲנִי </a:t>
            </a:r>
            <a:r>
              <a:rPr lang="he-IL" sz="1200" dirty="0" err="1">
                <a:solidFill>
                  <a:schemeClr val="tx1"/>
                </a:solidFill>
              </a:rPr>
              <a:t>הָאִשָּׁה</a:t>
            </a:r>
            <a:r>
              <a:rPr lang="he-IL" sz="1200" dirty="0">
                <a:solidFill>
                  <a:schemeClr val="tx1"/>
                </a:solidFill>
              </a:rPr>
              <a:t> הַנִּצֶּבֶת </a:t>
            </a:r>
            <a:r>
              <a:rPr lang="he-IL" sz="1200" dirty="0" err="1">
                <a:solidFill>
                  <a:schemeClr val="tx1"/>
                </a:solidFill>
              </a:rPr>
              <a:t>עִמְּכָה</a:t>
            </a:r>
            <a:r>
              <a:rPr lang="he-IL" sz="1200" dirty="0">
                <a:solidFill>
                  <a:schemeClr val="tx1"/>
                </a:solidFill>
              </a:rPr>
              <a:t> בָּזֶה לְהִתְפַּלֵּל אֶל ה'.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אֶל הַנַּעַר הַזֶּה הִתְפַּלָּלְתִּי </a:t>
            </a:r>
            <a:r>
              <a:rPr lang="he-IL" sz="1200" dirty="0" err="1">
                <a:solidFill>
                  <a:schemeClr val="tx1"/>
                </a:solidFill>
              </a:rPr>
              <a:t>וַיִּתֵּן</a:t>
            </a:r>
            <a:r>
              <a:rPr lang="he-IL" sz="1200" dirty="0">
                <a:solidFill>
                  <a:schemeClr val="tx1"/>
                </a:solidFill>
              </a:rPr>
              <a:t> ה' לִי אֶת שְׁאֵלָתִי אֲשֶׁר שָׁאַלְתִּי מֵעִמּוֹ.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6BC4BAF8-77A0-7E61-617F-753511A4B164}"/>
              </a:ext>
            </a:extLst>
          </p:cNvPr>
          <p:cNvSpPr txBox="1"/>
          <p:nvPr/>
        </p:nvSpPr>
        <p:spPr>
          <a:xfrm>
            <a:off x="8684845" y="277426"/>
            <a:ext cx="296421" cy="51244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●</a:t>
            </a:r>
          </a:p>
          <a:p>
            <a:endParaRPr lang="he-IL" sz="1900" dirty="0"/>
          </a:p>
          <a:p>
            <a:endParaRPr lang="he-IL" sz="1400" dirty="0"/>
          </a:p>
          <a:p>
            <a:endParaRPr lang="he-IL" dirty="0"/>
          </a:p>
          <a:p>
            <a:endParaRPr lang="he-IL" sz="14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600" dirty="0"/>
          </a:p>
          <a:p>
            <a:endParaRPr lang="he-IL" sz="9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2600" dirty="0"/>
          </a:p>
          <a:p>
            <a:endParaRPr lang="he-IL" sz="2600" dirty="0"/>
          </a:p>
          <a:p>
            <a:endParaRPr lang="he-IL" sz="2400" dirty="0"/>
          </a:p>
          <a:p>
            <a:endParaRPr lang="he-IL" sz="20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700" dirty="0"/>
          </a:p>
        </p:txBody>
      </p:sp>
      <p:sp>
        <p:nvSpPr>
          <p:cNvPr id="5" name="חץ: שמאלה 4">
            <a:extLst>
              <a:ext uri="{FF2B5EF4-FFF2-40B4-BE49-F238E27FC236}">
                <a16:creationId xmlns:a16="http://schemas.microsoft.com/office/drawing/2014/main" id="{B4A6E553-F92C-1791-6C70-128DC3EE1C66}"/>
              </a:ext>
            </a:extLst>
          </p:cNvPr>
          <p:cNvSpPr/>
          <p:nvPr/>
        </p:nvSpPr>
        <p:spPr>
          <a:xfrm>
            <a:off x="323528" y="6301480"/>
            <a:ext cx="720080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D346DA1F-7109-B525-93F4-D979BB04A6CA}"/>
              </a:ext>
            </a:extLst>
          </p:cNvPr>
          <p:cNvSpPr/>
          <p:nvPr/>
        </p:nvSpPr>
        <p:spPr>
          <a:xfrm>
            <a:off x="251520" y="1514267"/>
            <a:ext cx="2898983" cy="762605"/>
          </a:xfrm>
          <a:prstGeom prst="wedgeRoundRectCallout">
            <a:avLst>
              <a:gd name="adj1" fmla="val 54202"/>
              <a:gd name="adj2" fmla="val 5192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ויקרא א/ה:  </a:t>
            </a:r>
            <a:r>
              <a:rPr lang="he-IL" sz="1200" b="1" dirty="0">
                <a:solidFill>
                  <a:schemeClr val="tx1"/>
                </a:solidFill>
              </a:rPr>
              <a:t>וְשָׁחַט</a:t>
            </a:r>
            <a:r>
              <a:rPr lang="he-IL" sz="1200" dirty="0">
                <a:solidFill>
                  <a:schemeClr val="tx1"/>
                </a:solidFill>
              </a:rPr>
              <a:t> אֶת בֶּן הַבָּקָר לִפְנֵי ה' </a:t>
            </a:r>
            <a:r>
              <a:rPr lang="he-IL" sz="1200" b="1" dirty="0">
                <a:solidFill>
                  <a:schemeClr val="tx1"/>
                </a:solidFill>
              </a:rPr>
              <a:t>וְהִקְרִיבוּ</a:t>
            </a:r>
            <a:r>
              <a:rPr lang="he-IL" sz="1200" dirty="0">
                <a:solidFill>
                  <a:schemeClr val="tx1"/>
                </a:solidFill>
              </a:rPr>
              <a:t> בְּנֵי אַהֲרֹן </a:t>
            </a:r>
            <a:r>
              <a:rPr lang="he-IL" sz="1200" b="1" dirty="0" err="1">
                <a:solidFill>
                  <a:schemeClr val="tx1"/>
                </a:solidFill>
              </a:rPr>
              <a:t>הַכֹּהֲנִים</a:t>
            </a:r>
            <a:r>
              <a:rPr lang="he-IL" sz="1200" dirty="0">
                <a:solidFill>
                  <a:schemeClr val="tx1"/>
                </a:solidFill>
              </a:rPr>
              <a:t> אֶת הַדָּם וְזָרְקוּ אֶת הַדָּם עַל הַמִּזְבֵּחַ סָבִיב אֲשֶׁר פֶּתַח אֹהֶל מוֹעֵד</a:t>
            </a:r>
          </a:p>
        </p:txBody>
      </p:sp>
    </p:spTree>
    <p:extLst>
      <p:ext uri="{BB962C8B-B14F-4D97-AF65-F5344CB8AC3E}">
        <p14:creationId xmlns:p14="http://schemas.microsoft.com/office/powerpoint/2010/main" val="24771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push dir="u"/>
      </p:transition>
    </mc:Choice>
    <mc:Fallback xmlns="">
      <p:transition spd="slow">
        <p:push dir="u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1D1BF41-BD68-8CFE-56EA-35B0EFFF9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340306" y="404664"/>
            <a:ext cx="8208912" cy="5695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רבי אלעזר משום רבי יוסי בן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זמרא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היושב בתענית בשבת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קורעין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גזר דינו של שבעים שנה,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ואף על פי כן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חוזרין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ונפרעין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ממנו דין עונג שבת.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תקנתיה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אמר רב נחמן בר יצחק: ליתיב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תעניתא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לתעניתא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רבי אלעזר: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חנה הטיחה דברים כלפי מעלה,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וַתִּתְפַּלֵּל עַל ה'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מלמד שהטיחה דברים כלפי מעלה.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רבי אלעזר: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אליהו הטיח דברים כלפי מעלה,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וְאַתָּה הֲסִבֹּתָ אֶת לִבָּם </a:t>
            </a:r>
            <a:r>
              <a:rPr lang="he-IL" sz="17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אֲחֹרַנִּית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בר רבי יצחק: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שחזר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והודה לו לאליהו?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וַאֲשֶׁר הֲרֵעֹתִי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AD460E-3EFF-F07F-038E-C3B33958AF86}"/>
              </a:ext>
            </a:extLst>
          </p:cNvPr>
          <p:cNvSpPr txBox="1"/>
          <p:nvPr/>
        </p:nvSpPr>
        <p:spPr>
          <a:xfrm>
            <a:off x="-161866" y="35330"/>
            <a:ext cx="31496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ב - דף לב עמוד א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C4832849-1F72-9E3E-3A96-2B6BD9BEA7C9}"/>
              </a:ext>
            </a:extLst>
          </p:cNvPr>
          <p:cNvSpPr txBox="1"/>
          <p:nvPr/>
        </p:nvSpPr>
        <p:spPr>
          <a:xfrm>
            <a:off x="8430369" y="580526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389DEBA2-1509-EBB1-2EC3-D83443A9FC7E}"/>
              </a:ext>
            </a:extLst>
          </p:cNvPr>
          <p:cNvSpPr/>
          <p:nvPr/>
        </p:nvSpPr>
        <p:spPr>
          <a:xfrm>
            <a:off x="611560" y="5186675"/>
            <a:ext cx="2664296" cy="906621"/>
          </a:xfrm>
          <a:prstGeom prst="wedgeRoundRectCallout">
            <a:avLst>
              <a:gd name="adj1" fmla="val 60550"/>
              <a:gd name="adj2" fmla="val 1058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F0000"/>
                </a:solidFill>
              </a:rPr>
              <a:t>מיכה ד/ו: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בַּיּוֹם הַהוּא נְאֻם ה' אֹסְפָה הַצֹּלֵעָה וְהַנִּדָּחָה אֲקַבֵּצָה וַאֲשֶׁר הֲרֵעֹתִי.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7A7B5B31-F961-3270-6E5D-7A0C28FE4C3E}"/>
              </a:ext>
            </a:extLst>
          </p:cNvPr>
          <p:cNvSpPr/>
          <p:nvPr/>
        </p:nvSpPr>
        <p:spPr>
          <a:xfrm>
            <a:off x="611560" y="3645024"/>
            <a:ext cx="2664296" cy="1152128"/>
          </a:xfrm>
          <a:prstGeom prst="wedgeRoundRectCallout">
            <a:avLst>
              <a:gd name="adj1" fmla="val 59920"/>
              <a:gd name="adj2" fmla="val 935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F0000"/>
                </a:solidFill>
              </a:rPr>
              <a:t>מלכים א </a:t>
            </a:r>
            <a:r>
              <a:rPr lang="he-IL" sz="1400" dirty="0" err="1">
                <a:solidFill>
                  <a:srgbClr val="FF0000"/>
                </a:solidFill>
              </a:rPr>
              <a:t>יח</a:t>
            </a:r>
            <a:r>
              <a:rPr lang="he-IL" sz="1400" dirty="0">
                <a:solidFill>
                  <a:srgbClr val="FF0000"/>
                </a:solidFill>
              </a:rPr>
              <a:t>/</a:t>
            </a:r>
            <a:r>
              <a:rPr lang="he-IL" sz="1400" dirty="0" err="1">
                <a:solidFill>
                  <a:srgbClr val="FF0000"/>
                </a:solidFill>
              </a:rPr>
              <a:t>לז</a:t>
            </a:r>
            <a:r>
              <a:rPr lang="he-IL" sz="1400" dirty="0">
                <a:solidFill>
                  <a:srgbClr val="FF0000"/>
                </a:solidFill>
              </a:rPr>
              <a:t>: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עֲנֵנִי ה' עֲנֵנִי וְיֵדְעוּ הָעָם הַזֶּה כִּי אַתָּה ה' </a:t>
            </a:r>
            <a:r>
              <a:rPr lang="he-IL" sz="1400" dirty="0" err="1">
                <a:solidFill>
                  <a:schemeClr val="tx1"/>
                </a:solidFill>
              </a:rPr>
              <a:t>הָאֱלֹהִים</a:t>
            </a:r>
            <a:r>
              <a:rPr lang="he-IL" sz="1400" dirty="0">
                <a:solidFill>
                  <a:schemeClr val="tx1"/>
                </a:solidFill>
              </a:rPr>
              <a:t> וְאַתָּה הֲסִבֹּתָ אֶת לִבָּם </a:t>
            </a:r>
            <a:r>
              <a:rPr lang="he-IL" sz="1400" dirty="0" err="1">
                <a:solidFill>
                  <a:schemeClr val="tx1"/>
                </a:solidFill>
              </a:rPr>
              <a:t>אֲחֹרַנִּית</a:t>
            </a:r>
            <a:r>
              <a:rPr lang="he-IL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77142C9-47F6-D19D-9E39-81041A87D121}"/>
              </a:ext>
            </a:extLst>
          </p:cNvPr>
          <p:cNvSpPr/>
          <p:nvPr/>
        </p:nvSpPr>
        <p:spPr>
          <a:xfrm>
            <a:off x="611560" y="2348880"/>
            <a:ext cx="2664296" cy="936104"/>
          </a:xfrm>
          <a:prstGeom prst="wedgeRoundRectCallout">
            <a:avLst>
              <a:gd name="adj1" fmla="val 55827"/>
              <a:gd name="adj2" fmla="val -436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F0000"/>
                </a:solidFill>
              </a:rPr>
              <a:t>שמואל א א/י: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וְהִיא מָרַת נָפֶשׁ וַתִּתְפַּלֵּל עַל ה' וּבָכֹה תִבְכֶּה.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D2229852-2147-63A9-9100-025B66C9CF2D}"/>
              </a:ext>
            </a:extLst>
          </p:cNvPr>
          <p:cNvSpPr txBox="1"/>
          <p:nvPr/>
        </p:nvSpPr>
        <p:spPr>
          <a:xfrm>
            <a:off x="8668067" y="459894"/>
            <a:ext cx="296421" cy="49705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6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49340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push dir="u"/>
      </p:transition>
    </mc:Choice>
    <mc:Fallback xmlns="">
      <p:transition spd="slow">
        <p:push dir="u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366877" y="141799"/>
            <a:ext cx="8496944" cy="66091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כמה הלכתא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גברוותא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איכא למשמע מהני קראי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דחנה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וְחַנָּה הִיא מְדַבֶּרֶת עַל לִבָּהּ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למתפלל צריך...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יג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וַיֹּאמֶר אֵלֶיהָ עֵלִי עַד מָתַי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תִּשְׁתַּכָּרִין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 –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לרואה בחברו דבר שאינו הגון צריך להוכיחו.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א/יד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וַתַּעַן חַנָּה וַתֹּאמֶר לֹא אֲדֹנִי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רבי יוסי ברבי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אמרה ליה: לא אדון אתה בדבר זה ולא רוח הקודש...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א/טו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וְיַיִן וְשֵׁכָר לֹא שָׁתִיתִי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לנחשד בדבר שאין בו שצריך להודיעו.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</a:t>
            </a:r>
            <a:r>
              <a:rPr lang="he-IL" sz="1200" dirty="0">
                <a:solidFill>
                  <a:srgbClr val="FF0000"/>
                </a:solidFill>
                <a:latin typeface="Arial" panose="020B0604020202020204" pitchFamily="34" charset="0"/>
              </a:rPr>
              <a:t>/טו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אַל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תִּתֵּן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אֶת אֲמָתְךָ לִפְנֵי בַּת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בְּלִיָּעַל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לשכור שמתפלל כאלו עובד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ע''ז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...   </a:t>
            </a:r>
            <a:r>
              <a:rPr lang="he-IL" sz="1200" dirty="0">
                <a:solidFill>
                  <a:srgbClr val="FF0000"/>
                </a:solidFill>
                <a:latin typeface="Arial" panose="020B0604020202020204" pitchFamily="34" charset="0"/>
              </a:rPr>
              <a:t>שמואל א א/</a:t>
            </a:r>
            <a:r>
              <a:rPr lang="he-IL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טז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וַיַּעַן עֵלִי וַיֹּאמֶר לְכִי לְשָׁלוֹם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לחושד את חברו בדבר שאין בו שצריך לפייסו...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יז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וַתִּדֹּר נֶדֶר וַתֹּאמַר ה' צְבָאוֹת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מיום שברא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עולמו לא היה אדם שקראו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להקב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''ה צבאות...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א/יא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אִם רָאֹה תִרְאֶה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אמרה חנה לפני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רבש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''ע, אם ראה - מוטב, ואם לאו - תראה אלך...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א/יא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בָּעֳנִי אֲמָתֶךָ... אל תִשְׁכַּח אֶת אֲמָתֶךָ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וְנָתַתָּה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לַאֲמָתְךָ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יוסי בר'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ג' אמתות הללו למה? אמרה חנה...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א/יא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וְנָתַתָּה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לַאֲמָתְךָ זֶרַע אֲנָשִׁים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מאי "זרע אנשים"?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גברא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בגוברין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ושמואל אמר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זרע שמושח שני אנשים...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א/יא</a:t>
            </a: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אֲנִי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הָאִשָּׁה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הַנִּצֶּבֶת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עִמְּכָה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בָּזֶה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שאסור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לישב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בתוך ארבע אמות של תפלה.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כו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אֶל הַנַּעַר הַזֶּה הִתְפַּלָּלְתִּי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 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שמואל מורה הלכה לפני רבו היה, שנאמר...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כז</a:t>
            </a: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וְחַנָּה הִיא מְדַבֶּרֶת עַל לִבָּהּ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 אלעזר משום רבי יוסי בן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זמרא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על עסקי לבה. אמרה לפניו...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יג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ואמר רבי אלעזר משום רבי יוסי בן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זמרא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כל היושב בתענית בשבת -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קורעין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גזר דינו של שבעים שנה... 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ואמר רבי 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חנה הטיחה דברים כלפי מעלה, שנאמר: 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וַתִּתְפַּלֵּל עַל ה'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מלמד שהטיחה...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</a:t>
            </a: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ואמר רבי 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אליהו הטיח דברים כלפי מעלה, שנאמר: 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וְאַתָּה הֲסִבֹּתָ אֶת לִבָּם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אֲחֹרַנִּית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מלכים א 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יח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לז</a:t>
            </a: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שמואל בר רבי יצחק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מנין שחזר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והודה לו לאליהו?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וַאֲשֶׁר הֲרֵעֹתִי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".   </a:t>
            </a:r>
            <a:r>
              <a:rPr lang="he-IL" sz="1200" dirty="0">
                <a:solidFill>
                  <a:srgbClr val="FF0000"/>
                </a:solidFill>
                <a:latin typeface="Arial" panose="020B0604020202020204" pitchFamily="34" charset="0"/>
              </a:rPr>
              <a:t>מיכה ד/ו</a:t>
            </a: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41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 ע"ב (שורה אחרונה) – דף לב ע"א (שורה ראשונה)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לב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07766" y="35330"/>
            <a:ext cx="31496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 עמוד ב - דף לא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467544" y="1675938"/>
            <a:ext cx="8064896" cy="51434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לבריה,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קבדחי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אייתי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דמוקרא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 ארבע מאה זוזי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ואעציבו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אשי עבד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לבריה,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בדחי </a:t>
            </a:r>
            <a:r>
              <a:rPr lang="he-IL" sz="1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אייתי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דזוגיתא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חיורתא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ואעציבו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אמרו ליה רבנן לרב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זוטי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בהלולא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מר.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ווי לן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ווי לן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ליה: אנן מה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נעני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הי תורה והי מצוה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דמגנו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עלן.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 לאדם שימלא שחוק פיו בעולם הזה,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אָז יִמָּלֵא שְׂחוֹק פִּינוּ וּלְשׁוֹנֵנוּ רִנָּה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אימתי? בזמן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יֹאמְרו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ּ בַגּוֹיִם הִגְדִּיל 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ה'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לַעֲשׂוֹת עִם אֵלֶּה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אמרו עליו על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שמימיו לא מלא שחוק פיו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''ז מכי שמעה מר' יוחנן רביה.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C297FC-C70A-4A27-296D-F49E775060BE}"/>
              </a:ext>
            </a:extLst>
          </p:cNvPr>
          <p:cNvSpPr txBox="1"/>
          <p:nvPr/>
        </p:nvSpPr>
        <p:spPr>
          <a:xfrm>
            <a:off x="8450345" y="234946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97554494-0DB9-09E2-5C26-8A1D6FCABBB8}"/>
              </a:ext>
            </a:extLst>
          </p:cNvPr>
          <p:cNvSpPr/>
          <p:nvPr/>
        </p:nvSpPr>
        <p:spPr>
          <a:xfrm>
            <a:off x="1475656" y="451505"/>
            <a:ext cx="7112014" cy="1080120"/>
          </a:xfrm>
          <a:prstGeom prst="wedgeRoundRectCallout">
            <a:avLst>
              <a:gd name="adj1" fmla="val 51896"/>
              <a:gd name="adj2" fmla="val -4767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יתיב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חזייה דהוה </a:t>
            </a:r>
            <a:r>
              <a:rPr lang="he-IL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בדח </a:t>
            </a:r>
            <a:r>
              <a:rPr lang="he-IL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טובא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אמר: "</a:t>
            </a:r>
            <a:r>
              <a:rPr lang="he-IL" sz="1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וְגִילוּ בִּרְעָדָה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כתיב. 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אנא תפילין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מנחנא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ירמיה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יתיב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דר'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חזייה דהוה </a:t>
            </a:r>
            <a:r>
              <a:rPr lang="he-IL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בדח </a:t>
            </a:r>
            <a:r>
              <a:rPr lang="he-IL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טובא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אמר ליה: "</a:t>
            </a:r>
            <a:r>
              <a:rPr lang="he-IL" sz="1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בְּכָל עֶצֶב יִהְיֶה מוֹתָר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כתיב. 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אנא תפילין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מנחנא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DA9DFD7-41E7-BFF4-9DB4-751F375E1ED0}"/>
              </a:ext>
            </a:extLst>
          </p:cNvPr>
          <p:cNvSpPr txBox="1"/>
          <p:nvPr/>
        </p:nvSpPr>
        <p:spPr>
          <a:xfrm>
            <a:off x="8525454" y="1726255"/>
            <a:ext cx="296421" cy="39087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●</a:t>
            </a:r>
          </a:p>
          <a:p>
            <a:endParaRPr lang="he-IL" sz="19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900" dirty="0"/>
          </a:p>
          <a:p>
            <a:endParaRPr lang="he-IL" sz="14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98363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1D1BF41-BD68-8CFE-56EA-35B0EFFF9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17096" y="35330"/>
            <a:ext cx="17095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115616" y="1268760"/>
            <a:ext cx="7344816" cy="52542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להתפלל לא מתוך דין ולא מתוך דבר הלכה אלא מתוך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הלכה פסוקה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והיכי דמי הלכה פסוקה?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הא דר'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בנות ישראל החמירו על עצמן שאפילו רואות טיפת דם כחרדל יושבת עליה שבעה נקיים.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רבא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הושעיא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הושעיא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מערים אדם על תבואתו ומכניסה במוץ שלה כדי שתהא בהמתו אוכלת ופטורה מן המעשר.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ואב''א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זעירא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המקיז דם בבהמת קדשים אסור בהנאה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ומועלין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רבנן עבדי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כמתניתין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רב אשי עביד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כברייתא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000B2763-CA02-CE3A-2390-571A263E3EBB}"/>
              </a:ext>
            </a:extLst>
          </p:cNvPr>
          <p:cNvSpPr/>
          <p:nvPr/>
        </p:nvSpPr>
        <p:spPr>
          <a:xfrm>
            <a:off x="5004048" y="235481"/>
            <a:ext cx="3528392" cy="936104"/>
          </a:xfrm>
          <a:prstGeom prst="wedgeRoundRectCallout">
            <a:avLst>
              <a:gd name="adj1" fmla="val 53428"/>
              <a:gd name="adj2" fmla="val -449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tx1"/>
                </a:solidFill>
              </a:rPr>
              <a:t>משנה (ל עמוד ב):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להתפלל אלא מתוך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כובד ראש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69B3D273-4AFA-45BD-D46F-23F8188CA144}"/>
              </a:ext>
            </a:extLst>
          </p:cNvPr>
          <p:cNvSpPr txBox="1"/>
          <p:nvPr/>
        </p:nvSpPr>
        <p:spPr>
          <a:xfrm>
            <a:off x="8493988" y="2730594"/>
            <a:ext cx="343262" cy="24776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  <a:p>
            <a:endParaRPr lang="he-IL" sz="1300" dirty="0"/>
          </a:p>
          <a:p>
            <a:endParaRPr lang="he-IL" sz="19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③</a:t>
            </a: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F90BD12A-E61F-6384-AE4C-447D37E2A56A}"/>
              </a:ext>
            </a:extLst>
          </p:cNvPr>
          <p:cNvSpPr/>
          <p:nvPr/>
        </p:nvSpPr>
        <p:spPr>
          <a:xfrm>
            <a:off x="323528" y="63014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798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1D1BF41-BD68-8CFE-56EA-35B0EFFF9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17096" y="35330"/>
            <a:ext cx="17095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899592" y="332656"/>
            <a:ext cx="7704856" cy="5752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להתפלל לא מתוך עצבות ולא מתוך עצלות ולא מתוך שחוק ולא מתוך שיחה ולא מתוך קלות ראש ולא מתוך דברים בטלים אלא מתוך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שמחה של מצוה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וכן לא יפטר אדם מחברו לא מתוך שיחה ולא מתוך שחוק ולא מתוך קלות ראש ולא מתוך דברים בטלים אלא מתוך דבר הלכה,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שכן מצינו בנביאים הראשונים שסיימו דבריהם בדברי שבח ותנחומים.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תנא מרי בר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דר' ירמיה בר אבא: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 יפטר אדם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מחבירו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אלא מתוך דבר הלכה שמתוך כך זוכרהו.</a:t>
            </a: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כהנא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אלוייה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שימי בר אשי מפום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צניתא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דבבל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מטא להתם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מר, ודאי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צניתא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דבבל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מאדם הראשון ועד השתא?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אדכרתן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מילתא דרבי יוסי ברבי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יוסי ברבי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בְּאֶרֶץ לֹא עָבַר בָּהּ אִישׁ וְלֹא יָשַׁב אָדָם שָׁם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וכי מאחר דלא עבר היאך ישב? אלא לומר לך כל ארץ שגזר עליה אדם הראשון לישוב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נתישבה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וכל ארץ שלא גזר עליה אדם הראשון לישוב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נתישבה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מרדכי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אלוייה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שימי בר אשי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מהגרוניא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ועד בי כיפי, ואמרי לה: עד 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CF8DE49F-44DF-83E9-3E75-96FA44933CBB}"/>
              </a:ext>
            </a:extLst>
          </p:cNvPr>
          <p:cNvSpPr txBox="1"/>
          <p:nvPr/>
        </p:nvSpPr>
        <p:spPr>
          <a:xfrm>
            <a:off x="8600955" y="384334"/>
            <a:ext cx="296421" cy="56630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●</a:t>
            </a:r>
          </a:p>
          <a:p>
            <a:endParaRPr lang="he-IL" sz="19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900" dirty="0"/>
          </a:p>
          <a:p>
            <a:endParaRPr lang="he-IL" sz="14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7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8041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8D3B1463-538E-4C89-7C3D-3F6D90E57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44624"/>
            <a:ext cx="6629632" cy="5595363"/>
          </a:xfrm>
          <a:prstGeom prst="rect">
            <a:avLst/>
          </a:prstGeom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A1D1BF41-BD68-8CFE-56EA-35B0EFFF9E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899592" y="332656"/>
            <a:ext cx="7704856" cy="5752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מרדכי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אלוייה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שימי בר אשי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מהגרוניא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ועד בי כיפי, ואמרי לה: עד 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0020ADB-4967-10AE-69DB-CB8910E92F51}"/>
              </a:ext>
            </a:extLst>
          </p:cNvPr>
          <p:cNvSpPr txBox="1"/>
          <p:nvPr/>
        </p:nvSpPr>
        <p:spPr>
          <a:xfrm>
            <a:off x="8600955" y="384334"/>
            <a:ext cx="296421" cy="56630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1300" dirty="0"/>
          </a:p>
          <a:p>
            <a:endParaRPr lang="he-IL" sz="19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9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7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311A0065-A8CE-DC26-B8F2-DE844FDBAE4D}"/>
              </a:ext>
            </a:extLst>
          </p:cNvPr>
          <p:cNvSpPr/>
          <p:nvPr/>
        </p:nvSpPr>
        <p:spPr>
          <a:xfrm>
            <a:off x="3851920" y="456401"/>
            <a:ext cx="936104" cy="45605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>
            <a:extLst>
              <a:ext uri="{FF2B5EF4-FFF2-40B4-BE49-F238E27FC236}">
                <a16:creationId xmlns:a16="http://schemas.microsoft.com/office/drawing/2014/main" id="{6B69E93C-B7AF-C173-800C-06C9086F4D4D}"/>
              </a:ext>
            </a:extLst>
          </p:cNvPr>
          <p:cNvSpPr/>
          <p:nvPr/>
        </p:nvSpPr>
        <p:spPr>
          <a:xfrm>
            <a:off x="5102626" y="3219037"/>
            <a:ext cx="936104" cy="45605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>
            <a:extLst>
              <a:ext uri="{FF2B5EF4-FFF2-40B4-BE49-F238E27FC236}">
                <a16:creationId xmlns:a16="http://schemas.microsoft.com/office/drawing/2014/main" id="{A5CD6677-2BA1-C3EC-664C-3CA850822C53}"/>
              </a:ext>
            </a:extLst>
          </p:cNvPr>
          <p:cNvSpPr/>
          <p:nvPr/>
        </p:nvSpPr>
        <p:spPr>
          <a:xfrm>
            <a:off x="5591307" y="4235538"/>
            <a:ext cx="936104" cy="45605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EBBE9B40-C5BF-7A7C-31E5-7D075BEDE3F9}"/>
              </a:ext>
            </a:extLst>
          </p:cNvPr>
          <p:cNvSpPr txBox="1"/>
          <p:nvPr/>
        </p:nvSpPr>
        <p:spPr>
          <a:xfrm>
            <a:off x="115892" y="299100"/>
            <a:ext cx="143177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מתוך: </a:t>
            </a:r>
            <a:r>
              <a:rPr lang="he-IL" sz="1100" dirty="0" err="1"/>
              <a:t>ישובי</a:t>
            </a:r>
            <a:r>
              <a:rPr lang="he-IL" sz="1100" dirty="0"/>
              <a:t> היהודים בבבל בתקופת התלמוד אונומסטיקון תלמודי - בן-ציון אשל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6B5CC538-60A9-2077-C383-182DDB8BEA6B}"/>
              </a:ext>
            </a:extLst>
          </p:cNvPr>
          <p:cNvSpPr txBox="1"/>
          <p:nvPr/>
        </p:nvSpPr>
        <p:spPr>
          <a:xfrm>
            <a:off x="115892" y="3827492"/>
            <a:ext cx="207984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רב מרדכי היה אמורא בדור השישי לאמוראי בבל, תלמידם של </a:t>
            </a:r>
            <a:r>
              <a:rPr lang="he-IL" sz="1100" dirty="0" err="1"/>
              <a:t>אבימי</a:t>
            </a:r>
            <a:r>
              <a:rPr lang="he-IL" sz="1100" dirty="0"/>
              <a:t> </a:t>
            </a:r>
            <a:r>
              <a:rPr lang="he-IL" sz="1100" dirty="0" err="1"/>
              <a:t>מהגרוניא</a:t>
            </a:r>
            <a:r>
              <a:rPr lang="he-IL" sz="1100" dirty="0"/>
              <a:t> ורב אשי.</a:t>
            </a:r>
          </a:p>
          <a:p>
            <a:endParaRPr lang="he-IL" sz="1100" dirty="0"/>
          </a:p>
          <a:p>
            <a:r>
              <a:rPr lang="he-IL" sz="1100" dirty="0"/>
              <a:t>למד אצל </a:t>
            </a:r>
            <a:r>
              <a:rPr lang="he-IL" sz="1100" dirty="0" err="1"/>
              <a:t>אבימי</a:t>
            </a:r>
            <a:r>
              <a:rPr lang="he-IL" sz="1100" dirty="0"/>
              <a:t> </a:t>
            </a:r>
            <a:r>
              <a:rPr lang="he-IL" sz="1100" dirty="0" err="1"/>
              <a:t>מהגרוניא</a:t>
            </a:r>
            <a:r>
              <a:rPr lang="he-IL" sz="1100" dirty="0"/>
              <a:t> ואחר כך עבר לישיבת רב אשי וסייע בסידור התלמוד בבלי, ואמר לפניו מימרות משמם של </a:t>
            </a:r>
            <a:r>
              <a:rPr lang="he-IL" sz="1100" dirty="0" err="1"/>
              <a:t>אבימי</a:t>
            </a:r>
            <a:r>
              <a:rPr lang="he-IL" sz="1100" dirty="0"/>
              <a:t> </a:t>
            </a:r>
            <a:r>
              <a:rPr lang="he-IL" sz="1100" dirty="0" err="1"/>
              <a:t>מהגרוניא</a:t>
            </a:r>
            <a:r>
              <a:rPr lang="he-IL" sz="1100" dirty="0"/>
              <a:t>.</a:t>
            </a:r>
          </a:p>
        </p:txBody>
      </p:sp>
      <p:sp>
        <p:nvSpPr>
          <p:cNvPr id="10" name="אליפסה 9">
            <a:extLst>
              <a:ext uri="{FF2B5EF4-FFF2-40B4-BE49-F238E27FC236}">
                <a16:creationId xmlns:a16="http://schemas.microsoft.com/office/drawing/2014/main" id="{C1111EF5-1480-2799-1799-800257D32B14}"/>
              </a:ext>
            </a:extLst>
          </p:cNvPr>
          <p:cNvSpPr/>
          <p:nvPr/>
        </p:nvSpPr>
        <p:spPr>
          <a:xfrm>
            <a:off x="7651566" y="2132856"/>
            <a:ext cx="936104" cy="456050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74AA8571-C8E8-9B33-2D0F-F64304427220}"/>
              </a:ext>
            </a:extLst>
          </p:cNvPr>
          <p:cNvSpPr/>
          <p:nvPr/>
        </p:nvSpPr>
        <p:spPr>
          <a:xfrm>
            <a:off x="5652120" y="3726586"/>
            <a:ext cx="1224136" cy="456050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454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7096" y="35330"/>
            <a:ext cx="17095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41060" y="44624"/>
            <a:ext cx="8856984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המתפלל צריך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שיכוין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לבו לשמים,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אבא שאול אומר: סימן לדבר "תָּכִין לִבָּם תַּקְשִׁיב אָזְנֶךָ".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תניא: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א''ר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יהודה כך היה מנהגו של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כשהיה מתפלל עם הצבור היה מקצר ועולה מפני טורח צבור,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וכשהיה מתפלל בינו לבין עצמו, אדם מניחו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בזוית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זו ומוצאו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בזוית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אחרת, וכל כך למה? מפני כריעות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והשתחויות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לעולם יתפלל אדם בבית שיש בו חלונות, שנאמר: 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וְכַוִּין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פְּתִיחָן לֵהּ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יכול יתפלל אדם כל היום כלו? - כבר מפורש על ידי דניאל: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וְזִמְנִין תְּלָתָה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יכול משבא לגולה הוחלה? - כבר 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דִּי הֲוָא עָבֵד מִן קַדְמַת דְּנָה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יכול יתפלל אדם לכל רוח שירצה?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(לקבל) [נֶגֶד] יְרוּשְׁלֶם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יכול יהא כוללן בבת אחת?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כבר מפורש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ע''י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דוד,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עֶרֶב וָבֹקֶר וְצָהֳרַיִם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יכול ישמיע קולו בתפלתו? - כבר מפורש על ידי חנה, 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וְקוֹלָהּ לֹא יִשָּׁמֵעַ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יכול ישאל אדם צרכיו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יתפלל? - כבר מפורש על ידי שלמה, 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לִשְׁמֹעַ אֶל הָרִנָּה וְאֶל הַתְּפִלָּה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רנה זו תפלה, תפלה זו בקשה, אין אומר דבר (בקשה) אחר אמת ויציב אבל אחר התפלה אפי' כסדר וידוי של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אומר.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איתמר נמי: 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''פ שאמרו שואל אדם צרכיו בשומע תפלה, אם בא לומר אחר תפלתו אפילו כסדר של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אומר.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A5E6452B-A57F-2249-6738-B53BEB437487}"/>
              </a:ext>
            </a:extLst>
          </p:cNvPr>
          <p:cNvSpPr/>
          <p:nvPr/>
        </p:nvSpPr>
        <p:spPr>
          <a:xfrm>
            <a:off x="141060" y="2859264"/>
            <a:ext cx="2630740" cy="1073791"/>
          </a:xfrm>
          <a:prstGeom prst="wedgeRoundRectCallout">
            <a:avLst>
              <a:gd name="adj1" fmla="val 56379"/>
              <a:gd name="adj2" fmla="val -1651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50" dirty="0">
                <a:solidFill>
                  <a:schemeClr val="tx1"/>
                </a:solidFill>
              </a:rPr>
              <a:t>דניאל ו/יא:</a:t>
            </a:r>
            <a:r>
              <a:rPr lang="he-IL" sz="105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chemeClr val="tx1"/>
                </a:solidFill>
              </a:rPr>
              <a:t>וְדָנִיֵּאל כְּדִי יְדַע דִּי רְשִׁים </a:t>
            </a:r>
            <a:r>
              <a:rPr lang="he-IL" sz="1050" dirty="0" err="1">
                <a:solidFill>
                  <a:schemeClr val="tx1"/>
                </a:solidFill>
              </a:rPr>
              <a:t>כְּתָבָא</a:t>
            </a:r>
            <a:r>
              <a:rPr lang="he-IL" sz="1050" dirty="0">
                <a:solidFill>
                  <a:schemeClr val="tx1"/>
                </a:solidFill>
              </a:rPr>
              <a:t> עַל לְבַיְתֵהּ </a:t>
            </a:r>
            <a:r>
              <a:rPr lang="he-IL" sz="1050" dirty="0" err="1">
                <a:solidFill>
                  <a:schemeClr val="tx1"/>
                </a:solidFill>
              </a:rPr>
              <a:t>וְכַוִּין</a:t>
            </a:r>
            <a:r>
              <a:rPr lang="he-IL" sz="1050" dirty="0">
                <a:solidFill>
                  <a:schemeClr val="tx1"/>
                </a:solidFill>
              </a:rPr>
              <a:t> פְּתִיחָן לֵהּ </a:t>
            </a:r>
            <a:r>
              <a:rPr lang="he-IL" sz="1050" dirty="0" err="1">
                <a:solidFill>
                  <a:schemeClr val="tx1"/>
                </a:solidFill>
              </a:rPr>
              <a:t>בְּעִלִּיתֵה</a:t>
            </a:r>
            <a:r>
              <a:rPr lang="he-IL" sz="1050" dirty="0">
                <a:solidFill>
                  <a:schemeClr val="tx1"/>
                </a:solidFill>
              </a:rPr>
              <a:t>ּ נֶגֶד יְרוּשְׁלֶם וְזִמְנִין תְּלָתָה </a:t>
            </a:r>
            <a:r>
              <a:rPr lang="he-IL" sz="1050" dirty="0" err="1">
                <a:solidFill>
                  <a:schemeClr val="tx1"/>
                </a:solidFill>
              </a:rPr>
              <a:t>בְיוֹמָא</a:t>
            </a:r>
            <a:r>
              <a:rPr lang="he-IL" sz="1050" dirty="0">
                <a:solidFill>
                  <a:schemeClr val="tx1"/>
                </a:solidFill>
              </a:rPr>
              <a:t> הוּא בָּרֵךְ עַל </a:t>
            </a:r>
            <a:r>
              <a:rPr lang="he-IL" sz="1050" dirty="0" err="1">
                <a:solidFill>
                  <a:schemeClr val="tx1"/>
                </a:solidFill>
              </a:rPr>
              <a:t>בִּרְכוֹהִי</a:t>
            </a:r>
            <a:r>
              <a:rPr lang="he-IL" sz="1050" dirty="0">
                <a:solidFill>
                  <a:schemeClr val="tx1"/>
                </a:solidFill>
              </a:rPr>
              <a:t> </a:t>
            </a:r>
            <a:r>
              <a:rPr lang="he-IL" sz="1050" dirty="0" err="1">
                <a:solidFill>
                  <a:schemeClr val="tx1"/>
                </a:solidFill>
              </a:rPr>
              <a:t>וּמְצַלֵּא</a:t>
            </a:r>
            <a:r>
              <a:rPr lang="he-IL" sz="1050" dirty="0">
                <a:solidFill>
                  <a:schemeClr val="tx1"/>
                </a:solidFill>
              </a:rPr>
              <a:t> </a:t>
            </a:r>
            <a:r>
              <a:rPr lang="he-IL" sz="1050" dirty="0" err="1">
                <a:solidFill>
                  <a:schemeClr val="tx1"/>
                </a:solidFill>
              </a:rPr>
              <a:t>וּמוֹדֵא</a:t>
            </a:r>
            <a:r>
              <a:rPr lang="he-IL" sz="1050" dirty="0">
                <a:solidFill>
                  <a:schemeClr val="tx1"/>
                </a:solidFill>
              </a:rPr>
              <a:t> קֳדָם אֱלָהֵהּ כָּל קֳבֵל דִּי הֲוָא עָבֵד מִן קַדְמַת דְּנָה.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48078B7-9B75-4B32-4659-D69D1F208E34}"/>
              </a:ext>
            </a:extLst>
          </p:cNvPr>
          <p:cNvSpPr txBox="1"/>
          <p:nvPr/>
        </p:nvSpPr>
        <p:spPr>
          <a:xfrm>
            <a:off x="8879195" y="87913"/>
            <a:ext cx="296421" cy="59708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●</a:t>
            </a:r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200" dirty="0"/>
          </a:p>
          <a:p>
            <a:endParaRPr lang="he-IL" sz="1100" dirty="0"/>
          </a:p>
          <a:p>
            <a:endParaRPr lang="he-IL" sz="1100" dirty="0"/>
          </a:p>
          <a:p>
            <a:r>
              <a:rPr lang="he-IL" sz="1100" dirty="0"/>
              <a:t>●</a:t>
            </a:r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050" dirty="0"/>
          </a:p>
          <a:p>
            <a:endParaRPr lang="he-IL" sz="1900" dirty="0"/>
          </a:p>
          <a:p>
            <a:endParaRPr lang="he-IL" sz="1100" dirty="0"/>
          </a:p>
          <a:p>
            <a:endParaRPr lang="he-IL" sz="1100" dirty="0"/>
          </a:p>
          <a:p>
            <a:r>
              <a:rPr lang="he-IL" sz="1100" dirty="0"/>
              <a:t>●</a:t>
            </a:r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6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r>
              <a:rPr lang="he-IL" sz="1100" dirty="0"/>
              <a:t>●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FBAA1702-5BA7-15A8-0F57-E2EBC928D26F}"/>
              </a:ext>
            </a:extLst>
          </p:cNvPr>
          <p:cNvSpPr/>
          <p:nvPr/>
        </p:nvSpPr>
        <p:spPr>
          <a:xfrm>
            <a:off x="132670" y="5429878"/>
            <a:ext cx="2783146" cy="713752"/>
          </a:xfrm>
          <a:prstGeom prst="wedgeRoundRectCallout">
            <a:avLst>
              <a:gd name="adj1" fmla="val 54832"/>
              <a:gd name="adj2" fmla="val -4119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50" dirty="0">
                <a:solidFill>
                  <a:schemeClr val="tx1"/>
                </a:solidFill>
              </a:rPr>
              <a:t>מלכים א ח/</a:t>
            </a:r>
            <a:r>
              <a:rPr lang="he-IL" sz="1050" dirty="0" err="1">
                <a:solidFill>
                  <a:schemeClr val="tx1"/>
                </a:solidFill>
              </a:rPr>
              <a:t>כח</a:t>
            </a:r>
            <a:r>
              <a:rPr lang="he-IL" sz="105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050" b="0" i="0" dirty="0">
                <a:solidFill>
                  <a:srgbClr val="202122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וּפָנִיתָ אֶל </a:t>
            </a:r>
            <a:r>
              <a:rPr lang="he-IL" sz="1050" b="0" i="0" dirty="0">
                <a:solidFill>
                  <a:srgbClr val="FF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תְּפִלַּת</a:t>
            </a:r>
            <a:r>
              <a:rPr lang="he-IL" sz="1050" b="0" i="0" dirty="0">
                <a:solidFill>
                  <a:srgbClr val="202122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 עַבְדְּךָ וְאֶל </a:t>
            </a:r>
            <a:r>
              <a:rPr lang="he-IL" sz="1050" b="0" i="0" dirty="0">
                <a:solidFill>
                  <a:srgbClr val="00B05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תְּחִנָּתוֹ</a:t>
            </a:r>
            <a:r>
              <a:rPr lang="he-IL" sz="1050" b="0" i="0" dirty="0">
                <a:solidFill>
                  <a:srgbClr val="202122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 ה' </a:t>
            </a:r>
            <a:r>
              <a:rPr lang="he-IL" sz="1050" b="0" i="0" dirty="0" err="1">
                <a:solidFill>
                  <a:srgbClr val="202122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אֱלֹהָי</a:t>
            </a:r>
            <a:r>
              <a:rPr lang="he-IL" sz="1050" b="0" i="0" dirty="0">
                <a:solidFill>
                  <a:srgbClr val="202122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 לִשְׁמֹעַ </a:t>
            </a:r>
          </a:p>
          <a:p>
            <a:pPr>
              <a:lnSpc>
                <a:spcPct val="120000"/>
              </a:lnSpc>
            </a:pPr>
            <a:r>
              <a:rPr lang="he-IL" sz="1050" b="0" i="0" dirty="0">
                <a:solidFill>
                  <a:srgbClr val="202122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אֶל </a:t>
            </a:r>
            <a:r>
              <a:rPr lang="he-IL" sz="1050" b="0" i="0" dirty="0">
                <a:solidFill>
                  <a:srgbClr val="FF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הָרִנָּה</a:t>
            </a:r>
            <a:r>
              <a:rPr lang="he-IL" sz="1050" b="0" i="0" dirty="0">
                <a:solidFill>
                  <a:srgbClr val="202122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 וְאֶל </a:t>
            </a:r>
            <a:r>
              <a:rPr lang="he-IL" sz="1050" b="0" i="0" dirty="0">
                <a:solidFill>
                  <a:srgbClr val="00B05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הַתְּפִלָּה</a:t>
            </a:r>
            <a:r>
              <a:rPr lang="he-IL" sz="1050" b="0" i="0" dirty="0">
                <a:solidFill>
                  <a:srgbClr val="202122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 אֲשֶׁר עַבְדְּךָ מִתְפַּלֵּל לְפָנֶיךָ הַיּוֹם.</a:t>
            </a:r>
            <a:endParaRPr lang="he-IL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6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1D1BF41-BD68-8CFE-56EA-35B0EFFF9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306750" y="404664"/>
            <a:ext cx="8200523" cy="61221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                    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</a:t>
            </a:r>
            <a:r>
              <a:rPr lang="he-IL" sz="1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יג</a:t>
            </a:r>
            <a:endParaRPr lang="he-IL" sz="14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כמה הלכתא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גברוותא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איכא למשמע מהני קראי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דחנה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וְחַנָּה הִיא מְדַבֶּרֶת עַל לִבָּהּ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למתפלל צריך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לבו.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רַק שְׂפָתֶיהָ נָּעוֹת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למתפלל שיחתוך בשפתיו.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וְקוֹלָהּ לֹא יִשָּׁמֵעַ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שאסור להגביה קולו בתפלתו.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וַיַּחְשְׁבֶהָ עֵלִי לְשִׁכֹּרָה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ששכור אסור להתפלל.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וַיֹּאמֶר אֵלֶיהָ עֵלִי עַד מָתַי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תִּשְׁתַּכָּרִין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 –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א/יד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מכאן לרואה בחברו דבר שאינו הגון צריך להוכיחו.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וַתַּעַן חַנָּה וַתֹּאמֶר לֹא אֲדֹנִי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א/טו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יוסי ברבי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ליה: לא אדון אתה בדבר זה ולא רוח הקודש שורה עליך שאתה חושדני בדבר זה.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אמרה ליה: לא אדון אתה? לאו איכא שכינה ורוח הקודש גבך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שדנתני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לכף חובה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לכף זכות? מי לא ידעת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קשת רוח אנכי?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וְיַיִן וְשֵׁכָר לֹא שָׁתִיתִי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א/טו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מכאן לנחשד בדבר שאין בו שצריך להודיעו. 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C63E7CCB-A0AF-E02A-7663-FE844F4AF098}"/>
              </a:ext>
            </a:extLst>
          </p:cNvPr>
          <p:cNvSpPr txBox="1"/>
          <p:nvPr/>
        </p:nvSpPr>
        <p:spPr>
          <a:xfrm>
            <a:off x="-161866" y="35330"/>
            <a:ext cx="31496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א - דף לא עמוד ב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62F3A87B-A279-BE9A-C6FD-7ECC4DA91C77}"/>
              </a:ext>
            </a:extLst>
          </p:cNvPr>
          <p:cNvSpPr txBox="1"/>
          <p:nvPr/>
        </p:nvSpPr>
        <p:spPr>
          <a:xfrm>
            <a:off x="8408400" y="3255501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0D41D51-DE15-BAE7-2731-E6D3599FFD42}"/>
              </a:ext>
            </a:extLst>
          </p:cNvPr>
          <p:cNvSpPr txBox="1"/>
          <p:nvPr/>
        </p:nvSpPr>
        <p:spPr>
          <a:xfrm>
            <a:off x="8565996" y="1154807"/>
            <a:ext cx="169183" cy="11233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800" dirty="0"/>
          </a:p>
          <a:p>
            <a:r>
              <a:rPr lang="he-IL" sz="1000" dirty="0"/>
              <a:t>②</a:t>
            </a:r>
          </a:p>
          <a:p>
            <a:endParaRPr lang="he-IL" sz="1000" dirty="0"/>
          </a:p>
          <a:p>
            <a:r>
              <a:rPr lang="he-IL" sz="1000" dirty="0"/>
              <a:t>③</a:t>
            </a:r>
          </a:p>
          <a:p>
            <a:endParaRPr lang="he-IL" sz="900" dirty="0"/>
          </a:p>
          <a:p>
            <a:r>
              <a:rPr lang="he-IL" sz="1000" dirty="0"/>
              <a:t>④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14256084-4E49-C892-2B90-F3F542CA26E0}"/>
              </a:ext>
            </a:extLst>
          </p:cNvPr>
          <p:cNvSpPr/>
          <p:nvPr/>
        </p:nvSpPr>
        <p:spPr>
          <a:xfrm>
            <a:off x="248027" y="1700808"/>
            <a:ext cx="2739797" cy="2274773"/>
          </a:xfrm>
          <a:prstGeom prst="wedgeRoundRectCallout">
            <a:avLst>
              <a:gd name="adj1" fmla="val 53623"/>
              <a:gd name="adj2" fmla="val -393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F0000"/>
                </a:solidFill>
              </a:rPr>
              <a:t>שמואל א א/</a:t>
            </a:r>
            <a:r>
              <a:rPr lang="he-IL" sz="1300" dirty="0" err="1">
                <a:solidFill>
                  <a:srgbClr val="FF0000"/>
                </a:solidFill>
              </a:rPr>
              <a:t>יג</a:t>
            </a:r>
            <a:r>
              <a:rPr lang="he-IL" sz="1300" dirty="0">
                <a:solidFill>
                  <a:srgbClr val="FF0000"/>
                </a:solidFill>
              </a:rPr>
              <a:t>-טו:</a:t>
            </a:r>
            <a:r>
              <a:rPr lang="he-IL" sz="1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וְחַנָּה הִיא מְדַבֶּרֶת עַל לִבָּהּ רַק שְׂפָתֶיהָ נָּעוֹת וְקוֹלָהּ לֹא יִשָּׁמֵעַ וַיַּחְשְׁבֶהָ עֵלִי לְשִׁכֹּרָה.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וַיֹּאמֶר אֵלֶיהָ עֵלִי עַד מָתַי </a:t>
            </a:r>
            <a:r>
              <a:rPr lang="he-IL" sz="1300" dirty="0" err="1">
                <a:solidFill>
                  <a:schemeClr val="tx1"/>
                </a:solidFill>
              </a:rPr>
              <a:t>תִּשְׁתַּכָּרִין</a:t>
            </a:r>
            <a:r>
              <a:rPr lang="he-IL" sz="1300" dirty="0">
                <a:solidFill>
                  <a:schemeClr val="tx1"/>
                </a:solidFill>
              </a:rPr>
              <a:t> הָסִירִי אֶת יֵינֵךְ מֵעָלָיִךְ.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וַתַּעַן חַנָּה וַתֹּאמֶר לֹא אֲדֹנִי </a:t>
            </a:r>
            <a:r>
              <a:rPr lang="he-IL" sz="1300" dirty="0" err="1">
                <a:solidFill>
                  <a:schemeClr val="tx1"/>
                </a:solidFill>
              </a:rPr>
              <a:t>אִשָּׁה</a:t>
            </a:r>
            <a:r>
              <a:rPr lang="he-IL" sz="1300" dirty="0">
                <a:solidFill>
                  <a:schemeClr val="tx1"/>
                </a:solidFill>
              </a:rPr>
              <a:t> קְשַׁת רוּחַ אָנֹכִי וְיַיִן וְשֵׁכָר לֹא שָׁתִיתִי וָאֶשְׁפֹּךְ אֶת נַפְשִׁי לִפְנֵי ה'.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4986F21-89A9-42B6-CBA9-D4D761AA1EAA}"/>
              </a:ext>
            </a:extLst>
          </p:cNvPr>
          <p:cNvSpPr txBox="1"/>
          <p:nvPr/>
        </p:nvSpPr>
        <p:spPr>
          <a:xfrm>
            <a:off x="8517065" y="459835"/>
            <a:ext cx="296421" cy="55015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●</a:t>
            </a:r>
          </a:p>
          <a:p>
            <a:endParaRPr lang="he-IL" sz="19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05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900" dirty="0"/>
          </a:p>
          <a:p>
            <a:endParaRPr lang="he-IL" sz="20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7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1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20562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366877" y="141799"/>
            <a:ext cx="8496944" cy="66091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כמה הלכתא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גברוותא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איכא למשמע מהני קראי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דחנה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וְחַנָּה הִיא מְדַבֶּרֶת עַל לִבָּהּ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למתפלל צריך...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יג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וַיֹּאמֶר אֵלֶיהָ עֵלִי עַד מָתַי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תִּשְׁתַּכָּרִין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 –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לרואה בחברו דבר שאינו הגון צריך להוכיחו.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א/יד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וַתַּעַן חַנָּה וַתֹּאמֶר לֹא אֲדֹנִי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רבי יוסי ברבי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אמרה ליה: לא אדון אתה בדבר זה ולא רוח הקודש...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א/טו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וְיַיִן וְשֵׁכָר לֹא שָׁתִיתִי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לנחשד בדבר שאין בו שצריך להודיעו.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</a:t>
            </a:r>
            <a:r>
              <a:rPr lang="he-IL" sz="1200" dirty="0">
                <a:solidFill>
                  <a:srgbClr val="FF0000"/>
                </a:solidFill>
                <a:latin typeface="Arial" panose="020B0604020202020204" pitchFamily="34" charset="0"/>
              </a:rPr>
              <a:t>/טו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אַל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תִּתֵּן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אֶת אֲמָתְךָ לִפְנֵי בַּת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בְּלִיָּעַל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לשכור שמתפלל כאלו עובד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ע''ז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...   </a:t>
            </a:r>
            <a:r>
              <a:rPr lang="he-IL" sz="1200" dirty="0">
                <a:solidFill>
                  <a:srgbClr val="FF0000"/>
                </a:solidFill>
                <a:latin typeface="Arial" panose="020B0604020202020204" pitchFamily="34" charset="0"/>
              </a:rPr>
              <a:t>שמואל א א/</a:t>
            </a:r>
            <a:r>
              <a:rPr lang="he-IL" sz="1200" dirty="0" err="1">
                <a:solidFill>
                  <a:srgbClr val="FF0000"/>
                </a:solidFill>
                <a:latin typeface="Arial" panose="020B0604020202020204" pitchFamily="34" charset="0"/>
              </a:rPr>
              <a:t>טז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וַיַּעַן עֵלִי וַיֹּאמֶר לְכִי לְשָׁלוֹם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לחושד את חברו בדבר שאין בו שצריך לפייסו...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יז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וַתִּדֹּר נֶדֶר וַתֹּאמַר ה' צְבָאוֹת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מיום שברא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עולמו לא היה אדם שקראו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להקב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''ה צבאות...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א/יא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אִם רָאֹה תִרְאֶה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אמרה חנה לפני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רבש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''ע, אם ראה - מוטב, ואם לאו - תראה אלך...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א/יא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בָּעֳנִי אֲמָתֶךָ... אל תִשְׁכַּח אֶת אֲמָתֶךָ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וְנָתַתָּה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לַאֲמָתְךָ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יוסי בר'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ג' אמתות הללו למה? אמרה חנה...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א/יא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וְנָתַתָּה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לַאֲמָתְךָ זֶרַע אֲנָשִׁים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מאי "זרע אנשים"?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גברא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בגוברין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ושמואל אמר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זרע שמושח שני אנשים...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א/יא</a:t>
            </a: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אֲנִי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הָאִשָּׁה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הַנִּצֶּבֶת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עִמְּכָה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בָּזֶה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מכאן שאסור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לישב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בתוך ארבע אמות של תפלה.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כו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אֶל הַנַּעַר הַזֶּה הִתְפַּלָּלְתִּי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 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שמואל מורה הלכה לפני רבו היה, שנאמר...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כז</a:t>
            </a: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וְחַנָּה הִיא מְדַבֶּרֶת עַל לִבָּהּ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אמר רבי אלעזר משום רבי יוסי בן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זמרא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על עסקי לבה. אמרה לפניו...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יג</a:t>
            </a:r>
            <a:endParaRPr lang="he-IL" sz="12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ואמר רבי אלעזר משום רבי יוסי בן </a:t>
            </a: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זמרא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כל היושב בתענית בשבת -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קורעין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גזר דינו של שבעים שנה... 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ואמר רבי 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חנה הטיחה דברים כלפי מעלה, שנאמר: 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וַתִּתְפַּלֵּל עַל ה'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מלמד שהטיחה...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 א א/י</a:t>
            </a: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ואמר רבי אלעזר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אליהו הטיח דברים כלפי מעלה, שנאמר: 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וְאַתָּה הֲסִבֹּתָ אֶת לִבָּם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אֲחֹרַנִּית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  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מלכים א 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יח</a:t>
            </a:r>
            <a:r>
              <a:rPr lang="he-IL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he-IL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לז</a:t>
            </a: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2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שמואל בר רבי יצחק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מנין שחזר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והודה לו לאליהו?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וַאֲשֶׁר הֲרֵעֹתִי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".   </a:t>
            </a:r>
            <a:r>
              <a:rPr lang="he-IL" sz="1200" dirty="0">
                <a:solidFill>
                  <a:srgbClr val="FF0000"/>
                </a:solidFill>
                <a:latin typeface="Arial" panose="020B0604020202020204" pitchFamily="34" charset="0"/>
              </a:rPr>
              <a:t>מיכה ד/ו</a:t>
            </a: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2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1D1BF41-BD68-8CFE-56EA-35B0EFFF9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306750" y="404664"/>
            <a:ext cx="8200523" cy="61221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                    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</a:t>
            </a:r>
            <a:r>
              <a:rPr lang="he-IL" sz="1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יג</a:t>
            </a:r>
            <a:endParaRPr lang="he-IL" sz="14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כמה הלכתא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גברוותא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איכא למשמע מהני קראי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דחנה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וְחַנָּה הִיא מְדַבֶּרֶת עַל לִבָּהּ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למתפלל צריך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לבו.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רַק שְׂפָתֶיהָ נָּעוֹת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למתפלל שיחתוך בשפתיו.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וְקוֹלָהּ לֹא יִשָּׁמֵעַ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שאסור להגביה קולו בתפלתו.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וַיַּחְשְׁבֶהָ עֵלִי לְשִׁכֹּרָה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מכאן ששכור אסור להתפלל.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וַיֹּאמֶר אֵלֶיהָ עֵלִי עַד מָתַי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תִּשְׁתַּכָּרִין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 –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א/יד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מכאן לרואה בחברו דבר שאינו הגון צריך להוכיחו.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וַתַּעַן חַנָּה וַתֹּאמֶר לֹא אֲדֹנִי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א/טו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יוסי ברבי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ליה: לא אדון אתה בדבר זה ולא רוח הקודש שורה עליך שאתה חושדני בדבר זה.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אמרה ליה: לא אדון אתה? לאו איכא שכינה ורוח הקודש גבך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שדנתני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לכף חובה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לכף זכות? מי לא ידעת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קשת רוח אנכי?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וְיַיִן וְשֵׁכָר לֹא שָׁתִיתִי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                                                   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א/טו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אלעזר: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מכאן לנחשד בדבר שאין בו שצריך להודיעו. 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C63E7CCB-A0AF-E02A-7663-FE844F4AF098}"/>
              </a:ext>
            </a:extLst>
          </p:cNvPr>
          <p:cNvSpPr txBox="1"/>
          <p:nvPr/>
        </p:nvSpPr>
        <p:spPr>
          <a:xfrm>
            <a:off x="-161866" y="35330"/>
            <a:ext cx="31496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לא עמוד א - דף לא עמוד ב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62F3A87B-A279-BE9A-C6FD-7ECC4DA91C77}"/>
              </a:ext>
            </a:extLst>
          </p:cNvPr>
          <p:cNvSpPr txBox="1"/>
          <p:nvPr/>
        </p:nvSpPr>
        <p:spPr>
          <a:xfrm>
            <a:off x="8408400" y="3255501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0D41D51-DE15-BAE7-2731-E6D3599FFD42}"/>
              </a:ext>
            </a:extLst>
          </p:cNvPr>
          <p:cNvSpPr txBox="1"/>
          <p:nvPr/>
        </p:nvSpPr>
        <p:spPr>
          <a:xfrm>
            <a:off x="8565996" y="1154807"/>
            <a:ext cx="169183" cy="11233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800" dirty="0"/>
          </a:p>
          <a:p>
            <a:r>
              <a:rPr lang="he-IL" sz="1000" dirty="0"/>
              <a:t>②</a:t>
            </a:r>
          </a:p>
          <a:p>
            <a:endParaRPr lang="he-IL" sz="1000" dirty="0"/>
          </a:p>
          <a:p>
            <a:r>
              <a:rPr lang="he-IL" sz="1000" dirty="0"/>
              <a:t>③</a:t>
            </a:r>
          </a:p>
          <a:p>
            <a:endParaRPr lang="he-IL" sz="900" dirty="0"/>
          </a:p>
          <a:p>
            <a:r>
              <a:rPr lang="he-IL" sz="1000" dirty="0"/>
              <a:t>④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14256084-4E49-C892-2B90-F3F542CA26E0}"/>
              </a:ext>
            </a:extLst>
          </p:cNvPr>
          <p:cNvSpPr/>
          <p:nvPr/>
        </p:nvSpPr>
        <p:spPr>
          <a:xfrm>
            <a:off x="248027" y="1700808"/>
            <a:ext cx="2739797" cy="2274773"/>
          </a:xfrm>
          <a:prstGeom prst="wedgeRoundRectCallout">
            <a:avLst>
              <a:gd name="adj1" fmla="val 53623"/>
              <a:gd name="adj2" fmla="val -393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F0000"/>
                </a:solidFill>
              </a:rPr>
              <a:t>שמואל א א/</a:t>
            </a:r>
            <a:r>
              <a:rPr lang="he-IL" sz="1300" dirty="0" err="1">
                <a:solidFill>
                  <a:srgbClr val="FF0000"/>
                </a:solidFill>
              </a:rPr>
              <a:t>יג</a:t>
            </a:r>
            <a:r>
              <a:rPr lang="he-IL" sz="1300" dirty="0">
                <a:solidFill>
                  <a:srgbClr val="FF0000"/>
                </a:solidFill>
              </a:rPr>
              <a:t>-טו:</a:t>
            </a:r>
            <a:r>
              <a:rPr lang="he-IL" sz="1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וְחַנָּה הִיא מְדַבֶּרֶת עַל לִבָּהּ רַק שְׂפָתֶיהָ נָּעוֹת וְקוֹלָהּ לֹא יִשָּׁמֵעַ וַיַּחְשְׁבֶהָ עֵלִי לְשִׁכֹּרָה.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וַיֹּאמֶר אֵלֶיהָ עֵלִי עַד מָתַי </a:t>
            </a:r>
            <a:r>
              <a:rPr lang="he-IL" sz="1300" dirty="0" err="1">
                <a:solidFill>
                  <a:schemeClr val="tx1"/>
                </a:solidFill>
              </a:rPr>
              <a:t>תִּשְׁתַּכָּרִין</a:t>
            </a:r>
            <a:r>
              <a:rPr lang="he-IL" sz="1300" dirty="0">
                <a:solidFill>
                  <a:schemeClr val="tx1"/>
                </a:solidFill>
              </a:rPr>
              <a:t> הָסִירִי אֶת יֵינֵךְ מֵעָלָיִךְ.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וַתַּעַן חַנָּה וַתֹּאמֶר לֹא אֲדֹנִי </a:t>
            </a:r>
            <a:r>
              <a:rPr lang="he-IL" sz="1300" dirty="0" err="1">
                <a:solidFill>
                  <a:schemeClr val="tx1"/>
                </a:solidFill>
              </a:rPr>
              <a:t>אִשָּׁה</a:t>
            </a:r>
            <a:r>
              <a:rPr lang="he-IL" sz="1300" dirty="0">
                <a:solidFill>
                  <a:schemeClr val="tx1"/>
                </a:solidFill>
              </a:rPr>
              <a:t> קְשַׁת רוּחַ אָנֹכִי וְיַיִן וְשֵׁכָר לֹא שָׁתִיתִי וָאֶשְׁפֹּךְ אֶת נַפְשִׁי לִפְנֵי ה'.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4986F21-89A9-42B6-CBA9-D4D761AA1EAA}"/>
              </a:ext>
            </a:extLst>
          </p:cNvPr>
          <p:cNvSpPr txBox="1"/>
          <p:nvPr/>
        </p:nvSpPr>
        <p:spPr>
          <a:xfrm>
            <a:off x="8517065" y="459835"/>
            <a:ext cx="296421" cy="55015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●</a:t>
            </a:r>
          </a:p>
          <a:p>
            <a:endParaRPr lang="he-IL" sz="19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05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900" dirty="0"/>
          </a:p>
          <a:p>
            <a:endParaRPr lang="he-IL" sz="2000" dirty="0"/>
          </a:p>
          <a:p>
            <a:r>
              <a:rPr lang="he-IL" sz="1300" dirty="0"/>
              <a:t>●</a:t>
            </a:r>
          </a:p>
          <a:p>
            <a:endParaRPr lang="he-IL" sz="1300" dirty="0"/>
          </a:p>
          <a:p>
            <a:endParaRPr lang="he-IL" sz="17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1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300" dirty="0"/>
          </a:p>
          <a:p>
            <a:r>
              <a:rPr lang="he-IL" sz="13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13984809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25919</TotalTime>
  <Words>3880</Words>
  <Application>Microsoft Office PowerPoint</Application>
  <PresentationFormat>‫הצגה על המסך (4:3)</PresentationFormat>
  <Paragraphs>664</Paragraphs>
  <Slides>16</Slides>
  <Notes>14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0" baseType="lpstr">
      <vt:lpstr>Arial</vt:lpstr>
      <vt:lpstr>Calibri</vt:lpstr>
      <vt:lpstr>David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2422</cp:revision>
  <dcterms:created xsi:type="dcterms:W3CDTF">2015-01-28T10:22:53Z</dcterms:created>
  <dcterms:modified xsi:type="dcterms:W3CDTF">2024-01-24T14:34:47Z</dcterms:modified>
</cp:coreProperties>
</file>