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615" r:id="rId2"/>
    <p:sldId id="537" r:id="rId3"/>
    <p:sldId id="617" r:id="rId4"/>
    <p:sldId id="618" r:id="rId5"/>
    <p:sldId id="620" r:id="rId6"/>
    <p:sldId id="621" r:id="rId7"/>
    <p:sldId id="622" r:id="rId8"/>
    <p:sldId id="623" r:id="rId9"/>
    <p:sldId id="616" r:id="rId10"/>
    <p:sldId id="625" r:id="rId11"/>
    <p:sldId id="624" r:id="rId12"/>
    <p:sldId id="548" r:id="rId13"/>
    <p:sldId id="549" r:id="rId14"/>
    <p:sldId id="429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כ'/שבט/תשפ"ד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1694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69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4874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8074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6466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5465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442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3671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9953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9768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5360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983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כ'/שבט/תשפ"ד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כ'/שבט/תשפ"ד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כ'/שבט/תשפ"ד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כ'/שבט/תשפ"ד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577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לג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לג ע"א (שורה 8) – דף לד ע"א (משנה)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0831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A6221D27-FB68-517F-2651-C0522EC906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לג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2123728" y="2564904"/>
            <a:ext cx="6264696" cy="3202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יוסף: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אנא לא האי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ידענא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האי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ידענא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מדרב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ושמואל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ידענא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דתקינו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מרגניתא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בבבל: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ותודיענו ה'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אלהינו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משפטי צדקך, ותלמדנו לעשות חקי רצונך,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ותנחילנו זמני ששון וחגי נדבה,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ותורישנו קדושת שבת וכבוד מועד וחגיגת הרגל,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בין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קדושת שבת לקדושת יום טוב הבדלת,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ואת יום השביעי מששת ימי המעשה קדשת,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הבדלת וקדשת את עמך ישראל בקדושתך,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ותתן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לנו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</a:t>
            </a:r>
            <a:endParaRPr lang="he-IL" sz="1700" dirty="0"/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8F0D3263-D5F4-3E24-10B1-EDA25508D5B5}"/>
              </a:ext>
            </a:extLst>
          </p:cNvPr>
          <p:cNvSpPr/>
          <p:nvPr/>
        </p:nvSpPr>
        <p:spPr>
          <a:xfrm>
            <a:off x="1763689" y="396275"/>
            <a:ext cx="6696743" cy="1736581"/>
          </a:xfrm>
          <a:prstGeom prst="wedgeRoundRectCallout">
            <a:avLst>
              <a:gd name="adj1" fmla="val 53135"/>
              <a:gd name="adj2" fmla="val -4556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ודאי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דאמריתו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דר' יוחנן הלכה כר' אליעזר ביום טוב שחל להיות אחר השבת?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</a:t>
            </a:r>
            <a:endParaRPr lang="he-IL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דאתמר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 </a:t>
            </a:r>
            <a:r>
              <a:rPr lang="he-IL" sz="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he-IL" sz="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גר"א</a:t>
            </a:r>
            <a:r>
              <a:rPr lang="he-IL" sz="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צ"ל </a:t>
            </a:r>
            <a:r>
              <a:rPr lang="he-IL" sz="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sz="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יצחק בר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אבדימי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משום רבינו: הלכה, ואמרי לה: מטין,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יוחנן אמר: מודים,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ור'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 אמר: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נראין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560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A6221D27-FB68-517F-2651-C0522EC906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לג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890261" y="120189"/>
            <a:ext cx="7830210" cy="6564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50" b="1" dirty="0"/>
              <a:t>משנה</a:t>
            </a:r>
            <a:r>
              <a:rPr lang="he-IL" sz="1650" dirty="0"/>
              <a:t>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הָאוֹמֵר: "עַל קַן צִיפּוֹר יַגִּיעוּ רַחֲמֶיךָ" </a:t>
            </a:r>
            <a:r>
              <a:rPr lang="he-IL" sz="1650" dirty="0" err="1">
                <a:solidFill>
                  <a:srgbClr val="F79646">
                    <a:lumMod val="50000"/>
                  </a:srgbClr>
                </a:solidFill>
              </a:rPr>
              <a:t>וְ"עַל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 טוֹב </a:t>
            </a:r>
            <a:r>
              <a:rPr lang="he-IL" sz="1650" dirty="0" err="1">
                <a:solidFill>
                  <a:srgbClr val="F79646">
                    <a:lumMod val="50000"/>
                  </a:srgbClr>
                </a:solidFill>
              </a:rPr>
              <a:t>יִזָּכֵר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 שְׁמֶךָ" "מוֹדִים </a:t>
            </a:r>
            <a:r>
              <a:rPr lang="he-IL" sz="1650" dirty="0" err="1">
                <a:solidFill>
                  <a:srgbClr val="F79646">
                    <a:lumMod val="50000"/>
                  </a:srgbClr>
                </a:solidFill>
              </a:rPr>
              <a:t>מוֹדִים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" - מְשַׁתְּקִין אוֹתוֹ.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50" b="1" dirty="0"/>
              <a:t>גמרא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50" dirty="0" err="1"/>
              <a:t>בִּשְׁלָמָא</a:t>
            </a:r>
            <a:r>
              <a:rPr lang="he-IL" sz="1650" dirty="0"/>
              <a:t> 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מוֹדִים </a:t>
            </a:r>
            <a:r>
              <a:rPr lang="he-IL" sz="1650" dirty="0" err="1">
                <a:solidFill>
                  <a:srgbClr val="F79646">
                    <a:lumMod val="50000"/>
                  </a:srgbClr>
                </a:solidFill>
              </a:rPr>
              <a:t>מוֹדִים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 מְשַׁתְּקִין אוֹתוֹ </a:t>
            </a:r>
            <a:r>
              <a:rPr lang="he-IL" sz="1650" dirty="0"/>
              <a:t>-</a:t>
            </a:r>
          </a:p>
          <a:p>
            <a:pPr>
              <a:lnSpc>
                <a:spcPct val="120000"/>
              </a:lnSpc>
            </a:pPr>
            <a:r>
              <a:rPr lang="he-IL" sz="1650" dirty="0"/>
              <a:t>מִשּׁוּם </a:t>
            </a:r>
            <a:r>
              <a:rPr lang="he-IL" sz="1650" dirty="0" err="1"/>
              <a:t>דְּמֶיחְזֵי</a:t>
            </a:r>
            <a:r>
              <a:rPr lang="he-IL" sz="1650" dirty="0"/>
              <a:t> כִּשְׁתֵּי רָשׁוּיוֹת,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וְעַל טוֹב </a:t>
            </a:r>
            <a:r>
              <a:rPr lang="he-IL" sz="1650" dirty="0" err="1">
                <a:solidFill>
                  <a:srgbClr val="F79646">
                    <a:lumMod val="50000"/>
                  </a:srgbClr>
                </a:solidFill>
              </a:rPr>
              <a:t>יִזָּכֵר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 שְׁמֶךָ</a:t>
            </a:r>
            <a:r>
              <a:rPr lang="he-IL" sz="1650" dirty="0"/>
              <a:t> נָמֵי - </a:t>
            </a:r>
          </a:p>
          <a:p>
            <a:pPr>
              <a:lnSpc>
                <a:spcPct val="120000"/>
              </a:lnSpc>
            </a:pPr>
            <a:r>
              <a:rPr lang="he-IL" sz="1650" dirty="0"/>
              <a:t>מַשְׁמַע עַל הַטּוֹבָה וְלֹא עַל הָרָעָה, וּתְנַן: 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חַיָּיב אָדָם לְבָרֵךְ עַל הָרָעָה כְּשֵׁם שֶׁמְּבָרֵךְ עַל הַטּוֹבָה</a:t>
            </a:r>
            <a:r>
              <a:rPr lang="he-IL" sz="1650" dirty="0"/>
              <a:t>,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650" dirty="0"/>
              <a:t>אֶלָּא עַל 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קַן צִפּוֹר יַגִּיעוּ רַחֲמֶיךָ </a:t>
            </a:r>
            <a:r>
              <a:rPr lang="he-IL" sz="1650" dirty="0"/>
              <a:t>- </a:t>
            </a:r>
          </a:p>
          <a:p>
            <a:pPr>
              <a:lnSpc>
                <a:spcPct val="120000"/>
              </a:lnSpc>
            </a:pPr>
            <a:r>
              <a:rPr lang="he-IL" sz="1650" dirty="0"/>
              <a:t>מַאי טַעְמָא?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650" dirty="0"/>
              <a:t>פְּלִיגִי בַּהּ תְּרֵי אָמוֹרָאֵי </a:t>
            </a:r>
            <a:r>
              <a:rPr lang="he-IL" sz="1650" dirty="0" err="1"/>
              <a:t>בְּמַעְרְבָא</a:t>
            </a:r>
            <a:r>
              <a:rPr lang="he-IL" sz="165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650" dirty="0"/>
              <a:t>רַבִּי יוֹסֵי בַּר אָבִין וְרַבִּי יוֹסֵי בַּר </a:t>
            </a:r>
            <a:r>
              <a:rPr lang="he-IL" sz="1650" dirty="0" err="1"/>
              <a:t>זְבִידָא</a:t>
            </a:r>
            <a:r>
              <a:rPr lang="he-IL" sz="1650" dirty="0"/>
              <a:t> -</a:t>
            </a:r>
          </a:p>
          <a:p>
            <a:pPr>
              <a:lnSpc>
                <a:spcPct val="120000"/>
              </a:lnSpc>
            </a:pPr>
            <a:r>
              <a:rPr lang="he-IL" sz="1650" dirty="0"/>
              <a:t>חַד אָמַר: מִפְּנֵי שֶׁמֵּטִיל קִנְאָה בְּמַעֲשֵׂה בְּרֵאשִׁית, </a:t>
            </a:r>
          </a:p>
          <a:p>
            <a:pPr>
              <a:lnSpc>
                <a:spcPct val="120000"/>
              </a:lnSpc>
            </a:pPr>
            <a:r>
              <a:rPr lang="he-IL" sz="1650" dirty="0"/>
              <a:t>וְחַד אָמַר: מִפְּנֵי שֶׁעוֹשֶׂה </a:t>
            </a:r>
            <a:r>
              <a:rPr lang="he-IL" sz="1650" dirty="0" err="1"/>
              <a:t>מִדּוֹתָיו</a:t>
            </a:r>
            <a:r>
              <a:rPr lang="he-IL" sz="1650" dirty="0"/>
              <a:t> שֶׁל הַקָּדוֹשׁ בָּרוּךְ הוּא רַחֲמִים וְאֵינָן אֶלָּא גְּזֵרוֹת.</a:t>
            </a:r>
          </a:p>
          <a:p>
            <a:pPr>
              <a:lnSpc>
                <a:spcPct val="120000"/>
              </a:lnSpc>
            </a:pPr>
            <a:br>
              <a:rPr lang="he-IL" sz="1600" dirty="0"/>
            </a:br>
            <a:r>
              <a:rPr lang="he-IL" sz="1650" dirty="0"/>
              <a:t>הַהוּא </a:t>
            </a:r>
            <a:r>
              <a:rPr lang="he-IL" sz="1650" dirty="0" err="1"/>
              <a:t>דִּנְחֵית</a:t>
            </a:r>
            <a:r>
              <a:rPr lang="he-IL" sz="1650" dirty="0"/>
              <a:t> </a:t>
            </a:r>
            <a:r>
              <a:rPr lang="he-IL" sz="1650" dirty="0" err="1"/>
              <a:t>קַמֵּיה</a:t>
            </a:r>
            <a:r>
              <a:rPr lang="he-IL" sz="1650" dirty="0"/>
              <a:t>ּ </a:t>
            </a:r>
            <a:r>
              <a:rPr lang="he-IL" sz="1650" dirty="0" err="1"/>
              <a:t>דְּרַבָּה</a:t>
            </a:r>
            <a:r>
              <a:rPr lang="he-IL" sz="1650" dirty="0"/>
              <a:t> וַאֲמַר: אַתָּה חַסְתָּ עַל קַן צִפּוֹר אַתָּה חוּס וְרַחֵם עָלֵינוּ.</a:t>
            </a:r>
          </a:p>
          <a:p>
            <a:pPr>
              <a:lnSpc>
                <a:spcPct val="120000"/>
              </a:lnSpc>
            </a:pPr>
            <a:r>
              <a:rPr lang="he-IL" sz="1650" dirty="0"/>
              <a:t>אֲמַר רַבָּה: כַּמָּה יָדַע הַאי צוּרְבָּא </a:t>
            </a:r>
            <a:r>
              <a:rPr lang="he-IL" sz="1650" dirty="0" err="1"/>
              <a:t>מֵרַבָּנַן</a:t>
            </a:r>
            <a:r>
              <a:rPr lang="he-IL" sz="1650" dirty="0"/>
              <a:t> </a:t>
            </a:r>
            <a:r>
              <a:rPr lang="he-IL" sz="1650" dirty="0" err="1"/>
              <a:t>לְרַצּוֹיֵי</a:t>
            </a:r>
            <a:r>
              <a:rPr lang="he-IL" sz="1650" dirty="0"/>
              <a:t> לְמָרֵיהּ. </a:t>
            </a:r>
          </a:p>
          <a:p>
            <a:pPr>
              <a:lnSpc>
                <a:spcPct val="120000"/>
              </a:lnSpc>
            </a:pPr>
            <a:r>
              <a:rPr lang="he-IL" sz="1650" dirty="0"/>
              <a:t>אֲמַר לֵיהּ </a:t>
            </a:r>
            <a:r>
              <a:rPr lang="he-IL" sz="1650" dirty="0" err="1"/>
              <a:t>אַבָּיֵי</a:t>
            </a:r>
            <a:r>
              <a:rPr lang="he-IL" sz="1650" dirty="0"/>
              <a:t>: וְהָא "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מְשַׁתְּקִין אוֹתוֹ</a:t>
            </a:r>
            <a:r>
              <a:rPr lang="he-IL" sz="1650" dirty="0"/>
              <a:t>" תְּנַן! </a:t>
            </a:r>
          </a:p>
          <a:p>
            <a:pPr>
              <a:lnSpc>
                <a:spcPct val="120000"/>
              </a:lnSpc>
            </a:pPr>
            <a:r>
              <a:rPr lang="he-IL" sz="1650" dirty="0"/>
              <a:t>וְרַבָּה נָמֵי </a:t>
            </a:r>
            <a:r>
              <a:rPr lang="he-IL" sz="1650" dirty="0" err="1"/>
              <a:t>לְחַדּוֹדֵי</a:t>
            </a:r>
            <a:r>
              <a:rPr lang="he-IL" sz="1650" dirty="0"/>
              <a:t> </a:t>
            </a:r>
            <a:r>
              <a:rPr lang="he-IL" sz="1650" dirty="0" err="1"/>
              <a:t>אַבָּיֵי</a:t>
            </a:r>
            <a:r>
              <a:rPr lang="he-IL" sz="1650" dirty="0"/>
              <a:t> הוּא דְּבָעֵי.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053214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E0DCA39C-F7CF-36A6-5C39-C85AC29F32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לג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323528" y="116632"/>
            <a:ext cx="8208912" cy="66409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הַהוּא </a:t>
            </a:r>
            <a:r>
              <a:rPr lang="he-IL" sz="1500" dirty="0" err="1"/>
              <a:t>דִּנְחֵית</a:t>
            </a:r>
            <a:r>
              <a:rPr lang="he-IL" sz="1500" dirty="0"/>
              <a:t> </a:t>
            </a:r>
            <a:r>
              <a:rPr lang="he-IL" sz="1500" dirty="0" err="1"/>
              <a:t>קַמֵּיה</a:t>
            </a:r>
            <a:r>
              <a:rPr lang="he-IL" sz="1500" dirty="0"/>
              <a:t>ּ דְּרַבִּי </a:t>
            </a:r>
            <a:r>
              <a:rPr lang="he-IL" sz="1500" dirty="0" err="1"/>
              <a:t>חֲנִינָא</a:t>
            </a:r>
            <a:r>
              <a:rPr lang="he-IL" sz="1500" dirty="0"/>
              <a:t>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אֲמַר: הָאֵל הַגָּדוֹל </a:t>
            </a:r>
            <a:r>
              <a:rPr lang="he-IL" sz="1500" dirty="0" err="1"/>
              <a:t>הַגִּבּוֹר</a:t>
            </a:r>
            <a:r>
              <a:rPr lang="he-IL" sz="1500" dirty="0"/>
              <a:t> וְהַנּוֹרָא וְהָאַדִּיר וְהָעִזּוּז </a:t>
            </a:r>
            <a:r>
              <a:rPr lang="he-IL" sz="1500" dirty="0" err="1"/>
              <a:t>וְהַיָּראוּי</a:t>
            </a:r>
            <a:r>
              <a:rPr lang="he-IL" sz="1500" dirty="0"/>
              <a:t> הֶחָזָק וְהָאַמִּיץ </a:t>
            </a:r>
            <a:r>
              <a:rPr lang="he-IL" sz="1500" dirty="0" err="1"/>
              <a:t>וְהַוַּדַּאי</a:t>
            </a:r>
            <a:r>
              <a:rPr lang="he-IL" sz="1500" dirty="0"/>
              <a:t> וְהַנִּכְבָּד. 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00" dirty="0"/>
              <a:t>הִמְתִּין לוֹ עַד </a:t>
            </a:r>
            <a:r>
              <a:rPr lang="he-IL" sz="1500" dirty="0" err="1"/>
              <a:t>דְּסַיֵּים</a:t>
            </a:r>
            <a:r>
              <a:rPr lang="he-IL" sz="1500" dirty="0"/>
              <a:t>.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00" dirty="0"/>
              <a:t>כִּי סַיֵּים אֲמַר לֵיהּ: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</a:t>
            </a:r>
            <a:r>
              <a:rPr lang="he-IL" sz="1500" dirty="0" err="1"/>
              <a:t>סַיֵּימְתִּינְהו</a:t>
            </a:r>
            <a:r>
              <a:rPr lang="he-IL" sz="1500" dirty="0"/>
              <a:t>ּ </a:t>
            </a:r>
            <a:r>
              <a:rPr lang="he-IL" sz="1500" dirty="0" err="1"/>
              <a:t>לְכוּלְּהו</a:t>
            </a:r>
            <a:r>
              <a:rPr lang="he-IL" sz="1500" dirty="0"/>
              <a:t>ּ שִׁבְחֵי </a:t>
            </a:r>
            <a:r>
              <a:rPr lang="he-IL" sz="1500" dirty="0" err="1"/>
              <a:t>דְמָרָך</a:t>
            </a:r>
            <a:r>
              <a:rPr lang="he-IL" sz="1500" dirty="0"/>
              <a:t>ְ?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לְמָה לִי כּוּלֵּי הַאי?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אֲנַן הָנֵי תְּלָת </a:t>
            </a:r>
            <a:r>
              <a:rPr lang="he-IL" sz="1500" dirty="0" err="1"/>
              <a:t>דְּאָמְרִינַן</a:t>
            </a:r>
            <a:r>
              <a:rPr lang="he-IL" sz="1500" dirty="0"/>
              <a:t>, אִי לָאו </a:t>
            </a:r>
            <a:r>
              <a:rPr lang="he-IL" sz="1500" dirty="0" err="1"/>
              <a:t>דְּאַמְרִינְהו</a:t>
            </a:r>
            <a:r>
              <a:rPr lang="he-IL" sz="1500" dirty="0"/>
              <a:t>ּ מֹשֶׁה רַבֵּנוּ </a:t>
            </a:r>
            <a:r>
              <a:rPr lang="he-IL" sz="1500" dirty="0" err="1"/>
              <a:t>בְּאוֹרָיְיתָא</a:t>
            </a:r>
            <a:r>
              <a:rPr lang="he-IL" sz="1500" dirty="0"/>
              <a:t>, וַאֲתוֹ אַנְשֵׁי כְּנֶסֶת הַגְּדוֹלָה </a:t>
            </a:r>
            <a:r>
              <a:rPr lang="he-IL" sz="1500" dirty="0" err="1"/>
              <a:t>וְתַקְּנִינְהו</a:t>
            </a:r>
            <a:r>
              <a:rPr lang="he-IL" sz="1500" dirty="0"/>
              <a:t>ּ בִּתְפִלָּה,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לָא </a:t>
            </a:r>
            <a:r>
              <a:rPr lang="he-IL" sz="1500" dirty="0" err="1"/>
              <a:t>הֲוֵינַן</a:t>
            </a:r>
            <a:r>
              <a:rPr lang="he-IL" sz="1500" dirty="0"/>
              <a:t> </a:t>
            </a:r>
            <a:r>
              <a:rPr lang="he-IL" sz="1500" dirty="0" err="1"/>
              <a:t>יְכוֹלִין</a:t>
            </a:r>
            <a:r>
              <a:rPr lang="he-IL" sz="1500" dirty="0"/>
              <a:t> </a:t>
            </a:r>
            <a:r>
              <a:rPr lang="he-IL" sz="1500" dirty="0" err="1"/>
              <a:t>לְמֵימַר</a:t>
            </a:r>
            <a:r>
              <a:rPr lang="he-IL" sz="1500" dirty="0"/>
              <a:t> לְהוּ, וְאַתְּ אָמְרַתְּ כּוּלֵּי הַאי וְאָזְלַתְּ?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מָשָׁל לְמֶלֶךְ בָּשָׂר וָדָם שֶׁהָיוּ לוֹ אֶלֶף אֲלָפִים </a:t>
            </a:r>
            <a:r>
              <a:rPr lang="he-IL" sz="1500" dirty="0" err="1"/>
              <a:t>דִּינְרֵי</a:t>
            </a:r>
            <a:r>
              <a:rPr lang="he-IL" sz="1500" dirty="0"/>
              <a:t> זָהָב וְהָיוּ </a:t>
            </a:r>
            <a:r>
              <a:rPr lang="he-IL" sz="1500" dirty="0" err="1"/>
              <a:t>מְקַלְּסִין</a:t>
            </a:r>
            <a:r>
              <a:rPr lang="he-IL" sz="1500" dirty="0"/>
              <a:t> אוֹתוֹ בְּשֶׁל כֶּסֶף, וַהֲלֹא גְּנַאי הוּא לוֹ!</a:t>
            </a:r>
            <a:br>
              <a:rPr lang="he-IL" sz="1500" dirty="0"/>
            </a:b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sz="1500" dirty="0"/>
              <a:t>וְאָמַר רַבִּי </a:t>
            </a:r>
            <a:r>
              <a:rPr lang="he-IL" sz="1500" dirty="0" err="1"/>
              <a:t>חֲנִינָא</a:t>
            </a:r>
            <a:r>
              <a:rPr lang="he-IL" sz="15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הַכֹּל</a:t>
            </a:r>
            <a:r>
              <a:rPr lang="he-IL" sz="1500" dirty="0"/>
              <a:t> בִּידֵי שָׁמַיִם חוּץ מִיִּרְאַת שָׁמַיִם,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שֶׁנֶּאֱמַר: "</a:t>
            </a:r>
            <a:r>
              <a:rPr lang="he-IL" sz="1500" dirty="0">
                <a:solidFill>
                  <a:srgbClr val="002060"/>
                </a:solidFill>
              </a:rPr>
              <a:t>וְעַתָּה יִשְׂרָאֵל מָה ה' </a:t>
            </a:r>
            <a:r>
              <a:rPr lang="he-IL" sz="1500" dirty="0" err="1">
                <a:solidFill>
                  <a:srgbClr val="002060"/>
                </a:solidFill>
              </a:rPr>
              <a:t>אֱלֹהֶיך</a:t>
            </a:r>
            <a:r>
              <a:rPr lang="he-IL" sz="1500" dirty="0">
                <a:solidFill>
                  <a:srgbClr val="002060"/>
                </a:solidFill>
              </a:rPr>
              <a:t>ָ שׁוֹאֵל מֵעִמָּךְ כִּי אִם לְיִרְאָה</a:t>
            </a:r>
            <a:r>
              <a:rPr lang="he-IL" sz="1500" dirty="0"/>
              <a:t>".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00" dirty="0"/>
              <a:t>אַטּוּ יִרְאַת שָׁמַיִם מִילְּתָא זוּטַרְתָּא הִיא?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וְהָאָמַר רַבִּי </a:t>
            </a:r>
            <a:r>
              <a:rPr lang="he-IL" sz="1500" dirty="0" err="1"/>
              <a:t>חֲנִינָא</a:t>
            </a:r>
            <a:r>
              <a:rPr lang="he-IL" sz="1500" dirty="0"/>
              <a:t> מִשּׁוּם רַבִּי שִׁמְעוֹן בֶּן יוֹחַי: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אֵין לוֹ </a:t>
            </a:r>
            <a:r>
              <a:rPr lang="he-IL" sz="1500" dirty="0" err="1"/>
              <a:t>לְהַקָּדוֹש</a:t>
            </a:r>
            <a:r>
              <a:rPr lang="he-IL" sz="1500" dirty="0"/>
              <a:t>ׁ בָּרוּךְ הוּא בְּבֵית גְּנָזָיו אֶלָּא אוֹצָר שֶׁל יִרְאַת שָׁמַיִם,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שֶׁנֶּאֱמַר: "</a:t>
            </a:r>
            <a:r>
              <a:rPr lang="he-IL" sz="1500" dirty="0">
                <a:solidFill>
                  <a:srgbClr val="002060"/>
                </a:solidFill>
              </a:rPr>
              <a:t>יִרְאַת ה' הִיא אוֹצָרוֹ</a:t>
            </a:r>
            <a:r>
              <a:rPr lang="he-IL" sz="1500" dirty="0"/>
              <a:t>"!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00" dirty="0"/>
              <a:t>אִין,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לְגַבַּי מֹשֶׁה מִילְּתָא זוּטַרְתָּא הִיא,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דְּאָמַר</a:t>
            </a:r>
            <a:r>
              <a:rPr lang="he-IL" sz="1500" dirty="0"/>
              <a:t> רַבִּי </a:t>
            </a:r>
            <a:r>
              <a:rPr lang="he-IL" sz="1500" dirty="0" err="1"/>
              <a:t>חֲנִינָא</a:t>
            </a:r>
            <a:r>
              <a:rPr lang="he-IL" sz="15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מָשָׁל לְאָדָם שֶׁמְבַקְּשִׁים מִמֶּנּוּ כְּלִי גָּדוֹל וְיֵשׁ לוֹ - דּוֹמֶה עָלָיו כִּכְלִי קָטָן, קָטָן וְאֵין לוֹ - דּוֹמֶה עָלָיו כִּכְלִי גָּדוֹל.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029BCC2B-F689-19B8-1715-D8EB449D3EC5}"/>
              </a:ext>
            </a:extLst>
          </p:cNvPr>
          <p:cNvSpPr txBox="1"/>
          <p:nvPr/>
        </p:nvSpPr>
        <p:spPr>
          <a:xfrm>
            <a:off x="8676456" y="124078"/>
            <a:ext cx="216024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2100" dirty="0"/>
          </a:p>
          <a:p>
            <a:endParaRPr lang="he-IL" sz="2100" dirty="0"/>
          </a:p>
          <a:p>
            <a:endParaRPr lang="he-IL" sz="2100" dirty="0"/>
          </a:p>
          <a:p>
            <a:endParaRPr lang="he-IL" sz="2100" dirty="0"/>
          </a:p>
          <a:p>
            <a:endParaRPr lang="he-IL" sz="2000" dirty="0"/>
          </a:p>
          <a:p>
            <a:endParaRPr lang="he-IL" sz="2100" dirty="0"/>
          </a:p>
          <a:p>
            <a:endParaRPr lang="he-IL" sz="2000" dirty="0"/>
          </a:p>
          <a:p>
            <a:endParaRPr lang="he-IL" sz="21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200" dirty="0"/>
          </a:p>
          <a:p>
            <a:endParaRPr lang="he-IL" sz="2800" dirty="0"/>
          </a:p>
          <a:p>
            <a:endParaRPr lang="he-IL" sz="1600" dirty="0"/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C30AFC54-AD2E-BA49-1B2A-0AAF65C17859}"/>
              </a:ext>
            </a:extLst>
          </p:cNvPr>
          <p:cNvSpPr/>
          <p:nvPr/>
        </p:nvSpPr>
        <p:spPr>
          <a:xfrm>
            <a:off x="217964" y="819934"/>
            <a:ext cx="3744416" cy="1016501"/>
          </a:xfrm>
          <a:prstGeom prst="wedgeRoundRectCallout">
            <a:avLst>
              <a:gd name="adj1" fmla="val 54255"/>
              <a:gd name="adj2" fmla="val 5099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דברים י/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יז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...הָאֵל הַגָּדֹל הַגִּבֹּר וְהַנּוֹרָא אֲשֶׁר לֹא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יִשָּׂא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פָנִים וְלֹא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יִקַּח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שֹׁחַד.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נחמיה ט/לב: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וְעַתָּה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אֱלֹהֵינו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ּ הָאֵל הַגָּדוֹל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הַגִּבּוֹר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וְהַנּוֹרָא...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86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FEA026E-525E-3F55-7133-3A39843B30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43203" y="35330"/>
            <a:ext cx="16561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לג עמוד ב -דף לד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395536" y="1086229"/>
            <a:ext cx="8208912" cy="54573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מוֹדִים </a:t>
            </a:r>
            <a:r>
              <a:rPr lang="he-IL" sz="1600" dirty="0" err="1"/>
              <a:t>מוֹדִים</a:t>
            </a:r>
            <a:r>
              <a:rPr lang="he-IL" sz="1600" dirty="0"/>
              <a:t> מְשַׁתְּקִין אוֹתוֹ: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600" dirty="0"/>
              <a:t>אָמַר רַבִּי </a:t>
            </a:r>
            <a:r>
              <a:rPr lang="he-IL" sz="1600" dirty="0" err="1"/>
              <a:t>זֵירָא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כׇּל</a:t>
            </a:r>
            <a:r>
              <a:rPr lang="he-IL" sz="1600" dirty="0"/>
              <a:t> הָאוֹמֵר "שְׁמַע </a:t>
            </a:r>
            <a:r>
              <a:rPr lang="he-IL" sz="1600" dirty="0" err="1"/>
              <a:t>שְׁמַע</a:t>
            </a:r>
            <a:r>
              <a:rPr lang="he-IL" sz="1600" dirty="0"/>
              <a:t>" כְּאוֹמֵר "מוֹדִים </a:t>
            </a:r>
            <a:r>
              <a:rPr lang="he-IL" sz="1600" dirty="0" err="1"/>
              <a:t>מוֹדִים</a:t>
            </a:r>
            <a:r>
              <a:rPr lang="he-IL" sz="1600" dirty="0"/>
              <a:t>" דָּמֵי.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600" dirty="0"/>
              <a:t>מֵיתִיבִי: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הַקּוֹרֵא אֶת שְׁמַע וְכוֹפְלָהּ - הֲרֵי זֶה מְגוּנֶּה.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מְגוּנֶּה הוּא דְּהָוֵי, </a:t>
            </a:r>
            <a:r>
              <a:rPr lang="he-IL" sz="1600" dirty="0" err="1"/>
              <a:t>שַׁתּוֹקֵי</a:t>
            </a:r>
            <a:r>
              <a:rPr lang="he-IL" sz="1600" dirty="0"/>
              <a:t> לָא </a:t>
            </a:r>
            <a:r>
              <a:rPr lang="he-IL" sz="1600" dirty="0" err="1"/>
              <a:t>מְשַׁתְּקִינַן</a:t>
            </a:r>
            <a:r>
              <a:rPr lang="he-IL" sz="1600" dirty="0"/>
              <a:t> לֵיהּ!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לָא </a:t>
            </a:r>
            <a:r>
              <a:rPr lang="he-IL" sz="1600" dirty="0" err="1"/>
              <a:t>קַשְׁיָא</a:t>
            </a:r>
            <a:r>
              <a:rPr lang="he-IL" sz="16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הָא </a:t>
            </a:r>
            <a:r>
              <a:rPr lang="he-IL" sz="1600" dirty="0" err="1"/>
              <a:t>דְּאָמַר</a:t>
            </a:r>
            <a:r>
              <a:rPr lang="he-IL" sz="1600" dirty="0"/>
              <a:t> מִילְּתָא </a:t>
            </a:r>
            <a:r>
              <a:rPr lang="he-IL" sz="1600" dirty="0" err="1"/>
              <a:t>מִילְּתָא</a:t>
            </a:r>
            <a:r>
              <a:rPr lang="he-IL" sz="1600" dirty="0"/>
              <a:t> וְתָנֵי לַהּ,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וְהָא </a:t>
            </a:r>
            <a:r>
              <a:rPr lang="he-IL" sz="1600" dirty="0" err="1"/>
              <a:t>דְּאָמַר</a:t>
            </a:r>
            <a:r>
              <a:rPr lang="he-IL" sz="1600" dirty="0"/>
              <a:t> </a:t>
            </a:r>
            <a:r>
              <a:rPr lang="he-IL" sz="1600" dirty="0" err="1"/>
              <a:t>פְּסוּקָא</a:t>
            </a:r>
            <a:r>
              <a:rPr lang="he-IL" sz="1600" dirty="0"/>
              <a:t> </a:t>
            </a:r>
            <a:r>
              <a:rPr lang="he-IL" sz="1600" dirty="0" err="1"/>
              <a:t>פְּסוּקָא</a:t>
            </a:r>
            <a:r>
              <a:rPr lang="he-IL" sz="1600" dirty="0"/>
              <a:t> וְתָנֵי לֵיהּ.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600" dirty="0"/>
              <a:t>אֲמַר לֵיהּ רַב </a:t>
            </a:r>
            <a:r>
              <a:rPr lang="he-IL" sz="1600" dirty="0" err="1"/>
              <a:t>פָּפָּא</a:t>
            </a:r>
            <a:r>
              <a:rPr lang="he-IL" sz="1600" dirty="0"/>
              <a:t> </a:t>
            </a:r>
            <a:r>
              <a:rPr lang="he-IL" sz="1600" dirty="0" err="1"/>
              <a:t>לְאַבָּיֵי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וְדִילְמָא מֵעִיקָּרָא לָא כַּוֵּון </a:t>
            </a:r>
            <a:r>
              <a:rPr lang="he-IL" sz="1600" dirty="0" err="1"/>
              <a:t>דַּעְתֵּיה</a:t>
            </a:r>
            <a:r>
              <a:rPr lang="he-IL" sz="1600" dirty="0"/>
              <a:t>ּ וּלְבַסּוֹף כַּוֵּון </a:t>
            </a:r>
            <a:r>
              <a:rPr lang="he-IL" sz="1600" dirty="0" err="1"/>
              <a:t>דַּעְתֵּיה</a:t>
            </a:r>
            <a:r>
              <a:rPr lang="he-IL" sz="1600" dirty="0"/>
              <a:t>ּ?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600" dirty="0"/>
              <a:t>אֲמַר לֵיהּ: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חַבְרוּתָא כְּלַפֵּי שְׁמַיָּא מִי אִיכָּא?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אִי לָא כַּוֵּון </a:t>
            </a:r>
            <a:r>
              <a:rPr lang="he-IL" sz="1600" dirty="0" err="1"/>
              <a:t>דַּעְתֵּיה</a:t>
            </a:r>
            <a:r>
              <a:rPr lang="he-IL" sz="1600" dirty="0"/>
              <a:t>ּ מֵעִיקָּרָא - מָחֵינַן לֵיהּ </a:t>
            </a:r>
            <a:r>
              <a:rPr lang="he-IL" sz="1600" dirty="0" err="1"/>
              <a:t>בְּמַרְזַפְתָּא</a:t>
            </a:r>
            <a:r>
              <a:rPr lang="he-IL" sz="1600" dirty="0"/>
              <a:t> </a:t>
            </a:r>
            <a:r>
              <a:rPr lang="he-IL" sz="1600" dirty="0" err="1"/>
              <a:t>דְנַפָּחָא</a:t>
            </a:r>
            <a:r>
              <a:rPr lang="he-IL" sz="1600" dirty="0"/>
              <a:t> עַד </a:t>
            </a:r>
            <a:r>
              <a:rPr lang="he-IL" sz="1600" dirty="0" err="1"/>
              <a:t>דִּמְכַוֵּין</a:t>
            </a:r>
            <a:r>
              <a:rPr lang="he-IL" sz="1600" dirty="0"/>
              <a:t> </a:t>
            </a:r>
            <a:r>
              <a:rPr lang="he-IL" sz="1600" dirty="0" err="1"/>
              <a:t>דַּעְתֵּיה</a:t>
            </a:r>
            <a:r>
              <a:rPr lang="he-IL" sz="1600" dirty="0"/>
              <a:t>ּ.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CD6034B2-A394-4D15-9729-05813EDC9519}"/>
              </a:ext>
            </a:extLst>
          </p:cNvPr>
          <p:cNvSpPr/>
          <p:nvPr/>
        </p:nvSpPr>
        <p:spPr>
          <a:xfrm>
            <a:off x="2195736" y="288640"/>
            <a:ext cx="6506074" cy="724161"/>
          </a:xfrm>
          <a:prstGeom prst="wedgeRoundRectCallout">
            <a:avLst>
              <a:gd name="adj1" fmla="val 53817"/>
              <a:gd name="adj2" fmla="val -5075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משנה: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הָאוֹמֵר: "עַל קַן צִיפּוֹר יַגִּיעוּ רַחֲמֶיךָ"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וְ"עַל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טוֹב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יִזָּכֵר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שְׁמֶךָ" "מוֹדִים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מוֹדִים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" - מְשַׁתְּקִין אוֹתוֹ.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FDFEAD9C-2EF1-4725-BCD7-16AB83603237}"/>
              </a:ext>
            </a:extLst>
          </p:cNvPr>
          <p:cNvSpPr txBox="1"/>
          <p:nvPr/>
        </p:nvSpPr>
        <p:spPr>
          <a:xfrm>
            <a:off x="8488611" y="581111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</p:spTree>
    <p:extLst>
      <p:ext uri="{BB962C8B-B14F-4D97-AF65-F5344CB8AC3E}">
        <p14:creationId xmlns:p14="http://schemas.microsoft.com/office/powerpoint/2010/main" val="3598816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לג ע"א (שורה 8) – דף לד ע"א (משנה)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לד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706552C8-FEB7-7BC3-232C-E1BE4DE81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לג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954822" y="1526815"/>
            <a:ext cx="7532847" cy="48295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אפי' נחש כרוך על עקבו לא יפסיק: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ששת: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שנו אלא נחש אבל עקרב פוסק.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מיתיבי: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נפל לגוב אריות -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מעידין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 שמת,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נפל לחפירה מלאה נחשים ועקרבים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מעידין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 שמת.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שאני התם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דאגב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איצצא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יצחק: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ראה שוורים פוסק,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אושעיא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מרחיקין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משור תם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חמשים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אמה ומשור מועד כמלא עיניו. </a:t>
            </a:r>
          </a:p>
          <a:p>
            <a:pPr>
              <a:lnSpc>
                <a:spcPct val="120000"/>
              </a:lnSpc>
            </a:pPr>
            <a:endParaRPr lang="he-IL" sz="1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תנא משמיה דר' מאיר: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ריש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תורא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בדקולא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 סליק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לאגרא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ושדי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דרגא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מתותך.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שמואל: הני מילי בשור שחור וביומי ניסן, מפני שהשטן מרקד לו בין קרניו. 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9D1D1980-FDD8-01F0-8A1F-EDC33BCD5D68}"/>
              </a:ext>
            </a:extLst>
          </p:cNvPr>
          <p:cNvSpPr/>
          <p:nvPr/>
        </p:nvSpPr>
        <p:spPr>
          <a:xfrm>
            <a:off x="2483769" y="218703"/>
            <a:ext cx="6048672" cy="1152128"/>
          </a:xfrm>
          <a:prstGeom prst="wedgeRoundRectCallout">
            <a:avLst>
              <a:gd name="adj1" fmla="val 52303"/>
              <a:gd name="adj2" fmla="val -3995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משנה ל ע"ב: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עומדין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להתפלל אלא מתוך כובד ראש.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חסידים הראשונים היו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שוהין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שעה אחת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ומתפללין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כדי שיכוונו לבם לאביהם שבשמים.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אפי' המלך שואל בשלומו לא ישיבנו, ואפי' נחש כרוך על עקבו לא יפסיק.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4ED7AA78-5B76-1999-1CC4-C40DB080BC2E}"/>
              </a:ext>
            </a:extLst>
          </p:cNvPr>
          <p:cNvSpPr txBox="1"/>
          <p:nvPr/>
        </p:nvSpPr>
        <p:spPr>
          <a:xfrm>
            <a:off x="8587670" y="1534874"/>
            <a:ext cx="216024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2000" dirty="0"/>
          </a:p>
          <a:p>
            <a:endParaRPr lang="he-IL" sz="2000" dirty="0"/>
          </a:p>
          <a:p>
            <a:endParaRPr lang="he-IL" sz="2000" dirty="0"/>
          </a:p>
          <a:p>
            <a:endParaRPr lang="he-IL" sz="2700" dirty="0"/>
          </a:p>
          <a:p>
            <a:endParaRPr lang="he-IL" sz="15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7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200" dirty="0"/>
          </a:p>
          <a:p>
            <a:endParaRPr lang="he-IL" sz="1950" dirty="0"/>
          </a:p>
          <a:p>
            <a:endParaRPr lang="he-IL" sz="1700" dirty="0"/>
          </a:p>
          <a:p>
            <a:r>
              <a:rPr lang="he-IL" sz="1600" dirty="0"/>
              <a:t>●</a:t>
            </a:r>
          </a:p>
        </p:txBody>
      </p:sp>
      <p:sp>
        <p:nvSpPr>
          <p:cNvPr id="6" name="חץ: שמאלה 5">
            <a:extLst>
              <a:ext uri="{FF2B5EF4-FFF2-40B4-BE49-F238E27FC236}">
                <a16:creationId xmlns:a16="http://schemas.microsoft.com/office/drawing/2014/main" id="{E44A4215-D7F3-081F-94C1-1FDFD2A2A837}"/>
              </a:ext>
            </a:extLst>
          </p:cNvPr>
          <p:cNvSpPr/>
          <p:nvPr/>
        </p:nvSpPr>
        <p:spPr>
          <a:xfrm>
            <a:off x="323528" y="630148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712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706552C8-FEB7-7BC3-232C-E1BE4DE81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לג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611560" y="908720"/>
            <a:ext cx="7876109" cy="3274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מעשה במקום אחד שהיה ערוד והיה מזיק את הבריות,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באו והודיעו לו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לר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'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חנינא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בן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דוסא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אמר להם: הראו לי את חורו,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הראוהו את חורו,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נתן עקבו על פי החור, יצא ונשכו ומת אותו ערוד.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נטלו על כתפו והביאו לבית המדרש,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אמר להם: ראו בני, אין ערוד ממית אלא החטא ממית.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באותה שעה אמרו: אוי לו לאדם שפגע בו ערוד ואוי לו לערוד שפגע בו ר'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חנינא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בן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דוסא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3059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706552C8-FEB7-7BC3-232C-E1BE4DE81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לג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611560" y="260648"/>
            <a:ext cx="7876109" cy="56957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מזכירין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גבורות גשמים בתחיית המתים,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ושאלה בברכת השנים,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והבדלה בחונן הדעת,</a:t>
            </a:r>
          </a:p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אומר: אומרה ברכה רביעית בפני עצמה,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רבי אליעזר אומר: בהודאה.</a:t>
            </a:r>
            <a:br>
              <a:rPr lang="he-IL" sz="1700" dirty="0"/>
            </a:b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b="1" dirty="0"/>
              <a:t>גמרא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מזכירין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גבורות גשמים - מאי טעמא?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יוסף: מתוך ששקולה כתחיית המתים לפיכך קבעוה בתחיית המתים.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ושאלה בברכת השנים - מאי טעמא?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יוסף: מתוך שהיא פרנסה לפיכך קבעוה בברכת פרנסה.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הבדלה בחונן הדעת -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מ''ט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יוסף: מתוך שהיא חכמה קבעוה בברכת חכמה,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ורבנן אמרי: מתוך שהיא חול לפיכך קבעוה בברכת חול.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93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706552C8-FEB7-7BC3-232C-E1BE4DE81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לג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911474" y="44624"/>
            <a:ext cx="7516069" cy="68608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גדולה דעה שנתנה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ברכה של חול.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''ר אמי: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גדולה דעה שנתנה בין שתי אותיות,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כִּי </a:t>
            </a:r>
            <a:r>
              <a:rPr lang="he-IL" sz="16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אֵל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דֵּעוֹת </a:t>
            </a:r>
            <a:r>
              <a:rPr lang="he-IL" sz="16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ה'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וכל מי שאין בו דעה אסור לרחם עליו,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כִּי לֹא עַם בִּינוֹת הוּא עַל כֵּן לֹא יְרַחֲמֶנּוּ עֹשֵׂהוּ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אלעזר: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גדול מקדש שנתן בין ב' אותיות,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פָּעַלְתָּ </a:t>
            </a:r>
            <a:r>
              <a:rPr lang="he-IL" sz="16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ה'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מִקְּדָשׁ </a:t>
            </a:r>
            <a:r>
              <a:rPr lang="he-IL" sz="16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ה'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''ר אלעזר: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אדם שיש בו דעה כאילו נבנה בית המקדש בימיו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דעה נתנה בין שתי אותיות, מקדש נתן בין שתי אותיות.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מתקיף לה רב אחא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קרחינאה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מעתה גדולה נקמה שנתנה בין שתי אותיות, שנאמר: "</a:t>
            </a:r>
            <a:r>
              <a:rPr lang="he-IL" sz="16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אֵל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נְקָמוֹת </a:t>
            </a:r>
            <a:r>
              <a:rPr lang="he-IL" sz="16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ה'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"!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אין, במילתה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מיהא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גדולה היא,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והיינו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שתי נקמות הללו למה? אחת לטובה ואחת לרעה,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לטובה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הוֹפִיעַ מֵהַר פָּארָן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לרעה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אֵל נְקָמוֹת ה' אֵל נְקָמוֹת הוֹפִיעַ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1AFD3D10-C9F0-FE50-4E53-194B6FCE6BFB}"/>
              </a:ext>
            </a:extLst>
          </p:cNvPr>
          <p:cNvSpPr txBox="1"/>
          <p:nvPr/>
        </p:nvSpPr>
        <p:spPr>
          <a:xfrm>
            <a:off x="8607941" y="68034"/>
            <a:ext cx="216024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21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200" dirty="0"/>
          </a:p>
          <a:p>
            <a:endParaRPr lang="he-IL" sz="2800" dirty="0"/>
          </a:p>
          <a:p>
            <a:endParaRPr lang="he-IL" sz="2000" dirty="0"/>
          </a:p>
          <a:p>
            <a:endParaRPr lang="he-IL" sz="17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2400" dirty="0"/>
          </a:p>
          <a:p>
            <a:endParaRPr lang="he-IL" sz="1600" dirty="0"/>
          </a:p>
          <a:p>
            <a:r>
              <a:rPr lang="he-IL" sz="1600" dirty="0"/>
              <a:t>●</a:t>
            </a:r>
          </a:p>
          <a:p>
            <a:endParaRPr lang="he-IL" sz="2300" dirty="0"/>
          </a:p>
          <a:p>
            <a:endParaRPr lang="he-IL" sz="1600" dirty="0"/>
          </a:p>
          <a:p>
            <a:endParaRPr lang="he-IL" dirty="0"/>
          </a:p>
          <a:p>
            <a:r>
              <a:rPr lang="he-IL" sz="16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68067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706552C8-FEB7-7BC3-232C-E1BE4DE81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לג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953419" y="1528132"/>
            <a:ext cx="7516069" cy="51619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 עקיבא אומר אומרה ברכה רביעית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שמן בר אבא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יוחנן: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מכדי אנשי כנסת הגדולה תקנו להם לישראל ברכות ותפלות קדושות והבדלות,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נחזי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היכן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תקון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קבעוה בתפלה, העשירו - קבעוה על הכוס, הענו - חזרו וקבעוה בתפלה.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והם אמרו: המבדיל בתפלה צריך שיבדיל על הכוס.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איתמר נמי: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 אמר רבי יוחנן: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אנשי כנסת הגדולה תקנו להם לישראל ברכות ותפלות </a:t>
            </a:r>
            <a:r>
              <a:rPr lang="he-IL" sz="16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קדושות והבדלות.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קבעוה בתפלה, העשירו - קבעוה על הכוס, חזרו והענו - קבעוה בתפלה.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והם אמרו: המבדיל בתפלה צריך שיבדיל על הכוס.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איתמר נמי: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רבה ורב יוסף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תרוייהו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המבדיל בתפלה צריך שיבדיל על הכוס. 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C153E61F-2531-C458-248A-A32F1D525081}"/>
              </a:ext>
            </a:extLst>
          </p:cNvPr>
          <p:cNvSpPr/>
          <p:nvPr/>
        </p:nvSpPr>
        <p:spPr>
          <a:xfrm>
            <a:off x="5220071" y="218703"/>
            <a:ext cx="3312369" cy="1152128"/>
          </a:xfrm>
          <a:prstGeom prst="wedgeRoundRectCallout">
            <a:avLst>
              <a:gd name="adj1" fmla="val 52303"/>
              <a:gd name="adj2" fmla="val -3995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משנה ל ע"ב: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והבדלה בחונן הדעת,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אומר: אומרה ברכה רביעית בפני עצמה,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רבי אליעזר אומר: בהודאה.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6" name="חץ: שמאלה 5">
            <a:extLst>
              <a:ext uri="{FF2B5EF4-FFF2-40B4-BE49-F238E27FC236}">
                <a16:creationId xmlns:a16="http://schemas.microsoft.com/office/drawing/2014/main" id="{3F9F9440-51F0-BB37-8698-FAE3B96241F5}"/>
              </a:ext>
            </a:extLst>
          </p:cNvPr>
          <p:cNvSpPr/>
          <p:nvPr/>
        </p:nvSpPr>
        <p:spPr>
          <a:xfrm>
            <a:off x="323528" y="630148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3926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706552C8-FEB7-7BC3-232C-E1BE4DE81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לג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872355" y="2899777"/>
            <a:ext cx="7516069" cy="36107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 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(צ"ל: רבה)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ומותבינן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אשמעתין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טעה ולא הזכיר גבורות גשמים בתחיית המתים ושאלה בברכת השנים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מחזירין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אותו,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והבדלה בחונן הדעת -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מחזירין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אותו,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מפני שיכול לאומרה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על הכוס.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מפני שיכול לאומרה על הכוס, אלא אימא מפני שאומרה על הכוס.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איתמר נמי: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בנימין בר יפת: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שאל ר' יוסי את ר' יוחנן בצידן ואמרי לה ר' שמעון בן יעקב דמן צור את ר' יוחנן ואנא שמעית: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המבדיל בתפלה - צריך שיבדיל על הכוס או לא?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ליה: צריך שיבדיל על הכוס.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C153E61F-2531-C458-248A-A32F1D525081}"/>
              </a:ext>
            </a:extLst>
          </p:cNvPr>
          <p:cNvSpPr/>
          <p:nvPr/>
        </p:nvSpPr>
        <p:spPr>
          <a:xfrm>
            <a:off x="1763688" y="159980"/>
            <a:ext cx="6768752" cy="2562225"/>
          </a:xfrm>
          <a:prstGeom prst="wedgeRoundRectCallout">
            <a:avLst>
              <a:gd name="adj1" fmla="val 52303"/>
              <a:gd name="adj2" fmla="val -3995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שמן בר אבא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יוחנן: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מכדי אנשי כנסת הגדולה תקנו להם לישראל ברכות ותפלות קדושות והבדלות,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נחזי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היכן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תקון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קבעוה בתפלה, העשירו - קבעוה על הכוס, הענו - חזרו וקבעוה בתפלה,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והם אמרו: המבדיל בתפלה צריך שיבדיל על הכוס. 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איתמר נמי: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ר'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 אמר רבי יוחנן: 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... 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והם אמרו: המבדיל בתפלה צריך שיבדיל על הכוס. 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איתמר נמי: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רבה ורב יוסף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תרוייהו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... המבדיל בתפלה </a:t>
            </a:r>
            <a:r>
              <a:rPr lang="he-IL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צריך שיבדיל 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 הכוס. </a:t>
            </a:r>
          </a:p>
        </p:txBody>
      </p:sp>
    </p:spTree>
    <p:extLst>
      <p:ext uri="{BB962C8B-B14F-4D97-AF65-F5344CB8AC3E}">
        <p14:creationId xmlns:p14="http://schemas.microsoft.com/office/powerpoint/2010/main" val="418943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706552C8-FEB7-7BC3-232C-E1BE4DE81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61866" y="35330"/>
            <a:ext cx="1565514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b="1" dirty="0">
                <a:solidFill>
                  <a:schemeClr val="bg1">
                    <a:lumMod val="50000"/>
                  </a:schemeClr>
                </a:solidFill>
              </a:rPr>
              <a:t>דף לג עמוד א - </a:t>
            </a:r>
          </a:p>
          <a:p>
            <a:r>
              <a:rPr lang="he-IL" sz="1500" b="1" dirty="0">
                <a:solidFill>
                  <a:schemeClr val="bg1">
                    <a:lumMod val="50000"/>
                  </a:schemeClr>
                </a:solidFill>
              </a:rPr>
              <a:t>דף לג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-63289" y="-22488"/>
            <a:ext cx="8910331" cy="70925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איבעיא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להו: </a:t>
            </a:r>
            <a:br>
              <a:rPr lang="en-US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המבדיל על הכוס - מהו שיבדיל בתפילה?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נחמן בר יצחק: </a:t>
            </a:r>
            <a:br>
              <a:rPr lang="en-US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קל וחומר מתפלה –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ומה תפלה,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דעיקר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תקנתא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היא, אמרי: המבדיל בתפלה צריך שיבדיל על הכוס,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המבדיל על הכוס,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דלאו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עיקר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תקנתא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היא, לא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כ''ש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 ר' אחא אריכא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חיננא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המבדיל בתפלה - משובח יותר ממי שיבדיל על הכוס,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ואם הבדיל בזו ובזו - ינוחו לו ברכות על ראשו.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 גופא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אמרת: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המבדיל בתפלה - משובח יותר ממי שיבדיל על הכוס 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אלמא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תפלה לחודה סגי,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והדר תני: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אם הבדיל בזו ובזו - ינוחו לו ברכות על ראשו 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וכיון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דנפיק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בחדא אפטר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והויא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ברכה שאינה צריכה, ואמר רב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ואיתימא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ר''ל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ואמרי לה ר' יוחנן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תרוייהו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כל המברך ברכה שאינה צריכה עובר משום "</a:t>
            </a:r>
            <a:r>
              <a:rPr lang="he-IL" sz="155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55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תשא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אימא הכי: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אם הבדיל בזו ולא הבדיל בזו - ינוחו לו ברכות על ראשו. 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 רב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מרב ששת: טעה בזו ובזו מהו?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טעה בזו ובזו חוזר לראש.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רבינא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הלכתא מאי?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כי קידוש - מה קידוש אף על גב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דמקדש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בצלותא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מקדש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אכסא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אף הבדלה נמי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דמבדיל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בצלותא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מבדיל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אכסא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C153E61F-2531-C458-248A-A32F1D525081}"/>
              </a:ext>
            </a:extLst>
          </p:cNvPr>
          <p:cNvSpPr/>
          <p:nvPr/>
        </p:nvSpPr>
        <p:spPr>
          <a:xfrm>
            <a:off x="1547664" y="116632"/>
            <a:ext cx="3312368" cy="604723"/>
          </a:xfrm>
          <a:prstGeom prst="wedgeRoundRectCallout">
            <a:avLst>
              <a:gd name="adj1" fmla="val 55342"/>
              <a:gd name="adj2" fmla="val -3856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המבדיל בתפלה צריך שיבדיל על הכוס. 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BF8F3072-ECE0-5634-4BF9-201CC991A927}"/>
              </a:ext>
            </a:extLst>
          </p:cNvPr>
          <p:cNvSpPr txBox="1"/>
          <p:nvPr/>
        </p:nvSpPr>
        <p:spPr>
          <a:xfrm>
            <a:off x="8867313" y="-15856"/>
            <a:ext cx="216024" cy="67864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2100" dirty="0"/>
          </a:p>
          <a:p>
            <a:endParaRPr lang="he-IL" sz="2100" dirty="0"/>
          </a:p>
          <a:p>
            <a:endParaRPr lang="he-IL" sz="2100" dirty="0"/>
          </a:p>
          <a:p>
            <a:endParaRPr lang="he-IL" sz="2000" dirty="0"/>
          </a:p>
          <a:p>
            <a:endParaRPr lang="he-IL" sz="21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200" dirty="0"/>
          </a:p>
          <a:p>
            <a:endParaRPr lang="he-IL" sz="2800" dirty="0"/>
          </a:p>
          <a:p>
            <a:endParaRPr lang="he-IL" sz="2000" dirty="0"/>
          </a:p>
          <a:p>
            <a:endParaRPr lang="he-IL" sz="1700" dirty="0"/>
          </a:p>
          <a:p>
            <a:endParaRPr lang="he-IL" sz="1700" dirty="0"/>
          </a:p>
          <a:p>
            <a:endParaRPr lang="he-IL" sz="1700" dirty="0"/>
          </a:p>
          <a:p>
            <a:endParaRPr lang="he-IL" sz="1700" dirty="0"/>
          </a:p>
          <a:p>
            <a:endParaRPr lang="he-IL" sz="2000" dirty="0"/>
          </a:p>
          <a:p>
            <a:endParaRPr lang="he-IL" sz="1700" dirty="0"/>
          </a:p>
          <a:p>
            <a:r>
              <a:rPr lang="he-IL" sz="1600" dirty="0"/>
              <a:t>●</a:t>
            </a:r>
          </a:p>
          <a:p>
            <a:endParaRPr lang="he-IL" sz="2200" dirty="0"/>
          </a:p>
          <a:p>
            <a:endParaRPr lang="he-IL" sz="16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1F54D0-99FE-9635-3A83-B5B4E451AD1D}"/>
              </a:ext>
            </a:extLst>
          </p:cNvPr>
          <p:cNvSpPr txBox="1"/>
          <p:nvPr/>
        </p:nvSpPr>
        <p:spPr>
          <a:xfrm>
            <a:off x="8435265" y="583673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ע"ב</a:t>
            </a:r>
          </a:p>
        </p:txBody>
      </p:sp>
    </p:spTree>
    <p:extLst>
      <p:ext uri="{BB962C8B-B14F-4D97-AF65-F5344CB8AC3E}">
        <p14:creationId xmlns:p14="http://schemas.microsoft.com/office/powerpoint/2010/main" val="2984966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A6221D27-FB68-517F-2651-C0522EC906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לג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251520" y="44688"/>
            <a:ext cx="8468951" cy="6787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אליעזר אומר בהודאה: 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רכיב חמרא, </a:t>
            </a: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שקיל ואזיל ר'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אבין בתריה,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ודאי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דאמריתו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דר' יוחנן הלכה כר' אליעזר ביום טוב שחל להיות אחר השבת?</a:t>
            </a:r>
            <a:endParaRPr lang="he-IL" sz="15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אין.  </a:t>
            </a:r>
            <a:r>
              <a:rPr lang="he-IL" sz="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he-IL" sz="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הגר"א</a:t>
            </a:r>
            <a:r>
              <a:rPr lang="he-IL" sz="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כתב שאין לגרוס שורה זו)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הלכה מכלל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דפליגי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- ולא פליגי? והא פליגי רבנן!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אימר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דפליגי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רבנן בשאר ימות השנה, ביום טוב שחל להיות אחר השבת מי פליגי?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-  והא פליג ר' עקיבא!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אטו כל השנה כולה מי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עבדינן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כר' עקיבא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דהשתא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ניקו ונעביד כוותיה? כל השנה כולה מאי טעמא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עבדינן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כרבי עקיבא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דתמני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סרי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תקון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תשסרי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תקון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הכא נמי שב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תקון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תמני לא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תקון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55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לאו הלכה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מטין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דאתמר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 </a:t>
            </a:r>
            <a:r>
              <a:rPr lang="he-IL" sz="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he-IL" sz="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גר"א</a:t>
            </a:r>
            <a:r>
              <a:rPr lang="he-IL" sz="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צ"ל </a:t>
            </a:r>
            <a:r>
              <a:rPr lang="he-IL" sz="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sz="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יצחק בר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אבדימי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משום רבינו: הלכה, ואמרי לה: מטין,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יוחנן אמר: מודים,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ור'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 אמר: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נראין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ר'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נקוט דרבי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 בידך, </a:t>
            </a: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דדייק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וגמר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שמעתא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מפומא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דמרה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שפיר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כרחבא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דפומבדיתא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רחבא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אמר ר' יהודה הר הבית סטיו כפול היה והיה סטיו לפנים מסטיו.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DF6DEAFC-8459-C4E2-6108-04602329D2AA}"/>
              </a:ext>
            </a:extLst>
          </p:cNvPr>
          <p:cNvSpPr/>
          <p:nvPr/>
        </p:nvSpPr>
        <p:spPr>
          <a:xfrm>
            <a:off x="1574028" y="108243"/>
            <a:ext cx="3077683" cy="1008112"/>
          </a:xfrm>
          <a:prstGeom prst="wedgeRoundRectCallout">
            <a:avLst>
              <a:gd name="adj1" fmla="val 56392"/>
              <a:gd name="adj2" fmla="val -4411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משנה ל ע"ב:</a:t>
            </a: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והבדלה בחונן הדעת,</a:t>
            </a:r>
          </a:p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אומר: אומרה ברכה רביעית בפני עצמה,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רבי אליעזר אומר: בהודאה.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177AE0EF-160A-AA0A-4EF5-4E30566D14CA}"/>
              </a:ext>
            </a:extLst>
          </p:cNvPr>
          <p:cNvSpPr/>
          <p:nvPr/>
        </p:nvSpPr>
        <p:spPr>
          <a:xfrm>
            <a:off x="323528" y="630148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312608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22350</TotalTime>
  <Words>2168</Words>
  <Application>Microsoft Office PowerPoint</Application>
  <PresentationFormat>‫הצגה על המסך (4:3)</PresentationFormat>
  <Paragraphs>390</Paragraphs>
  <Slides>14</Slides>
  <Notes>12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7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2281</cp:revision>
  <dcterms:created xsi:type="dcterms:W3CDTF">2015-01-28T10:22:53Z</dcterms:created>
  <dcterms:modified xsi:type="dcterms:W3CDTF">2024-01-30T15:22:23Z</dcterms:modified>
</cp:coreProperties>
</file>