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615" r:id="rId2"/>
    <p:sldId id="537" r:id="rId3"/>
    <p:sldId id="551" r:id="rId4"/>
    <p:sldId id="552" r:id="rId5"/>
    <p:sldId id="553" r:id="rId6"/>
    <p:sldId id="554" r:id="rId7"/>
    <p:sldId id="616" r:id="rId8"/>
    <p:sldId id="618" r:id="rId9"/>
    <p:sldId id="555" r:id="rId10"/>
    <p:sldId id="556" r:id="rId11"/>
    <p:sldId id="557" r:id="rId12"/>
    <p:sldId id="558" r:id="rId13"/>
    <p:sldId id="42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67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69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151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619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934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67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2628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931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2553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810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2075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1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כ"א/שבט/תשפ"ד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77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kdash3.co.il/limud-leshichno-b-2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לד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לד ע"א (משנה) – דף לד ע"ב (סוף הפרק)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083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487222" y="304663"/>
            <a:ext cx="9361040" cy="62162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אָמַר רַבִּי </a:t>
            </a:r>
            <a:r>
              <a:rPr lang="he-IL" sz="1500" dirty="0" err="1"/>
              <a:t>חִיָּיא</a:t>
            </a:r>
            <a:r>
              <a:rPr lang="he-IL" sz="1500" dirty="0"/>
              <a:t> בַּר אַבָּא אָמַר רַבִּי יוֹחָנָן: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כׇּל</a:t>
            </a:r>
            <a:r>
              <a:rPr lang="he-IL" sz="1500" dirty="0"/>
              <a:t> הַנְּבִיאִים כּוּלָּן לֹא </a:t>
            </a:r>
            <a:r>
              <a:rPr lang="he-IL" sz="1500" dirty="0" err="1"/>
              <a:t>נִתְנַבְּאו</a:t>
            </a:r>
            <a:r>
              <a:rPr lang="he-IL" sz="1500" dirty="0"/>
              <a:t>ּ אֶלָּא לַמַּשִּׂיא בִּתּוֹ לְתַלְמִיד חָכָם, וְלָעוֹשֶׂה פְּרַקְמַטְיָא לְתַלְמִיד חָכָם, וְלַמְהַנֶּה תַּלְמִיד חָכָם מִנְּכָסָיו,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אֲבָל תַּלְמִידֵי חֲכָמִים עַצְמָן - "</a:t>
            </a:r>
            <a:r>
              <a:rPr lang="he-IL" sz="1500" dirty="0">
                <a:solidFill>
                  <a:srgbClr val="002060"/>
                </a:solidFill>
              </a:rPr>
              <a:t>עַיִן לֹא רָאָתָה </a:t>
            </a:r>
            <a:r>
              <a:rPr lang="he-IL" sz="1500" dirty="0" err="1">
                <a:solidFill>
                  <a:srgbClr val="002060"/>
                </a:solidFill>
              </a:rPr>
              <a:t>אֱלֹהִים</a:t>
            </a:r>
            <a:r>
              <a:rPr lang="he-IL" sz="1500" dirty="0">
                <a:solidFill>
                  <a:srgbClr val="002060"/>
                </a:solidFill>
              </a:rPr>
              <a:t> זוּלָתְךָ יַעֲשֶׂה לִמְחַכֵּה לוֹ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500" dirty="0"/>
              <a:t>וְאָמַר רַבִּי </a:t>
            </a:r>
            <a:r>
              <a:rPr lang="he-IL" sz="1500" dirty="0" err="1"/>
              <a:t>חִיָּיא</a:t>
            </a:r>
            <a:r>
              <a:rPr lang="he-IL" sz="1500" dirty="0"/>
              <a:t> בַּר אַבָּא אָמַר רַבִּי יוֹחָנָן: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כׇּל</a:t>
            </a:r>
            <a:r>
              <a:rPr lang="he-IL" sz="1500" dirty="0"/>
              <a:t> הַנְּבִיאִים כּוּלָּן לֹא </a:t>
            </a:r>
            <a:r>
              <a:rPr lang="he-IL" sz="1500" dirty="0" err="1"/>
              <a:t>נִתְנַבְּאו</a:t>
            </a:r>
            <a:r>
              <a:rPr lang="he-IL" sz="1500" dirty="0"/>
              <a:t>ּ אֶלָּא לִימוֹת הַמָּשִׁיחַ,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אֲבָל לְעוֹלָם הַבָּא - "</a:t>
            </a:r>
            <a:r>
              <a:rPr lang="he-IL" sz="1500" dirty="0">
                <a:solidFill>
                  <a:srgbClr val="002060"/>
                </a:solidFill>
              </a:rPr>
              <a:t>עַיִן לֹא רָאָתָה </a:t>
            </a:r>
            <a:r>
              <a:rPr lang="he-IL" sz="1500" dirty="0" err="1">
                <a:solidFill>
                  <a:srgbClr val="002060"/>
                </a:solidFill>
              </a:rPr>
              <a:t>אֱלֹהִים</a:t>
            </a:r>
            <a:r>
              <a:rPr lang="he-IL" sz="1500" dirty="0">
                <a:solidFill>
                  <a:srgbClr val="002060"/>
                </a:solidFill>
              </a:rPr>
              <a:t> זוּלָתְךָ</a:t>
            </a:r>
            <a:r>
              <a:rPr lang="he-IL" sz="1500" dirty="0"/>
              <a:t>".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     </a:t>
            </a:r>
            <a:r>
              <a:rPr lang="he-IL" sz="1500" dirty="0" err="1"/>
              <a:t>וּפְלִיגָא</a:t>
            </a:r>
            <a:r>
              <a:rPr lang="he-IL" sz="1500" dirty="0"/>
              <a:t> </a:t>
            </a:r>
            <a:r>
              <a:rPr lang="he-IL" sz="1500" dirty="0" err="1"/>
              <a:t>דִּשְׁמוּאֵל</a:t>
            </a:r>
            <a:r>
              <a:rPr lang="he-IL" sz="1500" dirty="0"/>
              <a:t>, </a:t>
            </a:r>
            <a:r>
              <a:rPr lang="he-IL" sz="1500" dirty="0" err="1"/>
              <a:t>דְּאָמַר</a:t>
            </a:r>
            <a:r>
              <a:rPr lang="he-IL" sz="1500" dirty="0"/>
              <a:t> שְׁמוּאֵל: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אֵין בֵּין הָעוֹלָם הַזֶּה לִימוֹת הַמָּשִׁיחַ אֶלָּא שִׁעְבּוּד מַלְכוּיוֹת בִּלְבַד,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שֶׁנֶּאֱמַר: "</a:t>
            </a:r>
            <a:r>
              <a:rPr lang="he-IL" sz="1500" dirty="0">
                <a:solidFill>
                  <a:srgbClr val="002060"/>
                </a:solidFill>
              </a:rPr>
              <a:t>כִּי לֹא יֶחְדַּל אֶבְיוֹן מִקֶּרֶב הָאָרֶץ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500" dirty="0"/>
              <a:t>וְאָמַר רַבִּי </a:t>
            </a:r>
            <a:r>
              <a:rPr lang="he-IL" sz="1500" dirty="0" err="1"/>
              <a:t>חִיָּיא</a:t>
            </a:r>
            <a:r>
              <a:rPr lang="he-IL" sz="1500" dirty="0"/>
              <a:t> בַּר אַבָּא אָמַר רַבִּי יוֹחָנָן: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כׇּל</a:t>
            </a:r>
            <a:r>
              <a:rPr lang="he-IL" sz="1500" dirty="0"/>
              <a:t> הַנְּבִיאִים כּוּלָּן לֹא </a:t>
            </a:r>
            <a:r>
              <a:rPr lang="he-IL" sz="1500" dirty="0" err="1"/>
              <a:t>נִתְנַבְּאו</a:t>
            </a:r>
            <a:r>
              <a:rPr lang="he-IL" sz="1500" dirty="0"/>
              <a:t>ּ אֶלָּא לְבַעֲלֵי תְשׁוּבָה,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אֲבָל צַדִּיקִים גְּמוּרִים - "</a:t>
            </a:r>
            <a:r>
              <a:rPr lang="he-IL" sz="1500" dirty="0">
                <a:solidFill>
                  <a:srgbClr val="002060"/>
                </a:solidFill>
              </a:rPr>
              <a:t>עַיִן לֹא רָאָתָה </a:t>
            </a:r>
            <a:r>
              <a:rPr lang="he-IL" sz="1500" dirty="0" err="1">
                <a:solidFill>
                  <a:srgbClr val="002060"/>
                </a:solidFill>
              </a:rPr>
              <a:t>אֱלֹהִים</a:t>
            </a:r>
            <a:r>
              <a:rPr lang="he-IL" sz="1500" dirty="0">
                <a:solidFill>
                  <a:srgbClr val="002060"/>
                </a:solidFill>
              </a:rPr>
              <a:t> זוּלָתְךָ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     </a:t>
            </a:r>
            <a:r>
              <a:rPr lang="he-IL" sz="1500" dirty="0" err="1"/>
              <a:t>וּפְלִיגָא</a:t>
            </a:r>
            <a:r>
              <a:rPr lang="he-IL" sz="1500" dirty="0"/>
              <a:t> דְּרַבִּי אֲבָהוּ, </a:t>
            </a:r>
            <a:r>
              <a:rPr lang="he-IL" sz="1500" dirty="0" err="1"/>
              <a:t>דְּאָמַר</a:t>
            </a:r>
            <a:r>
              <a:rPr lang="he-IL" sz="1500" dirty="0"/>
              <a:t> רַבִּי אֲבָהוּ: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מָקוֹם שֶׁבַּעֲלֵי תְשׁוּבָה </a:t>
            </a:r>
            <a:r>
              <a:rPr lang="he-IL" sz="1500" dirty="0" err="1"/>
              <a:t>עוֹמְדִין</a:t>
            </a:r>
            <a:r>
              <a:rPr lang="he-IL" sz="1500" dirty="0"/>
              <a:t> - צַדִּיקִים גְּמוּרִים אֵינָם </a:t>
            </a:r>
            <a:r>
              <a:rPr lang="he-IL" sz="1500" dirty="0" err="1"/>
              <a:t>עוֹמְדִין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שֶׁנֶּאֱמַר: "</a:t>
            </a:r>
            <a:r>
              <a:rPr lang="he-IL" sz="1500" dirty="0">
                <a:solidFill>
                  <a:srgbClr val="002060"/>
                </a:solidFill>
              </a:rPr>
              <a:t>שָׁלוֹם </a:t>
            </a:r>
            <a:r>
              <a:rPr lang="he-IL" sz="1500" dirty="0" err="1">
                <a:solidFill>
                  <a:srgbClr val="002060"/>
                </a:solidFill>
              </a:rPr>
              <a:t>שָׁלוֹם</a:t>
            </a:r>
            <a:r>
              <a:rPr lang="he-IL" sz="1500" dirty="0">
                <a:solidFill>
                  <a:srgbClr val="002060"/>
                </a:solidFill>
              </a:rPr>
              <a:t> לָרָחוֹק וְלַקָּרוֹב</a:t>
            </a:r>
            <a:r>
              <a:rPr lang="he-IL" sz="1500" dirty="0"/>
              <a:t>" - לָרָחוֹק בְּרֵישָׁא וַהֲדַר לַקָּרוֹב.</a:t>
            </a:r>
          </a:p>
          <a:p>
            <a:pPr>
              <a:lnSpc>
                <a:spcPct val="120000"/>
              </a:lnSpc>
            </a:pPr>
            <a:br>
              <a:rPr lang="he-IL" sz="500" dirty="0"/>
            </a:br>
            <a:r>
              <a:rPr lang="he-IL" sz="1500" dirty="0"/>
              <a:t>          וְרַבִּי יוֹחָנָן אָמַר לְךָ: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מַאי רָחוֹק? - שֶׁהָיָה רָחוֹק מִדְּבַר עֲבֵירָה מֵעִיקָּרָא,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וּמַאי קָרוֹב? - שֶׁהָיָה קָרוֹב לִדְבַר עֲבֵירָה וְנִתְרַחֵק מִמֶּנּוּ הַשְׁתָּא. 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2075B91-E60C-491E-AE3D-D7348FAE0F1E}"/>
              </a:ext>
            </a:extLst>
          </p:cNvPr>
          <p:cNvSpPr txBox="1"/>
          <p:nvPr/>
        </p:nvSpPr>
        <p:spPr>
          <a:xfrm>
            <a:off x="8976459" y="348592"/>
            <a:ext cx="216024" cy="38087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/>
              <a:t>❶</a:t>
            </a:r>
          </a:p>
          <a:p>
            <a:endParaRPr lang="he-IL" sz="1600" dirty="0"/>
          </a:p>
          <a:p>
            <a:endParaRPr lang="he-IL" sz="1350" dirty="0"/>
          </a:p>
          <a:p>
            <a:endParaRPr lang="he-IL" sz="1400" dirty="0"/>
          </a:p>
          <a:p>
            <a:endParaRPr lang="he-IL" sz="1350" dirty="0"/>
          </a:p>
          <a:p>
            <a:endParaRPr lang="he-IL" sz="1350" dirty="0"/>
          </a:p>
          <a:p>
            <a:r>
              <a:rPr lang="he-IL" sz="1350" dirty="0"/>
              <a:t>❷</a:t>
            </a:r>
          </a:p>
          <a:p>
            <a:endParaRPr lang="he-IL" sz="1350" dirty="0"/>
          </a:p>
          <a:p>
            <a:endParaRPr lang="he-IL" sz="1350" dirty="0"/>
          </a:p>
          <a:p>
            <a:endParaRPr lang="he-IL" sz="1350" dirty="0"/>
          </a:p>
          <a:p>
            <a:endParaRPr lang="he-IL" sz="1350" dirty="0"/>
          </a:p>
          <a:p>
            <a:endParaRPr lang="he-IL" sz="3400" dirty="0"/>
          </a:p>
          <a:p>
            <a:endParaRPr lang="he-IL" sz="1350" dirty="0"/>
          </a:p>
          <a:p>
            <a:endParaRPr lang="he-IL" sz="1350" dirty="0"/>
          </a:p>
          <a:p>
            <a:endParaRPr lang="he-IL" sz="1350" dirty="0"/>
          </a:p>
          <a:p>
            <a:r>
              <a:rPr lang="he-IL" sz="1350" dirty="0"/>
              <a:t>❸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79163FC-4081-5291-AB11-BA59271FD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4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631238" y="1394936"/>
            <a:ext cx="9361040" cy="3258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50" dirty="0"/>
              <a:t>מַאי "</a:t>
            </a:r>
            <a:r>
              <a:rPr lang="he-IL" sz="1650" dirty="0">
                <a:solidFill>
                  <a:srgbClr val="002060"/>
                </a:solidFill>
              </a:rPr>
              <a:t>עַיִן לֹא רָאָתָה</a:t>
            </a:r>
            <a:r>
              <a:rPr lang="he-IL" sz="1650" dirty="0"/>
              <a:t>"?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50" dirty="0"/>
              <a:t>אָמַר רַבִּי יְהוֹשֻׁעַ בֶּן לֵוִי: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זֶה יַיִן הַמְשׁוּמָּר בַּעֲנָבָיו מִשֵּׁשֶׁת יְמֵי בְּרֵאשִׁית.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50" dirty="0"/>
              <a:t>רַבִּי שְׁמוּאֵל בַּר נַחְמָנִי אָמַר: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זֶה עֵדֶן שֶׁלֹּא שָׁלְטָה בּוֹ עֵין </a:t>
            </a:r>
            <a:r>
              <a:rPr lang="he-IL" sz="1650" dirty="0" err="1"/>
              <a:t>כׇּל</a:t>
            </a:r>
            <a:r>
              <a:rPr lang="he-IL" sz="1650" dirty="0"/>
              <a:t> בְּרִיָּה.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600" dirty="0"/>
              <a:t>     </a:t>
            </a:r>
            <a:r>
              <a:rPr lang="he-IL" sz="1650" dirty="0"/>
              <a:t>שֶׁמָּא תֹּאמַר אָדָם הָרִאשׁוֹן הֵיכָן הָיָה? - בַּגָּן. </a:t>
            </a:r>
          </a:p>
          <a:p>
            <a:pPr>
              <a:lnSpc>
                <a:spcPct val="120000"/>
              </a:lnSpc>
            </a:pPr>
            <a:r>
              <a:rPr lang="he-IL" sz="1650" dirty="0"/>
              <a:t>     וְשֶׁמָּא תֹּאמַר הוּא גַּן הוּא עֵדֶן? - תַּלְמוּד לוֹמַר: "</a:t>
            </a:r>
            <a:r>
              <a:rPr lang="he-IL" sz="1650" dirty="0">
                <a:solidFill>
                  <a:srgbClr val="002060"/>
                </a:solidFill>
              </a:rPr>
              <a:t>וְנָהָר יוֹצֵא מֵעֵדֶן לְהַשְׁקוֹת אֶת הַגָּן</a:t>
            </a:r>
            <a:r>
              <a:rPr lang="he-IL" sz="1650" dirty="0"/>
              <a:t>", גַּן לְחוּד וְעֵדֶן לְחוּד.</a:t>
            </a:r>
            <a:endParaRPr lang="he-IL" sz="16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409613E-DA01-4C08-B414-46CF512E8390}"/>
              </a:ext>
            </a:extLst>
          </p:cNvPr>
          <p:cNvSpPr txBox="1"/>
          <p:nvPr/>
        </p:nvSpPr>
        <p:spPr>
          <a:xfrm>
            <a:off x="8832443" y="2430976"/>
            <a:ext cx="216024" cy="12772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900" dirty="0"/>
          </a:p>
          <a:p>
            <a:endParaRPr lang="he-IL" sz="1600" dirty="0"/>
          </a:p>
          <a:p>
            <a:r>
              <a:rPr lang="he-IL" sz="1400" dirty="0"/>
              <a:t>②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311B1638-5B93-4C3B-4D3D-A714C6506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9A2946F6-8887-ADB2-D6EB-305310CAEE96}"/>
              </a:ext>
            </a:extLst>
          </p:cNvPr>
          <p:cNvSpPr/>
          <p:nvPr/>
        </p:nvSpPr>
        <p:spPr>
          <a:xfrm>
            <a:off x="3563888" y="404664"/>
            <a:ext cx="5184576" cy="792088"/>
          </a:xfrm>
          <a:prstGeom prst="wedgeRoundRectCallout">
            <a:avLst>
              <a:gd name="adj1" fmla="val 53817"/>
              <a:gd name="adj2" fmla="val -5075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ישעיהו סד/ג: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וּמֵעוֹלָם לֹא שָׁמְעוּ לֹא הֶאֱזִינוּ עַיִן לֹא רָאָתָה </a:t>
            </a:r>
            <a:r>
              <a:rPr lang="he-IL" sz="1400" dirty="0" err="1">
                <a:solidFill>
                  <a:schemeClr val="tx1"/>
                </a:solidFill>
              </a:rPr>
              <a:t>אֱלֹהִים</a:t>
            </a:r>
            <a:r>
              <a:rPr lang="he-IL" sz="1400" dirty="0">
                <a:solidFill>
                  <a:schemeClr val="tx1"/>
                </a:solidFill>
              </a:rPr>
              <a:t> זוּלָתְךָ יַעֲשֶׂה לִמְחַכֵּה לוֹ.</a:t>
            </a:r>
          </a:p>
        </p:txBody>
      </p:sp>
    </p:spTree>
    <p:extLst>
      <p:ext uri="{BB962C8B-B14F-4D97-AF65-F5344CB8AC3E}">
        <p14:creationId xmlns:p14="http://schemas.microsoft.com/office/powerpoint/2010/main" val="135697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sh dir="u"/>
      </p:transition>
    </mc:Choice>
    <mc:Fallback xmlns="">
      <p:transition spd="slow">
        <p:push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79512" y="-6652"/>
            <a:ext cx="8568952" cy="71395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תָּנוּ רַבָּנַן: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מַעֲשֶׂה שֶׁחָלָה בְּנוֹ שֶׁל רַבָּן גַּמְלִיאֵל.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שִׁגֵּר שְׁנֵי תַּלְמִידֵי חֲכָמִים אֵצֶל רַבִּי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חֲנִינָא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בֶּן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דּוֹסָא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לְבַקֵּשׁ עָלָיו רַחֲמִים.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כֵּיוָן שֶׁרָאָה אוֹתָם, עָלָה לָעֲלִיָּיה וּבִקֵּשׁ עָלָיו רַחֲמִים.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בִּירִידָתוֹ אָמַר לָהֶם: לְכוּ, שֶׁחֲלָצַתּוּ חַמָּה.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אָמְרוּ לוֹ: וְכִי נָבִיא אַתָּה?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אָמַר לָהֶן: לֹא נָבִיא אָנֹכִי וְלֹא בֶן נָבִיא אָנֹכִי,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 אֶלָּא כָּךְ מְקּוּבְּלַנִי: אִם שְׁגוּרָה תְּפִלָּתִי בְּפִי - יוֹדֵעַ אֲנִי שֶׁהוּא מְקוּבָּל, וְאִם לָאו - יוֹדֵעַ אֲנִי שֶׁהוּא מְטוֹרָף.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יָשְׁבוּ וְכָתְבוּ וְכִוְּונוּ אוֹתָהּ שָׁעָה,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וּכְשֶׁבָּאוּ אֵצֶל רַבָּן גַּמְלִיאֵל אָמַר לָהֶן: הָעֲבוֹדָה, לֹא חִסַּרְתֶּם וְלֹא הוֹתַרְתֶּם,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                                    אֶלָּא כָּךְ הָיָה מַעֲשֶׂה: בְּאוֹתָהּ שָׁעָה חֲלָצַתּוּ חַמָּה וְשָׁאַל לָנוּ מַיִם לִשְׁתּוֹת.</a:t>
            </a:r>
          </a:p>
          <a:p>
            <a:pPr>
              <a:lnSpc>
                <a:spcPct val="120000"/>
              </a:lnSpc>
            </a:pPr>
            <a:br>
              <a:rPr lang="he-IL" sz="1200" dirty="0">
                <a:solidFill>
                  <a:srgbClr val="F79646">
                    <a:lumMod val="50000"/>
                  </a:srgbClr>
                </a:solidFill>
              </a:rPr>
            </a:b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וְשׁוּב מַעֲשֶׂה בְּרַבִּי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חֲנִינָא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בֶּן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דּוֹסָא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שֶׁהָלַךְ לִלְמוֹד תּוֹרָה אֵצֶל רַבִּי יוֹחָנָן בֶּן זַכַּאי, וְחָלָה בְּנוֹ שֶׁל רַבִּי יוֹחָנָן בֶּן זַכַּאי.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אָמַר לוֹ: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חֲנִינָא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בְּנִי, בַּקֵּשׁ עָלָיו רַחֲמִים וְיִחְיֶה.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הִנִּיחַ רֹאשׁוֹ בֵּין בִּרְכָּיו וּבִקֵּשׁ עָלָיו רַחֲמִים וְחָיָה.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אָמַר רַבִּי יוֹחָנָן בֶּן זַכַּאי: אִלְמָלֵי הֵטִיחַ בֶּן זַכַּאי אֶת רֹאשׁוֹ בֵּין בִּרְכָּיו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הַיּוֹם כּוּלּוֹ - לֹא הָיוּ מַשְׁגִּיחִים עָלָיו.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אָמְרָה לוֹ אִשְׁתּוֹ: וְכִי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חֲנִינָא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גָּדוֹל מִמְּךָ?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אָמַר לָהּ: לָאו, אֶלָּא הוּא דּוֹמֶה כְּעֶבֶד לִפְנֵי הַמֶּלֶךְ וַאֲנִי דּוֹמֶה כְּשַׂר לִפְנֵי הַמֶּלֶךְ.</a:t>
            </a:r>
          </a:p>
          <a:p>
            <a:pPr>
              <a:lnSpc>
                <a:spcPct val="120000"/>
              </a:lnSpc>
            </a:pPr>
            <a:br>
              <a:rPr lang="he-IL" sz="2400" dirty="0"/>
            </a:br>
            <a:r>
              <a:rPr lang="he-IL" sz="1500" dirty="0"/>
              <a:t>וְאָמַר רַבִּי </a:t>
            </a:r>
            <a:r>
              <a:rPr lang="he-IL" sz="1500" dirty="0" err="1"/>
              <a:t>חִיָּיא</a:t>
            </a:r>
            <a:r>
              <a:rPr lang="he-IL" sz="1500" dirty="0"/>
              <a:t> בַּר אַבָּא אָמַר רַבִּי יוֹחָנָן: אַל יִתְפַּלֵּל אָדָם אֶלָּא בְּבַיִת שֶׁיֵּשׁ שָׁם חַלּוֹנוֹת,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  שֶׁנֶּאֱמַר: "</a:t>
            </a:r>
            <a:r>
              <a:rPr lang="he-IL" sz="1500" dirty="0" err="1">
                <a:solidFill>
                  <a:srgbClr val="002060"/>
                </a:solidFill>
              </a:rPr>
              <a:t>וְכַוִּין</a:t>
            </a:r>
            <a:r>
              <a:rPr lang="he-IL" sz="1500" dirty="0">
                <a:solidFill>
                  <a:srgbClr val="002060"/>
                </a:solidFill>
              </a:rPr>
              <a:t> פְּתִיחָן לֵיהּ </a:t>
            </a:r>
            <a:r>
              <a:rPr lang="he-IL" sz="1500" dirty="0" err="1">
                <a:solidFill>
                  <a:srgbClr val="002060"/>
                </a:solidFill>
              </a:rPr>
              <a:t>בְּעִלִּיתֵה</a:t>
            </a:r>
            <a:r>
              <a:rPr lang="he-IL" sz="1500" dirty="0">
                <a:solidFill>
                  <a:srgbClr val="002060"/>
                </a:solidFill>
              </a:rPr>
              <a:t>ּ (לָקֳבֵל) [נֶגֶד] יְרוּשְׁלֶם</a:t>
            </a:r>
            <a:r>
              <a:rPr lang="he-IL" sz="1500" dirty="0"/>
              <a:t>".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אָמַר רַב כָּהֲנָא: </a:t>
            </a:r>
            <a:r>
              <a:rPr lang="he-IL" sz="1500" dirty="0" err="1"/>
              <a:t>חֲצִיף</a:t>
            </a:r>
            <a:r>
              <a:rPr lang="he-IL" sz="1500" dirty="0"/>
              <a:t> עֲלַי מַאן </a:t>
            </a:r>
            <a:r>
              <a:rPr lang="he-IL" sz="1500" dirty="0" err="1"/>
              <a:t>דִּמְצַלֵּי</a:t>
            </a:r>
            <a:r>
              <a:rPr lang="he-IL" sz="1500" dirty="0"/>
              <a:t> </a:t>
            </a:r>
            <a:r>
              <a:rPr lang="he-IL" sz="1500" dirty="0" err="1"/>
              <a:t>בְּבַקְתָּא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וְאָמַר רַב כָּהֲנָא: </a:t>
            </a:r>
            <a:r>
              <a:rPr lang="he-IL" sz="1500" dirty="0" err="1"/>
              <a:t>חֲצִיף</a:t>
            </a:r>
            <a:r>
              <a:rPr lang="he-IL" sz="1500" dirty="0"/>
              <a:t> עֲלַי מַאן </a:t>
            </a:r>
            <a:r>
              <a:rPr lang="he-IL" sz="1500" dirty="0" err="1"/>
              <a:t>דִּמְפָרֵש</a:t>
            </a:r>
            <a:r>
              <a:rPr lang="he-IL" sz="1500" dirty="0"/>
              <a:t>ׁ חִטְאֵיהּ, שֶׁנֶּאֱמַר: "</a:t>
            </a:r>
            <a:r>
              <a:rPr lang="he-IL" sz="1500" dirty="0">
                <a:solidFill>
                  <a:srgbClr val="002060"/>
                </a:solidFill>
              </a:rPr>
              <a:t>אַשְׁרֵי נְשׂוּי פֶּשַׁע כְּסוּי חֲטָאָה</a:t>
            </a:r>
            <a:r>
              <a:rPr lang="he-IL" sz="1500" dirty="0"/>
              <a:t>".</a:t>
            </a:r>
          </a:p>
          <a:p>
            <a:pPr algn="l">
              <a:lnSpc>
                <a:spcPct val="120000"/>
              </a:lnSpc>
            </a:pPr>
            <a:r>
              <a:rPr lang="he-IL" sz="1500" b="1" dirty="0">
                <a:solidFill>
                  <a:srgbClr val="7030A0"/>
                </a:solidFill>
              </a:rPr>
              <a:t>הדרן עלך פרק חמישי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AC8546B-37F8-4B99-B265-D42339575B0D}"/>
              </a:ext>
            </a:extLst>
          </p:cNvPr>
          <p:cNvSpPr txBox="1"/>
          <p:nvPr/>
        </p:nvSpPr>
        <p:spPr>
          <a:xfrm>
            <a:off x="8827163" y="5402830"/>
            <a:ext cx="270182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/>
              <a:t>❹</a:t>
            </a:r>
          </a:p>
        </p:txBody>
      </p:sp>
    </p:spTree>
    <p:extLst>
      <p:ext uri="{BB962C8B-B14F-4D97-AF65-F5344CB8AC3E}">
        <p14:creationId xmlns:p14="http://schemas.microsoft.com/office/powerpoint/2010/main" val="1957414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לד ע"א (משנה) – דף לד ע"ב (סוף הפרק)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לה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702230" y="-20693"/>
            <a:ext cx="7830210" cy="67685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50" b="1" dirty="0"/>
              <a:t>משנה</a:t>
            </a:r>
            <a:r>
              <a:rPr lang="he-IL" sz="1650" dirty="0"/>
              <a:t>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(הָאוֹמֵר "יְבָרְכוּךָ טוֹבִים"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הֲרֵי זֶה דַּרְכֵי מִינוּת).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הָעוֹבֵר לִפְנֵי הַתֵּיבָה וְטָעָה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יַעֲבוֹר אַחֵר תַּחְתָּיו, וְלֹא יְהֵא סָרְבָן בְּאוֹתָהּ שָׁעָה.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מֵהֵיכָן הוּא מַתְחִיל?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מִתְּחִלַּת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הַבְּרָכָה שֶׁטָּעָה זֶה.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הָעוֹבֵר לִפְנֵי הַתֵּיבָה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לֹא יַעֲנֶה אָמֵן אַחַר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הַכֹּהֲנִים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מִפְּנֵי הַטֵּרוּף.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וְאִם אֵין שָׁם כֹּהֵן אֶלָּא הוּא - לֹא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יִשָּׂא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אֶת כַּפָּיו,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וְאִם הַבְטָחָתוֹ שֶׁהוּא נוֹשֵׂא אֶת כַּפָּיו וְחוֹזֵר לִתְפִלָּתוֹ - רַשַּׁאי.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5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>תָּנוּ רַבָּנַן: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הָעוֹבֵר לִפְנֵי הַתֵּיבָה - צָרִיךְ לְסָרֵב.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וְאִם אֵינוֹ מְסָרֵב - דּוֹמֶה לְתַבְשִׁיל שֶׁאֵין בּוֹ מֶלַח.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וְאִם מְסָרֵב יוֹתֵר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מִדַּאי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דּוֹמֶה לְתַבְשִׁיל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שֶׁהִקְדִּיחַתּו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ּ מֶלַח.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כֵּיצַד הוּא עוֹשֶׂה?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פַּעַם רִאשׁוֹנָה - יְסָרֵב,  שְׁנִיָּה - מְהַבְהֵב,  שְׁלִישִׁית - פּוֹשֵׁט אֶת רַגְלָיו וְיוֹרֵד.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600" dirty="0"/>
              <a:t>תָּנוּ רַבָּנַן: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שְׁלֹשָׁה רוּבָּן קָשֶׁה וּמִיעוּטָן יָפֶה,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וְאֵלּוּ הֵן: שְׂאוֹר וּמֶלַח וְסָרְבָנוּת.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79D6F04D-23AD-848A-9BDA-6CDC81D83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2D40862B-DDDA-A867-62F5-AC46A1A8CE08}"/>
              </a:ext>
            </a:extLst>
          </p:cNvPr>
          <p:cNvSpPr/>
          <p:nvPr/>
        </p:nvSpPr>
        <p:spPr>
          <a:xfrm>
            <a:off x="395537" y="507763"/>
            <a:ext cx="3456384" cy="1010577"/>
          </a:xfrm>
          <a:prstGeom prst="wedgeRoundRectCallout">
            <a:avLst>
              <a:gd name="adj1" fmla="val 53817"/>
              <a:gd name="adj2" fmla="val -5075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משנה לג עמוד 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הָאוֹמֵר: "עַל קַן צִיפּוֹר יַגִּיעוּ רַחֲמֶיךָ"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וְ"עַל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טוֹב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יִזָּכֵר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שְׁמֶךָ" "מוֹדִים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מוֹדִים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 - מְשַׁתְּקִין אוֹתוֹ.</a:t>
            </a:r>
          </a:p>
        </p:txBody>
      </p:sp>
    </p:spTree>
    <p:extLst>
      <p:ext uri="{BB962C8B-B14F-4D97-AF65-F5344CB8AC3E}">
        <p14:creationId xmlns:p14="http://schemas.microsoft.com/office/powerpoint/2010/main" val="187712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4067944" y="1677467"/>
            <a:ext cx="4464496" cy="44971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אָמַר רַב </a:t>
            </a:r>
            <a:r>
              <a:rPr lang="he-IL" sz="1600" dirty="0" err="1"/>
              <a:t>הוּנָא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טָעָה בְּשָׁלֹשׁ רִאשׁוֹנוֹת - חוֹזֵר לָרֹאשׁ,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בְּאֶמְצָעִיּוֹת - חוֹזֵר לְאַתָּה חוֹנֵן,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בְּאַחֲרוֹנוֹת - חוֹזֵר לָעֲבוֹדָה.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וְרַב אַסִּי אָמַר: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אֶמְצָעִיּוֹת - אֵין לָהֶן סֵדֶר. </a:t>
            </a:r>
          </a:p>
          <a:p>
            <a:pPr>
              <a:lnSpc>
                <a:spcPct val="120000"/>
              </a:lnSpc>
            </a:pPr>
            <a:endParaRPr lang="he-IL" sz="40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מֵתִיב</a:t>
            </a:r>
            <a:r>
              <a:rPr lang="he-IL" sz="1600" dirty="0"/>
              <a:t> רַב שֵׁשֶׁת: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מֵהֵיכָן הוּא חוֹזֵר?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מִתְּחִלַּת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הַבְּרָכָה שֶׁטָּעָה זֶה.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תְּיוּבְתָּא</a:t>
            </a:r>
            <a:r>
              <a:rPr lang="he-IL" sz="1600" dirty="0"/>
              <a:t> </a:t>
            </a:r>
            <a:r>
              <a:rPr lang="he-IL" sz="1600" dirty="0" err="1"/>
              <a:t>דְרַב</a:t>
            </a:r>
            <a:r>
              <a:rPr lang="he-IL" sz="1600" dirty="0"/>
              <a:t> </a:t>
            </a:r>
            <a:r>
              <a:rPr lang="he-IL" sz="1600" dirty="0" err="1"/>
              <a:t>הוּנָא</a:t>
            </a:r>
            <a:r>
              <a:rPr lang="he-IL" sz="1600" dirty="0"/>
              <a:t>!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אָמַר לְךָ רַב </a:t>
            </a:r>
            <a:r>
              <a:rPr lang="he-IL" sz="1600" dirty="0" err="1"/>
              <a:t>הוּנָא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אֶמְצָעִיּוֹת </a:t>
            </a:r>
            <a:r>
              <a:rPr lang="he-IL" sz="1600" dirty="0" err="1"/>
              <a:t>כּוּלְּהו</a:t>
            </a:r>
            <a:r>
              <a:rPr lang="he-IL" sz="1600" dirty="0"/>
              <a:t>ּ </a:t>
            </a:r>
            <a:r>
              <a:rPr lang="he-IL" sz="1600" dirty="0" err="1"/>
              <a:t>חֲדָא</a:t>
            </a:r>
            <a:r>
              <a:rPr lang="he-IL" sz="1600" dirty="0"/>
              <a:t> </a:t>
            </a:r>
            <a:r>
              <a:rPr lang="he-IL" sz="1600" dirty="0" err="1"/>
              <a:t>בִּרְכְתָא</a:t>
            </a:r>
            <a:r>
              <a:rPr lang="he-IL" sz="1600" dirty="0"/>
              <a:t> </a:t>
            </a:r>
            <a:r>
              <a:rPr lang="he-IL" sz="1600" dirty="0" err="1"/>
              <a:t>נִינְהו</a:t>
            </a:r>
            <a:r>
              <a:rPr lang="he-IL" sz="1600" dirty="0"/>
              <a:t>ּ.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C8376FDD-4682-478F-8CBF-6E0B62761036}"/>
              </a:ext>
            </a:extLst>
          </p:cNvPr>
          <p:cNvSpPr/>
          <p:nvPr/>
        </p:nvSpPr>
        <p:spPr>
          <a:xfrm>
            <a:off x="4511963" y="332656"/>
            <a:ext cx="4032447" cy="1010577"/>
          </a:xfrm>
          <a:prstGeom prst="wedgeRoundRectCallout">
            <a:avLst>
              <a:gd name="adj1" fmla="val 53817"/>
              <a:gd name="adj2" fmla="val -5075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הָעוֹבֵר לִפְנֵי הַתֵּיבָה וְטָעָה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יַעֲבוֹר אַחֵר תַּחְתָּיו, וְלֹא יְהֵא סָרְבָן בְּאוֹתָהּ שָׁעָה.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מֵהֵיכָן הוּא מַתְחִיל?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מִתְּחִלַּת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הַבְּרָכָה שֶׁטָּעָה זֶה. </a:t>
            </a:r>
          </a:p>
        </p:txBody>
      </p:sp>
      <p:graphicFrame>
        <p:nvGraphicFramePr>
          <p:cNvPr id="3" name="טבלה 3">
            <a:extLst>
              <a:ext uri="{FF2B5EF4-FFF2-40B4-BE49-F238E27FC236}">
                <a16:creationId xmlns:a16="http://schemas.microsoft.com/office/drawing/2014/main" id="{3447FA65-7847-4E8E-B5FE-56D04F0F6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33571"/>
              </p:ext>
            </p:extLst>
          </p:nvPr>
        </p:nvGraphicFramePr>
        <p:xfrm>
          <a:off x="323528" y="2492896"/>
          <a:ext cx="5117032" cy="15395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1704">
                  <a:extLst>
                    <a:ext uri="{9D8B030D-6E8A-4147-A177-3AD203B41FA5}">
                      <a16:colId xmlns:a16="http://schemas.microsoft.com/office/drawing/2014/main" val="3286795800"/>
                    </a:ext>
                  </a:extLst>
                </a:gridCol>
                <a:gridCol w="1511014">
                  <a:extLst>
                    <a:ext uri="{9D8B030D-6E8A-4147-A177-3AD203B41FA5}">
                      <a16:colId xmlns:a16="http://schemas.microsoft.com/office/drawing/2014/main" val="1525077643"/>
                    </a:ext>
                  </a:extLst>
                </a:gridCol>
                <a:gridCol w="1508314">
                  <a:extLst>
                    <a:ext uri="{9D8B030D-6E8A-4147-A177-3AD203B41FA5}">
                      <a16:colId xmlns:a16="http://schemas.microsoft.com/office/drawing/2014/main" val="1778933744"/>
                    </a:ext>
                  </a:extLst>
                </a:gridCol>
                <a:gridCol w="976000">
                  <a:extLst>
                    <a:ext uri="{9D8B030D-6E8A-4147-A177-3AD203B41FA5}">
                      <a16:colId xmlns:a16="http://schemas.microsoft.com/office/drawing/2014/main" val="1391300273"/>
                    </a:ext>
                  </a:extLst>
                </a:gridCol>
              </a:tblGrid>
              <a:tr h="394759"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טעה בשלוש ראשונות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באמצעיות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באחרונות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151310"/>
                  </a:ext>
                </a:extLst>
              </a:tr>
              <a:tr h="320194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tx1"/>
                          </a:solidFill>
                        </a:rPr>
                        <a:t>רב </a:t>
                      </a:r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הונא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חוזר לראש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חוזר לאתה חונן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חוזר לעבודה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390991"/>
                  </a:ext>
                </a:extLst>
              </a:tr>
              <a:tr h="320194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tx1"/>
                          </a:solidFill>
                        </a:rPr>
                        <a:t>רב אסי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אין להם סדר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442924"/>
                  </a:ext>
                </a:extLst>
              </a:tr>
              <a:tr h="504383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מתיב</a:t>
                      </a:r>
                      <a:r>
                        <a:rPr lang="he-IL" sz="1200" b="1" dirty="0">
                          <a:solidFill>
                            <a:schemeClr val="tx1"/>
                          </a:solidFill>
                        </a:rPr>
                        <a:t> רב ששת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חוזר </a:t>
                      </a:r>
                      <a:r>
                        <a:rPr lang="he-IL" sz="1200" dirty="0" err="1">
                          <a:solidFill>
                            <a:schemeClr val="tx1"/>
                          </a:solidFill>
                        </a:rPr>
                        <a:t>מתחלת</a:t>
                      </a:r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 הברכה שטעה 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293317"/>
                  </a:ext>
                </a:extLst>
              </a:tr>
            </a:tbl>
          </a:graphicData>
        </a:graphic>
      </p:graphicFrame>
      <p:pic>
        <p:nvPicPr>
          <p:cNvPr id="4" name="תמונה 3">
            <a:extLst>
              <a:ext uri="{FF2B5EF4-FFF2-40B4-BE49-F238E27FC236}">
                <a16:creationId xmlns:a16="http://schemas.microsoft.com/office/drawing/2014/main" id="{FE5E9EC9-097F-50C5-D00D-191CC9AF64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5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26166" y="251317"/>
            <a:ext cx="8694306" cy="6306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אָמַר רַב יְהוּדָה: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700" dirty="0"/>
              <a:t>   לְעוֹלָם אַל יִשְׁאַל אָדָם צְרָכָיו לֹא בְּשָׁלֹשׁ רִאשׁוֹנוֹת וְלֹא בְּשָׁלֹשׁ אַחֲרוֹנוֹת אֶלָּא בְּאֶמְצָעִיּוֹת,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</a:t>
            </a:r>
            <a:r>
              <a:rPr lang="he-IL" sz="1700" dirty="0" err="1"/>
              <a:t>דְּאָמַר</a:t>
            </a:r>
            <a:r>
              <a:rPr lang="he-IL" sz="1700" dirty="0"/>
              <a:t> רַבִּי </a:t>
            </a:r>
            <a:r>
              <a:rPr lang="he-IL" sz="1700" dirty="0" err="1"/>
              <a:t>חֲנִינָא</a:t>
            </a:r>
            <a:r>
              <a:rPr lang="he-IL" sz="17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רִאשׁוֹנוֹת - דּוֹמֶה לְעֶבֶד שֶׁמְּסַדֵּר שֶׁבַח לִפְנֵי רַבּוֹ,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אֶמְצָעִיּוֹת - דּוֹמֶה לְעֶבֶד שֶׁמְבַקֵּשׁ פְּרָס מֵרַבּוֹ,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אַחֲרוֹנוֹת - דּוֹמֶה לְעֶבֶד שֶׁקִּבֵּל פְּרָס מֵרַבּוֹ וְנִפְטָר וְהוֹלֵךְ לוֹ.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700" dirty="0"/>
              <a:t>תָּנוּ רַבָּנַן: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מַעֲשֶׂה בְּתַלְמִיד אֶחָד שֶׁיָּרַד לִפְנֵי הַתֵּיבָה בִּפְנֵי רַבִּי אֱלִיעֶזֶר וְהָיָה מַאֲרִיךְ יוֹתֵר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מִדַּאי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אָמְרוּ לוֹ תַּלְמִידָיו: כַּמָּה אָרְכָן הוּא זֶה!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אָמַר לָהֶם: כְּלוּם מַאֲרִיךְ יוֹתֵר מִמֹּשֶׁה רַבֵּינוּ,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דִּכְתִיב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בֵּיהּ: "אֵת אַרְבָּעִים הַיּוֹם וְאֶת אַרְבָּעִים הַלַּיְלָה" וְגוֹ'?!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שׁוּב מַעֲשֶׂה בְּתַלְמִיד אֶחָד שֶׁיָּרַד לִפְנֵי הַתֵּיבָה בִּפְנֵי רַבִּי אֱלִיעֶזֶר וְהָיָה מְקַצֵּר יוֹתֵר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מִדַּאי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אָמְרוּ לוֹ תַּלְמִידָיו: כַּמָּה קַצְרָן הוּא זֶה!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אָמַר לָהֶם: כְּלוּם מְקַצֵּר יוֹתֵר מִמֹּשֶׁה רַבֵּינוּ,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דִּכְתִיב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"אֵל נָא רְפָא נָא לָהּ"?!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>אָמַר רַבִּי יַעֲקֹב אָמַר רַב </a:t>
            </a:r>
            <a:r>
              <a:rPr lang="he-IL" sz="1600" dirty="0" err="1"/>
              <a:t>חִסְדָּא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</a:t>
            </a:r>
            <a:r>
              <a:rPr lang="he-IL" sz="1600" dirty="0" err="1"/>
              <a:t>כׇּל</a:t>
            </a:r>
            <a:r>
              <a:rPr lang="he-IL" sz="1600" dirty="0"/>
              <a:t> הַמְבַקֵּשׁ רַחֲמִים עַל </a:t>
            </a:r>
            <a:r>
              <a:rPr lang="he-IL" sz="1600" dirty="0" err="1"/>
              <a:t>חֲבֵירו</a:t>
            </a:r>
            <a:r>
              <a:rPr lang="he-IL" sz="1600" dirty="0"/>
              <a:t>ֹ - אֵין צָרִיךְ לְהַזְכִּיר שְׁמוֹ,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שֶׁנֶּאֱמַר: "</a:t>
            </a:r>
            <a:r>
              <a:rPr lang="he-IL" sz="1600" dirty="0">
                <a:solidFill>
                  <a:srgbClr val="002060"/>
                </a:solidFill>
              </a:rPr>
              <a:t>אֵל נָא רְפָא נָא לָהּ</a:t>
            </a:r>
            <a:r>
              <a:rPr lang="he-IL" sz="1600" dirty="0"/>
              <a:t>", וְלָא </a:t>
            </a:r>
            <a:r>
              <a:rPr lang="he-IL" sz="1600" dirty="0" err="1"/>
              <a:t>קָמַדְכַּר</a:t>
            </a:r>
            <a:r>
              <a:rPr lang="he-IL" sz="1600" dirty="0"/>
              <a:t> שְׁמַהּ </a:t>
            </a:r>
            <a:r>
              <a:rPr lang="he-IL" sz="1600" dirty="0" err="1"/>
              <a:t>דְּמִרְיָם</a:t>
            </a:r>
            <a:r>
              <a:rPr lang="he-IL" sz="1600" dirty="0"/>
              <a:t>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CB090C3E-C57B-1084-DE11-116F114A9822}"/>
              </a:ext>
            </a:extLst>
          </p:cNvPr>
          <p:cNvSpPr txBox="1"/>
          <p:nvPr/>
        </p:nvSpPr>
        <p:spPr>
          <a:xfrm>
            <a:off x="8849132" y="315878"/>
            <a:ext cx="216024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000" dirty="0"/>
          </a:p>
          <a:p>
            <a:endParaRPr lang="he-IL" sz="15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1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35DE94CD-F6B5-7551-23C3-FD67B11B1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1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31496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א - 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199190" y="426338"/>
            <a:ext cx="8982338" cy="42755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תָּנוּ רַבָּנַן: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אֵלּוּ בְּרָכוֹת שֶׁאָדָם שׁוֹחֶה בָּהֶן: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בְּאָבוֹת - תְּחִלָּה וָסוֹף, בַּהוֹדָאָה - תְּחִלָּה וָסוֹף.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וְאִם בָּא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לָשׁוּח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ַ בְּסוֹף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בְּרָכָה וּבְרָכָה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וּבִתְחִלַּת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בְּרָכָה וּבְרָכָה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מְלַמְּדִין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אוֹתוֹ שֶׁלֹּא יִשְׁחֶה.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/>
              <a:t>אָמַר רַבִּי שִׁמְעוֹן בֶּן פַּזִּי אָמַר רַבִּי יְהוֹשֻׁעַ בֶּן לֵוִי מִשּׁוּם בַּר </a:t>
            </a:r>
            <a:r>
              <a:rPr lang="he-IL" sz="1600" dirty="0" err="1"/>
              <a:t>קַפָּרָא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הֶדְיוֹט - כְּמוֹ שֶׁאָמַרְנוּ,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כֹּהֵן גָּדוֹל - בְּסוֹף </a:t>
            </a:r>
            <a:r>
              <a:rPr lang="he-IL" sz="1600" dirty="0" err="1"/>
              <a:t>כׇּל</a:t>
            </a:r>
            <a:r>
              <a:rPr lang="he-IL" sz="1600" dirty="0"/>
              <a:t> בְּרָכָה וּבְרָכָה,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וְהַמֶּלֶךְ - </a:t>
            </a:r>
            <a:r>
              <a:rPr lang="he-IL" sz="1600" dirty="0" err="1"/>
              <a:t>תְּחִלַּת</a:t>
            </a:r>
            <a:r>
              <a:rPr lang="he-IL" sz="1600" dirty="0"/>
              <a:t> </a:t>
            </a:r>
            <a:r>
              <a:rPr lang="he-IL" sz="1600" dirty="0" err="1"/>
              <a:t>כׇּל</a:t>
            </a:r>
            <a:r>
              <a:rPr lang="he-IL" sz="1600" dirty="0"/>
              <a:t> בְּרָכָה וּבְרָכָה וְסוֹף </a:t>
            </a:r>
            <a:r>
              <a:rPr lang="he-IL" sz="1600" dirty="0" err="1"/>
              <a:t>כׇּל</a:t>
            </a:r>
            <a:r>
              <a:rPr lang="he-IL" sz="1600" dirty="0"/>
              <a:t> בְּרָכָה וּבְרָכָה.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/>
              <a:t>אָמַר רַבִּי יִצְחָק בַּר נַחְמָנִי לְדִידִי </a:t>
            </a:r>
            <a:r>
              <a:rPr lang="he-IL" sz="1600" dirty="0" err="1"/>
              <a:t>מִפָּרְשָׁא</a:t>
            </a:r>
            <a:r>
              <a:rPr lang="he-IL" sz="1600" dirty="0"/>
              <a:t> לִי מִינֵּיהּ דְּרַבִּי יְהוֹשֻׁעַ בֶּן לֵוִי: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הֶדְיוֹט - כְּמוֹ שֶׁאָמַרְנוּ,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כֹּהֵן גָּדוֹל - </a:t>
            </a:r>
            <a:r>
              <a:rPr lang="he-IL" sz="1600" dirty="0" err="1"/>
              <a:t>תְּחִלַּת</a:t>
            </a:r>
            <a:r>
              <a:rPr lang="he-IL" sz="1600" dirty="0"/>
              <a:t> </a:t>
            </a:r>
            <a:r>
              <a:rPr lang="he-IL" sz="1100" dirty="0"/>
              <a:t>[</a:t>
            </a:r>
            <a:r>
              <a:rPr lang="he-IL" sz="1100" dirty="0" err="1"/>
              <a:t>גר"א</a:t>
            </a:r>
            <a:r>
              <a:rPr lang="he-IL" sz="1100" dirty="0"/>
              <a:t>: וסוף]</a:t>
            </a:r>
            <a:r>
              <a:rPr lang="he-IL" sz="1600" dirty="0"/>
              <a:t> </a:t>
            </a:r>
            <a:r>
              <a:rPr lang="he-IL" sz="1600" dirty="0" err="1"/>
              <a:t>כׇּל</a:t>
            </a:r>
            <a:r>
              <a:rPr lang="he-IL" sz="1600" dirty="0"/>
              <a:t> בְּרָכָה וּבְרָכָה,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הַמֶּלֶךְ - כֵּיוָן שֶׁכָּרַע שׁוּב אֵינוֹ זוֹקֵף, שֶׁנֶּאֱמַר: "</a:t>
            </a:r>
            <a:r>
              <a:rPr lang="he-IL" sz="1600" dirty="0">
                <a:solidFill>
                  <a:srgbClr val="002060"/>
                </a:solidFill>
              </a:rPr>
              <a:t>וַיְהִי כְּכַלּוֹת שְׁלֹמֹה לְהִתְפַּלֵּל וְגוֹ' קָם מִלִּפְנֵי מִזְבַּח ה' מִכְּרֹעַ עַל בִּרְכָּיו"</a:t>
            </a:r>
            <a:r>
              <a:rPr lang="he-IL" sz="1600" dirty="0"/>
              <a:t>.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F87BFA2-2F4E-4F46-A604-A9295BA859DB}"/>
              </a:ext>
            </a:extLst>
          </p:cNvPr>
          <p:cNvSpPr txBox="1"/>
          <p:nvPr/>
        </p:nvSpPr>
        <p:spPr>
          <a:xfrm>
            <a:off x="8585786" y="410138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graphicFrame>
        <p:nvGraphicFramePr>
          <p:cNvPr id="3" name="טבלה 5">
            <a:extLst>
              <a:ext uri="{FF2B5EF4-FFF2-40B4-BE49-F238E27FC236}">
                <a16:creationId xmlns:a16="http://schemas.microsoft.com/office/drawing/2014/main" id="{467128B5-0847-4CA1-98E2-086D6D601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64670"/>
              </p:ext>
            </p:extLst>
          </p:nvPr>
        </p:nvGraphicFramePr>
        <p:xfrm>
          <a:off x="467544" y="5106858"/>
          <a:ext cx="825624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4060">
                  <a:extLst>
                    <a:ext uri="{9D8B030D-6E8A-4147-A177-3AD203B41FA5}">
                      <a16:colId xmlns:a16="http://schemas.microsoft.com/office/drawing/2014/main" val="3914947227"/>
                    </a:ext>
                  </a:extLst>
                </a:gridCol>
                <a:gridCol w="2064060">
                  <a:extLst>
                    <a:ext uri="{9D8B030D-6E8A-4147-A177-3AD203B41FA5}">
                      <a16:colId xmlns:a16="http://schemas.microsoft.com/office/drawing/2014/main" val="1758367851"/>
                    </a:ext>
                  </a:extLst>
                </a:gridCol>
                <a:gridCol w="2064060">
                  <a:extLst>
                    <a:ext uri="{9D8B030D-6E8A-4147-A177-3AD203B41FA5}">
                      <a16:colId xmlns:a16="http://schemas.microsoft.com/office/drawing/2014/main" val="1675650311"/>
                    </a:ext>
                  </a:extLst>
                </a:gridCol>
                <a:gridCol w="2064060">
                  <a:extLst>
                    <a:ext uri="{9D8B030D-6E8A-4147-A177-3AD203B41FA5}">
                      <a16:colId xmlns:a16="http://schemas.microsoft.com/office/drawing/2014/main" val="3998146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5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הדיוט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כהן גדול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16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dirty="0"/>
                        <a:t>רבי שמעון בן פזי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/>
                        <a:t>כמו שאמרנו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/>
                        <a:t>בסוף כל ברכה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err="1"/>
                        <a:t>בתחלת</a:t>
                      </a:r>
                      <a:r>
                        <a:rPr lang="he-IL" sz="1500" dirty="0"/>
                        <a:t> ובסוף כל ברכה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12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dirty="0"/>
                        <a:t>רבי יצחק בר נחמני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/>
                        <a:t>כמו שאמרנו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err="1"/>
                        <a:t>בתחלת</a:t>
                      </a:r>
                      <a:r>
                        <a:rPr lang="he-IL" sz="1500" dirty="0"/>
                        <a:t> (ובסוף) כל ברכה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/>
                        <a:t>כיון שכרע שוב אינו זוקף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651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42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077164" y="183414"/>
            <a:ext cx="7614186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תָּנוּ רַבָּנַן: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קִידָּה - עַל אַפַּיִם,  שֶׁנֶּאֱמַר: "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וַתִּקֹּד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בַּת שֶׁבַע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אַפַּיִם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אֶרֶץ".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כְּרִיעָה - עַל בִּרְכַּיִם,  שֶׁנֶּאֱמַר: "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מִכְּרֹעַ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עַל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בִּרְכָּיו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הִשְׁתַּחֲוָאָה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זוֹ פִּשּׁוּט יָדַיִם וְרַגְלַיִם,  שֶׁנֶּאֱמַר: "הֲבוֹא נָבוֹא אֲנִי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וְאִמְּך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 וְאַחֶיךָ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לְהִשְׁתַּחֲוֹת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לְךָ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אָרְצָה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אָמַר רַב </a:t>
            </a:r>
            <a:r>
              <a:rPr lang="he-IL" sz="1600" dirty="0" err="1"/>
              <a:t>חִיָּיא</a:t>
            </a:r>
            <a:r>
              <a:rPr lang="he-IL" sz="1600" dirty="0"/>
              <a:t> בְּרֵיהּ </a:t>
            </a:r>
            <a:r>
              <a:rPr lang="he-IL" sz="1600" dirty="0" err="1"/>
              <a:t>דְּרַב</a:t>
            </a:r>
            <a:r>
              <a:rPr lang="he-IL" sz="1600" dirty="0"/>
              <a:t> </a:t>
            </a:r>
            <a:r>
              <a:rPr lang="he-IL" sz="1600" dirty="0" err="1"/>
              <a:t>הוּנָא</a:t>
            </a:r>
            <a:r>
              <a:rPr lang="he-IL" sz="1600" dirty="0"/>
              <a:t>: </a:t>
            </a:r>
            <a:r>
              <a:rPr lang="he-IL" sz="1600" dirty="0" err="1"/>
              <a:t>חֲזֵינָא</a:t>
            </a:r>
            <a:r>
              <a:rPr lang="he-IL" sz="1600" dirty="0"/>
              <a:t> לְהוּ </a:t>
            </a:r>
            <a:r>
              <a:rPr lang="he-IL" sz="1600" dirty="0" err="1"/>
              <a:t>לְאַבָּיֵי</a:t>
            </a:r>
            <a:r>
              <a:rPr lang="he-IL" sz="1600" dirty="0"/>
              <a:t> וְרָבָא </a:t>
            </a:r>
            <a:r>
              <a:rPr lang="he-IL" sz="1600" dirty="0" err="1"/>
              <a:t>דְּמַצְלו</a:t>
            </a:r>
            <a:r>
              <a:rPr lang="he-IL" sz="1600" dirty="0"/>
              <a:t>ּ </a:t>
            </a:r>
            <a:r>
              <a:rPr lang="he-IL" sz="1600" dirty="0" err="1"/>
              <a:t>אַצְלוֹיֵי</a:t>
            </a:r>
            <a:r>
              <a:rPr lang="he-IL" sz="1600" dirty="0"/>
              <a:t>.</a:t>
            </a:r>
            <a:br>
              <a:rPr lang="he-IL" sz="1600" dirty="0"/>
            </a:br>
            <a:endParaRPr lang="he-IL" sz="3500" dirty="0"/>
          </a:p>
          <a:p>
            <a:pPr>
              <a:lnSpc>
                <a:spcPct val="120000"/>
              </a:lnSpc>
            </a:pPr>
            <a:r>
              <a:rPr lang="he-IL" sz="1600" dirty="0"/>
              <a:t>תָּנֵי </a:t>
            </a:r>
            <a:r>
              <a:rPr lang="he-IL" sz="1600" dirty="0" err="1"/>
              <a:t>חֲדָא</a:t>
            </a:r>
            <a:r>
              <a:rPr lang="he-IL" sz="1600" dirty="0"/>
              <a:t>: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הַכּוֹרֵעַ בַּהוֹדָאָה - הֲרֵי זֶה מְשׁוּבָּח. </a:t>
            </a: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וְתַנְיָא אִידַּךְ: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הֲרֵי זֶה מְגוּנֶּה.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לָא </a:t>
            </a:r>
            <a:r>
              <a:rPr lang="he-IL" sz="1600" dirty="0" err="1"/>
              <a:t>קַשְׁיָא</a:t>
            </a:r>
            <a:r>
              <a:rPr lang="he-IL" sz="1600" dirty="0"/>
              <a:t>,  הָא </a:t>
            </a:r>
            <a:r>
              <a:rPr lang="he-IL" sz="1600" dirty="0" err="1"/>
              <a:t>בַּתְּחִלָּה</a:t>
            </a:r>
            <a:r>
              <a:rPr lang="he-IL" sz="1600" dirty="0"/>
              <a:t> הָא לְבַסּוֹף. </a:t>
            </a:r>
          </a:p>
          <a:p>
            <a:pPr>
              <a:lnSpc>
                <a:spcPct val="120000"/>
              </a:lnSpc>
            </a:pPr>
            <a:endParaRPr lang="he-IL" sz="2200" dirty="0"/>
          </a:p>
          <a:p>
            <a:pPr>
              <a:lnSpc>
                <a:spcPct val="120000"/>
              </a:lnSpc>
            </a:pPr>
            <a:r>
              <a:rPr lang="he-IL" sz="1600" dirty="0"/>
              <a:t>רָבָא כָּרַע בְּהוֹדָאָה תְּחִלָּה וָסוֹף,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     אָמְרִי לֵיהּ רַבָּנַן: </a:t>
            </a:r>
            <a:r>
              <a:rPr lang="he-IL" sz="1600" dirty="0" err="1"/>
              <a:t>אַמַּאי</a:t>
            </a:r>
            <a:r>
              <a:rPr lang="he-IL" sz="1600" dirty="0"/>
              <a:t> </a:t>
            </a:r>
            <a:r>
              <a:rPr lang="he-IL" sz="1600" dirty="0" err="1"/>
              <a:t>קָא</a:t>
            </a:r>
            <a:r>
              <a:rPr lang="he-IL" sz="1600" dirty="0"/>
              <a:t> עָבֵיד מָר הָכִי?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אֲמַר לְהוּ: </a:t>
            </a:r>
            <a:r>
              <a:rPr lang="he-IL" sz="1600" dirty="0" err="1"/>
              <a:t>חֲזֵינָא</a:t>
            </a:r>
            <a:r>
              <a:rPr lang="he-IL" sz="1600" dirty="0"/>
              <a:t> לְרַב נַחְמָן </a:t>
            </a:r>
            <a:r>
              <a:rPr lang="he-IL" sz="1600" dirty="0" err="1"/>
              <a:t>דְּכָרַע</a:t>
            </a:r>
            <a:r>
              <a:rPr lang="he-IL" sz="1600" dirty="0"/>
              <a:t>, </a:t>
            </a:r>
            <a:r>
              <a:rPr lang="he-IL" sz="1600" dirty="0" err="1"/>
              <a:t>וַחֲזֵינָא</a:t>
            </a:r>
            <a:r>
              <a:rPr lang="he-IL" sz="1600" dirty="0"/>
              <a:t> לֵיהּ לְרַב שֵׁשֶׁת </a:t>
            </a:r>
            <a:r>
              <a:rPr lang="he-IL" sz="1600" dirty="0" err="1"/>
              <a:t>דְּקָא</a:t>
            </a:r>
            <a:r>
              <a:rPr lang="he-IL" sz="1600" dirty="0"/>
              <a:t> עָבֵד הָכִי.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     וְהָתַנְיָא: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הַכּוֹרֵעַ בַּהוֹדָאָה - הֲרֵי זֶה מְגוּנֶּה</a:t>
            </a:r>
            <a:r>
              <a:rPr lang="he-IL" sz="16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הַהִיא בְּהוֹדָאָה שֶׁבְּהַלֵּל.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     וְהָתַנְיָא: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הַכּוֹרֵעַ בַּהוֹדָאָה וּבַהוֹדָאָה שֶׁל הַלֵּל - הֲרֵי זֶה מְגוּנֶּה</a:t>
            </a:r>
            <a:r>
              <a:rPr lang="he-IL" sz="16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כִּי תַּנְיָא הַהִיא בְּהוֹדָאָה </a:t>
            </a:r>
            <a:r>
              <a:rPr lang="he-IL" sz="1600" dirty="0" err="1"/>
              <a:t>דְּבִרְכַּת</a:t>
            </a:r>
            <a:r>
              <a:rPr lang="he-IL" sz="1600" dirty="0"/>
              <a:t> הַמָּזוֹן.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22DFD7D2-1BAF-4BD8-83D5-0C47A0C53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074815"/>
              </p:ext>
            </p:extLst>
          </p:nvPr>
        </p:nvGraphicFramePr>
        <p:xfrm>
          <a:off x="323528" y="5064913"/>
          <a:ext cx="300067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3974">
                  <a:extLst>
                    <a:ext uri="{9D8B030D-6E8A-4147-A177-3AD203B41FA5}">
                      <a16:colId xmlns:a16="http://schemas.microsoft.com/office/drawing/2014/main" val="3166590247"/>
                    </a:ext>
                  </a:extLst>
                </a:gridCol>
                <a:gridCol w="1706698">
                  <a:extLst>
                    <a:ext uri="{9D8B030D-6E8A-4147-A177-3AD203B41FA5}">
                      <a16:colId xmlns:a16="http://schemas.microsoft.com/office/drawing/2014/main" val="1234246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>
                          <a:solidFill>
                            <a:schemeClr val="tx1"/>
                          </a:solidFill>
                        </a:rPr>
                        <a:t>הכורע בהודאה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62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b="1" dirty="0">
                          <a:solidFill>
                            <a:schemeClr val="tx1"/>
                          </a:solidFill>
                        </a:rPr>
                        <a:t>בתפילה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רבא כרע תחילה וסוף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3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b="1" dirty="0">
                          <a:solidFill>
                            <a:schemeClr val="tx1"/>
                          </a:solidFill>
                        </a:rPr>
                        <a:t>בהלל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>
                          <a:solidFill>
                            <a:schemeClr val="tx1"/>
                          </a:solidFill>
                        </a:rPr>
                        <a:t>הרי זה מגונה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3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b="1" dirty="0">
                          <a:solidFill>
                            <a:schemeClr val="tx1"/>
                          </a:solidFill>
                        </a:rPr>
                        <a:t>בברכת המזון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>
                          <a:solidFill>
                            <a:schemeClr val="tx1"/>
                          </a:solidFill>
                        </a:rPr>
                        <a:t>הרי זה מגונה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896122"/>
                  </a:ext>
                </a:extLst>
              </a:tr>
            </a:tbl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B10F44B-7AB0-6AC8-3133-AF03225816FE}"/>
              </a:ext>
            </a:extLst>
          </p:cNvPr>
          <p:cNvSpPr txBox="1"/>
          <p:nvPr/>
        </p:nvSpPr>
        <p:spPr>
          <a:xfrm>
            <a:off x="8748464" y="218703"/>
            <a:ext cx="216024" cy="4001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2000" dirty="0"/>
          </a:p>
          <a:p>
            <a:endParaRPr lang="he-IL" sz="1200" dirty="0"/>
          </a:p>
          <a:p>
            <a:endParaRPr lang="he-IL" sz="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0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000" dirty="0"/>
          </a:p>
          <a:p>
            <a:endParaRPr lang="he-IL" sz="125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52030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077164" y="183414"/>
            <a:ext cx="7614186" cy="25581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תָּנוּ רַבָּנַן: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קִידָּה - עַל אַפַּיִם,  שֶׁנֶּאֱמַר: "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וַתִּקֹּד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בַּת שֶׁבַע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אַפַּיִם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אֶרֶץ".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כְּרִיעָה - עַל בִּרְכַּיִם,  שֶׁנֶּאֱמַר: "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מִכְּרֹעַ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עַל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בִּרְכָּיו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הִשְׁתַּחֲוָאָה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זוֹ פִּשּׁוּט יָדַיִם וְרַגְלַיִם,  שֶׁנֶּאֱמַר: "הֲבוֹא נָבוֹא אֲנִי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וְאִמְּך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 וְאַחֶיךָ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לְהִשְׁתַּחֲוֹת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לְךָ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אָרְצָה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אָמַר רַב </a:t>
            </a:r>
            <a:r>
              <a:rPr lang="he-IL" sz="1600" dirty="0" err="1"/>
              <a:t>חִיָּיא</a:t>
            </a:r>
            <a:r>
              <a:rPr lang="he-IL" sz="1600" dirty="0"/>
              <a:t> בְּרֵיהּ </a:t>
            </a:r>
            <a:r>
              <a:rPr lang="he-IL" sz="1600" dirty="0" err="1"/>
              <a:t>דְּרַב</a:t>
            </a:r>
            <a:r>
              <a:rPr lang="he-IL" sz="1600" dirty="0"/>
              <a:t> </a:t>
            </a:r>
            <a:r>
              <a:rPr lang="he-IL" sz="1600" dirty="0" err="1"/>
              <a:t>הוּנָא</a:t>
            </a:r>
            <a:r>
              <a:rPr lang="he-IL" sz="1600" dirty="0"/>
              <a:t>: </a:t>
            </a:r>
            <a:r>
              <a:rPr lang="he-IL" sz="1600" dirty="0" err="1"/>
              <a:t>חֲזֵינָא</a:t>
            </a:r>
            <a:r>
              <a:rPr lang="he-IL" sz="1600" dirty="0"/>
              <a:t> לְהוּ </a:t>
            </a:r>
            <a:r>
              <a:rPr lang="he-IL" sz="1600" dirty="0" err="1"/>
              <a:t>לְאַבָּיֵי</a:t>
            </a:r>
            <a:r>
              <a:rPr lang="he-IL" sz="1600" dirty="0"/>
              <a:t> וְרָבָא </a:t>
            </a:r>
            <a:r>
              <a:rPr lang="he-IL" sz="1600" dirty="0" err="1"/>
              <a:t>דְּמַצְלו</a:t>
            </a:r>
            <a:r>
              <a:rPr lang="he-IL" sz="1600" dirty="0"/>
              <a:t>ּ </a:t>
            </a:r>
            <a:r>
              <a:rPr lang="he-IL" sz="1600" dirty="0" err="1"/>
              <a:t>אַצְלוֹיֵי</a:t>
            </a:r>
            <a:r>
              <a:rPr lang="he-IL" sz="1600" dirty="0"/>
              <a:t>.</a:t>
            </a:r>
            <a:br>
              <a:rPr lang="he-IL" sz="1600" dirty="0"/>
            </a:br>
            <a:endParaRPr lang="he-IL" sz="3500" dirty="0"/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B10F44B-7AB0-6AC8-3133-AF03225816FE}"/>
              </a:ext>
            </a:extLst>
          </p:cNvPr>
          <p:cNvSpPr txBox="1"/>
          <p:nvPr/>
        </p:nvSpPr>
        <p:spPr>
          <a:xfrm>
            <a:off x="8748464" y="218703"/>
            <a:ext cx="216024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2000" dirty="0"/>
          </a:p>
          <a:p>
            <a:endParaRPr lang="he-IL" sz="1200" dirty="0"/>
          </a:p>
          <a:p>
            <a:endParaRPr lang="he-IL" sz="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000" dirty="0"/>
          </a:p>
          <a:p>
            <a:endParaRPr lang="he-IL" sz="1200" dirty="0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E1DC98CA-4132-D5DE-E764-4F78C5208BD3}"/>
              </a:ext>
            </a:extLst>
          </p:cNvPr>
          <p:cNvSpPr/>
          <p:nvPr/>
        </p:nvSpPr>
        <p:spPr>
          <a:xfrm>
            <a:off x="107504" y="2564904"/>
            <a:ext cx="2016224" cy="3096344"/>
          </a:xfrm>
          <a:prstGeom prst="wedgeRoundRectCallout">
            <a:avLst>
              <a:gd name="adj1" fmla="val -44793"/>
              <a:gd name="adj2" fmla="val -5536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rgbClr val="333333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מהרש"א</a:t>
            </a:r>
            <a:r>
              <a:rPr lang="he-IL" sz="1100" dirty="0">
                <a:solidFill>
                  <a:srgbClr val="333333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 ח"א מגילה </a:t>
            </a:r>
            <a:r>
              <a:rPr lang="he-IL" sz="1100" dirty="0" err="1">
                <a:solidFill>
                  <a:srgbClr val="333333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כב</a:t>
            </a:r>
            <a:r>
              <a:rPr lang="he-IL" sz="1100" dirty="0">
                <a:solidFill>
                  <a:srgbClr val="333333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 ע"ב:</a:t>
            </a:r>
          </a:p>
          <a:p>
            <a:pPr>
              <a:lnSpc>
                <a:spcPct val="120000"/>
              </a:lnSpc>
            </a:pPr>
            <a:endParaRPr lang="he-IL" sz="1100" b="1" i="0" dirty="0">
              <a:solidFill>
                <a:srgbClr val="333333"/>
              </a:solidFill>
              <a:effectLst/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>
              <a:lnSpc>
                <a:spcPct val="120000"/>
              </a:lnSpc>
            </a:pP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הקידה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 - אינו רק שמשתטח </a:t>
            </a: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פניו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 לארץ ולא גופו...</a:t>
            </a:r>
          </a:p>
          <a:p>
            <a:pPr>
              <a:lnSpc>
                <a:spcPct val="120000"/>
              </a:lnSpc>
            </a:pPr>
            <a:endParaRPr lang="he-IL" sz="1100" b="1" i="0" dirty="0">
              <a:solidFill>
                <a:srgbClr val="333333"/>
              </a:solidFill>
              <a:effectLst/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>
              <a:lnSpc>
                <a:spcPct val="120000"/>
              </a:lnSpc>
            </a:pP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והכריעה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 היא דבר נוסף, שנשתטח </a:t>
            </a: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פניו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 </a:t>
            </a:r>
            <a:r>
              <a:rPr lang="he-IL" sz="110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לארץ </a:t>
            </a: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וגם רגליו 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בכריעה על הארץ, אבל לא שאר הגוף.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333333"/>
              </a:solidFill>
              <a:effectLst/>
              <a:latin typeface="Alef" panose="00000500000000000000" pitchFamily="2" charset="-79"/>
              <a:cs typeface="Alef" panose="00000500000000000000" pitchFamily="2" charset="-79"/>
            </a:endParaRP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נוסף עליו </a:t>
            </a:r>
            <a:r>
              <a:rPr lang="he-IL" sz="1100" b="1" i="0" dirty="0" err="1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השתחוואה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, שהוא משתטח </a:t>
            </a: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פניו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 לארץ וגם </a:t>
            </a: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רגליו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 בכריעה </a:t>
            </a:r>
            <a:r>
              <a:rPr lang="he-IL" sz="1100" b="1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וגם גופו </a:t>
            </a:r>
            <a:r>
              <a:rPr lang="he-IL" sz="1100" b="0" i="0" dirty="0">
                <a:solidFill>
                  <a:srgbClr val="333333"/>
                </a:solidFill>
                <a:effectLst/>
                <a:latin typeface="Alef" panose="00000500000000000000" pitchFamily="2" charset="-79"/>
                <a:cs typeface="Alef" panose="00000500000000000000" pitchFamily="2" charset="-79"/>
              </a:rPr>
              <a:t>לארץ, וזו היא פישוט ידים ורגלים.</a:t>
            </a: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16CDEAAA-952B-DF20-C2E3-3CAFE47A8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774" y="1946336"/>
            <a:ext cx="6886897" cy="4833420"/>
          </a:xfrm>
          <a:prstGeom prst="rect">
            <a:avLst/>
          </a:prstGeom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6C7A256-58D7-1222-5D32-1C5D37F5CA76}"/>
              </a:ext>
            </a:extLst>
          </p:cNvPr>
          <p:cNvSpPr txBox="1"/>
          <p:nvPr/>
        </p:nvSpPr>
        <p:spPr>
          <a:xfrm>
            <a:off x="1619672" y="6479758"/>
            <a:ext cx="50405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hlinkClick r:id="rId4"/>
              </a:rPr>
              <a:t>מקור</a:t>
            </a:r>
            <a:endParaRPr lang="he-IL" sz="1100" dirty="0"/>
          </a:p>
        </p:txBody>
      </p:sp>
    </p:spTree>
    <p:extLst>
      <p:ext uri="{BB962C8B-B14F-4D97-AF65-F5344CB8AC3E}">
        <p14:creationId xmlns:p14="http://schemas.microsoft.com/office/powerpoint/2010/main" val="177148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077164" y="183414"/>
            <a:ext cx="7614186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תָּנוּ רַבָּנַן: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קִידָּה - עַל אַפַּיִם,  שֶׁנֶּאֱמַר: "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וַתִּקֹּד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בַּת שֶׁבַע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אַפַּיִם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אֶרֶץ".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כְּרִיעָה - עַל בִּרְכַּיִם,  שֶׁנֶּאֱמַר: "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מִכְּרֹעַ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עַל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בִּרְכָּיו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הִשְׁתַּחֲוָאָה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זוֹ פִּשּׁוּט יָדַיִם וְרַגְלַיִם,  שֶׁנֶּאֱמַר: "הֲבוֹא נָבוֹא אֲנִי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וְאִמְּך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 וְאַחֶיךָ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לְהִשְׁתַּחֲוֹת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לְךָ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אָרְצָה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אָמַר רַב </a:t>
            </a:r>
            <a:r>
              <a:rPr lang="he-IL" sz="1600" dirty="0" err="1"/>
              <a:t>חִיָּיא</a:t>
            </a:r>
            <a:r>
              <a:rPr lang="he-IL" sz="1600" dirty="0"/>
              <a:t> בְּרֵיהּ </a:t>
            </a:r>
            <a:r>
              <a:rPr lang="he-IL" sz="1600" dirty="0" err="1"/>
              <a:t>דְּרַב</a:t>
            </a:r>
            <a:r>
              <a:rPr lang="he-IL" sz="1600" dirty="0"/>
              <a:t> </a:t>
            </a:r>
            <a:r>
              <a:rPr lang="he-IL" sz="1600" dirty="0" err="1"/>
              <a:t>הוּנָא</a:t>
            </a:r>
            <a:r>
              <a:rPr lang="he-IL" sz="1600" dirty="0"/>
              <a:t>: </a:t>
            </a:r>
            <a:r>
              <a:rPr lang="he-IL" sz="1600" dirty="0" err="1"/>
              <a:t>חֲזֵינָא</a:t>
            </a:r>
            <a:r>
              <a:rPr lang="he-IL" sz="1600" dirty="0"/>
              <a:t> לְהוּ </a:t>
            </a:r>
            <a:r>
              <a:rPr lang="he-IL" sz="1600" dirty="0" err="1"/>
              <a:t>לְאַבָּיֵי</a:t>
            </a:r>
            <a:r>
              <a:rPr lang="he-IL" sz="1600" dirty="0"/>
              <a:t> וְרָבָא </a:t>
            </a:r>
            <a:r>
              <a:rPr lang="he-IL" sz="1600" dirty="0" err="1"/>
              <a:t>דְּמַצְלו</a:t>
            </a:r>
            <a:r>
              <a:rPr lang="he-IL" sz="1600" dirty="0"/>
              <a:t>ּ </a:t>
            </a:r>
            <a:r>
              <a:rPr lang="he-IL" sz="1600" dirty="0" err="1"/>
              <a:t>אַצְלוֹיֵי</a:t>
            </a:r>
            <a:r>
              <a:rPr lang="he-IL" sz="1600" dirty="0"/>
              <a:t>.</a:t>
            </a:r>
            <a:br>
              <a:rPr lang="he-IL" sz="1600" dirty="0"/>
            </a:br>
            <a:endParaRPr lang="he-IL" sz="3500" dirty="0"/>
          </a:p>
          <a:p>
            <a:pPr>
              <a:lnSpc>
                <a:spcPct val="120000"/>
              </a:lnSpc>
            </a:pPr>
            <a:r>
              <a:rPr lang="he-IL" sz="1600" dirty="0"/>
              <a:t>תָּנֵי </a:t>
            </a:r>
            <a:r>
              <a:rPr lang="he-IL" sz="1600" dirty="0" err="1"/>
              <a:t>חֲדָא</a:t>
            </a:r>
            <a:r>
              <a:rPr lang="he-IL" sz="1600" dirty="0"/>
              <a:t>: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הַכּוֹרֵעַ בַּהוֹדָאָה - הֲרֵי זֶה מְשׁוּבָּח. </a:t>
            </a: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וְתַנְיָא אִידַּךְ: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הֲרֵי זֶה מְגוּנֶּה.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לָא </a:t>
            </a:r>
            <a:r>
              <a:rPr lang="he-IL" sz="1600" dirty="0" err="1"/>
              <a:t>קַשְׁיָא</a:t>
            </a:r>
            <a:r>
              <a:rPr lang="he-IL" sz="1600" dirty="0"/>
              <a:t>,  הָא </a:t>
            </a:r>
            <a:r>
              <a:rPr lang="he-IL" sz="1600" dirty="0" err="1"/>
              <a:t>בַּתְּחִלָּה</a:t>
            </a:r>
            <a:r>
              <a:rPr lang="he-IL" sz="1600" dirty="0"/>
              <a:t> הָא לְבַסּוֹף. </a:t>
            </a:r>
          </a:p>
          <a:p>
            <a:pPr>
              <a:lnSpc>
                <a:spcPct val="120000"/>
              </a:lnSpc>
            </a:pPr>
            <a:endParaRPr lang="he-IL" sz="2200" dirty="0"/>
          </a:p>
          <a:p>
            <a:pPr>
              <a:lnSpc>
                <a:spcPct val="120000"/>
              </a:lnSpc>
            </a:pPr>
            <a:r>
              <a:rPr lang="he-IL" sz="1600" dirty="0"/>
              <a:t>רָבָא כָּרַע בְּהוֹדָאָה תְּחִלָּה וָסוֹף,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     אָמְרִי לֵיהּ רַבָּנַן: </a:t>
            </a:r>
            <a:r>
              <a:rPr lang="he-IL" sz="1600" dirty="0" err="1"/>
              <a:t>אַמַּאי</a:t>
            </a:r>
            <a:r>
              <a:rPr lang="he-IL" sz="1600" dirty="0"/>
              <a:t> </a:t>
            </a:r>
            <a:r>
              <a:rPr lang="he-IL" sz="1600" dirty="0" err="1"/>
              <a:t>קָא</a:t>
            </a:r>
            <a:r>
              <a:rPr lang="he-IL" sz="1600" dirty="0"/>
              <a:t> עָבֵיד מָר הָכִי?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אֲמַר לְהוּ: </a:t>
            </a:r>
            <a:r>
              <a:rPr lang="he-IL" sz="1600" dirty="0" err="1"/>
              <a:t>חֲזֵינָא</a:t>
            </a:r>
            <a:r>
              <a:rPr lang="he-IL" sz="1600" dirty="0"/>
              <a:t> לְרַב נַחְמָן </a:t>
            </a:r>
            <a:r>
              <a:rPr lang="he-IL" sz="1600" dirty="0" err="1"/>
              <a:t>דְּכָרַע</a:t>
            </a:r>
            <a:r>
              <a:rPr lang="he-IL" sz="1600" dirty="0"/>
              <a:t>, </a:t>
            </a:r>
            <a:r>
              <a:rPr lang="he-IL" sz="1600" dirty="0" err="1"/>
              <a:t>וַחֲזֵינָא</a:t>
            </a:r>
            <a:r>
              <a:rPr lang="he-IL" sz="1600" dirty="0"/>
              <a:t> לֵיהּ לְרַב שֵׁשֶׁת </a:t>
            </a:r>
            <a:r>
              <a:rPr lang="he-IL" sz="1600" dirty="0" err="1"/>
              <a:t>דְּקָא</a:t>
            </a:r>
            <a:r>
              <a:rPr lang="he-IL" sz="1600" dirty="0"/>
              <a:t> עָבֵד הָכִי.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     וְהָתַנְיָא: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הַכּוֹרֵעַ בַּהוֹדָאָה - הֲרֵי זֶה מְגוּנֶּה</a:t>
            </a:r>
            <a:r>
              <a:rPr lang="he-IL" sz="16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הַהִיא בְּהוֹדָאָה שֶׁבְּהַלֵּל.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/>
              <a:t>     וְהָתַנְיָא: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הַכּוֹרֵעַ בַּהוֹדָאָה וּבַהוֹדָאָה שֶׁל הַלֵּל - הֲרֵי זֶה מְגוּנֶּה</a:t>
            </a:r>
            <a:r>
              <a:rPr lang="he-IL" sz="16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כִּי תַּנְיָא הַהִיא בְּהוֹדָאָה </a:t>
            </a:r>
            <a:r>
              <a:rPr lang="he-IL" sz="1600" dirty="0" err="1"/>
              <a:t>דְּבִרְכַּת</a:t>
            </a:r>
            <a:r>
              <a:rPr lang="he-IL" sz="1600" dirty="0"/>
              <a:t> הַמָּזוֹן.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22DFD7D2-1BAF-4BD8-83D5-0C47A0C539AA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5064913"/>
          <a:ext cx="300067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3974">
                  <a:extLst>
                    <a:ext uri="{9D8B030D-6E8A-4147-A177-3AD203B41FA5}">
                      <a16:colId xmlns:a16="http://schemas.microsoft.com/office/drawing/2014/main" val="3166590247"/>
                    </a:ext>
                  </a:extLst>
                </a:gridCol>
                <a:gridCol w="1706698">
                  <a:extLst>
                    <a:ext uri="{9D8B030D-6E8A-4147-A177-3AD203B41FA5}">
                      <a16:colId xmlns:a16="http://schemas.microsoft.com/office/drawing/2014/main" val="1234246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>
                          <a:solidFill>
                            <a:schemeClr val="tx1"/>
                          </a:solidFill>
                        </a:rPr>
                        <a:t>הכורע בהודאה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62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b="1" dirty="0">
                          <a:solidFill>
                            <a:schemeClr val="tx1"/>
                          </a:solidFill>
                        </a:rPr>
                        <a:t>בתפילה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רבא כרע תחילה וסוף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3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b="1" dirty="0">
                          <a:solidFill>
                            <a:schemeClr val="tx1"/>
                          </a:solidFill>
                        </a:rPr>
                        <a:t>בהלל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>
                          <a:solidFill>
                            <a:schemeClr val="tx1"/>
                          </a:solidFill>
                        </a:rPr>
                        <a:t>הרי זה מגונה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3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b="1" dirty="0">
                          <a:solidFill>
                            <a:schemeClr val="tx1"/>
                          </a:solidFill>
                        </a:rPr>
                        <a:t>בברכת המזון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>
                          <a:solidFill>
                            <a:schemeClr val="tx1"/>
                          </a:solidFill>
                        </a:rPr>
                        <a:t>הרי זה מגונה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896122"/>
                  </a:ext>
                </a:extLst>
              </a:tr>
            </a:tbl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B10F44B-7AB0-6AC8-3133-AF03225816FE}"/>
              </a:ext>
            </a:extLst>
          </p:cNvPr>
          <p:cNvSpPr txBox="1"/>
          <p:nvPr/>
        </p:nvSpPr>
        <p:spPr>
          <a:xfrm>
            <a:off x="8748464" y="218703"/>
            <a:ext cx="216024" cy="4001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2000" dirty="0"/>
          </a:p>
          <a:p>
            <a:endParaRPr lang="he-IL" sz="1200" dirty="0"/>
          </a:p>
          <a:p>
            <a:endParaRPr lang="he-IL" sz="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0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000" dirty="0"/>
          </a:p>
          <a:p>
            <a:endParaRPr lang="he-IL" sz="125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59892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A933810-77F1-7B17-F419-5ECD0CA2D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702230" y="16631"/>
            <a:ext cx="7830210" cy="69347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50" b="1" dirty="0"/>
              <a:t>משנה</a:t>
            </a:r>
            <a:r>
              <a:rPr lang="he-IL" sz="1650" dirty="0"/>
              <a:t>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הַמִּתְפַּלֵּל וְטָעָה - סִימָן רַע לוֹ,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וְאִם שְׁלִיחַ צִבּוּר הוּא - סִימָן רַע לְשׁוֹלְחָיו, מִפְּנֵי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שֶׁשְּׁלוּחו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ֹ שֶׁל אָדָם כְּמוֹתוֹ.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אָמְרוּ עָלָיו עַל רַבִּי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חֲנִינָא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בֶּן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דּוֹסָא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שֶׁהָיָה מִתְפַּלֵּל עַל הַחוֹלִים וְאוֹמֵר זֶה חַי וְזֶה מֵת,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אָמְרוּ לוֹ: מִנַּיִן אַתָּה יוֹדֵעַ?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אָמַר לָהֶם: אִם שְׁגוּרָה תְּפִלָּתִי בְּפִי - יוֹדֵעַ אֲנִי שֶׁהוּא מְקוּבָּל, וְאִם לָאו - יוֹדֵעַ אֲנִי שֶׁהוּא מְטוֹרָף.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5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/>
              <a:t>אַהֵיָיא</a:t>
            </a:r>
            <a:r>
              <a:rPr lang="he-IL" sz="16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אָמַר רַב </a:t>
            </a:r>
            <a:r>
              <a:rPr lang="he-IL" sz="1600" dirty="0" err="1"/>
              <a:t>חִיָּיא</a:t>
            </a:r>
            <a:r>
              <a:rPr lang="he-IL" sz="1600" dirty="0"/>
              <a:t> אָמַר רַב סָפְרָא מִשּׁוּם חַד דְּבֵי רַבִּי:  בְּאָבוֹת.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אִיכָּא דְּמַתְנֵי לַהּ </a:t>
            </a:r>
            <a:r>
              <a:rPr lang="he-IL" sz="1600" dirty="0" err="1"/>
              <a:t>אַבָּרַיְיתָא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הַמִּתְפַּלֵּל - צָרִיךְ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שֶׁיְּכַוֵּין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אֶת לִבּוֹ בְּכוּלָּן,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וְאִם אֵינוֹ יָכוֹל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לְכַוֵּין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בְּכוּלָּן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יְכַוֵּין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אֶת לִבּוֹ בְּאַחַת.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600" dirty="0"/>
              <a:t>אָמַר רַבִּי </a:t>
            </a:r>
            <a:r>
              <a:rPr lang="he-IL" sz="1600" dirty="0" err="1"/>
              <a:t>חִיָּיא</a:t>
            </a:r>
            <a:r>
              <a:rPr lang="he-IL" sz="1600" dirty="0"/>
              <a:t> אָמַר רַב סָפְרָא מִשּׁוּם חַד דְּבֵי רַבִּי:  בְּאָבוֹת. 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600" dirty="0"/>
              <a:t>אָמְרוּ עָלָיו עַל רַבִּי </a:t>
            </a:r>
            <a:r>
              <a:rPr lang="he-IL" sz="1600" dirty="0" err="1"/>
              <a:t>חֲנִינָא</a:t>
            </a:r>
            <a:r>
              <a:rPr lang="he-IL" sz="1600" dirty="0"/>
              <a:t> </a:t>
            </a:r>
            <a:r>
              <a:rPr lang="he-IL" sz="1600" dirty="0" err="1"/>
              <a:t>וְכו</a:t>
            </a:r>
            <a:r>
              <a:rPr lang="he-IL" sz="1600" dirty="0"/>
              <a:t>ּ':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מְנָא הָנֵי מִילֵּי?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אָמַר רַבִּי יְהוֹשֻׁעַ בֶּן לֵוִי: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דְּאָמַר</a:t>
            </a:r>
            <a:r>
              <a:rPr lang="he-IL" sz="1600" dirty="0"/>
              <a:t> קְרָא: "</a:t>
            </a:r>
            <a:r>
              <a:rPr lang="he-IL" sz="1600" dirty="0">
                <a:solidFill>
                  <a:srgbClr val="002060"/>
                </a:solidFill>
              </a:rPr>
              <a:t>בּוֹרֵא נִיב שְׂפָתָיִם שָׁלוֹם </a:t>
            </a:r>
            <a:r>
              <a:rPr lang="he-IL" sz="1600" dirty="0" err="1">
                <a:solidFill>
                  <a:srgbClr val="002060"/>
                </a:solidFill>
              </a:rPr>
              <a:t>שָׁלוֹם</a:t>
            </a:r>
            <a:r>
              <a:rPr lang="he-IL" sz="1600" dirty="0">
                <a:solidFill>
                  <a:srgbClr val="002060"/>
                </a:solidFill>
              </a:rPr>
              <a:t> לָרָחוֹק וְלַקָּרוֹב אָמַר ה' </a:t>
            </a:r>
            <a:r>
              <a:rPr lang="he-IL" sz="1600" dirty="0" err="1">
                <a:solidFill>
                  <a:srgbClr val="002060"/>
                </a:solidFill>
              </a:rPr>
              <a:t>וּרְפָאתִיו</a:t>
            </a:r>
            <a:r>
              <a:rPr lang="he-IL" sz="1600" dirty="0"/>
              <a:t>".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B10FBE1-2664-A5B4-5ACF-21E8DA4994B4}"/>
              </a:ext>
            </a:extLst>
          </p:cNvPr>
          <p:cNvSpPr txBox="1"/>
          <p:nvPr/>
        </p:nvSpPr>
        <p:spPr>
          <a:xfrm>
            <a:off x="8612837" y="2731884"/>
            <a:ext cx="216024" cy="29315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●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2000" dirty="0"/>
          </a:p>
          <a:p>
            <a:endParaRPr lang="he-IL" sz="1200" dirty="0"/>
          </a:p>
          <a:p>
            <a:endParaRPr lang="he-IL" sz="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25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49485421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22272</TotalTime>
  <Words>1985</Words>
  <Application>Microsoft Office PowerPoint</Application>
  <PresentationFormat>‫הצגה על המסך (4:3)</PresentationFormat>
  <Paragraphs>423</Paragraphs>
  <Slides>13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Alef</vt:lpstr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2300</cp:revision>
  <dcterms:created xsi:type="dcterms:W3CDTF">2015-01-28T10:22:53Z</dcterms:created>
  <dcterms:modified xsi:type="dcterms:W3CDTF">2024-01-31T10:07:07Z</dcterms:modified>
</cp:coreProperties>
</file>