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615" r:id="rId2"/>
    <p:sldId id="537" r:id="rId3"/>
    <p:sldId id="619" r:id="rId4"/>
    <p:sldId id="620" r:id="rId5"/>
    <p:sldId id="623" r:id="rId6"/>
    <p:sldId id="551" r:id="rId7"/>
    <p:sldId id="624" r:id="rId8"/>
    <p:sldId id="625" r:id="rId9"/>
    <p:sldId id="626" r:id="rId10"/>
    <p:sldId id="628" r:id="rId11"/>
    <p:sldId id="627" r:id="rId12"/>
    <p:sldId id="429"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5250" autoAdjust="0"/>
  </p:normalViewPr>
  <p:slideViewPr>
    <p:cSldViewPr>
      <p:cViewPr varScale="1">
        <p:scale>
          <a:sx n="91" d="100"/>
          <a:sy n="91" d="100"/>
        </p:scale>
        <p:origin x="123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pPr/>
              <a:t>כ"ז/שבט/תשפ"ד</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pPr/>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2</a:t>
            </a:fld>
            <a:endParaRPr lang="he-IL"/>
          </a:p>
        </p:txBody>
      </p:sp>
    </p:spTree>
    <p:extLst>
      <p:ext uri="{BB962C8B-B14F-4D97-AF65-F5344CB8AC3E}">
        <p14:creationId xmlns:p14="http://schemas.microsoft.com/office/powerpoint/2010/main" val="2071694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B55A0E-2E25-0EDD-C0D1-7B0C03EDF7BE}"/>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0094DE01-C691-57AC-053D-9BC64A811906}"/>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3B11ECD6-28BE-14F7-FA9E-3D5EC59BBD30}"/>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7320C2E8-D67C-5438-B7E4-B93299FDAD95}"/>
              </a:ext>
            </a:extLst>
          </p:cNvPr>
          <p:cNvSpPr>
            <a:spLocks noGrp="1"/>
          </p:cNvSpPr>
          <p:nvPr>
            <p:ph type="sldNum" sz="quarter" idx="10"/>
          </p:nvPr>
        </p:nvSpPr>
        <p:spPr/>
        <p:txBody>
          <a:bodyPr/>
          <a:lstStyle/>
          <a:p>
            <a:fld id="{88125537-8725-4A13-8BEE-395E38D92F7F}" type="slidenum">
              <a:rPr lang="he-IL" smtClean="0"/>
              <a:pPr/>
              <a:t>11</a:t>
            </a:fld>
            <a:endParaRPr lang="he-IL"/>
          </a:p>
        </p:txBody>
      </p:sp>
    </p:spTree>
    <p:extLst>
      <p:ext uri="{BB962C8B-B14F-4D97-AF65-F5344CB8AC3E}">
        <p14:creationId xmlns:p14="http://schemas.microsoft.com/office/powerpoint/2010/main" val="500191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9697FB-4009-7EE5-1F56-BF6896473F57}"/>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59DDCFD3-D664-B1AF-8F2D-4D42DAF1639A}"/>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08BF8C09-C50D-DC91-F07A-D2A03CD2B781}"/>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34E92999-4144-8252-FCB0-FBA5BD2BEDB8}"/>
              </a:ext>
            </a:extLst>
          </p:cNvPr>
          <p:cNvSpPr>
            <a:spLocks noGrp="1"/>
          </p:cNvSpPr>
          <p:nvPr>
            <p:ph type="sldNum" sz="quarter" idx="10"/>
          </p:nvPr>
        </p:nvSpPr>
        <p:spPr/>
        <p:txBody>
          <a:bodyPr/>
          <a:lstStyle/>
          <a:p>
            <a:fld id="{88125537-8725-4A13-8BEE-395E38D92F7F}" type="slidenum">
              <a:rPr lang="he-IL" smtClean="0"/>
              <a:pPr/>
              <a:t>3</a:t>
            </a:fld>
            <a:endParaRPr lang="he-IL"/>
          </a:p>
        </p:txBody>
      </p:sp>
    </p:spTree>
    <p:extLst>
      <p:ext uri="{BB962C8B-B14F-4D97-AF65-F5344CB8AC3E}">
        <p14:creationId xmlns:p14="http://schemas.microsoft.com/office/powerpoint/2010/main" val="1616039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FA8F7-9348-1AFC-C4F2-1A2317D1D513}"/>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6EF52116-0B5D-767E-03B4-CD740DC4A075}"/>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FE208266-9411-64E5-3BDB-312AE74AFEA7}"/>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D55ECFBD-7663-BC0D-5B8A-F150C42125E8}"/>
              </a:ext>
            </a:extLst>
          </p:cNvPr>
          <p:cNvSpPr>
            <a:spLocks noGrp="1"/>
          </p:cNvSpPr>
          <p:nvPr>
            <p:ph type="sldNum" sz="quarter" idx="10"/>
          </p:nvPr>
        </p:nvSpPr>
        <p:spPr/>
        <p:txBody>
          <a:bodyPr/>
          <a:lstStyle/>
          <a:p>
            <a:fld id="{88125537-8725-4A13-8BEE-395E38D92F7F}" type="slidenum">
              <a:rPr lang="he-IL" smtClean="0"/>
              <a:pPr/>
              <a:t>4</a:t>
            </a:fld>
            <a:endParaRPr lang="he-IL"/>
          </a:p>
        </p:txBody>
      </p:sp>
    </p:spTree>
    <p:extLst>
      <p:ext uri="{BB962C8B-B14F-4D97-AF65-F5344CB8AC3E}">
        <p14:creationId xmlns:p14="http://schemas.microsoft.com/office/powerpoint/2010/main" val="3857628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1FC3E1-F7E0-26DE-44E9-937BABB19111}"/>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54980C83-250E-82FD-90F5-E2CB83A33B05}"/>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BB8358AC-1BA3-95E7-9186-C6EA6DD0631F}"/>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896311F0-578D-DEEB-D2E8-BB03C7ABB75D}"/>
              </a:ext>
            </a:extLst>
          </p:cNvPr>
          <p:cNvSpPr>
            <a:spLocks noGrp="1"/>
          </p:cNvSpPr>
          <p:nvPr>
            <p:ph type="sldNum" sz="quarter" idx="10"/>
          </p:nvPr>
        </p:nvSpPr>
        <p:spPr/>
        <p:txBody>
          <a:bodyPr/>
          <a:lstStyle/>
          <a:p>
            <a:fld id="{88125537-8725-4A13-8BEE-395E38D92F7F}" type="slidenum">
              <a:rPr lang="he-IL" smtClean="0"/>
              <a:pPr/>
              <a:t>5</a:t>
            </a:fld>
            <a:endParaRPr lang="he-IL"/>
          </a:p>
        </p:txBody>
      </p:sp>
    </p:spTree>
    <p:extLst>
      <p:ext uri="{BB962C8B-B14F-4D97-AF65-F5344CB8AC3E}">
        <p14:creationId xmlns:p14="http://schemas.microsoft.com/office/powerpoint/2010/main" val="3766403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6</a:t>
            </a:fld>
            <a:endParaRPr lang="he-IL"/>
          </a:p>
        </p:txBody>
      </p:sp>
    </p:spTree>
    <p:extLst>
      <p:ext uri="{BB962C8B-B14F-4D97-AF65-F5344CB8AC3E}">
        <p14:creationId xmlns:p14="http://schemas.microsoft.com/office/powerpoint/2010/main" val="1308934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11AC68-76A7-679D-41B9-4DFE56A8E824}"/>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CCAB0998-DFE0-E00D-4236-31FE24A5EEFF}"/>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D19E2E4B-92EE-3990-1AD6-FDE3777024CD}"/>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4F8BDF39-06F5-0886-E5A1-6E281BAF585A}"/>
              </a:ext>
            </a:extLst>
          </p:cNvPr>
          <p:cNvSpPr>
            <a:spLocks noGrp="1"/>
          </p:cNvSpPr>
          <p:nvPr>
            <p:ph type="sldNum" sz="quarter" idx="10"/>
          </p:nvPr>
        </p:nvSpPr>
        <p:spPr/>
        <p:txBody>
          <a:bodyPr/>
          <a:lstStyle/>
          <a:p>
            <a:fld id="{88125537-8725-4A13-8BEE-395E38D92F7F}" type="slidenum">
              <a:rPr lang="he-IL" smtClean="0"/>
              <a:pPr/>
              <a:t>7</a:t>
            </a:fld>
            <a:endParaRPr lang="he-IL"/>
          </a:p>
        </p:txBody>
      </p:sp>
    </p:spTree>
    <p:extLst>
      <p:ext uri="{BB962C8B-B14F-4D97-AF65-F5344CB8AC3E}">
        <p14:creationId xmlns:p14="http://schemas.microsoft.com/office/powerpoint/2010/main" val="1895509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110494-5431-B311-0C46-C080BA1C9189}"/>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009F1BD8-7549-A4EA-8D8B-05E09D13D6FC}"/>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76953B00-5695-A12E-D81E-1216860370B6}"/>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ABF996CD-9A1D-C380-5E94-CF145BC3E2E8}"/>
              </a:ext>
            </a:extLst>
          </p:cNvPr>
          <p:cNvSpPr>
            <a:spLocks noGrp="1"/>
          </p:cNvSpPr>
          <p:nvPr>
            <p:ph type="sldNum" sz="quarter" idx="10"/>
          </p:nvPr>
        </p:nvSpPr>
        <p:spPr/>
        <p:txBody>
          <a:bodyPr/>
          <a:lstStyle/>
          <a:p>
            <a:fld id="{88125537-8725-4A13-8BEE-395E38D92F7F}" type="slidenum">
              <a:rPr lang="he-IL" smtClean="0"/>
              <a:pPr/>
              <a:t>8</a:t>
            </a:fld>
            <a:endParaRPr lang="he-IL"/>
          </a:p>
        </p:txBody>
      </p:sp>
    </p:spTree>
    <p:extLst>
      <p:ext uri="{BB962C8B-B14F-4D97-AF65-F5344CB8AC3E}">
        <p14:creationId xmlns:p14="http://schemas.microsoft.com/office/powerpoint/2010/main" val="1659102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A0C57-02C2-E005-08B0-D42350A31B16}"/>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49FDE702-943B-B6DF-9CFD-D0E29BD3DA7E}"/>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9E1F21B-4E18-4C0A-909B-B374A9224E66}"/>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a:t>אלא אמר מר </a:t>
            </a:r>
            <a:r>
              <a:rPr lang="he-IL" dirty="0" err="1"/>
              <a:t>זוטרא</a:t>
            </a:r>
            <a:r>
              <a:rPr lang="he-IL" dirty="0"/>
              <a:t> &gt;&gt;&gt; מלבד שיין השתנה לטובה, יש בו מעלה נוספת שהוא זן, ושתי המעלות יחד קובעות לו ברכה מיוחדת לעצמו, מה שאין כן שמן אף על פי שהשתנה לטובה מכל מקום אינו זן (</a:t>
            </a:r>
            <a:r>
              <a:rPr lang="he-IL" dirty="0" err="1"/>
              <a:t>שוטנשטיין</a:t>
            </a:r>
            <a:r>
              <a:rPr lang="he-IL" dirty="0"/>
              <a:t> בשם מרומי שדה)  (וכך גם מבאר בנוגע להמשך: אלא חמרא סעיד וכו')</a:t>
            </a:r>
          </a:p>
        </p:txBody>
      </p:sp>
      <p:sp>
        <p:nvSpPr>
          <p:cNvPr id="4" name="מציין מיקום של מספר שקופית 3">
            <a:extLst>
              <a:ext uri="{FF2B5EF4-FFF2-40B4-BE49-F238E27FC236}">
                <a16:creationId xmlns:a16="http://schemas.microsoft.com/office/drawing/2014/main" id="{4F717718-B796-A2DB-8B07-134922C442C5}"/>
              </a:ext>
            </a:extLst>
          </p:cNvPr>
          <p:cNvSpPr>
            <a:spLocks noGrp="1"/>
          </p:cNvSpPr>
          <p:nvPr>
            <p:ph type="sldNum" sz="quarter" idx="10"/>
          </p:nvPr>
        </p:nvSpPr>
        <p:spPr/>
        <p:txBody>
          <a:bodyPr/>
          <a:lstStyle/>
          <a:p>
            <a:fld id="{88125537-8725-4A13-8BEE-395E38D92F7F}" type="slidenum">
              <a:rPr lang="he-IL" smtClean="0"/>
              <a:pPr/>
              <a:t>9</a:t>
            </a:fld>
            <a:endParaRPr lang="he-IL"/>
          </a:p>
        </p:txBody>
      </p:sp>
    </p:spTree>
    <p:extLst>
      <p:ext uri="{BB962C8B-B14F-4D97-AF65-F5344CB8AC3E}">
        <p14:creationId xmlns:p14="http://schemas.microsoft.com/office/powerpoint/2010/main" val="3289225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9D1D3-11F1-C950-83E8-74DA4621A423}"/>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1D1F906D-026A-6394-CBEB-76246DC26EE0}"/>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A13CE69B-DCAA-2E57-714C-CA1D9FB288A7}"/>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2F692931-4FA4-FC33-6903-289915B5CF32}"/>
              </a:ext>
            </a:extLst>
          </p:cNvPr>
          <p:cNvSpPr>
            <a:spLocks noGrp="1"/>
          </p:cNvSpPr>
          <p:nvPr>
            <p:ph type="sldNum" sz="quarter" idx="10"/>
          </p:nvPr>
        </p:nvSpPr>
        <p:spPr/>
        <p:txBody>
          <a:bodyPr/>
          <a:lstStyle/>
          <a:p>
            <a:fld id="{88125537-8725-4A13-8BEE-395E38D92F7F}" type="slidenum">
              <a:rPr lang="he-IL" smtClean="0"/>
              <a:pPr/>
              <a:t>10</a:t>
            </a:fld>
            <a:endParaRPr lang="he-IL"/>
          </a:p>
        </p:txBody>
      </p:sp>
    </p:spTree>
    <p:extLst>
      <p:ext uri="{BB962C8B-B14F-4D97-AF65-F5344CB8AC3E}">
        <p14:creationId xmlns:p14="http://schemas.microsoft.com/office/powerpoint/2010/main" val="3861004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כ"ז/שבט/תשפ"ד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כ"ז/שבט/תשפ"ד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כ"ז/שבט/תשפ"ד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כ"ז/שבט/תשפ"ד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כ"ז/שבט/תשפ"ד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כ"ז/שבט/תשפ"ד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pPr/>
              <a:t>כ"ז/שבט/תשפ"ד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pPr/>
              <a:t>כ"ז/שבט/תשפ"ד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pPr/>
              <a:t>כ"ז/שבט/תשפ"ד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כ"ז/שבט/תשפ"ד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כ"ז/שבט/תשפ"ד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pPr/>
              <a:t>כ"ז/שבט/תשפ"ד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pPr/>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af-yomi.com/MediaPage.aspx?id=265778"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1386064"/>
            <a:ext cx="8820472" cy="5324535"/>
          </a:xfrm>
          <a:prstGeom prst="rect">
            <a:avLst/>
          </a:prstGeom>
          <a:noFill/>
        </p:spPr>
        <p:txBody>
          <a:bodyPr wrap="square" rtlCol="1">
            <a:spAutoFit/>
          </a:bodyPr>
          <a:lstStyle/>
          <a:p>
            <a:pPr algn="ctr"/>
            <a:r>
              <a:rPr lang="he-IL" sz="4000" b="1" dirty="0">
                <a:solidFill>
                  <a:srgbClr val="C0504D">
                    <a:lumMod val="75000"/>
                  </a:srgbClr>
                </a:solidFill>
              </a:rPr>
              <a:t>מסכת ברכות</a:t>
            </a:r>
          </a:p>
          <a:p>
            <a:pPr algn="ctr"/>
            <a:r>
              <a:rPr lang="he-IL" sz="4000" b="1" dirty="0">
                <a:solidFill>
                  <a:srgbClr val="C0504D">
                    <a:lumMod val="75000"/>
                  </a:srgbClr>
                </a:solidFill>
              </a:rPr>
              <a:t>דף לה</a:t>
            </a:r>
          </a:p>
          <a:p>
            <a:pPr algn="ctr"/>
            <a:endParaRPr lang="he-IL" sz="2000" b="1" dirty="0">
              <a:solidFill>
                <a:srgbClr val="C0504D">
                  <a:lumMod val="75000"/>
                </a:srgbClr>
              </a:solidFill>
            </a:endParaRPr>
          </a:p>
          <a:p>
            <a:pPr algn="ctr"/>
            <a:r>
              <a:rPr lang="he-IL" sz="2400" b="1" dirty="0">
                <a:solidFill>
                  <a:srgbClr val="C0504D">
                    <a:lumMod val="75000"/>
                  </a:srgbClr>
                </a:solidFill>
              </a:rPr>
              <a:t>דף לה ע"א (תחילת הפרק) – דף לו ע"א (שורה 10)</a:t>
            </a:r>
          </a:p>
          <a:p>
            <a:pPr algn="ctr"/>
            <a:endParaRPr lang="he-IL" sz="2000" b="1" dirty="0">
              <a:solidFill>
                <a:srgbClr val="C0504D">
                  <a:lumMod val="75000"/>
                </a:srgbClr>
              </a:solidFill>
            </a:endParaRPr>
          </a:p>
          <a:p>
            <a:pPr algn="ctr"/>
            <a:r>
              <a:rPr lang="he-IL" sz="2400" b="1" dirty="0">
                <a:solidFill>
                  <a:srgbClr val="EEECE1">
                    <a:lumMod val="50000"/>
                  </a:srgbClr>
                </a:solidFill>
              </a:rPr>
              <a:t>מצגת עזר ללימוד הדף היומי</a:t>
            </a:r>
          </a:p>
          <a:p>
            <a:pPr algn="ctr"/>
            <a:endParaRPr lang="he-IL" sz="800" b="1" dirty="0">
              <a:solidFill>
                <a:srgbClr val="EEECE1">
                  <a:lumMod val="50000"/>
                </a:srgbClr>
              </a:solidFill>
            </a:endParaRPr>
          </a:p>
          <a:p>
            <a:pPr algn="ctr"/>
            <a:r>
              <a:rPr lang="he-IL" sz="2400" b="1" dirty="0">
                <a:solidFill>
                  <a:srgbClr val="EEECE1">
                    <a:lumMod val="50000"/>
                  </a:srgbClr>
                </a:solidFill>
              </a:rPr>
              <a:t>בעריכת: הראל שפירא</a:t>
            </a:r>
          </a:p>
          <a:p>
            <a:pPr algn="ctr"/>
            <a:endParaRPr lang="he-IL" sz="1400" b="1" dirty="0">
              <a:solidFill>
                <a:srgbClr val="EEECE1">
                  <a:lumMod val="50000"/>
                </a:srgbClr>
              </a:solidFill>
            </a:endParaRPr>
          </a:p>
          <a:p>
            <a:pPr algn="ctr"/>
            <a:endParaRPr lang="he-IL" sz="2400" b="1" dirty="0">
              <a:solidFill>
                <a:srgbClr val="EEECE1">
                  <a:lumMod val="50000"/>
                </a:srgbClr>
              </a:solidFill>
            </a:endParaRPr>
          </a:p>
          <a:p>
            <a:pPr algn="ctr"/>
            <a:r>
              <a:rPr lang="he-IL" sz="2400" b="1" dirty="0">
                <a:solidFill>
                  <a:srgbClr val="EEECE1">
                    <a:lumMod val="50000"/>
                  </a:srgbClr>
                </a:solidFill>
              </a:rPr>
              <a:t>לשמיעת השיעור בליווי המצגת – </a:t>
            </a:r>
            <a:r>
              <a:rPr lang="he-IL" sz="2400" dirty="0">
                <a:solidFill>
                  <a:srgbClr val="EEECE1">
                    <a:lumMod val="50000"/>
                  </a:srgbClr>
                </a:solidFill>
                <a:hlinkClick r:id="rId3"/>
              </a:rPr>
              <a:t>לחץ כאן</a:t>
            </a:r>
            <a:endParaRPr lang="he-IL" sz="2400" dirty="0">
              <a:solidFill>
                <a:srgbClr val="EEECE1">
                  <a:lumMod val="50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Tree>
    <p:extLst>
      <p:ext uri="{BB962C8B-B14F-4D97-AF65-F5344CB8AC3E}">
        <p14:creationId xmlns:p14="http://schemas.microsoft.com/office/powerpoint/2010/main" val="308310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467B44-840B-F0F2-D6B0-F32C8CBA08A5}"/>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48E3E85-3E58-07A0-0824-A4AE29E78171}"/>
              </a:ext>
            </a:extLst>
          </p:cNvPr>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לה עמוד ב</a:t>
            </a:r>
          </a:p>
        </p:txBody>
      </p:sp>
      <p:sp>
        <p:nvSpPr>
          <p:cNvPr id="7" name="TextBox 3">
            <a:extLst>
              <a:ext uri="{FF2B5EF4-FFF2-40B4-BE49-F238E27FC236}">
                <a16:creationId xmlns:a16="http://schemas.microsoft.com/office/drawing/2014/main" id="{A47858B6-A0C0-2167-1FAB-7AB22D316653}"/>
              </a:ext>
            </a:extLst>
          </p:cNvPr>
          <p:cNvSpPr txBox="1"/>
          <p:nvPr/>
        </p:nvSpPr>
        <p:spPr>
          <a:xfrm>
            <a:off x="1924482" y="1666360"/>
            <a:ext cx="6505887" cy="3202800"/>
          </a:xfrm>
          <a:prstGeom prst="rect">
            <a:avLst/>
          </a:prstGeom>
          <a:noFill/>
        </p:spPr>
        <p:txBody>
          <a:bodyPr wrap="square" rtlCol="1">
            <a:spAutoFit/>
          </a:bodyPr>
          <a:lstStyle/>
          <a:p>
            <a:pPr>
              <a:lnSpc>
                <a:spcPct val="120000"/>
              </a:lnSpc>
            </a:pPr>
            <a:r>
              <a:rPr lang="he-IL" sz="1700" b="0" i="0" dirty="0">
                <a:solidFill>
                  <a:srgbClr val="000000"/>
                </a:solidFill>
                <a:effectLst/>
                <a:latin typeface="Arial" panose="020B0604020202020204" pitchFamily="34" charset="0"/>
              </a:rPr>
              <a:t>אי הכי </a:t>
            </a:r>
            <a:r>
              <a:rPr lang="he-IL" sz="1700" b="0" i="0" dirty="0" err="1">
                <a:solidFill>
                  <a:srgbClr val="000000"/>
                </a:solidFill>
                <a:effectLst/>
                <a:latin typeface="Arial" panose="020B0604020202020204" pitchFamily="34" charset="0"/>
              </a:rPr>
              <a:t>נבריך</a:t>
            </a:r>
            <a:r>
              <a:rPr lang="he-IL" sz="1700" b="0" i="0" dirty="0">
                <a:solidFill>
                  <a:srgbClr val="000000"/>
                </a:solidFill>
                <a:effectLst/>
                <a:latin typeface="Arial" panose="020B0604020202020204" pitchFamily="34" charset="0"/>
              </a:rPr>
              <a:t> עליה שלש ברכות!</a:t>
            </a:r>
          </a:p>
          <a:p>
            <a:pPr>
              <a:lnSpc>
                <a:spcPct val="120000"/>
              </a:lnSpc>
            </a:pPr>
            <a:endParaRPr lang="he-IL" sz="17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לא קבעי </a:t>
            </a:r>
            <a:r>
              <a:rPr lang="he-IL" sz="1700" b="0" i="0" dirty="0" err="1">
                <a:solidFill>
                  <a:srgbClr val="000000"/>
                </a:solidFill>
                <a:effectLst/>
                <a:latin typeface="Arial" panose="020B0604020202020204" pitchFamily="34" charset="0"/>
              </a:rPr>
              <a:t>אינשי</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סעודתייהו</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עלויה</a:t>
            </a:r>
            <a:r>
              <a:rPr lang="he-IL" sz="1700" dirty="0">
                <a:solidFill>
                  <a:srgbClr val="000000"/>
                </a:solidFill>
                <a:latin typeface="Arial" panose="020B0604020202020204" pitchFamily="34" charset="0"/>
              </a:rPr>
              <a:t>.</a:t>
            </a:r>
          </a:p>
          <a:p>
            <a:pPr>
              <a:lnSpc>
                <a:spcPct val="120000"/>
              </a:lnSpc>
            </a:pPr>
            <a:endParaRPr lang="he-IL" sz="1700" b="0" i="0" dirty="0">
              <a:solidFill>
                <a:srgbClr val="000000"/>
              </a:solidFill>
              <a:effectLst/>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א''ל</a:t>
            </a:r>
            <a:r>
              <a:rPr lang="he-IL" sz="1700" b="0" i="0" dirty="0">
                <a:solidFill>
                  <a:srgbClr val="000000"/>
                </a:solidFill>
                <a:effectLst/>
                <a:latin typeface="Arial" panose="020B0604020202020204" pitchFamily="34" charset="0"/>
              </a:rPr>
              <a:t> רב נחמן בר יצחק </a:t>
            </a:r>
            <a:r>
              <a:rPr lang="he-IL" sz="1700" b="0" i="0" dirty="0" err="1">
                <a:solidFill>
                  <a:srgbClr val="000000"/>
                </a:solidFill>
                <a:effectLst/>
                <a:latin typeface="Arial" panose="020B0604020202020204" pitchFamily="34" charset="0"/>
              </a:rPr>
              <a:t>לרבא</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אי קבע </a:t>
            </a:r>
            <a:r>
              <a:rPr lang="he-IL" sz="1700" b="0" i="0" dirty="0" err="1">
                <a:solidFill>
                  <a:srgbClr val="000000"/>
                </a:solidFill>
                <a:effectLst/>
                <a:latin typeface="Arial" panose="020B0604020202020204" pitchFamily="34" charset="0"/>
              </a:rPr>
              <a:t>עלויה</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סעודתיה</a:t>
            </a:r>
            <a:r>
              <a:rPr lang="he-IL" sz="1700" b="0" i="0" dirty="0">
                <a:solidFill>
                  <a:srgbClr val="000000"/>
                </a:solidFill>
                <a:effectLst/>
                <a:latin typeface="Arial" panose="020B0604020202020204" pitchFamily="34" charset="0"/>
              </a:rPr>
              <a:t> מאי? </a:t>
            </a:r>
          </a:p>
          <a:p>
            <a:pPr>
              <a:lnSpc>
                <a:spcPct val="120000"/>
              </a:lnSpc>
            </a:pPr>
            <a:endParaRPr lang="he-IL" sz="1700" b="0" i="0" dirty="0">
              <a:solidFill>
                <a:srgbClr val="000000"/>
              </a:solidFill>
              <a:effectLst/>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א''ל</a:t>
            </a:r>
            <a:r>
              <a:rPr lang="he-IL" sz="1700" b="0" i="0" dirty="0">
                <a:solidFill>
                  <a:srgbClr val="000000"/>
                </a:solidFill>
                <a:effectLst/>
                <a:latin typeface="Arial" panose="020B0604020202020204" pitchFamily="34" charset="0"/>
              </a:rPr>
              <a:t>: </a:t>
            </a:r>
          </a:p>
          <a:p>
            <a:pPr>
              <a:lnSpc>
                <a:spcPct val="120000"/>
              </a:lnSpc>
            </a:pPr>
            <a:r>
              <a:rPr lang="he-IL" sz="1700" b="0" i="0" dirty="0" err="1">
                <a:solidFill>
                  <a:srgbClr val="000000"/>
                </a:solidFill>
                <a:effectLst/>
                <a:latin typeface="Arial" panose="020B0604020202020204" pitchFamily="34" charset="0"/>
              </a:rPr>
              <a:t>לכשיבא</a:t>
            </a:r>
            <a:r>
              <a:rPr lang="he-IL" sz="1700" b="0" i="0" dirty="0">
                <a:solidFill>
                  <a:srgbClr val="000000"/>
                </a:solidFill>
                <a:effectLst/>
                <a:latin typeface="Arial" panose="020B0604020202020204" pitchFamily="34" charset="0"/>
              </a:rPr>
              <a:t> אליהו ויאמר אי </a:t>
            </a:r>
            <a:r>
              <a:rPr lang="he-IL" sz="1700" b="0" i="0" dirty="0" err="1">
                <a:solidFill>
                  <a:srgbClr val="000000"/>
                </a:solidFill>
                <a:effectLst/>
                <a:latin typeface="Arial" panose="020B0604020202020204" pitchFamily="34" charset="0"/>
              </a:rPr>
              <a:t>הויא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קביעותא</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השתא </a:t>
            </a:r>
            <a:r>
              <a:rPr lang="he-IL" sz="1700" b="0" i="0" dirty="0" err="1">
                <a:solidFill>
                  <a:srgbClr val="000000"/>
                </a:solidFill>
                <a:effectLst/>
                <a:latin typeface="Arial" panose="020B0604020202020204" pitchFamily="34" charset="0"/>
              </a:rPr>
              <a:t>מיהא</a:t>
            </a:r>
            <a:r>
              <a:rPr lang="he-IL" sz="1700" b="0" i="0" dirty="0">
                <a:solidFill>
                  <a:srgbClr val="000000"/>
                </a:solidFill>
                <a:effectLst/>
                <a:latin typeface="Arial" panose="020B0604020202020204" pitchFamily="34" charset="0"/>
              </a:rPr>
              <a:t> בטלה דעתו אצל כל אדם.</a:t>
            </a:r>
            <a:endParaRPr lang="he-IL" sz="1700" dirty="0"/>
          </a:p>
        </p:txBody>
      </p:sp>
      <p:sp>
        <p:nvSpPr>
          <p:cNvPr id="3" name="הסבר מלבני מעוגל 6">
            <a:extLst>
              <a:ext uri="{FF2B5EF4-FFF2-40B4-BE49-F238E27FC236}">
                <a16:creationId xmlns:a16="http://schemas.microsoft.com/office/drawing/2014/main" id="{7E2C76A5-3178-5283-C3C9-D350C50936AD}"/>
              </a:ext>
            </a:extLst>
          </p:cNvPr>
          <p:cNvSpPr/>
          <p:nvPr/>
        </p:nvSpPr>
        <p:spPr>
          <a:xfrm>
            <a:off x="5380866" y="548680"/>
            <a:ext cx="3096344" cy="720080"/>
          </a:xfrm>
          <a:prstGeom prst="wedgeRoundRectCallout">
            <a:avLst>
              <a:gd name="adj1" fmla="val 54276"/>
              <a:gd name="adj2" fmla="val -4469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a:solidFill>
                  <a:schemeClr val="tx1"/>
                </a:solidFill>
              </a:rPr>
              <a:t>חמרא </a:t>
            </a:r>
            <a:r>
              <a:rPr lang="he-IL" sz="1600" dirty="0" err="1">
                <a:solidFill>
                  <a:schemeClr val="tx1"/>
                </a:solidFill>
              </a:rPr>
              <a:t>אית</a:t>
            </a:r>
            <a:r>
              <a:rPr lang="he-IL" sz="1600" dirty="0">
                <a:solidFill>
                  <a:schemeClr val="tx1"/>
                </a:solidFill>
              </a:rPr>
              <a:t> ביה תרתי, סעיד ומשמח, </a:t>
            </a:r>
          </a:p>
          <a:p>
            <a:pPr>
              <a:lnSpc>
                <a:spcPct val="120000"/>
              </a:lnSpc>
            </a:pPr>
            <a:r>
              <a:rPr lang="he-IL" sz="1600" dirty="0" err="1">
                <a:solidFill>
                  <a:schemeClr val="tx1"/>
                </a:solidFill>
              </a:rPr>
              <a:t>נהמא</a:t>
            </a:r>
            <a:r>
              <a:rPr lang="he-IL" sz="1600" dirty="0">
                <a:solidFill>
                  <a:schemeClr val="tx1"/>
                </a:solidFill>
              </a:rPr>
              <a:t> מסעד סעיד שמוחי לא משמח.</a:t>
            </a:r>
            <a:endParaRPr lang="he-IL" sz="1600" dirty="0">
              <a:solidFill>
                <a:srgbClr val="F79646">
                  <a:lumMod val="50000"/>
                </a:srgbClr>
              </a:solidFill>
            </a:endParaRPr>
          </a:p>
        </p:txBody>
      </p:sp>
    </p:spTree>
    <p:extLst>
      <p:ext uri="{BB962C8B-B14F-4D97-AF65-F5344CB8AC3E}">
        <p14:creationId xmlns:p14="http://schemas.microsoft.com/office/powerpoint/2010/main" val="1906161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DE1A05-45AB-7FD8-6BE2-57A53163B57F}"/>
            </a:ext>
          </a:extLst>
        </p:cNvPr>
        <p:cNvGrpSpPr/>
        <p:nvPr/>
      </p:nvGrpSpPr>
      <p:grpSpPr>
        <a:xfrm>
          <a:off x="0" y="0"/>
          <a:ext cx="0" cy="0"/>
          <a:chOff x="0" y="0"/>
          <a:chExt cx="0" cy="0"/>
        </a:xfrm>
      </p:grpSpPr>
      <p:pic>
        <p:nvPicPr>
          <p:cNvPr id="4" name="תמונה 3">
            <a:extLst>
              <a:ext uri="{FF2B5EF4-FFF2-40B4-BE49-F238E27FC236}">
                <a16:creationId xmlns:a16="http://schemas.microsoft.com/office/drawing/2014/main" id="{6B3814B7-8ADD-4064-642C-CC3A23E431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B7F8AE6B-2024-D0D0-C8DC-62130BB9FE6F}"/>
              </a:ext>
            </a:extLst>
          </p:cNvPr>
          <p:cNvSpPr txBox="1"/>
          <p:nvPr/>
        </p:nvSpPr>
        <p:spPr>
          <a:xfrm>
            <a:off x="-161866" y="35330"/>
            <a:ext cx="3077682" cy="369332"/>
          </a:xfrm>
          <a:prstGeom prst="rect">
            <a:avLst/>
          </a:prstGeom>
          <a:noFill/>
        </p:spPr>
        <p:txBody>
          <a:bodyPr wrap="square" rtlCol="1">
            <a:spAutoFit/>
          </a:bodyPr>
          <a:lstStyle/>
          <a:p>
            <a:r>
              <a:rPr lang="he-IL" b="1" dirty="0">
                <a:solidFill>
                  <a:schemeClr val="bg1">
                    <a:lumMod val="50000"/>
                  </a:schemeClr>
                </a:solidFill>
              </a:rPr>
              <a:t>דף לה עמוד ב - דף לו עמוד א</a:t>
            </a:r>
          </a:p>
        </p:txBody>
      </p:sp>
      <p:sp>
        <p:nvSpPr>
          <p:cNvPr id="7" name="TextBox 3">
            <a:extLst>
              <a:ext uri="{FF2B5EF4-FFF2-40B4-BE49-F238E27FC236}">
                <a16:creationId xmlns:a16="http://schemas.microsoft.com/office/drawing/2014/main" id="{9BCC74F5-9786-C755-E5CE-D353ACC22EB0}"/>
              </a:ext>
            </a:extLst>
          </p:cNvPr>
          <p:cNvSpPr txBox="1"/>
          <p:nvPr/>
        </p:nvSpPr>
        <p:spPr>
          <a:xfrm>
            <a:off x="0" y="15964"/>
            <a:ext cx="8532440" cy="6786986"/>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גופא: </a:t>
            </a:r>
          </a:p>
          <a:p>
            <a:pPr>
              <a:lnSpc>
                <a:spcPct val="120000"/>
              </a:lnSpc>
            </a:pPr>
            <a:r>
              <a:rPr lang="he-IL" sz="1600" b="0" i="0" dirty="0">
                <a:solidFill>
                  <a:srgbClr val="000000"/>
                </a:solidFill>
                <a:effectLst/>
                <a:latin typeface="Arial" panose="020B0604020202020204" pitchFamily="34" charset="0"/>
              </a:rPr>
              <a:t>אמר רב יהודה אמר שמואל, וכן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יצחק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יוחנן: </a:t>
            </a:r>
          </a:p>
          <a:p>
            <a:pPr>
              <a:lnSpc>
                <a:spcPct val="120000"/>
              </a:lnSpc>
            </a:pPr>
            <a:r>
              <a:rPr lang="he-IL" sz="1600" b="0" i="0" dirty="0">
                <a:solidFill>
                  <a:srgbClr val="000000"/>
                </a:solidFill>
                <a:effectLst/>
                <a:latin typeface="Arial" panose="020B0604020202020204" pitchFamily="34" charset="0"/>
              </a:rPr>
              <a:t>שמן זית - </a:t>
            </a:r>
            <a:r>
              <a:rPr lang="he-IL" sz="1600" b="0" i="0" dirty="0" err="1">
                <a:solidFill>
                  <a:srgbClr val="000000"/>
                </a:solidFill>
                <a:effectLst/>
                <a:latin typeface="Arial" panose="020B0604020202020204" pitchFamily="34" charset="0"/>
              </a:rPr>
              <a:t>מברכין</a:t>
            </a:r>
            <a:r>
              <a:rPr lang="he-IL" sz="1600" b="0" i="0" dirty="0">
                <a:solidFill>
                  <a:srgbClr val="000000"/>
                </a:solidFill>
                <a:effectLst/>
                <a:latin typeface="Arial" panose="020B0604020202020204" pitchFamily="34" charset="0"/>
              </a:rPr>
              <a:t> עליו בורא פרי העץ. </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היכי דמי?</a:t>
            </a:r>
          </a:p>
          <a:p>
            <a:pPr>
              <a:lnSpc>
                <a:spcPct val="120000"/>
              </a:lnSpc>
            </a:pPr>
            <a:endParaRPr lang="he-IL" sz="9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אילימא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דקא</a:t>
            </a:r>
            <a:r>
              <a:rPr lang="he-IL" sz="1600" b="0" i="0" dirty="0">
                <a:solidFill>
                  <a:srgbClr val="000000"/>
                </a:solidFill>
                <a:effectLst/>
                <a:latin typeface="Arial" panose="020B0604020202020204" pitchFamily="34" charset="0"/>
              </a:rPr>
              <a:t> שתי ליה (משתה) – </a:t>
            </a:r>
          </a:p>
          <a:p>
            <a:pPr>
              <a:lnSpc>
                <a:spcPct val="120000"/>
              </a:lnSpc>
            </a:pPr>
            <a:r>
              <a:rPr lang="he-IL" sz="1600" b="0" i="0" dirty="0" err="1">
                <a:solidFill>
                  <a:srgbClr val="000000"/>
                </a:solidFill>
                <a:effectLst/>
                <a:latin typeface="Arial" panose="020B0604020202020204" pitchFamily="34" charset="0"/>
              </a:rPr>
              <a:t>אוזוקי</a:t>
            </a:r>
            <a:r>
              <a:rPr lang="he-IL" sz="1600" b="0" i="0" dirty="0">
                <a:solidFill>
                  <a:srgbClr val="000000"/>
                </a:solidFill>
                <a:effectLst/>
                <a:latin typeface="Arial" panose="020B0604020202020204" pitchFamily="34" charset="0"/>
              </a:rPr>
              <a:t> מזיק ליה! </a:t>
            </a:r>
          </a:p>
          <a:p>
            <a:pPr>
              <a:lnSpc>
                <a:spcPct val="120000"/>
              </a:lnSpc>
            </a:pPr>
            <a:r>
              <a:rPr lang="he-IL" sz="1600" b="0" i="0" dirty="0" err="1">
                <a:solidFill>
                  <a:srgbClr val="000000"/>
                </a:solidFill>
                <a:effectLst/>
                <a:latin typeface="Arial" panose="020B0604020202020204" pitchFamily="34" charset="0"/>
              </a:rPr>
              <a:t>דתניא</a:t>
            </a:r>
            <a:r>
              <a:rPr lang="he-IL" sz="1600" b="0" i="0" dirty="0">
                <a:solidFill>
                  <a:srgbClr val="000000"/>
                </a:solidFill>
                <a:effectLst/>
                <a:latin typeface="Arial" panose="020B0604020202020204" pitchFamily="34" charset="0"/>
              </a:rPr>
              <a:t>: </a:t>
            </a:r>
            <a:r>
              <a:rPr lang="he-IL" sz="1600" dirty="0">
                <a:solidFill>
                  <a:srgbClr val="F79646">
                    <a:lumMod val="50000"/>
                  </a:srgbClr>
                </a:solidFill>
              </a:rPr>
              <a:t>השותה שמן של תרומה - משלם את הקרן ואינו משלם את החומש,</a:t>
            </a:r>
          </a:p>
          <a:p>
            <a:pPr>
              <a:lnSpc>
                <a:spcPct val="120000"/>
              </a:lnSpc>
            </a:pPr>
            <a:r>
              <a:rPr lang="he-IL" sz="1600" dirty="0">
                <a:solidFill>
                  <a:srgbClr val="F79646">
                    <a:lumMod val="50000"/>
                  </a:srgbClr>
                </a:solidFill>
              </a:rPr>
              <a:t>          הסך שמן של תרומה - משלם את הקרן ומשלם את החומש.</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אלא </a:t>
            </a:r>
            <a:r>
              <a:rPr lang="he-IL" sz="1600" b="0" i="0" dirty="0" err="1">
                <a:solidFill>
                  <a:srgbClr val="000000"/>
                </a:solidFill>
                <a:effectLst/>
                <a:latin typeface="Arial" panose="020B0604020202020204" pitchFamily="34" charset="0"/>
              </a:rPr>
              <a:t>דקא</a:t>
            </a:r>
            <a:r>
              <a:rPr lang="he-IL" sz="1600" b="0" i="0" dirty="0">
                <a:solidFill>
                  <a:srgbClr val="000000"/>
                </a:solidFill>
                <a:effectLst/>
                <a:latin typeface="Arial" panose="020B0604020202020204" pitchFamily="34" charset="0"/>
              </a:rPr>
              <a:t> אכיל ליה על ידי פת – </a:t>
            </a:r>
          </a:p>
          <a:p>
            <a:pPr>
              <a:lnSpc>
                <a:spcPct val="120000"/>
              </a:lnSpc>
            </a:pPr>
            <a:r>
              <a:rPr lang="he-IL" sz="1600" b="0" i="0" dirty="0">
                <a:solidFill>
                  <a:srgbClr val="000000"/>
                </a:solidFill>
                <a:effectLst/>
                <a:latin typeface="Arial" panose="020B0604020202020204" pitchFamily="34" charset="0"/>
              </a:rPr>
              <a:t>אי הכי </a:t>
            </a:r>
            <a:r>
              <a:rPr lang="he-IL" sz="1600" b="0" i="0" dirty="0" err="1">
                <a:solidFill>
                  <a:srgbClr val="000000"/>
                </a:solidFill>
                <a:effectLst/>
                <a:latin typeface="Arial" panose="020B0604020202020204" pitchFamily="34" charset="0"/>
              </a:rPr>
              <a:t>הויא</a:t>
            </a:r>
            <a:r>
              <a:rPr lang="he-IL" sz="1600" b="0" i="0" dirty="0">
                <a:solidFill>
                  <a:srgbClr val="000000"/>
                </a:solidFill>
                <a:effectLst/>
                <a:latin typeface="Arial" panose="020B0604020202020204" pitchFamily="34" charset="0"/>
              </a:rPr>
              <a:t> ליה פת עיקר והוא טפל,</a:t>
            </a:r>
          </a:p>
          <a:p>
            <a:pPr>
              <a:lnSpc>
                <a:spcPct val="120000"/>
              </a:lnSpc>
            </a:pPr>
            <a:r>
              <a:rPr lang="he-IL" sz="1600" b="0" i="0" dirty="0">
                <a:solidFill>
                  <a:srgbClr val="000000"/>
                </a:solidFill>
                <a:effectLst/>
                <a:latin typeface="Arial" panose="020B0604020202020204" pitchFamily="34" charset="0"/>
              </a:rPr>
              <a:t>ותנן: </a:t>
            </a:r>
            <a:r>
              <a:rPr lang="he-IL" sz="1600" dirty="0">
                <a:solidFill>
                  <a:srgbClr val="F79646">
                    <a:lumMod val="50000"/>
                  </a:srgbClr>
                </a:solidFill>
              </a:rPr>
              <a:t>זה הכלל: כל שהוא עיקר ועמו טפלה - מברך על העיקר ופוטר את הטפלה.</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אלא </a:t>
            </a:r>
            <a:r>
              <a:rPr lang="he-IL" sz="1600" b="0" i="0" dirty="0" err="1">
                <a:solidFill>
                  <a:srgbClr val="000000"/>
                </a:solidFill>
                <a:effectLst/>
                <a:latin typeface="Arial" panose="020B0604020202020204" pitchFamily="34" charset="0"/>
              </a:rPr>
              <a:t>דקא</a:t>
            </a:r>
            <a:r>
              <a:rPr lang="he-IL" sz="1600" b="0" i="0" dirty="0">
                <a:solidFill>
                  <a:srgbClr val="000000"/>
                </a:solidFill>
                <a:effectLst/>
                <a:latin typeface="Arial" panose="020B0604020202020204" pitchFamily="34" charset="0"/>
              </a:rPr>
              <a:t> שתי ליה </a:t>
            </a:r>
            <a:r>
              <a:rPr lang="he-IL" sz="1600" b="0" i="0" dirty="0" err="1">
                <a:solidFill>
                  <a:srgbClr val="000000"/>
                </a:solidFill>
                <a:effectLst/>
                <a:latin typeface="Arial" panose="020B0604020202020204" pitchFamily="34" charset="0"/>
              </a:rPr>
              <a:t>ע''י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אניגרון</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רבה בר שמואל: </a:t>
            </a:r>
            <a:r>
              <a:rPr lang="he-IL" sz="1600" b="0" i="0" dirty="0" err="1">
                <a:solidFill>
                  <a:srgbClr val="000000"/>
                </a:solidFill>
                <a:effectLst/>
                <a:latin typeface="Arial" panose="020B0604020202020204" pitchFamily="34" charset="0"/>
              </a:rPr>
              <a:t>אניגרון</a:t>
            </a:r>
            <a:r>
              <a:rPr lang="he-IL" sz="1600" b="0" i="0" dirty="0">
                <a:solidFill>
                  <a:srgbClr val="000000"/>
                </a:solidFill>
                <a:effectLst/>
                <a:latin typeface="Arial" panose="020B0604020202020204" pitchFamily="34" charset="0"/>
              </a:rPr>
              <a:t> - </a:t>
            </a:r>
            <a:r>
              <a:rPr lang="he-IL" sz="1600" b="0" i="0" dirty="0" err="1">
                <a:solidFill>
                  <a:srgbClr val="000000"/>
                </a:solidFill>
                <a:effectLst/>
                <a:latin typeface="Arial" panose="020B0604020202020204" pitchFamily="34" charset="0"/>
              </a:rPr>
              <a:t>מיא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דסלקא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אנסיגרון</a:t>
            </a:r>
            <a:r>
              <a:rPr lang="he-IL" sz="1600" b="0" i="0" dirty="0">
                <a:solidFill>
                  <a:srgbClr val="000000"/>
                </a:solidFill>
                <a:effectLst/>
                <a:latin typeface="Arial" panose="020B0604020202020204" pitchFamily="34" charset="0"/>
              </a:rPr>
              <a:t> - </a:t>
            </a:r>
            <a:r>
              <a:rPr lang="he-IL" sz="1600" b="0" i="0" dirty="0" err="1">
                <a:solidFill>
                  <a:srgbClr val="000000"/>
                </a:solidFill>
                <a:effectLst/>
                <a:latin typeface="Arial" panose="020B0604020202020204" pitchFamily="34" charset="0"/>
              </a:rPr>
              <a:t>מיא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דכולהו</a:t>
            </a:r>
            <a:r>
              <a:rPr lang="he-IL" sz="1600" b="0" i="0" dirty="0">
                <a:solidFill>
                  <a:srgbClr val="000000"/>
                </a:solidFill>
                <a:effectLst/>
                <a:latin typeface="Arial" panose="020B0604020202020204" pitchFamily="34" charset="0"/>
              </a:rPr>
              <a:t> שלקי. </a:t>
            </a:r>
          </a:p>
          <a:p>
            <a:pPr>
              <a:lnSpc>
                <a:spcPct val="120000"/>
              </a:lnSpc>
            </a:pPr>
            <a:r>
              <a:rPr lang="he-IL" sz="1600" b="0" i="0" dirty="0" err="1">
                <a:solidFill>
                  <a:srgbClr val="000000"/>
                </a:solidFill>
                <a:effectLst/>
                <a:latin typeface="Arial" panose="020B0604020202020204" pitchFamily="34" charset="0"/>
              </a:rPr>
              <a:t>א''כ</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הוה</a:t>
            </a:r>
            <a:r>
              <a:rPr lang="he-IL" sz="1600" b="0" i="0" dirty="0">
                <a:solidFill>
                  <a:srgbClr val="000000"/>
                </a:solidFill>
                <a:effectLst/>
                <a:latin typeface="Arial" panose="020B0604020202020204" pitchFamily="34" charset="0"/>
              </a:rPr>
              <a:t> ליה </a:t>
            </a:r>
            <a:r>
              <a:rPr lang="he-IL" sz="1600" b="0" i="0" dirty="0" err="1">
                <a:solidFill>
                  <a:srgbClr val="000000"/>
                </a:solidFill>
                <a:effectLst/>
                <a:latin typeface="Arial" panose="020B0604020202020204" pitchFamily="34" charset="0"/>
              </a:rPr>
              <a:t>אניגרון</a:t>
            </a:r>
            <a:r>
              <a:rPr lang="he-IL" sz="1600" b="0" i="0" dirty="0">
                <a:solidFill>
                  <a:srgbClr val="000000"/>
                </a:solidFill>
                <a:effectLst/>
                <a:latin typeface="Arial" panose="020B0604020202020204" pitchFamily="34" charset="0"/>
              </a:rPr>
              <a:t> עיקר ושמן טפל,</a:t>
            </a:r>
          </a:p>
          <a:p>
            <a:pPr>
              <a:lnSpc>
                <a:spcPct val="120000"/>
              </a:lnSpc>
            </a:pPr>
            <a:r>
              <a:rPr lang="he-IL" sz="1600" b="0" i="0" dirty="0">
                <a:solidFill>
                  <a:srgbClr val="000000"/>
                </a:solidFill>
                <a:effectLst/>
                <a:latin typeface="Arial" panose="020B0604020202020204" pitchFamily="34" charset="0"/>
              </a:rPr>
              <a:t>ותנן: </a:t>
            </a:r>
            <a:r>
              <a:rPr lang="he-IL" sz="1600" dirty="0">
                <a:solidFill>
                  <a:srgbClr val="F79646">
                    <a:lumMod val="50000"/>
                  </a:srgbClr>
                </a:solidFill>
              </a:rPr>
              <a:t>זה הכלל: כל שהוא עיקר ועמו טפלה - מברך על העיקר ופוטר את הטפלה. </a:t>
            </a:r>
          </a:p>
          <a:p>
            <a:pPr>
              <a:lnSpc>
                <a:spcPct val="120000"/>
              </a:lnSpc>
            </a:pPr>
            <a:endParaRPr lang="he-IL" sz="2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הכא במאי עסקינן: בחושש בגרונו, </a:t>
            </a:r>
          </a:p>
          <a:p>
            <a:pPr>
              <a:lnSpc>
                <a:spcPct val="120000"/>
              </a:lnSpc>
            </a:pPr>
            <a:r>
              <a:rPr lang="he-IL" sz="1600" b="0" i="0" dirty="0" err="1">
                <a:solidFill>
                  <a:srgbClr val="000000"/>
                </a:solidFill>
                <a:effectLst/>
                <a:latin typeface="Arial" panose="020B0604020202020204" pitchFamily="34" charset="0"/>
              </a:rPr>
              <a:t>דתניא</a:t>
            </a:r>
            <a:r>
              <a:rPr lang="he-IL" sz="1600" b="0" i="0" dirty="0">
                <a:solidFill>
                  <a:srgbClr val="000000"/>
                </a:solidFill>
                <a:effectLst/>
                <a:latin typeface="Arial" panose="020B0604020202020204" pitchFamily="34" charset="0"/>
              </a:rPr>
              <a:t>: </a:t>
            </a:r>
            <a:r>
              <a:rPr lang="he-IL" sz="1600" dirty="0">
                <a:solidFill>
                  <a:srgbClr val="F79646">
                    <a:lumMod val="50000"/>
                  </a:srgbClr>
                </a:solidFill>
              </a:rPr>
              <a:t>החושש בגרונו - לא </a:t>
            </a:r>
            <a:r>
              <a:rPr lang="he-IL" sz="1600" dirty="0" err="1">
                <a:solidFill>
                  <a:srgbClr val="F79646">
                    <a:lumMod val="50000"/>
                  </a:srgbClr>
                </a:solidFill>
              </a:rPr>
              <a:t>יערענו</a:t>
            </a:r>
            <a:r>
              <a:rPr lang="he-IL" sz="1600" dirty="0">
                <a:solidFill>
                  <a:srgbClr val="F79646">
                    <a:lumMod val="50000"/>
                  </a:srgbClr>
                </a:solidFill>
              </a:rPr>
              <a:t> בשמן תחלה בשבת, אבל נותן שמן הרבה לתוך </a:t>
            </a:r>
            <a:r>
              <a:rPr lang="he-IL" sz="1600" dirty="0" err="1">
                <a:solidFill>
                  <a:srgbClr val="F79646">
                    <a:lumMod val="50000"/>
                  </a:srgbClr>
                </a:solidFill>
              </a:rPr>
              <a:t>אניגרון</a:t>
            </a:r>
            <a:r>
              <a:rPr lang="he-IL" sz="1600" dirty="0">
                <a:solidFill>
                  <a:srgbClr val="F79646">
                    <a:lumMod val="50000"/>
                  </a:srgbClr>
                </a:solidFill>
              </a:rPr>
              <a:t> ובולע. </a:t>
            </a:r>
          </a:p>
          <a:p>
            <a:pPr>
              <a:lnSpc>
                <a:spcPct val="120000"/>
              </a:lnSpc>
            </a:pPr>
            <a:endParaRPr lang="he-IL" sz="17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פשיטא! </a:t>
            </a:r>
          </a:p>
          <a:p>
            <a:pPr>
              <a:lnSpc>
                <a:spcPct val="120000"/>
              </a:lnSpc>
            </a:pPr>
            <a:r>
              <a:rPr lang="he-IL" sz="1600" b="0" i="0" dirty="0">
                <a:solidFill>
                  <a:srgbClr val="000000"/>
                </a:solidFill>
                <a:effectLst/>
                <a:latin typeface="Arial" panose="020B0604020202020204" pitchFamily="34" charset="0"/>
              </a:rPr>
              <a:t>מהו </a:t>
            </a:r>
            <a:r>
              <a:rPr lang="he-IL" sz="1600" b="0" i="0" dirty="0" err="1">
                <a:solidFill>
                  <a:srgbClr val="000000"/>
                </a:solidFill>
                <a:effectLst/>
                <a:latin typeface="Arial" panose="020B0604020202020204" pitchFamily="34" charset="0"/>
              </a:rPr>
              <a:t>דתימא</a:t>
            </a:r>
            <a:r>
              <a:rPr lang="he-IL" sz="1600" b="0" i="0" dirty="0">
                <a:solidFill>
                  <a:srgbClr val="000000"/>
                </a:solidFill>
                <a:effectLst/>
                <a:latin typeface="Arial" panose="020B0604020202020204" pitchFamily="34" charset="0"/>
              </a:rPr>
              <a:t> כיון </a:t>
            </a:r>
            <a:r>
              <a:rPr lang="he-IL" sz="1600" b="0" i="0" dirty="0" err="1">
                <a:solidFill>
                  <a:srgbClr val="000000"/>
                </a:solidFill>
                <a:effectLst/>
                <a:latin typeface="Arial" panose="020B0604020202020204" pitchFamily="34" charset="0"/>
              </a:rPr>
              <a:t>דלרפואה</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קא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מכוין</a:t>
            </a:r>
            <a:r>
              <a:rPr lang="he-IL" sz="1600" b="0" i="0" dirty="0">
                <a:solidFill>
                  <a:srgbClr val="000000"/>
                </a:solidFill>
                <a:effectLst/>
                <a:latin typeface="Arial" panose="020B0604020202020204" pitchFamily="34" charset="0"/>
              </a:rPr>
              <a:t> לא </a:t>
            </a:r>
            <a:r>
              <a:rPr lang="he-IL" sz="1600" b="0" i="0" dirty="0" err="1">
                <a:solidFill>
                  <a:srgbClr val="000000"/>
                </a:solidFill>
                <a:effectLst/>
                <a:latin typeface="Arial" panose="020B0604020202020204" pitchFamily="34" charset="0"/>
              </a:rPr>
              <a:t>לבריך</a:t>
            </a:r>
            <a:r>
              <a:rPr lang="he-IL" sz="1600" b="0" i="0" dirty="0">
                <a:solidFill>
                  <a:srgbClr val="000000"/>
                </a:solidFill>
                <a:effectLst/>
                <a:latin typeface="Arial" panose="020B0604020202020204" pitchFamily="34" charset="0"/>
              </a:rPr>
              <a:t> עליה כלל, </a:t>
            </a:r>
          </a:p>
          <a:p>
            <a:pPr>
              <a:lnSpc>
                <a:spcPct val="120000"/>
              </a:lnSpc>
            </a:pPr>
            <a:r>
              <a:rPr lang="he-IL" sz="1600" b="0" i="0" dirty="0" err="1">
                <a:solidFill>
                  <a:srgbClr val="000000"/>
                </a:solidFill>
                <a:effectLst/>
                <a:latin typeface="Arial" panose="020B0604020202020204" pitchFamily="34" charset="0"/>
              </a:rPr>
              <a:t>קמ</a:t>
            </a:r>
            <a:r>
              <a:rPr lang="he-IL" sz="1600" b="0" i="0" dirty="0">
                <a:solidFill>
                  <a:srgbClr val="000000"/>
                </a:solidFill>
                <a:effectLst/>
                <a:latin typeface="Arial" panose="020B0604020202020204" pitchFamily="34" charset="0"/>
              </a:rPr>
              <a:t>''ל כיון דאית ליה הנאה מיניה בעי ברוכי.</a:t>
            </a:r>
            <a:endParaRPr lang="he-IL" sz="1600" dirty="0"/>
          </a:p>
        </p:txBody>
      </p:sp>
      <p:sp>
        <p:nvSpPr>
          <p:cNvPr id="3" name="תיבת טקסט 2">
            <a:extLst>
              <a:ext uri="{FF2B5EF4-FFF2-40B4-BE49-F238E27FC236}">
                <a16:creationId xmlns:a16="http://schemas.microsoft.com/office/drawing/2014/main" id="{34BBEB64-33A1-5D31-6D6B-C13AAF04ED18}"/>
              </a:ext>
            </a:extLst>
          </p:cNvPr>
          <p:cNvSpPr txBox="1"/>
          <p:nvPr/>
        </p:nvSpPr>
        <p:spPr>
          <a:xfrm>
            <a:off x="8616330" y="1581959"/>
            <a:ext cx="288032" cy="3447098"/>
          </a:xfrm>
          <a:prstGeom prst="rect">
            <a:avLst/>
          </a:prstGeom>
          <a:noFill/>
        </p:spPr>
        <p:txBody>
          <a:bodyPr wrap="square" rtlCol="1">
            <a:spAutoFit/>
          </a:bodyPr>
          <a:lstStyle/>
          <a:p>
            <a:r>
              <a:rPr lang="he-IL" sz="1300" dirty="0"/>
              <a:t>①</a:t>
            </a:r>
          </a:p>
          <a:p>
            <a:endParaRPr lang="he-IL" sz="1400" dirty="0"/>
          </a:p>
          <a:p>
            <a:endParaRPr lang="he-IL" sz="1600" dirty="0"/>
          </a:p>
          <a:p>
            <a:endParaRPr lang="he-IL" sz="1400" dirty="0"/>
          </a:p>
          <a:p>
            <a:endParaRPr lang="he-IL" sz="1300" dirty="0"/>
          </a:p>
          <a:p>
            <a:endParaRPr lang="he-IL" dirty="0"/>
          </a:p>
          <a:p>
            <a:r>
              <a:rPr lang="he-IL" sz="1300" dirty="0"/>
              <a:t>②</a:t>
            </a:r>
          </a:p>
          <a:p>
            <a:endParaRPr lang="he-IL" sz="1300" dirty="0"/>
          </a:p>
          <a:p>
            <a:endParaRPr lang="he-IL" sz="1300" dirty="0"/>
          </a:p>
          <a:p>
            <a:endParaRPr lang="he-IL" sz="1600" dirty="0"/>
          </a:p>
          <a:p>
            <a:endParaRPr lang="he-IL" sz="1300" dirty="0"/>
          </a:p>
          <a:p>
            <a:r>
              <a:rPr lang="he-IL" sz="1300" dirty="0"/>
              <a:t>③</a:t>
            </a:r>
          </a:p>
          <a:p>
            <a:endParaRPr lang="he-IL" sz="1300" dirty="0"/>
          </a:p>
          <a:p>
            <a:endParaRPr lang="he-IL" sz="1300" dirty="0"/>
          </a:p>
          <a:p>
            <a:endParaRPr lang="he-IL" sz="600" dirty="0"/>
          </a:p>
          <a:p>
            <a:endParaRPr lang="he-IL" sz="1300" dirty="0"/>
          </a:p>
        </p:txBody>
      </p:sp>
      <p:sp>
        <p:nvSpPr>
          <p:cNvPr id="6" name="TextBox 5">
            <a:extLst>
              <a:ext uri="{FF2B5EF4-FFF2-40B4-BE49-F238E27FC236}">
                <a16:creationId xmlns:a16="http://schemas.microsoft.com/office/drawing/2014/main" id="{59EB7991-544B-5575-767B-4974978F7ECA}"/>
              </a:ext>
            </a:extLst>
          </p:cNvPr>
          <p:cNvSpPr txBox="1"/>
          <p:nvPr/>
        </p:nvSpPr>
        <p:spPr>
          <a:xfrm>
            <a:off x="8510285" y="4269166"/>
            <a:ext cx="576064" cy="215444"/>
          </a:xfrm>
          <a:prstGeom prst="rect">
            <a:avLst/>
          </a:prstGeom>
          <a:noFill/>
        </p:spPr>
        <p:txBody>
          <a:bodyPr wrap="square" rtlCol="1">
            <a:spAutoFit/>
          </a:bodyPr>
          <a:lstStyle/>
          <a:p>
            <a:r>
              <a:rPr lang="he-IL" sz="800" dirty="0"/>
              <a:t>עמוד א</a:t>
            </a:r>
          </a:p>
        </p:txBody>
      </p:sp>
    </p:spTree>
    <p:extLst>
      <p:ext uri="{BB962C8B-B14F-4D97-AF65-F5344CB8AC3E}">
        <p14:creationId xmlns:p14="http://schemas.microsoft.com/office/powerpoint/2010/main" val="3899965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2915647"/>
            <a:ext cx="8820472" cy="3631763"/>
          </a:xfrm>
          <a:prstGeom prst="rect">
            <a:avLst/>
          </a:prstGeom>
          <a:noFill/>
        </p:spPr>
        <p:txBody>
          <a:bodyPr wrap="square" rtlCol="1">
            <a:spAutoFit/>
          </a:bodyPr>
          <a:lstStyle/>
          <a:p>
            <a:pPr algn="ctr"/>
            <a:r>
              <a:rPr lang="he-IL" sz="2400" b="1" dirty="0">
                <a:solidFill>
                  <a:srgbClr val="C0504D">
                    <a:lumMod val="75000"/>
                  </a:srgbClr>
                </a:solidFill>
              </a:rPr>
              <a:t>דף לה ע"א (תחילת הפרק) – דף לו ע"א (שורה 10)</a:t>
            </a:r>
          </a:p>
          <a:p>
            <a:pPr algn="ctr"/>
            <a:endParaRPr lang="he-IL" sz="2400" b="1" dirty="0">
              <a:solidFill>
                <a:srgbClr val="C0504D">
                  <a:lumMod val="75000"/>
                </a:srgbClr>
              </a:solidFill>
            </a:endParaRPr>
          </a:p>
          <a:p>
            <a:pPr algn="ctr"/>
            <a:endParaRPr lang="he-IL" sz="2400" b="1" dirty="0">
              <a:solidFill>
                <a:srgbClr val="C0504D">
                  <a:lumMod val="75000"/>
                </a:srgbClr>
              </a:solidFill>
            </a:endParaRPr>
          </a:p>
          <a:p>
            <a:pPr algn="ctr"/>
            <a:r>
              <a:rPr lang="he-IL" sz="2400" b="1" dirty="0">
                <a:solidFill>
                  <a:srgbClr val="00B050"/>
                </a:solidFill>
              </a:rPr>
              <a:t>להתראות בדף לו</a:t>
            </a:r>
          </a:p>
          <a:p>
            <a:pPr algn="ctr"/>
            <a:endParaRPr lang="he-IL" sz="2000" b="1" dirty="0">
              <a:solidFill>
                <a:srgbClr val="C0504D">
                  <a:lumMod val="75000"/>
                </a:srgbClr>
              </a:solidFill>
            </a:endParaRPr>
          </a:p>
          <a:p>
            <a:pPr algn="ctr"/>
            <a:endParaRPr lang="he-IL" sz="3600" b="1" dirty="0">
              <a:solidFill>
                <a:srgbClr val="C0504D">
                  <a:lumMod val="75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
        <p:nvSpPr>
          <p:cNvPr id="6" name="TextBox 5">
            <a:extLst>
              <a:ext uri="{FF2B5EF4-FFF2-40B4-BE49-F238E27FC236}">
                <a16:creationId xmlns:a16="http://schemas.microsoft.com/office/drawing/2014/main" id="{FB86E679-A7EC-45BA-8925-0D1259BA82A3}"/>
              </a:ext>
            </a:extLst>
          </p:cNvPr>
          <p:cNvSpPr txBox="1"/>
          <p:nvPr/>
        </p:nvSpPr>
        <p:spPr>
          <a:xfrm>
            <a:off x="8519188" y="2844246"/>
            <a:ext cx="301284" cy="646331"/>
          </a:xfrm>
          <a:prstGeom prst="rect">
            <a:avLst/>
          </a:prstGeom>
          <a:noFill/>
        </p:spPr>
        <p:txBody>
          <a:bodyPr wrap="square" rtlCol="1">
            <a:spAutoFit/>
          </a:bodyPr>
          <a:lstStyle/>
          <a:p>
            <a:r>
              <a:rPr lang="he-IL" sz="3600" b="1" dirty="0"/>
              <a:t>√</a:t>
            </a:r>
          </a:p>
        </p:txBody>
      </p:sp>
    </p:spTree>
    <p:extLst>
      <p:ext uri="{BB962C8B-B14F-4D97-AF65-F5344CB8AC3E}">
        <p14:creationId xmlns:p14="http://schemas.microsoft.com/office/powerpoint/2010/main" val="104243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79D6F04D-23AD-848A-9BDA-6CDC81D83B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לה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323528" y="63846"/>
            <a:ext cx="8532440" cy="6620787"/>
          </a:xfrm>
          <a:prstGeom prst="rect">
            <a:avLst/>
          </a:prstGeom>
          <a:noFill/>
        </p:spPr>
        <p:txBody>
          <a:bodyPr wrap="square" rtlCol="1">
            <a:spAutoFit/>
          </a:bodyPr>
          <a:lstStyle/>
          <a:p>
            <a:pPr>
              <a:lnSpc>
                <a:spcPct val="120000"/>
              </a:lnSpc>
            </a:pPr>
            <a:r>
              <a:rPr lang="he-IL" sz="1650" b="1" dirty="0"/>
              <a:t>משנה</a:t>
            </a:r>
            <a:r>
              <a:rPr lang="he-IL" sz="1650" dirty="0"/>
              <a:t> </a:t>
            </a:r>
          </a:p>
          <a:p>
            <a:pPr>
              <a:lnSpc>
                <a:spcPct val="120000"/>
              </a:lnSpc>
            </a:pPr>
            <a:endParaRPr lang="he-IL" sz="400" dirty="0">
              <a:solidFill>
                <a:srgbClr val="F79646">
                  <a:lumMod val="50000"/>
                </a:srgbClr>
              </a:solidFill>
            </a:endParaRPr>
          </a:p>
          <a:p>
            <a:pPr>
              <a:lnSpc>
                <a:spcPct val="120000"/>
              </a:lnSpc>
            </a:pPr>
            <a:r>
              <a:rPr lang="he-IL" sz="1600" dirty="0">
                <a:solidFill>
                  <a:srgbClr val="F79646">
                    <a:lumMod val="50000"/>
                  </a:srgbClr>
                </a:solidFill>
              </a:rPr>
              <a:t>כיצד </a:t>
            </a:r>
            <a:r>
              <a:rPr lang="he-IL" sz="1600" dirty="0" err="1">
                <a:solidFill>
                  <a:srgbClr val="F79646">
                    <a:lumMod val="50000"/>
                  </a:srgbClr>
                </a:solidFill>
              </a:rPr>
              <a:t>מברכין</a:t>
            </a:r>
            <a:r>
              <a:rPr lang="he-IL" sz="1600" dirty="0">
                <a:solidFill>
                  <a:srgbClr val="F79646">
                    <a:lumMod val="50000"/>
                  </a:srgbClr>
                </a:solidFill>
              </a:rPr>
              <a:t> על הפירות? </a:t>
            </a:r>
          </a:p>
          <a:p>
            <a:pPr>
              <a:lnSpc>
                <a:spcPct val="120000"/>
              </a:lnSpc>
            </a:pPr>
            <a:r>
              <a:rPr lang="he-IL" sz="1600" dirty="0">
                <a:solidFill>
                  <a:srgbClr val="F79646">
                    <a:lumMod val="50000"/>
                  </a:srgbClr>
                </a:solidFill>
              </a:rPr>
              <a:t>על פירות האילן - הוא אומר "בורא פרי העץ", חוץ מן היין שעל היין הוא אומר "בורא פרי הגפן". </a:t>
            </a:r>
          </a:p>
          <a:p>
            <a:pPr>
              <a:lnSpc>
                <a:spcPct val="120000"/>
              </a:lnSpc>
            </a:pPr>
            <a:r>
              <a:rPr lang="he-IL" sz="1600" dirty="0">
                <a:solidFill>
                  <a:srgbClr val="F79646">
                    <a:lumMod val="50000"/>
                  </a:srgbClr>
                </a:solidFill>
              </a:rPr>
              <a:t>ועל פירות הארץ - הוא אומר "בורא פרי האדמה", חוץ מן הפת שעל הפת הוא אומר "המוציא לחם מן הארץ".</a:t>
            </a:r>
          </a:p>
          <a:p>
            <a:pPr>
              <a:lnSpc>
                <a:spcPct val="120000"/>
              </a:lnSpc>
            </a:pPr>
            <a:r>
              <a:rPr lang="he-IL" sz="1600" dirty="0">
                <a:solidFill>
                  <a:srgbClr val="F79646">
                    <a:lumMod val="50000"/>
                  </a:srgbClr>
                </a:solidFill>
              </a:rPr>
              <a:t>ועל הירקות - הוא אומר "בורא פרי האדמה", רבי יהודה אומר: "בורא מיני דשאים".</a:t>
            </a:r>
          </a:p>
          <a:p>
            <a:pPr>
              <a:lnSpc>
                <a:spcPct val="120000"/>
              </a:lnSpc>
            </a:pPr>
            <a:endParaRPr lang="he-IL" sz="900" dirty="0">
              <a:solidFill>
                <a:srgbClr val="F79646">
                  <a:lumMod val="50000"/>
                </a:srgbClr>
              </a:solidFill>
            </a:endParaRPr>
          </a:p>
          <a:p>
            <a:pPr>
              <a:lnSpc>
                <a:spcPct val="120000"/>
              </a:lnSpc>
            </a:pPr>
            <a:r>
              <a:rPr lang="he-IL" sz="1650" b="1" dirty="0"/>
              <a:t>גמרא</a:t>
            </a:r>
          </a:p>
          <a:p>
            <a:pPr>
              <a:lnSpc>
                <a:spcPct val="120000"/>
              </a:lnSpc>
            </a:pPr>
            <a:endParaRPr lang="he-IL" sz="400" dirty="0">
              <a:solidFill>
                <a:srgbClr val="F79646">
                  <a:lumMod val="50000"/>
                </a:srgbClr>
              </a:solidFill>
            </a:endParaRPr>
          </a:p>
          <a:p>
            <a:pPr>
              <a:lnSpc>
                <a:spcPct val="120000"/>
              </a:lnSpc>
            </a:pPr>
            <a:r>
              <a:rPr lang="he-IL" sz="1600" b="0" i="0" dirty="0">
                <a:solidFill>
                  <a:srgbClr val="000000"/>
                </a:solidFill>
                <a:effectLst/>
                <a:latin typeface="Arial" panose="020B0604020202020204" pitchFamily="34" charset="0"/>
              </a:rPr>
              <a:t>מנא </a:t>
            </a:r>
            <a:r>
              <a:rPr lang="he-IL" sz="1600" b="0" i="0" dirty="0" err="1">
                <a:solidFill>
                  <a:srgbClr val="000000"/>
                </a:solidFill>
                <a:effectLst/>
                <a:latin typeface="Arial" panose="020B0604020202020204" pitchFamily="34" charset="0"/>
              </a:rPr>
              <a:t>ה''מ</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דתנו רבנן: </a:t>
            </a:r>
          </a:p>
          <a:p>
            <a:pPr>
              <a:lnSpc>
                <a:spcPct val="120000"/>
              </a:lnSpc>
            </a:pPr>
            <a:r>
              <a:rPr lang="he-IL" sz="1600" dirty="0">
                <a:solidFill>
                  <a:srgbClr val="F79646">
                    <a:lumMod val="50000"/>
                  </a:srgbClr>
                </a:solidFill>
              </a:rPr>
              <a:t>"קֹדֶשׁ הִלּוּלִים לַה'" - מלמד שטעונים ברכה לפניהם ולאחריהם. </a:t>
            </a:r>
          </a:p>
          <a:p>
            <a:pPr>
              <a:lnSpc>
                <a:spcPct val="120000"/>
              </a:lnSpc>
            </a:pPr>
            <a:r>
              <a:rPr lang="he-IL" sz="1600" dirty="0">
                <a:solidFill>
                  <a:srgbClr val="F79646">
                    <a:lumMod val="50000"/>
                  </a:srgbClr>
                </a:solidFill>
              </a:rPr>
              <a:t>מכאן אמר </a:t>
            </a:r>
            <a:r>
              <a:rPr lang="he-IL" sz="1600" dirty="0" err="1">
                <a:solidFill>
                  <a:srgbClr val="F79646">
                    <a:lumMod val="50000"/>
                  </a:srgbClr>
                </a:solidFill>
              </a:rPr>
              <a:t>ר''ע</a:t>
            </a:r>
            <a:r>
              <a:rPr lang="he-IL" sz="1600" dirty="0">
                <a:solidFill>
                  <a:srgbClr val="F79646">
                    <a:lumMod val="50000"/>
                  </a:srgbClr>
                </a:solidFill>
              </a:rPr>
              <a:t>: אסור לאדם שיטעום כלום קודם שיברך. </a:t>
            </a:r>
          </a:p>
          <a:p>
            <a:pPr>
              <a:lnSpc>
                <a:spcPct val="120000"/>
              </a:lnSpc>
            </a:pPr>
            <a:endParaRPr lang="he-IL" sz="11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והאי "</a:t>
            </a:r>
            <a:r>
              <a:rPr lang="he-IL" sz="1600" b="0" i="0" dirty="0">
                <a:solidFill>
                  <a:srgbClr val="002060"/>
                </a:solidFill>
                <a:effectLst/>
                <a:latin typeface="Arial" panose="020B0604020202020204" pitchFamily="34" charset="0"/>
              </a:rPr>
              <a:t>קֹדֶשׁ הִלּוּלִים</a:t>
            </a:r>
            <a:r>
              <a:rPr lang="he-IL" sz="1600" b="0" i="0" dirty="0">
                <a:solidFill>
                  <a:srgbClr val="000000"/>
                </a:solidFill>
                <a:effectLst/>
                <a:latin typeface="Arial" panose="020B0604020202020204" pitchFamily="34" charset="0"/>
              </a:rPr>
              <a:t>" להכי הוא </a:t>
            </a:r>
            <a:r>
              <a:rPr lang="he-IL" sz="1600" b="0" i="0" dirty="0" err="1">
                <a:solidFill>
                  <a:srgbClr val="000000"/>
                </a:solidFill>
                <a:effectLst/>
                <a:latin typeface="Arial" panose="020B0604020202020204" pitchFamily="34" charset="0"/>
              </a:rPr>
              <a:t>דאתא</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האי </a:t>
            </a:r>
            <a:r>
              <a:rPr lang="he-IL" sz="1600" b="0" i="0" dirty="0" err="1">
                <a:solidFill>
                  <a:srgbClr val="000000"/>
                </a:solidFill>
                <a:effectLst/>
                <a:latin typeface="Arial" panose="020B0604020202020204" pitchFamily="34" charset="0"/>
              </a:rPr>
              <a:t>מיבעי</a:t>
            </a:r>
            <a:r>
              <a:rPr lang="he-IL" sz="1600" b="0" i="0" dirty="0">
                <a:solidFill>
                  <a:srgbClr val="000000"/>
                </a:solidFill>
                <a:effectLst/>
                <a:latin typeface="Arial" panose="020B0604020202020204" pitchFamily="34" charset="0"/>
              </a:rPr>
              <a:t> ליה – </a:t>
            </a:r>
          </a:p>
          <a:p>
            <a:pPr>
              <a:lnSpc>
                <a:spcPct val="120000"/>
              </a:lnSpc>
            </a:pPr>
            <a:r>
              <a:rPr lang="he-IL" sz="1600" b="0" i="0" dirty="0">
                <a:solidFill>
                  <a:srgbClr val="000000"/>
                </a:solidFill>
                <a:effectLst/>
                <a:latin typeface="Arial" panose="020B0604020202020204" pitchFamily="34" charset="0"/>
              </a:rPr>
              <a:t>חד - </a:t>
            </a: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רחמנא אחליה והדר אכליה, </a:t>
            </a:r>
          </a:p>
          <a:p>
            <a:pPr>
              <a:lnSpc>
                <a:spcPct val="120000"/>
              </a:lnSpc>
            </a:pPr>
            <a:r>
              <a:rPr lang="he-IL" sz="1600" b="0" i="0" dirty="0">
                <a:solidFill>
                  <a:srgbClr val="000000"/>
                </a:solidFill>
                <a:effectLst/>
                <a:latin typeface="Arial" panose="020B0604020202020204" pitchFamily="34" charset="0"/>
              </a:rPr>
              <a:t>ואידך - דבר הטעון שירה טעון חלול ושאינו טעון שירה אין טעון חלול, </a:t>
            </a:r>
          </a:p>
          <a:p>
            <a:pPr>
              <a:lnSpc>
                <a:spcPct val="120000"/>
              </a:lnSpc>
            </a:pPr>
            <a:r>
              <a:rPr lang="he-IL" sz="1600" b="0" i="0" dirty="0">
                <a:solidFill>
                  <a:srgbClr val="000000"/>
                </a:solidFill>
                <a:effectLst/>
                <a:latin typeface="Arial" panose="020B0604020202020204" pitchFamily="34" charset="0"/>
              </a:rPr>
              <a:t>                 וכדר' שמואל בר נחמני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יונתן, </a:t>
            </a: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ר' שמואל בר נחמני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יונתן: </a:t>
            </a:r>
          </a:p>
          <a:p>
            <a:pPr>
              <a:lnSpc>
                <a:spcPct val="120000"/>
              </a:lnSpc>
            </a:pPr>
            <a:r>
              <a:rPr lang="he-IL" sz="1600" b="0" i="0" dirty="0">
                <a:solidFill>
                  <a:srgbClr val="000000"/>
                </a:solidFill>
                <a:effectLst/>
                <a:latin typeface="Arial" panose="020B0604020202020204" pitchFamily="34" charset="0"/>
              </a:rPr>
              <a:t>                 מנין שאין אומרים שירה אלא על היין? </a:t>
            </a:r>
          </a:p>
          <a:p>
            <a:pPr>
              <a:lnSpc>
                <a:spcPct val="120000"/>
              </a:lnSpc>
            </a:pPr>
            <a:r>
              <a:rPr lang="he-IL" sz="1600" b="0" i="0" dirty="0">
                <a:solidFill>
                  <a:srgbClr val="000000"/>
                </a:solidFill>
                <a:effectLst/>
                <a:latin typeface="Arial" panose="020B0604020202020204" pitchFamily="34" charset="0"/>
              </a:rPr>
              <a:t>                 שנאמר: "</a:t>
            </a:r>
            <a:r>
              <a:rPr lang="he-IL" sz="1600" b="0" i="0" dirty="0">
                <a:solidFill>
                  <a:srgbClr val="002060"/>
                </a:solidFill>
                <a:effectLst/>
                <a:latin typeface="Arial" panose="020B0604020202020204" pitchFamily="34" charset="0"/>
              </a:rPr>
              <a:t>וַתֹּאמֶר לָהֶם הַגֶּפֶן הֶחֳדַלְתִּי אֶת </a:t>
            </a:r>
            <a:r>
              <a:rPr lang="he-IL" sz="1600" b="0" i="0" dirty="0" err="1">
                <a:solidFill>
                  <a:srgbClr val="002060"/>
                </a:solidFill>
                <a:effectLst/>
                <a:latin typeface="Arial" panose="020B0604020202020204" pitchFamily="34" charset="0"/>
              </a:rPr>
              <a:t>תִּירוֹשִׁי</a:t>
            </a:r>
            <a:r>
              <a:rPr lang="he-IL" sz="1600" b="0" i="0" dirty="0">
                <a:solidFill>
                  <a:srgbClr val="002060"/>
                </a:solidFill>
                <a:effectLst/>
                <a:latin typeface="Arial" panose="020B0604020202020204" pitchFamily="34" charset="0"/>
              </a:rPr>
              <a:t> הַמְשַׂמֵּחַ </a:t>
            </a:r>
            <a:r>
              <a:rPr lang="he-IL" sz="1600" b="0" i="0" dirty="0" err="1">
                <a:solidFill>
                  <a:srgbClr val="002060"/>
                </a:solidFill>
                <a:effectLst/>
                <a:latin typeface="Arial" panose="020B0604020202020204" pitchFamily="34" charset="0"/>
              </a:rPr>
              <a:t>אֱלֹהִים</a:t>
            </a:r>
            <a:r>
              <a:rPr lang="he-IL" sz="1600" b="0" i="0" dirty="0">
                <a:solidFill>
                  <a:srgbClr val="002060"/>
                </a:solidFill>
                <a:effectLst/>
                <a:latin typeface="Arial" panose="020B0604020202020204" pitchFamily="34" charset="0"/>
              </a:rPr>
              <a:t> וַאֲנָשִׁים</a:t>
            </a:r>
            <a:r>
              <a:rPr lang="he-IL" sz="1600" b="0" i="0" dirty="0">
                <a:solidFill>
                  <a:srgbClr val="000000"/>
                </a:solidFill>
                <a:effectLst/>
                <a:latin typeface="Arial" panose="020B0604020202020204" pitchFamily="34" charset="0"/>
              </a:rPr>
              <a:t>" - </a:t>
            </a:r>
          </a:p>
          <a:p>
            <a:pPr>
              <a:lnSpc>
                <a:spcPct val="120000"/>
              </a:lnSpc>
            </a:pPr>
            <a:r>
              <a:rPr lang="he-IL" sz="1600" b="0" i="0" dirty="0">
                <a:solidFill>
                  <a:srgbClr val="000000"/>
                </a:solidFill>
                <a:effectLst/>
                <a:latin typeface="Arial" panose="020B0604020202020204" pitchFamily="34" charset="0"/>
              </a:rPr>
              <a:t>                 אם אנשים משמח </a:t>
            </a:r>
            <a:r>
              <a:rPr lang="he-IL" sz="1600" b="0" i="0" dirty="0" err="1">
                <a:solidFill>
                  <a:srgbClr val="000000"/>
                </a:solidFill>
                <a:effectLst/>
                <a:latin typeface="Arial" panose="020B0604020202020204" pitchFamily="34" charset="0"/>
              </a:rPr>
              <a:t>אלהים</a:t>
            </a:r>
            <a:r>
              <a:rPr lang="he-IL" sz="1600" b="0" i="0" dirty="0">
                <a:solidFill>
                  <a:srgbClr val="000000"/>
                </a:solidFill>
                <a:effectLst/>
                <a:latin typeface="Arial" panose="020B0604020202020204" pitchFamily="34" charset="0"/>
              </a:rPr>
              <a:t> במה משמח? - מכאן שאין אומרים שירה אלא על היין.</a:t>
            </a:r>
          </a:p>
          <a:p>
            <a:pPr>
              <a:lnSpc>
                <a:spcPct val="120000"/>
              </a:lnSpc>
            </a:pPr>
            <a:endParaRPr lang="he-IL" sz="4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הניחא</a:t>
            </a:r>
            <a:r>
              <a:rPr lang="he-IL" sz="1600" b="0" i="0" dirty="0">
                <a:solidFill>
                  <a:srgbClr val="000000"/>
                </a:solidFill>
                <a:effectLst/>
                <a:latin typeface="Arial" panose="020B0604020202020204" pitchFamily="34" charset="0"/>
              </a:rPr>
              <a:t> למאן </a:t>
            </a:r>
            <a:r>
              <a:rPr lang="he-IL" sz="1600" b="0" i="0" dirty="0" err="1">
                <a:solidFill>
                  <a:srgbClr val="000000"/>
                </a:solidFill>
                <a:effectLst/>
                <a:latin typeface="Arial" panose="020B0604020202020204" pitchFamily="34" charset="0"/>
              </a:rPr>
              <a:t>דתני</a:t>
            </a:r>
            <a:r>
              <a:rPr lang="he-IL" sz="1600" b="0" i="0" dirty="0">
                <a:solidFill>
                  <a:srgbClr val="000000"/>
                </a:solidFill>
                <a:effectLst/>
                <a:latin typeface="Arial" panose="020B0604020202020204" pitchFamily="34" charset="0"/>
              </a:rPr>
              <a:t> נטע רבעי, אלא למאן </a:t>
            </a:r>
            <a:r>
              <a:rPr lang="he-IL" sz="1600" b="0" i="0" dirty="0" err="1">
                <a:solidFill>
                  <a:srgbClr val="000000"/>
                </a:solidFill>
                <a:effectLst/>
                <a:latin typeface="Arial" panose="020B0604020202020204" pitchFamily="34" charset="0"/>
              </a:rPr>
              <a:t>דתני</a:t>
            </a:r>
            <a:r>
              <a:rPr lang="he-IL" sz="1600" b="0" i="0" dirty="0">
                <a:solidFill>
                  <a:srgbClr val="000000"/>
                </a:solidFill>
                <a:effectLst/>
                <a:latin typeface="Arial" panose="020B0604020202020204" pitchFamily="34" charset="0"/>
              </a:rPr>
              <a:t> כרם רבעי מאי איכא </a:t>
            </a:r>
            <a:r>
              <a:rPr lang="he-IL" sz="1600" b="0" i="0" dirty="0" err="1">
                <a:solidFill>
                  <a:srgbClr val="000000"/>
                </a:solidFill>
                <a:effectLst/>
                <a:latin typeface="Arial" panose="020B0604020202020204" pitchFamily="34" charset="0"/>
              </a:rPr>
              <a:t>למימר</a:t>
            </a:r>
            <a:r>
              <a:rPr lang="he-IL" sz="1600" b="0" i="0" dirty="0">
                <a:solidFill>
                  <a:srgbClr val="000000"/>
                </a:solidFill>
                <a:effectLst/>
                <a:latin typeface="Arial" panose="020B0604020202020204" pitchFamily="34" charset="0"/>
              </a:rPr>
              <a:t>? </a:t>
            </a:r>
          </a:p>
          <a:p>
            <a:pPr>
              <a:lnSpc>
                <a:spcPct val="120000"/>
              </a:lnSpc>
            </a:pPr>
            <a:r>
              <a:rPr lang="he-IL" sz="1600" b="0" i="0" dirty="0" err="1">
                <a:solidFill>
                  <a:srgbClr val="000000"/>
                </a:solidFill>
                <a:effectLst/>
                <a:latin typeface="Arial" panose="020B0604020202020204" pitchFamily="34" charset="0"/>
              </a:rPr>
              <a:t>דאתמר</a:t>
            </a:r>
            <a:r>
              <a:rPr lang="he-IL" sz="1600" b="0" i="0" dirty="0">
                <a:solidFill>
                  <a:srgbClr val="000000"/>
                </a:solidFill>
                <a:effectLst/>
                <a:latin typeface="Arial" panose="020B0604020202020204" pitchFamily="34" charset="0"/>
              </a:rPr>
              <a:t>: ר' </a:t>
            </a:r>
            <a:r>
              <a:rPr lang="he-IL" sz="1600" b="0" i="0" dirty="0" err="1">
                <a:solidFill>
                  <a:srgbClr val="000000"/>
                </a:solidFill>
                <a:effectLst/>
                <a:latin typeface="Arial" panose="020B0604020202020204" pitchFamily="34" charset="0"/>
              </a:rPr>
              <a:t>חייא</a:t>
            </a:r>
            <a:r>
              <a:rPr lang="he-IL" sz="1600" b="0" i="0" dirty="0">
                <a:solidFill>
                  <a:srgbClr val="000000"/>
                </a:solidFill>
                <a:effectLst/>
                <a:latin typeface="Arial" panose="020B0604020202020204" pitchFamily="34" charset="0"/>
              </a:rPr>
              <a:t> ור' שמעון ברבי - חד תני כרם רבעי, וחד תני נטע רבעי.</a:t>
            </a:r>
            <a:endParaRPr lang="he-IL" sz="1600" dirty="0">
              <a:solidFill>
                <a:srgbClr val="F79646">
                  <a:lumMod val="50000"/>
                </a:srgbClr>
              </a:solidFill>
            </a:endParaRPr>
          </a:p>
        </p:txBody>
      </p:sp>
      <p:sp>
        <p:nvSpPr>
          <p:cNvPr id="3" name="הסבר מלבני מעוגל 6">
            <a:extLst>
              <a:ext uri="{FF2B5EF4-FFF2-40B4-BE49-F238E27FC236}">
                <a16:creationId xmlns:a16="http://schemas.microsoft.com/office/drawing/2014/main" id="{86CCE17F-3575-D7F6-2A5F-0395B9529221}"/>
              </a:ext>
            </a:extLst>
          </p:cNvPr>
          <p:cNvSpPr/>
          <p:nvPr/>
        </p:nvSpPr>
        <p:spPr>
          <a:xfrm>
            <a:off x="395536" y="1988840"/>
            <a:ext cx="3456384" cy="670506"/>
          </a:xfrm>
          <a:prstGeom prst="wedgeRoundRectCallout">
            <a:avLst>
              <a:gd name="adj1" fmla="val 54545"/>
              <a:gd name="adj2" fmla="val 4933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rPr>
              <a:t>ויקרא </a:t>
            </a:r>
            <a:r>
              <a:rPr lang="he-IL" sz="1400" dirty="0" err="1">
                <a:solidFill>
                  <a:schemeClr val="tx1"/>
                </a:solidFill>
              </a:rPr>
              <a:t>יט</a:t>
            </a:r>
            <a:r>
              <a:rPr lang="he-IL" sz="1400" dirty="0">
                <a:solidFill>
                  <a:schemeClr val="tx1"/>
                </a:solidFill>
              </a:rPr>
              <a:t>/כד:</a:t>
            </a:r>
          </a:p>
          <a:p>
            <a:pPr>
              <a:lnSpc>
                <a:spcPct val="120000"/>
              </a:lnSpc>
            </a:pPr>
            <a:r>
              <a:rPr lang="he-IL" sz="1400" dirty="0">
                <a:solidFill>
                  <a:schemeClr val="tx1"/>
                </a:solidFill>
              </a:rPr>
              <a:t>וּבַשָּׁנָה </a:t>
            </a:r>
            <a:r>
              <a:rPr lang="he-IL" sz="1400" dirty="0" err="1">
                <a:solidFill>
                  <a:schemeClr val="tx1"/>
                </a:solidFill>
              </a:rPr>
              <a:t>הָרְבִיעִת</a:t>
            </a:r>
            <a:r>
              <a:rPr lang="he-IL" sz="1400" dirty="0">
                <a:solidFill>
                  <a:schemeClr val="tx1"/>
                </a:solidFill>
              </a:rPr>
              <a:t> יִהְיֶה כָּל פִּרְיוֹ קֹדֶשׁ הִלּוּלִים לַה'.</a:t>
            </a:r>
          </a:p>
        </p:txBody>
      </p:sp>
      <p:sp>
        <p:nvSpPr>
          <p:cNvPr id="4" name="חץ: שמאלה 3">
            <a:extLst>
              <a:ext uri="{FF2B5EF4-FFF2-40B4-BE49-F238E27FC236}">
                <a16:creationId xmlns:a16="http://schemas.microsoft.com/office/drawing/2014/main" id="{552859FD-548B-797F-A880-95040A7D8A9E}"/>
              </a:ext>
            </a:extLst>
          </p:cNvPr>
          <p:cNvSpPr/>
          <p:nvPr/>
        </p:nvSpPr>
        <p:spPr>
          <a:xfrm>
            <a:off x="323528" y="6301480"/>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877122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429647-9D35-900F-EE5E-79190A30CD6D}"/>
            </a:ext>
          </a:extLst>
        </p:cNvPr>
        <p:cNvGrpSpPr/>
        <p:nvPr/>
      </p:nvGrpSpPr>
      <p:grpSpPr>
        <a:xfrm>
          <a:off x="0" y="0"/>
          <a:ext cx="0" cy="0"/>
          <a:chOff x="0" y="0"/>
          <a:chExt cx="0" cy="0"/>
        </a:xfrm>
      </p:grpSpPr>
      <p:pic>
        <p:nvPicPr>
          <p:cNvPr id="2" name="תמונה 1">
            <a:extLst>
              <a:ext uri="{FF2B5EF4-FFF2-40B4-BE49-F238E27FC236}">
                <a16:creationId xmlns:a16="http://schemas.microsoft.com/office/drawing/2014/main" id="{7660D7A9-B3B6-C263-88BC-AB54FED3C0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FFDA6698-4596-3BCF-1CB6-C3516BA2803F}"/>
              </a:ext>
            </a:extLst>
          </p:cNvPr>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לה עמוד א</a:t>
            </a:r>
          </a:p>
        </p:txBody>
      </p:sp>
      <p:sp>
        <p:nvSpPr>
          <p:cNvPr id="7" name="TextBox 3">
            <a:extLst>
              <a:ext uri="{FF2B5EF4-FFF2-40B4-BE49-F238E27FC236}">
                <a16:creationId xmlns:a16="http://schemas.microsoft.com/office/drawing/2014/main" id="{603A4703-3AE2-910E-3A4B-203F8F077735}"/>
              </a:ext>
            </a:extLst>
          </p:cNvPr>
          <p:cNvSpPr txBox="1"/>
          <p:nvPr/>
        </p:nvSpPr>
        <p:spPr>
          <a:xfrm>
            <a:off x="810806" y="3862451"/>
            <a:ext cx="7740352" cy="2576603"/>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ולמאן </a:t>
            </a:r>
            <a:r>
              <a:rPr lang="he-IL" sz="1600" b="0" i="0" dirty="0" err="1">
                <a:solidFill>
                  <a:srgbClr val="000000"/>
                </a:solidFill>
                <a:effectLst/>
                <a:latin typeface="Arial" panose="020B0604020202020204" pitchFamily="34" charset="0"/>
              </a:rPr>
              <a:t>דתני</a:t>
            </a:r>
            <a:r>
              <a:rPr lang="he-IL" sz="1600" b="0" i="0" dirty="0">
                <a:solidFill>
                  <a:srgbClr val="000000"/>
                </a:solidFill>
                <a:effectLst/>
                <a:latin typeface="Arial" panose="020B0604020202020204" pitchFamily="34" charset="0"/>
              </a:rPr>
              <a:t> כרם רבעי,</a:t>
            </a:r>
          </a:p>
          <a:p>
            <a:pPr>
              <a:lnSpc>
                <a:spcPct val="120000"/>
              </a:lnSpc>
            </a:pPr>
            <a:endParaRPr lang="he-IL" sz="5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הניחא</a:t>
            </a:r>
            <a:r>
              <a:rPr lang="he-IL" sz="1600" b="0" i="0" dirty="0">
                <a:solidFill>
                  <a:srgbClr val="000000"/>
                </a:solidFill>
                <a:effectLst/>
                <a:latin typeface="Arial" panose="020B0604020202020204" pitchFamily="34" charset="0"/>
              </a:rPr>
              <a:t> אי </a:t>
            </a:r>
            <a:r>
              <a:rPr lang="he-IL" sz="1600" b="0" i="0" dirty="0" err="1">
                <a:solidFill>
                  <a:srgbClr val="000000"/>
                </a:solidFill>
                <a:effectLst/>
                <a:latin typeface="Arial" panose="020B0604020202020204" pitchFamily="34" charset="0"/>
              </a:rPr>
              <a:t>יליף</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ג''ש</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דתניא</a:t>
            </a:r>
            <a:r>
              <a:rPr lang="he-IL" sz="1600" b="0" i="0" dirty="0">
                <a:solidFill>
                  <a:srgbClr val="000000"/>
                </a:solidFill>
                <a:effectLst/>
                <a:latin typeface="Arial" panose="020B0604020202020204" pitchFamily="34" charset="0"/>
              </a:rPr>
              <a:t>:</a:t>
            </a:r>
          </a:p>
          <a:p>
            <a:pPr>
              <a:lnSpc>
                <a:spcPct val="120000"/>
              </a:lnSpc>
            </a:pPr>
            <a:r>
              <a:rPr lang="he-IL" sz="1600" dirty="0">
                <a:solidFill>
                  <a:srgbClr val="F79646">
                    <a:lumMod val="50000"/>
                  </a:srgbClr>
                </a:solidFill>
              </a:rPr>
              <a:t>ר' אומר: נאמר כאן "להוסיף לכם תבואתו" ונאמר להלן "ותבואת הכרם" מה להלן כרם אף כאן כרם, </a:t>
            </a:r>
            <a:r>
              <a:rPr lang="he-IL" sz="1600" b="0" i="0" dirty="0">
                <a:solidFill>
                  <a:srgbClr val="000000"/>
                </a:solidFill>
                <a:effectLst/>
                <a:latin typeface="Arial" panose="020B0604020202020204" pitchFamily="34" charset="0"/>
              </a:rPr>
              <a:t>אייתר ליה חד הלול לברכה,</a:t>
            </a:r>
          </a:p>
          <a:p>
            <a:pPr>
              <a:lnSpc>
                <a:spcPct val="120000"/>
              </a:lnSpc>
            </a:pPr>
            <a:endParaRPr lang="he-IL" sz="5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ואי לא </a:t>
            </a:r>
            <a:r>
              <a:rPr lang="he-IL" sz="1600" b="0" i="0" dirty="0" err="1">
                <a:solidFill>
                  <a:srgbClr val="000000"/>
                </a:solidFill>
                <a:effectLst/>
                <a:latin typeface="Arial" panose="020B0604020202020204" pitchFamily="34" charset="0"/>
              </a:rPr>
              <a:t>יליף</a:t>
            </a:r>
            <a:r>
              <a:rPr lang="he-IL" sz="1600" b="0" i="0" dirty="0">
                <a:solidFill>
                  <a:srgbClr val="000000"/>
                </a:solidFill>
                <a:effectLst/>
                <a:latin typeface="Arial" panose="020B0604020202020204" pitchFamily="34" charset="0"/>
              </a:rPr>
              <a:t> גזרה </a:t>
            </a:r>
            <a:r>
              <a:rPr lang="he-IL" sz="1600" b="0" i="0" dirty="0" err="1">
                <a:solidFill>
                  <a:srgbClr val="000000"/>
                </a:solidFill>
                <a:effectLst/>
                <a:latin typeface="Arial" panose="020B0604020202020204" pitchFamily="34" charset="0"/>
              </a:rPr>
              <a:t>שוה</a:t>
            </a:r>
            <a:r>
              <a:rPr lang="he-IL" sz="1600" b="0" i="0" dirty="0">
                <a:solidFill>
                  <a:srgbClr val="000000"/>
                </a:solidFill>
                <a:effectLst/>
                <a:latin typeface="Arial" panose="020B0604020202020204" pitchFamily="34" charset="0"/>
              </a:rPr>
              <a:t>, ברכה מנא ליה? </a:t>
            </a:r>
          </a:p>
          <a:p>
            <a:pPr>
              <a:lnSpc>
                <a:spcPct val="120000"/>
              </a:lnSpc>
            </a:pPr>
            <a:endParaRPr lang="he-IL" sz="14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ואי נמי </a:t>
            </a:r>
            <a:r>
              <a:rPr lang="he-IL" sz="1600" b="0" i="0" dirty="0" err="1">
                <a:solidFill>
                  <a:srgbClr val="000000"/>
                </a:solidFill>
                <a:effectLst/>
                <a:latin typeface="Arial" panose="020B0604020202020204" pitchFamily="34" charset="0"/>
              </a:rPr>
              <a:t>יליף</a:t>
            </a:r>
            <a:r>
              <a:rPr lang="he-IL" sz="1600" b="0" i="0" dirty="0">
                <a:solidFill>
                  <a:srgbClr val="000000"/>
                </a:solidFill>
                <a:effectLst/>
                <a:latin typeface="Arial" panose="020B0604020202020204" pitchFamily="34" charset="0"/>
              </a:rPr>
              <a:t> גזרה </a:t>
            </a:r>
            <a:r>
              <a:rPr lang="he-IL" sz="1600" b="0" i="0" dirty="0" err="1">
                <a:solidFill>
                  <a:srgbClr val="000000"/>
                </a:solidFill>
                <a:effectLst/>
                <a:latin typeface="Arial" panose="020B0604020202020204" pitchFamily="34" charset="0"/>
              </a:rPr>
              <a:t>שוה</a:t>
            </a:r>
            <a:r>
              <a:rPr lang="he-IL" sz="1600" b="0" i="0" dirty="0">
                <a:solidFill>
                  <a:srgbClr val="000000"/>
                </a:solidFill>
                <a:effectLst/>
                <a:latin typeface="Arial" panose="020B0604020202020204" pitchFamily="34" charset="0"/>
              </a:rPr>
              <a:t> - אשכחן לאחריו, לפניו מנין?</a:t>
            </a:r>
          </a:p>
          <a:p>
            <a:pPr>
              <a:lnSpc>
                <a:spcPct val="120000"/>
              </a:lnSpc>
            </a:pPr>
            <a:r>
              <a:rPr lang="he-IL" sz="1600" b="0" i="0" dirty="0">
                <a:solidFill>
                  <a:srgbClr val="000000"/>
                </a:solidFill>
                <a:effectLst/>
                <a:latin typeface="Arial" panose="020B0604020202020204" pitchFamily="34" charset="0"/>
              </a:rPr>
              <a:t>הא לא </a:t>
            </a:r>
            <a:r>
              <a:rPr lang="he-IL" sz="1600" b="0" i="0" dirty="0" err="1">
                <a:solidFill>
                  <a:srgbClr val="000000"/>
                </a:solidFill>
                <a:effectLst/>
                <a:latin typeface="Arial" panose="020B0604020202020204" pitchFamily="34" charset="0"/>
              </a:rPr>
              <a:t>קשיא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דאתיא</a:t>
            </a:r>
            <a:r>
              <a:rPr lang="he-IL" sz="1600" b="0" i="0" dirty="0">
                <a:solidFill>
                  <a:srgbClr val="000000"/>
                </a:solidFill>
                <a:effectLst/>
                <a:latin typeface="Arial" panose="020B0604020202020204" pitchFamily="34" charset="0"/>
              </a:rPr>
              <a:t> בקל וחומר כשהוא שבע מברך כשהוא רעב לא כל שכן. </a:t>
            </a:r>
          </a:p>
        </p:txBody>
      </p:sp>
      <p:sp>
        <p:nvSpPr>
          <p:cNvPr id="3" name="הסבר מלבני מעוגל 6">
            <a:extLst>
              <a:ext uri="{FF2B5EF4-FFF2-40B4-BE49-F238E27FC236}">
                <a16:creationId xmlns:a16="http://schemas.microsoft.com/office/drawing/2014/main" id="{E93C327E-A8AF-3D8F-8B2C-C165041A9430}"/>
              </a:ext>
            </a:extLst>
          </p:cNvPr>
          <p:cNvSpPr/>
          <p:nvPr/>
        </p:nvSpPr>
        <p:spPr>
          <a:xfrm>
            <a:off x="1979712" y="100628"/>
            <a:ext cx="6768752" cy="3681426"/>
          </a:xfrm>
          <a:prstGeom prst="wedgeRoundRectCallout">
            <a:avLst>
              <a:gd name="adj1" fmla="val 52934"/>
              <a:gd name="adj2" fmla="val -3771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0" i="0" dirty="0">
                <a:solidFill>
                  <a:srgbClr val="000000"/>
                </a:solidFill>
                <a:effectLst/>
                <a:latin typeface="Arial" panose="020B0604020202020204" pitchFamily="34" charset="0"/>
              </a:rPr>
              <a:t>מנא </a:t>
            </a:r>
            <a:r>
              <a:rPr lang="he-IL" sz="1400" b="0" i="0" dirty="0" err="1">
                <a:solidFill>
                  <a:srgbClr val="000000"/>
                </a:solidFill>
                <a:effectLst/>
                <a:latin typeface="Arial" panose="020B0604020202020204" pitchFamily="34" charset="0"/>
              </a:rPr>
              <a:t>ה''מ</a:t>
            </a:r>
            <a:r>
              <a:rPr lang="he-IL" sz="1400" b="0" i="0" dirty="0">
                <a:solidFill>
                  <a:srgbClr val="000000"/>
                </a:solidFill>
                <a:effectLst/>
                <a:latin typeface="Arial" panose="020B0604020202020204" pitchFamily="34" charset="0"/>
              </a:rPr>
              <a:t>? </a:t>
            </a:r>
          </a:p>
          <a:p>
            <a:pPr>
              <a:lnSpc>
                <a:spcPct val="120000"/>
              </a:lnSpc>
            </a:pPr>
            <a:r>
              <a:rPr lang="he-IL" sz="1400" b="0" i="0" dirty="0">
                <a:solidFill>
                  <a:srgbClr val="000000"/>
                </a:solidFill>
                <a:effectLst/>
                <a:latin typeface="Arial" panose="020B0604020202020204" pitchFamily="34" charset="0"/>
              </a:rPr>
              <a:t>דתנו רבנן:   </a:t>
            </a:r>
            <a:r>
              <a:rPr lang="he-IL" sz="1400" dirty="0">
                <a:solidFill>
                  <a:srgbClr val="F79646">
                    <a:lumMod val="50000"/>
                  </a:srgbClr>
                </a:solidFill>
              </a:rPr>
              <a:t>"קֹדֶשׁ הִלּוּלִים לַה'" - מלמד שטעונים ברכה לפניהם ולאחריהם. </a:t>
            </a:r>
          </a:p>
          <a:p>
            <a:pPr>
              <a:lnSpc>
                <a:spcPct val="120000"/>
              </a:lnSpc>
            </a:pPr>
            <a:r>
              <a:rPr lang="he-IL" sz="1400" dirty="0">
                <a:solidFill>
                  <a:srgbClr val="F79646">
                    <a:lumMod val="50000"/>
                  </a:srgbClr>
                </a:solidFill>
              </a:rPr>
              <a:t>                 מכאן אמר </a:t>
            </a:r>
            <a:r>
              <a:rPr lang="he-IL" sz="1400" dirty="0" err="1">
                <a:solidFill>
                  <a:srgbClr val="F79646">
                    <a:lumMod val="50000"/>
                  </a:srgbClr>
                </a:solidFill>
              </a:rPr>
              <a:t>ר''ע</a:t>
            </a:r>
            <a:r>
              <a:rPr lang="he-IL" sz="1400" dirty="0">
                <a:solidFill>
                  <a:srgbClr val="F79646">
                    <a:lumMod val="50000"/>
                  </a:srgbClr>
                </a:solidFill>
              </a:rPr>
              <a:t>: אסור לאדם שיטעום כלום קודם שיברך. </a:t>
            </a:r>
          </a:p>
          <a:p>
            <a:pPr>
              <a:lnSpc>
                <a:spcPct val="120000"/>
              </a:lnSpc>
            </a:pPr>
            <a:endParaRPr lang="he-IL" sz="400" b="0" i="0" dirty="0">
              <a:solidFill>
                <a:srgbClr val="000000"/>
              </a:solidFill>
              <a:effectLst/>
              <a:latin typeface="Arial" panose="020B0604020202020204" pitchFamily="34" charset="0"/>
            </a:endParaRPr>
          </a:p>
          <a:p>
            <a:pPr>
              <a:lnSpc>
                <a:spcPct val="120000"/>
              </a:lnSpc>
            </a:pPr>
            <a:r>
              <a:rPr lang="he-IL" sz="1400" b="0" i="0" dirty="0">
                <a:solidFill>
                  <a:srgbClr val="000000"/>
                </a:solidFill>
                <a:effectLst/>
                <a:latin typeface="Arial" panose="020B0604020202020204" pitchFamily="34" charset="0"/>
              </a:rPr>
              <a:t>והאי "</a:t>
            </a:r>
            <a:r>
              <a:rPr lang="he-IL" sz="1400" b="0" i="0" dirty="0">
                <a:solidFill>
                  <a:srgbClr val="002060"/>
                </a:solidFill>
                <a:effectLst/>
                <a:latin typeface="Arial" panose="020B0604020202020204" pitchFamily="34" charset="0"/>
              </a:rPr>
              <a:t>קֹדֶשׁ הִלּוּלִים</a:t>
            </a:r>
            <a:r>
              <a:rPr lang="he-IL" sz="1400" b="0" i="0" dirty="0">
                <a:solidFill>
                  <a:srgbClr val="000000"/>
                </a:solidFill>
                <a:effectLst/>
                <a:latin typeface="Arial" panose="020B0604020202020204" pitchFamily="34" charset="0"/>
              </a:rPr>
              <a:t>" להכי הוא </a:t>
            </a:r>
            <a:r>
              <a:rPr lang="he-IL" sz="1400" b="0" i="0" dirty="0" err="1">
                <a:solidFill>
                  <a:srgbClr val="000000"/>
                </a:solidFill>
                <a:effectLst/>
                <a:latin typeface="Arial" panose="020B0604020202020204" pitchFamily="34" charset="0"/>
              </a:rPr>
              <a:t>דאתא</a:t>
            </a:r>
            <a:r>
              <a:rPr lang="he-IL" sz="1400" b="0" i="0" dirty="0">
                <a:solidFill>
                  <a:srgbClr val="000000"/>
                </a:solidFill>
                <a:effectLst/>
                <a:latin typeface="Arial" panose="020B0604020202020204" pitchFamily="34" charset="0"/>
              </a:rPr>
              <a:t>? </a:t>
            </a:r>
          </a:p>
          <a:p>
            <a:pPr>
              <a:lnSpc>
                <a:spcPct val="120000"/>
              </a:lnSpc>
            </a:pPr>
            <a:r>
              <a:rPr lang="he-IL" sz="1400" b="0" i="0" dirty="0">
                <a:solidFill>
                  <a:srgbClr val="000000"/>
                </a:solidFill>
                <a:effectLst/>
                <a:latin typeface="Arial" panose="020B0604020202020204" pitchFamily="34" charset="0"/>
              </a:rPr>
              <a:t>האי </a:t>
            </a:r>
            <a:r>
              <a:rPr lang="he-IL" sz="1400" b="0" i="0" dirty="0" err="1">
                <a:solidFill>
                  <a:srgbClr val="000000"/>
                </a:solidFill>
                <a:effectLst/>
                <a:latin typeface="Arial" panose="020B0604020202020204" pitchFamily="34" charset="0"/>
              </a:rPr>
              <a:t>מיבעי</a:t>
            </a:r>
            <a:r>
              <a:rPr lang="he-IL" sz="1400" b="0" i="0" dirty="0">
                <a:solidFill>
                  <a:srgbClr val="000000"/>
                </a:solidFill>
                <a:effectLst/>
                <a:latin typeface="Arial" panose="020B0604020202020204" pitchFamily="34" charset="0"/>
              </a:rPr>
              <a:t> ליה – </a:t>
            </a:r>
          </a:p>
          <a:p>
            <a:pPr>
              <a:lnSpc>
                <a:spcPct val="120000"/>
              </a:lnSpc>
            </a:pPr>
            <a:r>
              <a:rPr lang="he-IL" sz="1400" b="1" i="0" dirty="0">
                <a:solidFill>
                  <a:srgbClr val="000000"/>
                </a:solidFill>
                <a:effectLst/>
                <a:latin typeface="Arial" panose="020B0604020202020204" pitchFamily="34" charset="0"/>
              </a:rPr>
              <a:t>חד</a:t>
            </a:r>
            <a:r>
              <a:rPr lang="he-IL" sz="1400" b="0" i="0" dirty="0">
                <a:solidFill>
                  <a:srgbClr val="000000"/>
                </a:solidFill>
                <a:effectLst/>
                <a:latin typeface="Arial" panose="020B0604020202020204" pitchFamily="34" charset="0"/>
              </a:rPr>
              <a:t> - </a:t>
            </a:r>
            <a:r>
              <a:rPr lang="he-IL" sz="1400" b="0" i="0" dirty="0" err="1">
                <a:solidFill>
                  <a:srgbClr val="000000"/>
                </a:solidFill>
                <a:effectLst/>
                <a:latin typeface="Arial" panose="020B0604020202020204" pitchFamily="34" charset="0"/>
              </a:rPr>
              <a:t>דאמר</a:t>
            </a:r>
            <a:r>
              <a:rPr lang="he-IL" sz="1400" b="0" i="0" dirty="0">
                <a:solidFill>
                  <a:srgbClr val="000000"/>
                </a:solidFill>
                <a:effectLst/>
                <a:latin typeface="Arial" panose="020B0604020202020204" pitchFamily="34" charset="0"/>
              </a:rPr>
              <a:t> רחמנא אחליה והדר אכליה, </a:t>
            </a:r>
          </a:p>
          <a:p>
            <a:pPr>
              <a:lnSpc>
                <a:spcPct val="120000"/>
              </a:lnSpc>
            </a:pPr>
            <a:r>
              <a:rPr lang="he-IL" sz="1400" b="1" i="0" dirty="0">
                <a:solidFill>
                  <a:srgbClr val="000000"/>
                </a:solidFill>
                <a:effectLst/>
                <a:latin typeface="Arial" panose="020B0604020202020204" pitchFamily="34" charset="0"/>
              </a:rPr>
              <a:t>ואידך</a:t>
            </a:r>
            <a:r>
              <a:rPr lang="he-IL" sz="1400" b="0" i="0" dirty="0">
                <a:solidFill>
                  <a:srgbClr val="000000"/>
                </a:solidFill>
                <a:effectLst/>
                <a:latin typeface="Arial" panose="020B0604020202020204" pitchFamily="34" charset="0"/>
              </a:rPr>
              <a:t> - </a:t>
            </a:r>
            <a:r>
              <a:rPr lang="he-IL" sz="1400" b="0" i="0" dirty="0">
                <a:solidFill>
                  <a:srgbClr val="FF0000"/>
                </a:solidFill>
                <a:effectLst/>
                <a:latin typeface="Arial" panose="020B0604020202020204" pitchFamily="34" charset="0"/>
              </a:rPr>
              <a:t>דבר הטעון שירה טעון חלול ושאינו טעון שירה אין טעון חלול, </a:t>
            </a:r>
          </a:p>
          <a:p>
            <a:pPr>
              <a:lnSpc>
                <a:spcPct val="120000"/>
              </a:lnSpc>
            </a:pPr>
            <a:r>
              <a:rPr lang="he-IL" sz="1400" b="0" i="0" dirty="0">
                <a:solidFill>
                  <a:srgbClr val="FF0000"/>
                </a:solidFill>
                <a:effectLst/>
                <a:latin typeface="Arial" panose="020B0604020202020204" pitchFamily="34" charset="0"/>
              </a:rPr>
              <a:t>                 וכדר' שמואל בר נחמני </a:t>
            </a:r>
            <a:r>
              <a:rPr lang="he-IL" sz="1400" b="0" i="0" dirty="0" err="1">
                <a:solidFill>
                  <a:srgbClr val="FF0000"/>
                </a:solidFill>
                <a:effectLst/>
                <a:latin typeface="Arial" panose="020B0604020202020204" pitchFamily="34" charset="0"/>
              </a:rPr>
              <a:t>א''ר</a:t>
            </a:r>
            <a:r>
              <a:rPr lang="he-IL" sz="1400" b="0" i="0" dirty="0">
                <a:solidFill>
                  <a:srgbClr val="FF0000"/>
                </a:solidFill>
                <a:effectLst/>
                <a:latin typeface="Arial" panose="020B0604020202020204" pitchFamily="34" charset="0"/>
              </a:rPr>
              <a:t> יונתן, </a:t>
            </a:r>
            <a:r>
              <a:rPr lang="he-IL" sz="1400" b="0" i="0" dirty="0" err="1">
                <a:solidFill>
                  <a:srgbClr val="FF0000"/>
                </a:solidFill>
                <a:effectLst/>
                <a:latin typeface="Arial" panose="020B0604020202020204" pitchFamily="34" charset="0"/>
              </a:rPr>
              <a:t>דאמר</a:t>
            </a:r>
            <a:r>
              <a:rPr lang="he-IL" sz="1400" b="0" i="0" dirty="0">
                <a:solidFill>
                  <a:srgbClr val="FF0000"/>
                </a:solidFill>
                <a:effectLst/>
                <a:latin typeface="Arial" panose="020B0604020202020204" pitchFamily="34" charset="0"/>
              </a:rPr>
              <a:t> ר' שמואל בר נחמני </a:t>
            </a:r>
            <a:r>
              <a:rPr lang="he-IL" sz="1400" b="0" i="0" dirty="0" err="1">
                <a:solidFill>
                  <a:srgbClr val="FF0000"/>
                </a:solidFill>
                <a:effectLst/>
                <a:latin typeface="Arial" panose="020B0604020202020204" pitchFamily="34" charset="0"/>
              </a:rPr>
              <a:t>א''ר</a:t>
            </a:r>
            <a:r>
              <a:rPr lang="he-IL" sz="1400" b="0" i="0" dirty="0">
                <a:solidFill>
                  <a:srgbClr val="FF0000"/>
                </a:solidFill>
                <a:effectLst/>
                <a:latin typeface="Arial" panose="020B0604020202020204" pitchFamily="34" charset="0"/>
              </a:rPr>
              <a:t> יונתן: </a:t>
            </a:r>
          </a:p>
          <a:p>
            <a:pPr>
              <a:lnSpc>
                <a:spcPct val="120000"/>
              </a:lnSpc>
            </a:pPr>
            <a:r>
              <a:rPr lang="he-IL" sz="1400" b="0" i="0" dirty="0">
                <a:solidFill>
                  <a:srgbClr val="FF0000"/>
                </a:solidFill>
                <a:effectLst/>
                <a:latin typeface="Arial" panose="020B0604020202020204" pitchFamily="34" charset="0"/>
              </a:rPr>
              <a:t>                 מנין שאין אומרים שירה אלא על היין? </a:t>
            </a:r>
          </a:p>
          <a:p>
            <a:pPr>
              <a:lnSpc>
                <a:spcPct val="120000"/>
              </a:lnSpc>
            </a:pPr>
            <a:r>
              <a:rPr lang="he-IL" sz="1400" b="0" i="0" dirty="0">
                <a:solidFill>
                  <a:srgbClr val="FF0000"/>
                </a:solidFill>
                <a:effectLst/>
                <a:latin typeface="Arial" panose="020B0604020202020204" pitchFamily="34" charset="0"/>
              </a:rPr>
              <a:t>                 שנאמר: "וַתֹּאמֶר לָהֶם הַגֶּפֶן הֶחֳדַלְתִּי אֶת </a:t>
            </a:r>
            <a:r>
              <a:rPr lang="he-IL" sz="1400" b="0" i="0" dirty="0" err="1">
                <a:solidFill>
                  <a:srgbClr val="FF0000"/>
                </a:solidFill>
                <a:effectLst/>
                <a:latin typeface="Arial" panose="020B0604020202020204" pitchFamily="34" charset="0"/>
              </a:rPr>
              <a:t>תִּירוֹשִׁי</a:t>
            </a:r>
            <a:r>
              <a:rPr lang="he-IL" sz="1400" b="0" i="0" dirty="0">
                <a:solidFill>
                  <a:srgbClr val="FF0000"/>
                </a:solidFill>
                <a:effectLst/>
                <a:latin typeface="Arial" panose="020B0604020202020204" pitchFamily="34" charset="0"/>
              </a:rPr>
              <a:t> הַמְשַׂמֵּחַ </a:t>
            </a:r>
            <a:r>
              <a:rPr lang="he-IL" sz="1400" b="0" i="0" dirty="0" err="1">
                <a:solidFill>
                  <a:srgbClr val="FF0000"/>
                </a:solidFill>
                <a:effectLst/>
                <a:latin typeface="Arial" panose="020B0604020202020204" pitchFamily="34" charset="0"/>
              </a:rPr>
              <a:t>אֱלֹהִים</a:t>
            </a:r>
            <a:r>
              <a:rPr lang="he-IL" sz="1400" b="0" i="0" dirty="0">
                <a:solidFill>
                  <a:srgbClr val="FF0000"/>
                </a:solidFill>
                <a:effectLst/>
                <a:latin typeface="Arial" panose="020B0604020202020204" pitchFamily="34" charset="0"/>
              </a:rPr>
              <a:t> וַאֲנָשִׁים" - </a:t>
            </a:r>
          </a:p>
          <a:p>
            <a:pPr>
              <a:lnSpc>
                <a:spcPct val="120000"/>
              </a:lnSpc>
            </a:pPr>
            <a:r>
              <a:rPr lang="he-IL" sz="1400" b="0" i="0" dirty="0">
                <a:solidFill>
                  <a:srgbClr val="FF0000"/>
                </a:solidFill>
                <a:effectLst/>
                <a:latin typeface="Arial" panose="020B0604020202020204" pitchFamily="34" charset="0"/>
              </a:rPr>
              <a:t>                 אם אנשים משמח </a:t>
            </a:r>
            <a:r>
              <a:rPr lang="he-IL" sz="1400" b="0" i="0" dirty="0" err="1">
                <a:solidFill>
                  <a:srgbClr val="FF0000"/>
                </a:solidFill>
                <a:effectLst/>
                <a:latin typeface="Arial" panose="020B0604020202020204" pitchFamily="34" charset="0"/>
              </a:rPr>
              <a:t>אלהים</a:t>
            </a:r>
            <a:r>
              <a:rPr lang="he-IL" sz="1400" b="0" i="0" dirty="0">
                <a:solidFill>
                  <a:srgbClr val="FF0000"/>
                </a:solidFill>
                <a:effectLst/>
                <a:latin typeface="Arial" panose="020B0604020202020204" pitchFamily="34" charset="0"/>
              </a:rPr>
              <a:t> במה משמח? - מכאן שאין אומרים שירה אלא על היין</a:t>
            </a:r>
            <a:r>
              <a:rPr lang="he-IL" sz="1400" b="0" i="0" dirty="0">
                <a:solidFill>
                  <a:srgbClr val="000000"/>
                </a:solidFill>
                <a:effectLst/>
                <a:latin typeface="Arial" panose="020B0604020202020204" pitchFamily="34" charset="0"/>
              </a:rPr>
              <a:t>.</a:t>
            </a:r>
          </a:p>
          <a:p>
            <a:pPr>
              <a:lnSpc>
                <a:spcPct val="120000"/>
              </a:lnSpc>
            </a:pPr>
            <a:endParaRPr lang="he-IL" sz="300" b="0" i="0" dirty="0">
              <a:solidFill>
                <a:srgbClr val="000000"/>
              </a:solidFill>
              <a:effectLst/>
              <a:latin typeface="Arial" panose="020B0604020202020204" pitchFamily="34" charset="0"/>
            </a:endParaRPr>
          </a:p>
          <a:p>
            <a:pPr>
              <a:lnSpc>
                <a:spcPct val="120000"/>
              </a:lnSpc>
            </a:pPr>
            <a:r>
              <a:rPr lang="he-IL" sz="1400" b="0" i="0" dirty="0" err="1">
                <a:solidFill>
                  <a:srgbClr val="000000"/>
                </a:solidFill>
                <a:effectLst/>
                <a:latin typeface="Arial" panose="020B0604020202020204" pitchFamily="34" charset="0"/>
              </a:rPr>
              <a:t>הניחא</a:t>
            </a:r>
            <a:r>
              <a:rPr lang="he-IL" sz="1400" b="0" i="0" dirty="0">
                <a:solidFill>
                  <a:srgbClr val="000000"/>
                </a:solidFill>
                <a:effectLst/>
                <a:latin typeface="Arial" panose="020B0604020202020204" pitchFamily="34" charset="0"/>
              </a:rPr>
              <a:t> למאן </a:t>
            </a:r>
            <a:r>
              <a:rPr lang="he-IL" sz="1400" b="0" i="0" dirty="0" err="1">
                <a:solidFill>
                  <a:srgbClr val="000000"/>
                </a:solidFill>
                <a:effectLst/>
                <a:latin typeface="Arial" panose="020B0604020202020204" pitchFamily="34" charset="0"/>
              </a:rPr>
              <a:t>דתני</a:t>
            </a:r>
            <a:r>
              <a:rPr lang="he-IL" sz="1400" b="0" i="0" dirty="0">
                <a:solidFill>
                  <a:srgbClr val="000000"/>
                </a:solidFill>
                <a:effectLst/>
                <a:latin typeface="Arial" panose="020B0604020202020204" pitchFamily="34" charset="0"/>
              </a:rPr>
              <a:t> נטע רבעי, אלא למאן </a:t>
            </a:r>
            <a:r>
              <a:rPr lang="he-IL" sz="1400" b="0" i="0" dirty="0" err="1">
                <a:solidFill>
                  <a:srgbClr val="000000"/>
                </a:solidFill>
                <a:effectLst/>
                <a:latin typeface="Arial" panose="020B0604020202020204" pitchFamily="34" charset="0"/>
              </a:rPr>
              <a:t>דתני</a:t>
            </a:r>
            <a:r>
              <a:rPr lang="he-IL" sz="1400" b="0" i="0" dirty="0">
                <a:solidFill>
                  <a:srgbClr val="000000"/>
                </a:solidFill>
                <a:effectLst/>
                <a:latin typeface="Arial" panose="020B0604020202020204" pitchFamily="34" charset="0"/>
              </a:rPr>
              <a:t> כרם רבעי מאי איכא </a:t>
            </a:r>
            <a:r>
              <a:rPr lang="he-IL" sz="1400" b="0" i="0" dirty="0" err="1">
                <a:solidFill>
                  <a:srgbClr val="000000"/>
                </a:solidFill>
                <a:effectLst/>
                <a:latin typeface="Arial" panose="020B0604020202020204" pitchFamily="34" charset="0"/>
              </a:rPr>
              <a:t>למימר</a:t>
            </a:r>
            <a:r>
              <a:rPr lang="he-IL" sz="1400" b="0" i="0" dirty="0">
                <a:solidFill>
                  <a:srgbClr val="000000"/>
                </a:solidFill>
                <a:effectLst/>
                <a:latin typeface="Arial" panose="020B0604020202020204" pitchFamily="34" charset="0"/>
              </a:rPr>
              <a:t>? </a:t>
            </a:r>
          </a:p>
          <a:p>
            <a:pPr>
              <a:lnSpc>
                <a:spcPct val="120000"/>
              </a:lnSpc>
            </a:pPr>
            <a:r>
              <a:rPr lang="he-IL" sz="1400" b="0" i="0" dirty="0" err="1">
                <a:solidFill>
                  <a:srgbClr val="000000"/>
                </a:solidFill>
                <a:effectLst/>
                <a:latin typeface="Arial" panose="020B0604020202020204" pitchFamily="34" charset="0"/>
              </a:rPr>
              <a:t>דאתמר</a:t>
            </a:r>
            <a:r>
              <a:rPr lang="he-IL" sz="1400" b="0" i="0" dirty="0">
                <a:solidFill>
                  <a:srgbClr val="000000"/>
                </a:solidFill>
                <a:effectLst/>
                <a:latin typeface="Arial" panose="020B0604020202020204" pitchFamily="34" charset="0"/>
              </a:rPr>
              <a:t>: ר' </a:t>
            </a:r>
            <a:r>
              <a:rPr lang="he-IL" sz="1400" b="0" i="0" dirty="0" err="1">
                <a:solidFill>
                  <a:srgbClr val="000000"/>
                </a:solidFill>
                <a:effectLst/>
                <a:latin typeface="Arial" panose="020B0604020202020204" pitchFamily="34" charset="0"/>
              </a:rPr>
              <a:t>חייא</a:t>
            </a:r>
            <a:r>
              <a:rPr lang="he-IL" sz="1400" b="0" i="0" dirty="0">
                <a:solidFill>
                  <a:srgbClr val="000000"/>
                </a:solidFill>
                <a:effectLst/>
                <a:latin typeface="Arial" panose="020B0604020202020204" pitchFamily="34" charset="0"/>
              </a:rPr>
              <a:t> ור' שמעון ברבי - חד תני כרם רבעי, וחד תני נטע רבעי.</a:t>
            </a:r>
            <a:endParaRPr lang="he-IL" sz="1400" dirty="0">
              <a:solidFill>
                <a:schemeClr val="tx1"/>
              </a:solidFill>
            </a:endParaRPr>
          </a:p>
        </p:txBody>
      </p:sp>
      <p:sp>
        <p:nvSpPr>
          <p:cNvPr id="4" name="חץ: שמאלה 3">
            <a:extLst>
              <a:ext uri="{FF2B5EF4-FFF2-40B4-BE49-F238E27FC236}">
                <a16:creationId xmlns:a16="http://schemas.microsoft.com/office/drawing/2014/main" id="{6BB7B053-00EC-9505-15F3-DB14A51D2206}"/>
              </a:ext>
            </a:extLst>
          </p:cNvPr>
          <p:cNvSpPr/>
          <p:nvPr/>
        </p:nvSpPr>
        <p:spPr>
          <a:xfrm>
            <a:off x="323528" y="6301480"/>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תיבת טקסט 5">
            <a:extLst>
              <a:ext uri="{FF2B5EF4-FFF2-40B4-BE49-F238E27FC236}">
                <a16:creationId xmlns:a16="http://schemas.microsoft.com/office/drawing/2014/main" id="{97636FA4-36C6-4BED-4DD8-673E85A30855}"/>
              </a:ext>
            </a:extLst>
          </p:cNvPr>
          <p:cNvSpPr txBox="1"/>
          <p:nvPr/>
        </p:nvSpPr>
        <p:spPr>
          <a:xfrm>
            <a:off x="8435265" y="5293023"/>
            <a:ext cx="504056" cy="846386"/>
          </a:xfrm>
          <a:prstGeom prst="rect">
            <a:avLst/>
          </a:prstGeom>
          <a:noFill/>
        </p:spPr>
        <p:txBody>
          <a:bodyPr wrap="square" rtlCol="1">
            <a:spAutoFit/>
          </a:bodyPr>
          <a:lstStyle/>
          <a:p>
            <a:r>
              <a:rPr lang="he-IL" sz="1300" dirty="0"/>
              <a:t>❶</a:t>
            </a:r>
          </a:p>
          <a:p>
            <a:endParaRPr lang="he-IL" sz="1200" dirty="0"/>
          </a:p>
          <a:p>
            <a:endParaRPr lang="he-IL" sz="1000" dirty="0"/>
          </a:p>
          <a:p>
            <a:r>
              <a:rPr lang="he-IL" sz="1300" dirty="0"/>
              <a:t>❷</a:t>
            </a:r>
          </a:p>
        </p:txBody>
      </p:sp>
      <p:sp>
        <p:nvSpPr>
          <p:cNvPr id="8" name="הסבר מלבני מעוגל 6">
            <a:extLst>
              <a:ext uri="{FF2B5EF4-FFF2-40B4-BE49-F238E27FC236}">
                <a16:creationId xmlns:a16="http://schemas.microsoft.com/office/drawing/2014/main" id="{5D068F24-DFC5-5B40-0959-17F533A194B6}"/>
              </a:ext>
            </a:extLst>
          </p:cNvPr>
          <p:cNvSpPr/>
          <p:nvPr/>
        </p:nvSpPr>
        <p:spPr>
          <a:xfrm>
            <a:off x="107504" y="3910623"/>
            <a:ext cx="3960440" cy="670505"/>
          </a:xfrm>
          <a:prstGeom prst="wedgeRoundRectCallout">
            <a:avLst>
              <a:gd name="adj1" fmla="val 54545"/>
              <a:gd name="adj2" fmla="val 4683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00" dirty="0">
                <a:solidFill>
                  <a:schemeClr val="tx1"/>
                </a:solidFill>
              </a:rPr>
              <a:t>ויקרא </a:t>
            </a:r>
            <a:r>
              <a:rPr lang="he-IL" sz="1100" dirty="0" err="1">
                <a:solidFill>
                  <a:schemeClr val="tx1"/>
                </a:solidFill>
              </a:rPr>
              <a:t>יט</a:t>
            </a:r>
            <a:r>
              <a:rPr lang="he-IL" sz="1100" dirty="0">
                <a:solidFill>
                  <a:schemeClr val="tx1"/>
                </a:solidFill>
              </a:rPr>
              <a:t>/כה: וּבַשָּׁנָה </a:t>
            </a:r>
            <a:r>
              <a:rPr lang="he-IL" sz="1100" dirty="0" err="1">
                <a:solidFill>
                  <a:schemeClr val="tx1"/>
                </a:solidFill>
              </a:rPr>
              <a:t>הַחֲמִישִׁת</a:t>
            </a:r>
            <a:r>
              <a:rPr lang="he-IL" sz="1100" dirty="0">
                <a:solidFill>
                  <a:schemeClr val="tx1"/>
                </a:solidFill>
              </a:rPr>
              <a:t> תֹּאכְלוּ אֶת פִּרְיוֹ לְהוֹסִיף לָכֶם תְּבוּאָתוֹ...</a:t>
            </a:r>
          </a:p>
          <a:p>
            <a:pPr>
              <a:lnSpc>
                <a:spcPct val="120000"/>
              </a:lnSpc>
            </a:pPr>
            <a:r>
              <a:rPr lang="he-IL" sz="1100" dirty="0">
                <a:solidFill>
                  <a:schemeClr val="tx1"/>
                </a:solidFill>
              </a:rPr>
              <a:t>דברים </a:t>
            </a:r>
            <a:r>
              <a:rPr lang="he-IL" sz="1100" dirty="0" err="1">
                <a:solidFill>
                  <a:schemeClr val="tx1"/>
                </a:solidFill>
              </a:rPr>
              <a:t>כב</a:t>
            </a:r>
            <a:r>
              <a:rPr lang="he-IL" sz="1100" dirty="0">
                <a:solidFill>
                  <a:schemeClr val="tx1"/>
                </a:solidFill>
              </a:rPr>
              <a:t>/ט: לֹא תִזְרַע כַּרְמְךָ כִּלְאָיִם פֶּן תִּקְדַּשׁ הַמְלֵאָה הַזֶּרַע אֲשֶׁר תִּזְרָע וּתְבוּאַת הַכָּרֶם.</a:t>
            </a:r>
          </a:p>
        </p:txBody>
      </p:sp>
    </p:spTree>
    <p:extLst>
      <p:ext uri="{BB962C8B-B14F-4D97-AF65-F5344CB8AC3E}">
        <p14:creationId xmlns:p14="http://schemas.microsoft.com/office/powerpoint/2010/main" val="1151083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E33650-7C60-B954-D818-5E2DBF8405A2}"/>
            </a:ext>
          </a:extLst>
        </p:cNvPr>
        <p:cNvGrpSpPr/>
        <p:nvPr/>
      </p:nvGrpSpPr>
      <p:grpSpPr>
        <a:xfrm>
          <a:off x="0" y="0"/>
          <a:ext cx="0" cy="0"/>
          <a:chOff x="0" y="0"/>
          <a:chExt cx="0" cy="0"/>
        </a:xfrm>
      </p:grpSpPr>
      <p:pic>
        <p:nvPicPr>
          <p:cNvPr id="2" name="תמונה 1">
            <a:extLst>
              <a:ext uri="{FF2B5EF4-FFF2-40B4-BE49-F238E27FC236}">
                <a16:creationId xmlns:a16="http://schemas.microsoft.com/office/drawing/2014/main" id="{4711CDBF-5056-2A3F-7E1C-C680B0182A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B2C4A022-9DBF-7EDB-E293-1157A5DA061D}"/>
              </a:ext>
            </a:extLst>
          </p:cNvPr>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לה עמוד א</a:t>
            </a:r>
          </a:p>
        </p:txBody>
      </p:sp>
      <p:sp>
        <p:nvSpPr>
          <p:cNvPr id="7" name="TextBox 3">
            <a:extLst>
              <a:ext uri="{FF2B5EF4-FFF2-40B4-BE49-F238E27FC236}">
                <a16:creationId xmlns:a16="http://schemas.microsoft.com/office/drawing/2014/main" id="{3BC83F02-E3F0-86A4-D855-79B908F3FC1B}"/>
              </a:ext>
            </a:extLst>
          </p:cNvPr>
          <p:cNvSpPr txBox="1"/>
          <p:nvPr/>
        </p:nvSpPr>
        <p:spPr>
          <a:xfrm>
            <a:off x="353591" y="63846"/>
            <a:ext cx="8388424" cy="6667851"/>
          </a:xfrm>
          <a:prstGeom prst="rect">
            <a:avLst/>
          </a:prstGeom>
          <a:noFill/>
        </p:spPr>
        <p:txBody>
          <a:bodyPr wrap="square" rtlCol="1">
            <a:spAutoFit/>
          </a:bodyPr>
          <a:lstStyle/>
          <a:p>
            <a:pPr>
              <a:lnSpc>
                <a:spcPct val="120000"/>
              </a:lnSpc>
            </a:pPr>
            <a:r>
              <a:rPr lang="he-IL" sz="1550" b="0" i="0" dirty="0">
                <a:solidFill>
                  <a:srgbClr val="000000"/>
                </a:solidFill>
                <a:effectLst/>
                <a:latin typeface="Arial" panose="020B0604020202020204" pitchFamily="34" charset="0"/>
              </a:rPr>
              <a:t>אשכחן כרם, שאר </a:t>
            </a:r>
            <a:r>
              <a:rPr lang="he-IL" sz="1550" b="0" i="0" dirty="0" err="1">
                <a:solidFill>
                  <a:srgbClr val="000000"/>
                </a:solidFill>
                <a:effectLst/>
                <a:latin typeface="Arial" panose="020B0604020202020204" pitchFamily="34" charset="0"/>
              </a:rPr>
              <a:t>מינין</a:t>
            </a:r>
            <a:r>
              <a:rPr lang="he-IL" sz="1550" b="0" i="0" dirty="0">
                <a:solidFill>
                  <a:srgbClr val="000000"/>
                </a:solidFill>
                <a:effectLst/>
                <a:latin typeface="Arial" panose="020B0604020202020204" pitchFamily="34" charset="0"/>
              </a:rPr>
              <a:t> מנין? </a:t>
            </a:r>
          </a:p>
          <a:p>
            <a:pPr>
              <a:lnSpc>
                <a:spcPct val="120000"/>
              </a:lnSpc>
            </a:pPr>
            <a:r>
              <a:rPr lang="he-IL" sz="1550" b="0" i="0" dirty="0" err="1">
                <a:solidFill>
                  <a:srgbClr val="000000"/>
                </a:solidFill>
                <a:effectLst/>
                <a:latin typeface="Arial" panose="020B0604020202020204" pitchFamily="34" charset="0"/>
              </a:rPr>
              <a:t>דיליף</a:t>
            </a:r>
            <a:r>
              <a:rPr lang="he-IL" sz="1550" b="0" i="0" dirty="0">
                <a:solidFill>
                  <a:srgbClr val="000000"/>
                </a:solidFill>
                <a:effectLst/>
                <a:latin typeface="Arial" panose="020B0604020202020204" pitchFamily="34" charset="0"/>
              </a:rPr>
              <a:t> מכרם - מה כרם דבר שנהנה וטעון ברכה, אף כל דבר שנהנה טעון ברכה.</a:t>
            </a:r>
          </a:p>
          <a:p>
            <a:pPr>
              <a:lnSpc>
                <a:spcPct val="120000"/>
              </a:lnSpc>
            </a:pPr>
            <a:r>
              <a:rPr lang="he-IL" sz="1550" b="0" i="0" dirty="0">
                <a:solidFill>
                  <a:srgbClr val="000000"/>
                </a:solidFill>
                <a:effectLst/>
                <a:latin typeface="Arial" panose="020B0604020202020204" pitchFamily="34" charset="0"/>
              </a:rPr>
              <a:t>איכא למפרך: מה לכרם שכן חייב בעוללות!</a:t>
            </a:r>
          </a:p>
          <a:p>
            <a:pPr>
              <a:lnSpc>
                <a:spcPct val="120000"/>
              </a:lnSpc>
            </a:pPr>
            <a:r>
              <a:rPr lang="he-IL" sz="1550" b="0" i="0" dirty="0">
                <a:solidFill>
                  <a:srgbClr val="000000"/>
                </a:solidFill>
                <a:effectLst/>
                <a:latin typeface="Arial" panose="020B0604020202020204" pitchFamily="34" charset="0"/>
              </a:rPr>
              <a:t>קמה תוכיח.</a:t>
            </a:r>
          </a:p>
          <a:p>
            <a:pPr>
              <a:lnSpc>
                <a:spcPct val="120000"/>
              </a:lnSpc>
            </a:pPr>
            <a:r>
              <a:rPr lang="he-IL" sz="1550" b="0" i="0" dirty="0">
                <a:solidFill>
                  <a:srgbClr val="000000"/>
                </a:solidFill>
                <a:effectLst/>
                <a:latin typeface="Arial" panose="020B0604020202020204" pitchFamily="34" charset="0"/>
              </a:rPr>
              <a:t>מה לקמה שכן חייבת בחלה!</a:t>
            </a:r>
          </a:p>
          <a:p>
            <a:pPr>
              <a:lnSpc>
                <a:spcPct val="120000"/>
              </a:lnSpc>
            </a:pPr>
            <a:r>
              <a:rPr lang="he-IL" sz="1550" b="0" i="0" dirty="0">
                <a:solidFill>
                  <a:srgbClr val="000000"/>
                </a:solidFill>
                <a:effectLst/>
                <a:latin typeface="Arial" panose="020B0604020202020204" pitchFamily="34" charset="0"/>
              </a:rPr>
              <a:t>כרם יוכיח.</a:t>
            </a:r>
          </a:p>
          <a:p>
            <a:pPr>
              <a:lnSpc>
                <a:spcPct val="120000"/>
              </a:lnSpc>
            </a:pPr>
            <a:r>
              <a:rPr lang="he-IL" sz="1550" b="0" i="0" dirty="0">
                <a:solidFill>
                  <a:srgbClr val="000000"/>
                </a:solidFill>
                <a:effectLst/>
                <a:latin typeface="Arial" panose="020B0604020202020204" pitchFamily="34" charset="0"/>
              </a:rPr>
              <a:t>וחזר הדין: לא ראי זה כראי זה ולא ראי זה כראי זה, </a:t>
            </a:r>
          </a:p>
          <a:p>
            <a:pPr>
              <a:lnSpc>
                <a:spcPct val="120000"/>
              </a:lnSpc>
            </a:pPr>
            <a:r>
              <a:rPr lang="he-IL" sz="1550" dirty="0">
                <a:solidFill>
                  <a:srgbClr val="000000"/>
                </a:solidFill>
                <a:latin typeface="Arial" panose="020B0604020202020204" pitchFamily="34" charset="0"/>
              </a:rPr>
              <a:t>               </a:t>
            </a:r>
            <a:r>
              <a:rPr lang="he-IL" sz="1550" b="0" i="0" dirty="0">
                <a:solidFill>
                  <a:srgbClr val="000000"/>
                </a:solidFill>
                <a:effectLst/>
                <a:latin typeface="Arial" panose="020B0604020202020204" pitchFamily="34" charset="0"/>
              </a:rPr>
              <a:t>הצד </a:t>
            </a:r>
            <a:r>
              <a:rPr lang="he-IL" sz="1550" b="0" i="0" dirty="0" err="1">
                <a:solidFill>
                  <a:srgbClr val="000000"/>
                </a:solidFill>
                <a:effectLst/>
                <a:latin typeface="Arial" panose="020B0604020202020204" pitchFamily="34" charset="0"/>
              </a:rPr>
              <a:t>השוה</a:t>
            </a:r>
            <a:r>
              <a:rPr lang="he-IL" sz="1550" b="0" i="0" dirty="0">
                <a:solidFill>
                  <a:srgbClr val="000000"/>
                </a:solidFill>
                <a:effectLst/>
                <a:latin typeface="Arial" panose="020B0604020202020204" pitchFamily="34" charset="0"/>
              </a:rPr>
              <a:t> שבהן דבר שנהנה וטעון ברכה - אף כל דבר שנהנה טעון ברכה.</a:t>
            </a:r>
          </a:p>
          <a:p>
            <a:pPr>
              <a:lnSpc>
                <a:spcPct val="120000"/>
              </a:lnSpc>
            </a:pPr>
            <a:endParaRPr lang="he-IL" sz="10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מה </a:t>
            </a:r>
            <a:r>
              <a:rPr lang="he-IL" sz="1550" b="0" i="0" dirty="0" err="1">
                <a:solidFill>
                  <a:srgbClr val="000000"/>
                </a:solidFill>
                <a:effectLst/>
                <a:latin typeface="Arial" panose="020B0604020202020204" pitchFamily="34" charset="0"/>
              </a:rPr>
              <a:t>להצד</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השוה</a:t>
            </a:r>
            <a:r>
              <a:rPr lang="he-IL" sz="1550" b="0" i="0" dirty="0">
                <a:solidFill>
                  <a:srgbClr val="000000"/>
                </a:solidFill>
                <a:effectLst/>
                <a:latin typeface="Arial" panose="020B0604020202020204" pitchFamily="34" charset="0"/>
              </a:rPr>
              <a:t> שבהן שכן יש בו צד מזבח</a:t>
            </a:r>
            <a:r>
              <a:rPr lang="he-IL" sz="1550" dirty="0">
                <a:solidFill>
                  <a:srgbClr val="000000"/>
                </a:solidFill>
                <a:latin typeface="Arial" panose="020B0604020202020204" pitchFamily="34" charset="0"/>
              </a:rPr>
              <a:t>!</a:t>
            </a:r>
            <a:endParaRPr lang="he-IL" sz="155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       ואתי נמי זית דאית ביה צד מזבח,</a:t>
            </a:r>
          </a:p>
          <a:p>
            <a:pPr>
              <a:lnSpc>
                <a:spcPct val="120000"/>
              </a:lnSpc>
            </a:pPr>
            <a:r>
              <a:rPr lang="he-IL" sz="1550" b="0" i="0" dirty="0">
                <a:solidFill>
                  <a:srgbClr val="000000"/>
                </a:solidFill>
                <a:effectLst/>
                <a:latin typeface="Arial" panose="020B0604020202020204" pitchFamily="34" charset="0"/>
              </a:rPr>
              <a:t>              וזית מצד מזבח אתי? והא </a:t>
            </a:r>
            <a:r>
              <a:rPr lang="he-IL" sz="1550" b="0" i="0" dirty="0" err="1">
                <a:solidFill>
                  <a:srgbClr val="000000"/>
                </a:solidFill>
                <a:effectLst/>
                <a:latin typeface="Arial" panose="020B0604020202020204" pitchFamily="34" charset="0"/>
              </a:rPr>
              <a:t>בהדיא</a:t>
            </a:r>
            <a:r>
              <a:rPr lang="he-IL" sz="1550" b="0" i="0" dirty="0">
                <a:solidFill>
                  <a:srgbClr val="000000"/>
                </a:solidFill>
                <a:effectLst/>
                <a:latin typeface="Arial" panose="020B0604020202020204" pitchFamily="34" charset="0"/>
              </a:rPr>
              <a:t> כתיב ביה כרם, </a:t>
            </a:r>
            <a:r>
              <a:rPr lang="he-IL" sz="1550" b="0" i="0" dirty="0" err="1">
                <a:solidFill>
                  <a:srgbClr val="000000"/>
                </a:solidFill>
                <a:effectLst/>
                <a:latin typeface="Arial" panose="020B0604020202020204" pitchFamily="34" charset="0"/>
              </a:rPr>
              <a:t>דכתיב</a:t>
            </a:r>
            <a:r>
              <a:rPr lang="he-IL" sz="1550" b="0" i="0" dirty="0">
                <a:solidFill>
                  <a:srgbClr val="000000"/>
                </a:solidFill>
                <a:effectLst/>
                <a:latin typeface="Arial" panose="020B0604020202020204" pitchFamily="34" charset="0"/>
              </a:rPr>
              <a:t>: "</a:t>
            </a:r>
            <a:r>
              <a:rPr lang="he-IL" sz="1550" b="0" i="0" dirty="0">
                <a:solidFill>
                  <a:srgbClr val="002060"/>
                </a:solidFill>
                <a:effectLst/>
                <a:latin typeface="Arial" panose="020B0604020202020204" pitchFamily="34" charset="0"/>
              </a:rPr>
              <a:t>וַיַּבְעֵר מִגָּדִישׁ וְעַד קָמָה וְעַד כֶּרֶם זָיִת</a:t>
            </a:r>
            <a:r>
              <a:rPr lang="he-IL" sz="1550" b="0" i="0" dirty="0">
                <a:solidFill>
                  <a:srgbClr val="000000"/>
                </a:solidFill>
                <a:effectLst/>
                <a:latin typeface="Arial" panose="020B0604020202020204" pitchFamily="34" charset="0"/>
              </a:rPr>
              <a:t>"! </a:t>
            </a:r>
          </a:p>
          <a:p>
            <a:pPr>
              <a:lnSpc>
                <a:spcPct val="120000"/>
              </a:lnSpc>
            </a:pPr>
            <a:r>
              <a:rPr lang="he-IL" sz="1550" dirty="0">
                <a:solidFill>
                  <a:srgbClr val="000000"/>
                </a:solidFill>
                <a:latin typeface="Arial" panose="020B0604020202020204" pitchFamily="34" charset="0"/>
              </a:rPr>
              <a:t>              </a:t>
            </a:r>
            <a:r>
              <a:rPr lang="he-IL" sz="1550" b="0" i="0" dirty="0">
                <a:solidFill>
                  <a:srgbClr val="000000"/>
                </a:solidFill>
                <a:effectLst/>
                <a:latin typeface="Arial" panose="020B0604020202020204" pitchFamily="34" charset="0"/>
              </a:rPr>
              <a:t>אמר רב </a:t>
            </a:r>
            <a:r>
              <a:rPr lang="he-IL" sz="1550" b="0" i="0" dirty="0" err="1">
                <a:solidFill>
                  <a:srgbClr val="000000"/>
                </a:solidFill>
                <a:effectLst/>
                <a:latin typeface="Arial" panose="020B0604020202020204" pitchFamily="34" charset="0"/>
              </a:rPr>
              <a:t>פפא</a:t>
            </a:r>
            <a:r>
              <a:rPr lang="he-IL" sz="1550" b="0" i="0" dirty="0">
                <a:solidFill>
                  <a:srgbClr val="000000"/>
                </a:solidFill>
                <a:effectLst/>
                <a:latin typeface="Arial" panose="020B0604020202020204" pitchFamily="34" charset="0"/>
              </a:rPr>
              <a:t>: כרם זית </a:t>
            </a:r>
            <a:r>
              <a:rPr lang="he-IL" sz="1550" b="0" i="0" dirty="0" err="1">
                <a:solidFill>
                  <a:srgbClr val="000000"/>
                </a:solidFill>
                <a:effectLst/>
                <a:latin typeface="Arial" panose="020B0604020202020204" pitchFamily="34" charset="0"/>
              </a:rPr>
              <a:t>אקרי</a:t>
            </a:r>
            <a:r>
              <a:rPr lang="he-IL" sz="1550" b="0" i="0" dirty="0">
                <a:solidFill>
                  <a:srgbClr val="000000"/>
                </a:solidFill>
                <a:effectLst/>
                <a:latin typeface="Arial" panose="020B0604020202020204" pitchFamily="34" charset="0"/>
              </a:rPr>
              <a:t> כרם </a:t>
            </a:r>
            <a:r>
              <a:rPr lang="he-IL" sz="1550" b="0" i="0" dirty="0" err="1">
                <a:solidFill>
                  <a:srgbClr val="000000"/>
                </a:solidFill>
                <a:effectLst/>
                <a:latin typeface="Arial" panose="020B0604020202020204" pitchFamily="34" charset="0"/>
              </a:rPr>
              <a:t>סתמא</a:t>
            </a:r>
            <a:r>
              <a:rPr lang="he-IL" sz="1550" b="0" i="0" dirty="0">
                <a:solidFill>
                  <a:srgbClr val="000000"/>
                </a:solidFill>
                <a:effectLst/>
                <a:latin typeface="Arial" panose="020B0604020202020204" pitchFamily="34" charset="0"/>
              </a:rPr>
              <a:t> לא </a:t>
            </a:r>
            <a:r>
              <a:rPr lang="he-IL" sz="1550" b="0" i="0" dirty="0" err="1">
                <a:solidFill>
                  <a:srgbClr val="000000"/>
                </a:solidFill>
                <a:effectLst/>
                <a:latin typeface="Arial" panose="020B0604020202020204" pitchFamily="34" charset="0"/>
              </a:rPr>
              <a:t>אקרי</a:t>
            </a:r>
            <a:r>
              <a:rPr lang="he-IL" sz="1550" dirty="0">
                <a:solidFill>
                  <a:srgbClr val="000000"/>
                </a:solidFill>
                <a:latin typeface="Arial" panose="020B0604020202020204" pitchFamily="34" charset="0"/>
              </a:rPr>
              <a:t>.</a:t>
            </a:r>
            <a:endParaRPr lang="he-IL" sz="1550" b="0" i="0" dirty="0">
              <a:solidFill>
                <a:srgbClr val="000000"/>
              </a:solidFill>
              <a:effectLst/>
              <a:latin typeface="Arial" panose="020B0604020202020204" pitchFamily="34" charset="0"/>
            </a:endParaRPr>
          </a:p>
          <a:p>
            <a:pPr>
              <a:lnSpc>
                <a:spcPct val="120000"/>
              </a:lnSpc>
            </a:pPr>
            <a:r>
              <a:rPr lang="he-IL" sz="1550" b="0" i="0" dirty="0" err="1">
                <a:solidFill>
                  <a:srgbClr val="000000"/>
                </a:solidFill>
                <a:effectLst/>
                <a:latin typeface="Arial" panose="020B0604020202020204" pitchFamily="34" charset="0"/>
              </a:rPr>
              <a:t>מ''מ</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קשיא</a:t>
            </a:r>
            <a:r>
              <a:rPr lang="he-IL" sz="1550" b="0" i="0" dirty="0">
                <a:solidFill>
                  <a:srgbClr val="000000"/>
                </a:solidFill>
                <a:effectLst/>
                <a:latin typeface="Arial" panose="020B0604020202020204" pitchFamily="34" charset="0"/>
              </a:rPr>
              <a:t>: מה </a:t>
            </a:r>
            <a:r>
              <a:rPr lang="he-IL" sz="1550" b="0" i="0" dirty="0" err="1">
                <a:solidFill>
                  <a:srgbClr val="000000"/>
                </a:solidFill>
                <a:effectLst/>
                <a:latin typeface="Arial" panose="020B0604020202020204" pitchFamily="34" charset="0"/>
              </a:rPr>
              <a:t>להצד</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השוה</a:t>
            </a:r>
            <a:r>
              <a:rPr lang="he-IL" sz="1550" b="0" i="0" dirty="0">
                <a:solidFill>
                  <a:srgbClr val="000000"/>
                </a:solidFill>
                <a:effectLst/>
                <a:latin typeface="Arial" panose="020B0604020202020204" pitchFamily="34" charset="0"/>
              </a:rPr>
              <a:t> שבהן שכן יש בהן צד מזבח! </a:t>
            </a:r>
          </a:p>
          <a:p>
            <a:pPr>
              <a:lnSpc>
                <a:spcPct val="120000"/>
              </a:lnSpc>
            </a:pPr>
            <a:endParaRPr lang="he-IL" sz="10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אלא </a:t>
            </a:r>
            <a:r>
              <a:rPr lang="he-IL" sz="1550" b="0" i="0" dirty="0" err="1">
                <a:solidFill>
                  <a:srgbClr val="000000"/>
                </a:solidFill>
                <a:effectLst/>
                <a:latin typeface="Arial" panose="020B0604020202020204" pitchFamily="34" charset="0"/>
              </a:rPr>
              <a:t>דיליף</a:t>
            </a:r>
            <a:r>
              <a:rPr lang="he-IL" sz="1550" b="0" i="0" dirty="0">
                <a:solidFill>
                  <a:srgbClr val="000000"/>
                </a:solidFill>
                <a:effectLst/>
                <a:latin typeface="Arial" panose="020B0604020202020204" pitchFamily="34" charset="0"/>
              </a:rPr>
              <a:t> לה משבעת </a:t>
            </a:r>
            <a:r>
              <a:rPr lang="he-IL" sz="1550" b="0" i="0" dirty="0" err="1">
                <a:solidFill>
                  <a:srgbClr val="000000"/>
                </a:solidFill>
                <a:effectLst/>
                <a:latin typeface="Arial" panose="020B0604020202020204" pitchFamily="34" charset="0"/>
              </a:rPr>
              <a:t>המינין</a:t>
            </a:r>
            <a:r>
              <a:rPr lang="he-IL" sz="1550" b="0" i="0" dirty="0">
                <a:solidFill>
                  <a:srgbClr val="000000"/>
                </a:solidFill>
                <a:effectLst/>
                <a:latin typeface="Arial" panose="020B0604020202020204" pitchFamily="34" charset="0"/>
              </a:rPr>
              <a:t> - מה שבעת </a:t>
            </a:r>
            <a:r>
              <a:rPr lang="he-IL" sz="1550" b="0" i="0" dirty="0" err="1">
                <a:solidFill>
                  <a:srgbClr val="000000"/>
                </a:solidFill>
                <a:effectLst/>
                <a:latin typeface="Arial" panose="020B0604020202020204" pitchFamily="34" charset="0"/>
              </a:rPr>
              <a:t>המינין</a:t>
            </a:r>
            <a:r>
              <a:rPr lang="he-IL" sz="1550" b="0" i="0" dirty="0">
                <a:solidFill>
                  <a:srgbClr val="000000"/>
                </a:solidFill>
                <a:effectLst/>
                <a:latin typeface="Arial" panose="020B0604020202020204" pitchFamily="34" charset="0"/>
              </a:rPr>
              <a:t> דבר שנהנה וטעון ברכה אף כל דבר שנהנה טעון ברכה. </a:t>
            </a:r>
          </a:p>
          <a:p>
            <a:pPr>
              <a:lnSpc>
                <a:spcPct val="120000"/>
              </a:lnSpc>
            </a:pPr>
            <a:endParaRPr lang="he-IL" sz="5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מה לשבעת </a:t>
            </a:r>
            <a:r>
              <a:rPr lang="he-IL" sz="1550" b="0" i="0" dirty="0" err="1">
                <a:solidFill>
                  <a:srgbClr val="000000"/>
                </a:solidFill>
                <a:effectLst/>
                <a:latin typeface="Arial" panose="020B0604020202020204" pitchFamily="34" charset="0"/>
              </a:rPr>
              <a:t>המינין</a:t>
            </a:r>
            <a:r>
              <a:rPr lang="he-IL" sz="1550" b="0" i="0" dirty="0">
                <a:solidFill>
                  <a:srgbClr val="000000"/>
                </a:solidFill>
                <a:effectLst/>
                <a:latin typeface="Arial" panose="020B0604020202020204" pitchFamily="34" charset="0"/>
              </a:rPr>
              <a:t> שכן חייבין בבכורים!</a:t>
            </a:r>
          </a:p>
          <a:p>
            <a:pPr>
              <a:lnSpc>
                <a:spcPct val="120000"/>
              </a:lnSpc>
            </a:pPr>
            <a:endParaRPr lang="he-IL" sz="1200" b="0" i="0" dirty="0">
              <a:solidFill>
                <a:srgbClr val="000000"/>
              </a:solidFill>
              <a:effectLst/>
              <a:latin typeface="Arial" panose="020B0604020202020204" pitchFamily="34" charset="0"/>
            </a:endParaRPr>
          </a:p>
          <a:p>
            <a:pPr>
              <a:lnSpc>
                <a:spcPct val="120000"/>
              </a:lnSpc>
            </a:pPr>
            <a:r>
              <a:rPr lang="he-IL" sz="1550" dirty="0">
                <a:solidFill>
                  <a:srgbClr val="000000"/>
                </a:solidFill>
                <a:latin typeface="Arial" panose="020B0604020202020204" pitchFamily="34" charset="0"/>
              </a:rPr>
              <a:t>ועוד: </a:t>
            </a:r>
            <a:r>
              <a:rPr lang="he-IL" sz="1550" dirty="0" err="1">
                <a:solidFill>
                  <a:srgbClr val="000000"/>
                </a:solidFill>
                <a:latin typeface="Arial" panose="020B0604020202020204" pitchFamily="34" charset="0"/>
              </a:rPr>
              <a:t>התינח</a:t>
            </a:r>
            <a:r>
              <a:rPr lang="he-IL" sz="1550" dirty="0">
                <a:solidFill>
                  <a:srgbClr val="000000"/>
                </a:solidFill>
                <a:latin typeface="Arial" panose="020B0604020202020204" pitchFamily="34" charset="0"/>
              </a:rPr>
              <a:t> לאחריו, לפניו מנין?                   </a:t>
            </a:r>
            <a:r>
              <a:rPr lang="he-IL" sz="700" dirty="0">
                <a:solidFill>
                  <a:srgbClr val="000000"/>
                </a:solidFill>
                <a:latin typeface="Arial" panose="020B0604020202020204" pitchFamily="34" charset="0"/>
              </a:rPr>
              <a:t>(</a:t>
            </a:r>
            <a:r>
              <a:rPr lang="he-IL" sz="700" dirty="0" err="1">
                <a:solidFill>
                  <a:srgbClr val="000000"/>
                </a:solidFill>
                <a:latin typeface="Arial" panose="020B0604020202020204" pitchFamily="34" charset="0"/>
              </a:rPr>
              <a:t>בכת"י</a:t>
            </a:r>
            <a:r>
              <a:rPr lang="he-IL" sz="700" dirty="0">
                <a:solidFill>
                  <a:srgbClr val="000000"/>
                </a:solidFill>
                <a:latin typeface="Arial" panose="020B0604020202020204" pitchFamily="34" charset="0"/>
              </a:rPr>
              <a:t> ל"ג 2 שורות אלו)</a:t>
            </a:r>
          </a:p>
          <a:p>
            <a:pPr>
              <a:lnSpc>
                <a:spcPct val="120000"/>
              </a:lnSpc>
            </a:pPr>
            <a:r>
              <a:rPr lang="he-IL" sz="1550" b="0" i="0" dirty="0">
                <a:solidFill>
                  <a:srgbClr val="000000"/>
                </a:solidFill>
                <a:effectLst/>
                <a:latin typeface="Arial" panose="020B0604020202020204" pitchFamily="34" charset="0"/>
              </a:rPr>
              <a:t>הא לא </a:t>
            </a:r>
            <a:r>
              <a:rPr lang="he-IL" sz="1550" b="0" i="0" dirty="0" err="1">
                <a:solidFill>
                  <a:srgbClr val="000000"/>
                </a:solidFill>
                <a:effectLst/>
                <a:latin typeface="Arial" panose="020B0604020202020204" pitchFamily="34" charset="0"/>
              </a:rPr>
              <a:t>קשיא</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דאתי</a:t>
            </a:r>
            <a:r>
              <a:rPr lang="he-IL" sz="1550" b="0" i="0" dirty="0">
                <a:solidFill>
                  <a:srgbClr val="000000"/>
                </a:solidFill>
                <a:effectLst/>
                <a:latin typeface="Arial" panose="020B0604020202020204" pitchFamily="34" charset="0"/>
              </a:rPr>
              <a:t> בקל וחומר כשהוא שבע מברך כשהוא רעב </a:t>
            </a:r>
            <a:r>
              <a:rPr lang="he-IL" sz="1550" b="0" i="0" dirty="0" err="1">
                <a:solidFill>
                  <a:srgbClr val="000000"/>
                </a:solidFill>
                <a:effectLst/>
                <a:latin typeface="Arial" panose="020B0604020202020204" pitchFamily="34" charset="0"/>
              </a:rPr>
              <a:t>לכ</a:t>
            </a:r>
            <a:r>
              <a:rPr lang="he-IL" sz="1550" b="0" i="0" dirty="0">
                <a:solidFill>
                  <a:srgbClr val="000000"/>
                </a:solidFill>
                <a:effectLst/>
                <a:latin typeface="Arial" panose="020B0604020202020204" pitchFamily="34" charset="0"/>
              </a:rPr>
              <a:t>''ש. </a:t>
            </a:r>
          </a:p>
          <a:p>
            <a:pPr>
              <a:lnSpc>
                <a:spcPct val="120000"/>
              </a:lnSpc>
            </a:pPr>
            <a:endParaRPr lang="he-IL" sz="1200" dirty="0">
              <a:solidFill>
                <a:srgbClr val="000000"/>
              </a:solidFill>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ולמאן </a:t>
            </a:r>
            <a:r>
              <a:rPr lang="he-IL" sz="1550" b="0" i="0" dirty="0" err="1">
                <a:solidFill>
                  <a:srgbClr val="000000"/>
                </a:solidFill>
                <a:effectLst/>
                <a:latin typeface="Arial" panose="020B0604020202020204" pitchFamily="34" charset="0"/>
              </a:rPr>
              <a:t>דתני</a:t>
            </a:r>
            <a:r>
              <a:rPr lang="he-IL" sz="1550" b="0" i="0" dirty="0">
                <a:solidFill>
                  <a:srgbClr val="000000"/>
                </a:solidFill>
                <a:effectLst/>
                <a:latin typeface="Arial" panose="020B0604020202020204" pitchFamily="34" charset="0"/>
              </a:rPr>
              <a:t> נטע רבעי - הא </a:t>
            </a:r>
            <a:r>
              <a:rPr lang="he-IL" sz="1550" b="0" i="0" dirty="0" err="1">
                <a:solidFill>
                  <a:srgbClr val="000000"/>
                </a:solidFill>
                <a:effectLst/>
                <a:latin typeface="Arial" panose="020B0604020202020204" pitchFamily="34" charset="0"/>
              </a:rPr>
              <a:t>תינח</a:t>
            </a:r>
            <a:r>
              <a:rPr lang="he-IL" sz="1550" b="0" i="0" dirty="0">
                <a:solidFill>
                  <a:srgbClr val="000000"/>
                </a:solidFill>
                <a:effectLst/>
                <a:latin typeface="Arial" panose="020B0604020202020204" pitchFamily="34" charset="0"/>
              </a:rPr>
              <a:t> כל דבר נטיעה, </a:t>
            </a:r>
            <a:r>
              <a:rPr lang="he-IL" sz="1550" b="0" i="0" dirty="0" err="1">
                <a:solidFill>
                  <a:srgbClr val="000000"/>
                </a:solidFill>
                <a:effectLst/>
                <a:latin typeface="Arial" panose="020B0604020202020204" pitchFamily="34" charset="0"/>
              </a:rPr>
              <a:t>דלאו</a:t>
            </a:r>
            <a:r>
              <a:rPr lang="he-IL" sz="1550" b="0" i="0" dirty="0">
                <a:solidFill>
                  <a:srgbClr val="000000"/>
                </a:solidFill>
                <a:effectLst/>
                <a:latin typeface="Arial" panose="020B0604020202020204" pitchFamily="34" charset="0"/>
              </a:rPr>
              <a:t> בר נטיעה כגון בשר ביצים ודגים מנא ליה? </a:t>
            </a:r>
          </a:p>
          <a:p>
            <a:pPr>
              <a:lnSpc>
                <a:spcPct val="120000"/>
              </a:lnSpc>
            </a:pPr>
            <a:endParaRPr lang="he-IL" sz="12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אלא </a:t>
            </a:r>
            <a:r>
              <a:rPr lang="he-IL" sz="1550" b="0" i="0" dirty="0" err="1">
                <a:solidFill>
                  <a:srgbClr val="000000"/>
                </a:solidFill>
                <a:effectLst/>
                <a:latin typeface="Arial" panose="020B0604020202020204" pitchFamily="34" charset="0"/>
              </a:rPr>
              <a:t>סברא</a:t>
            </a:r>
            <a:r>
              <a:rPr lang="he-IL" sz="1550" b="0" i="0" dirty="0">
                <a:solidFill>
                  <a:srgbClr val="000000"/>
                </a:solidFill>
                <a:effectLst/>
                <a:latin typeface="Arial" panose="020B0604020202020204" pitchFamily="34" charset="0"/>
              </a:rPr>
              <a:t> הוא אסור לו לאדם </a:t>
            </a:r>
            <a:r>
              <a:rPr lang="he-IL" sz="1550" b="0" i="0" dirty="0" err="1">
                <a:solidFill>
                  <a:srgbClr val="000000"/>
                </a:solidFill>
                <a:effectLst/>
                <a:latin typeface="Arial" panose="020B0604020202020204" pitchFamily="34" charset="0"/>
              </a:rPr>
              <a:t>שיהנה</a:t>
            </a:r>
            <a:r>
              <a:rPr lang="he-IL" sz="1550" b="0" i="0" dirty="0">
                <a:solidFill>
                  <a:srgbClr val="000000"/>
                </a:solidFill>
                <a:effectLst/>
                <a:latin typeface="Arial" panose="020B0604020202020204" pitchFamily="34" charset="0"/>
              </a:rPr>
              <a:t> מן העולם הזה בלא ברכה.</a:t>
            </a:r>
            <a:endParaRPr lang="he-IL" sz="1550" dirty="0">
              <a:solidFill>
                <a:srgbClr val="F79646">
                  <a:lumMod val="50000"/>
                </a:srgbClr>
              </a:solidFill>
            </a:endParaRPr>
          </a:p>
        </p:txBody>
      </p:sp>
      <p:sp>
        <p:nvSpPr>
          <p:cNvPr id="3" name="תיבת טקסט 2">
            <a:extLst>
              <a:ext uri="{FF2B5EF4-FFF2-40B4-BE49-F238E27FC236}">
                <a16:creationId xmlns:a16="http://schemas.microsoft.com/office/drawing/2014/main" id="{96224FAF-697B-2967-C194-D6EA0AB813FA}"/>
              </a:ext>
            </a:extLst>
          </p:cNvPr>
          <p:cNvSpPr txBox="1"/>
          <p:nvPr/>
        </p:nvSpPr>
        <p:spPr>
          <a:xfrm>
            <a:off x="8598149" y="126396"/>
            <a:ext cx="504056" cy="6063198"/>
          </a:xfrm>
          <a:prstGeom prst="rect">
            <a:avLst/>
          </a:prstGeom>
          <a:noFill/>
        </p:spPr>
        <p:txBody>
          <a:bodyPr wrap="square" rtlCol="1">
            <a:spAutoFit/>
          </a:bodyPr>
          <a:lstStyle/>
          <a:p>
            <a:r>
              <a:rPr lang="he-IL" sz="1300" dirty="0"/>
              <a:t>❸</a:t>
            </a:r>
          </a:p>
          <a:p>
            <a:endParaRPr lang="he-IL" sz="13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r>
              <a:rPr lang="he-IL" sz="1300" dirty="0"/>
              <a:t>❷</a:t>
            </a:r>
          </a:p>
          <a:p>
            <a:endParaRPr lang="he-IL" sz="1300" dirty="0"/>
          </a:p>
          <a:p>
            <a:endParaRPr lang="he-IL" sz="1100" dirty="0"/>
          </a:p>
          <a:p>
            <a:endParaRPr lang="he-IL" sz="1300" dirty="0"/>
          </a:p>
          <a:p>
            <a:r>
              <a:rPr lang="he-IL" sz="1300" dirty="0"/>
              <a:t>❹</a:t>
            </a:r>
          </a:p>
        </p:txBody>
      </p:sp>
      <p:graphicFrame>
        <p:nvGraphicFramePr>
          <p:cNvPr id="6" name="טבלה 5">
            <a:extLst>
              <a:ext uri="{FF2B5EF4-FFF2-40B4-BE49-F238E27FC236}">
                <a16:creationId xmlns:a16="http://schemas.microsoft.com/office/drawing/2014/main" id="{291CFF5B-8949-A914-2417-778AD4510CB2}"/>
              </a:ext>
            </a:extLst>
          </p:cNvPr>
          <p:cNvGraphicFramePr>
            <a:graphicFrameLocks noGrp="1"/>
          </p:cNvGraphicFramePr>
          <p:nvPr>
            <p:extLst>
              <p:ext uri="{D42A27DB-BD31-4B8C-83A1-F6EECF244321}">
                <p14:modId xmlns:p14="http://schemas.microsoft.com/office/powerpoint/2010/main" val="272320982"/>
              </p:ext>
            </p:extLst>
          </p:nvPr>
        </p:nvGraphicFramePr>
        <p:xfrm>
          <a:off x="361980" y="819934"/>
          <a:ext cx="3756197" cy="1097280"/>
        </p:xfrm>
        <a:graphic>
          <a:graphicData uri="http://schemas.openxmlformats.org/drawingml/2006/table">
            <a:tbl>
              <a:tblPr rtl="1" firstRow="1" bandRow="1">
                <a:tableStyleId>{5C22544A-7EE6-4342-B048-85BDC9FD1C3A}</a:tableStyleId>
              </a:tblPr>
              <a:tblGrid>
                <a:gridCol w="897713">
                  <a:extLst>
                    <a:ext uri="{9D8B030D-6E8A-4147-A177-3AD203B41FA5}">
                      <a16:colId xmlns:a16="http://schemas.microsoft.com/office/drawing/2014/main" val="1038431549"/>
                    </a:ext>
                  </a:extLst>
                </a:gridCol>
                <a:gridCol w="706048">
                  <a:extLst>
                    <a:ext uri="{9D8B030D-6E8A-4147-A177-3AD203B41FA5}">
                      <a16:colId xmlns:a16="http://schemas.microsoft.com/office/drawing/2014/main" val="732232603"/>
                    </a:ext>
                  </a:extLst>
                </a:gridCol>
                <a:gridCol w="598022">
                  <a:extLst>
                    <a:ext uri="{9D8B030D-6E8A-4147-A177-3AD203B41FA5}">
                      <a16:colId xmlns:a16="http://schemas.microsoft.com/office/drawing/2014/main" val="1189369888"/>
                    </a:ext>
                  </a:extLst>
                </a:gridCol>
                <a:gridCol w="645964">
                  <a:extLst>
                    <a:ext uri="{9D8B030D-6E8A-4147-A177-3AD203B41FA5}">
                      <a16:colId xmlns:a16="http://schemas.microsoft.com/office/drawing/2014/main" val="3634486357"/>
                    </a:ext>
                  </a:extLst>
                </a:gridCol>
                <a:gridCol w="908450">
                  <a:extLst>
                    <a:ext uri="{9D8B030D-6E8A-4147-A177-3AD203B41FA5}">
                      <a16:colId xmlns:a16="http://schemas.microsoft.com/office/drawing/2014/main" val="3224135595"/>
                    </a:ext>
                  </a:extLst>
                </a:gridCol>
              </a:tblGrid>
              <a:tr h="264519">
                <a:tc>
                  <a:txBody>
                    <a:bodyPr/>
                    <a:lstStyle/>
                    <a:p>
                      <a:pPr rtl="1"/>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he-IL" sz="1200" b="0" dirty="0">
                          <a:solidFill>
                            <a:schemeClr val="tx1"/>
                          </a:solidFill>
                        </a:rPr>
                        <a:t>נהנה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he-IL" sz="1200" b="0" dirty="0">
                          <a:solidFill>
                            <a:schemeClr val="tx1"/>
                          </a:solidFill>
                        </a:rPr>
                        <a:t>עוללות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he-IL" sz="1200" b="0" dirty="0">
                          <a:solidFill>
                            <a:schemeClr val="tx1"/>
                          </a:solidFill>
                        </a:rPr>
                        <a:t>חלה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he-IL" sz="1200" b="0" dirty="0">
                          <a:solidFill>
                            <a:schemeClr val="tx1"/>
                          </a:solidFill>
                        </a:rPr>
                        <a:t>טעון ברכה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544980"/>
                  </a:ext>
                </a:extLst>
              </a:tr>
              <a:tr h="247865">
                <a:tc>
                  <a:txBody>
                    <a:bodyPr/>
                    <a:lstStyle/>
                    <a:p>
                      <a:pPr rtl="1"/>
                      <a:r>
                        <a:rPr lang="he-IL" sz="1200" b="0" dirty="0">
                          <a:solidFill>
                            <a:schemeClr val="tx1"/>
                          </a:solidFill>
                        </a:rPr>
                        <a:t>כרם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X</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5282076"/>
                  </a:ext>
                </a:extLst>
              </a:tr>
              <a:tr h="247865">
                <a:tc>
                  <a:txBody>
                    <a:bodyPr/>
                    <a:lstStyle/>
                    <a:p>
                      <a:pPr rtl="1"/>
                      <a:r>
                        <a:rPr lang="he-IL" sz="1200" b="0" dirty="0">
                          <a:solidFill>
                            <a:schemeClr val="tx1"/>
                          </a:solidFill>
                        </a:rPr>
                        <a:t>קמה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X</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4889896"/>
                  </a:ext>
                </a:extLst>
              </a:tr>
              <a:tr h="247865">
                <a:tc>
                  <a:txBody>
                    <a:bodyPr/>
                    <a:lstStyle/>
                    <a:p>
                      <a:pPr rtl="1"/>
                      <a:r>
                        <a:rPr lang="he-IL" sz="1200" b="0" dirty="0">
                          <a:solidFill>
                            <a:schemeClr val="tx1"/>
                          </a:solidFill>
                        </a:rPr>
                        <a:t>שאר </a:t>
                      </a:r>
                      <a:r>
                        <a:rPr lang="he-IL" sz="1200" b="0" dirty="0" err="1">
                          <a:solidFill>
                            <a:schemeClr val="tx1"/>
                          </a:solidFill>
                        </a:rPr>
                        <a:t>מינין</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X</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X</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7668702"/>
                  </a:ext>
                </a:extLst>
              </a:tr>
            </a:tbl>
          </a:graphicData>
        </a:graphic>
      </p:graphicFrame>
    </p:spTree>
    <p:extLst>
      <p:ext uri="{BB962C8B-B14F-4D97-AF65-F5344CB8AC3E}">
        <p14:creationId xmlns:p14="http://schemas.microsoft.com/office/powerpoint/2010/main" val="1860915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0A741D-9737-3D41-781C-4C2BBAE33A1E}"/>
            </a:ext>
          </a:extLst>
        </p:cNvPr>
        <p:cNvGrpSpPr/>
        <p:nvPr/>
      </p:nvGrpSpPr>
      <p:grpSpPr>
        <a:xfrm>
          <a:off x="0" y="0"/>
          <a:ext cx="0" cy="0"/>
          <a:chOff x="0" y="0"/>
          <a:chExt cx="0" cy="0"/>
        </a:xfrm>
      </p:grpSpPr>
      <p:pic>
        <p:nvPicPr>
          <p:cNvPr id="2" name="תמונה 1">
            <a:extLst>
              <a:ext uri="{FF2B5EF4-FFF2-40B4-BE49-F238E27FC236}">
                <a16:creationId xmlns:a16="http://schemas.microsoft.com/office/drawing/2014/main" id="{6830FAF2-DF95-C3C4-768F-7E4C74ADE0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40FA1196-B290-74AD-CEFB-945B514ED140}"/>
              </a:ext>
            </a:extLst>
          </p:cNvPr>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לה עמוד א</a:t>
            </a:r>
          </a:p>
        </p:txBody>
      </p:sp>
      <p:sp>
        <p:nvSpPr>
          <p:cNvPr id="7" name="TextBox 3">
            <a:extLst>
              <a:ext uri="{FF2B5EF4-FFF2-40B4-BE49-F238E27FC236}">
                <a16:creationId xmlns:a16="http://schemas.microsoft.com/office/drawing/2014/main" id="{95150FA8-DFF4-90E5-D37C-A8BE4A158FC1}"/>
              </a:ext>
            </a:extLst>
          </p:cNvPr>
          <p:cNvSpPr txBox="1"/>
          <p:nvPr/>
        </p:nvSpPr>
        <p:spPr>
          <a:xfrm>
            <a:off x="353591" y="63846"/>
            <a:ext cx="8388424" cy="6667851"/>
          </a:xfrm>
          <a:prstGeom prst="rect">
            <a:avLst/>
          </a:prstGeom>
          <a:noFill/>
        </p:spPr>
        <p:txBody>
          <a:bodyPr wrap="square" rtlCol="1">
            <a:spAutoFit/>
          </a:bodyPr>
          <a:lstStyle/>
          <a:p>
            <a:pPr>
              <a:lnSpc>
                <a:spcPct val="120000"/>
              </a:lnSpc>
            </a:pPr>
            <a:r>
              <a:rPr lang="he-IL" sz="1550" b="0" i="0" dirty="0">
                <a:solidFill>
                  <a:srgbClr val="000000"/>
                </a:solidFill>
                <a:effectLst/>
                <a:latin typeface="Arial" panose="020B0604020202020204" pitchFamily="34" charset="0"/>
              </a:rPr>
              <a:t>אשכחן כרם, שאר </a:t>
            </a:r>
            <a:r>
              <a:rPr lang="he-IL" sz="1550" b="0" i="0" dirty="0" err="1">
                <a:solidFill>
                  <a:srgbClr val="000000"/>
                </a:solidFill>
                <a:effectLst/>
                <a:latin typeface="Arial" panose="020B0604020202020204" pitchFamily="34" charset="0"/>
              </a:rPr>
              <a:t>מינין</a:t>
            </a:r>
            <a:r>
              <a:rPr lang="he-IL" sz="1550" b="0" i="0" dirty="0">
                <a:solidFill>
                  <a:srgbClr val="000000"/>
                </a:solidFill>
                <a:effectLst/>
                <a:latin typeface="Arial" panose="020B0604020202020204" pitchFamily="34" charset="0"/>
              </a:rPr>
              <a:t> מנין? </a:t>
            </a:r>
          </a:p>
          <a:p>
            <a:pPr>
              <a:lnSpc>
                <a:spcPct val="120000"/>
              </a:lnSpc>
            </a:pPr>
            <a:r>
              <a:rPr lang="he-IL" sz="1550" b="0" i="0" dirty="0" err="1">
                <a:solidFill>
                  <a:srgbClr val="000000"/>
                </a:solidFill>
                <a:effectLst/>
                <a:latin typeface="Arial" panose="020B0604020202020204" pitchFamily="34" charset="0"/>
              </a:rPr>
              <a:t>דיליף</a:t>
            </a:r>
            <a:r>
              <a:rPr lang="he-IL" sz="1550" b="0" i="0" dirty="0">
                <a:solidFill>
                  <a:srgbClr val="000000"/>
                </a:solidFill>
                <a:effectLst/>
                <a:latin typeface="Arial" panose="020B0604020202020204" pitchFamily="34" charset="0"/>
              </a:rPr>
              <a:t> מכרם - מה כרם דבר שנהנה וטעון ברכה, אף כל דבר שנהנה טעון ברכה.</a:t>
            </a:r>
          </a:p>
          <a:p>
            <a:pPr>
              <a:lnSpc>
                <a:spcPct val="120000"/>
              </a:lnSpc>
            </a:pPr>
            <a:r>
              <a:rPr lang="he-IL" sz="1550" b="0" i="0" dirty="0">
                <a:solidFill>
                  <a:srgbClr val="000000"/>
                </a:solidFill>
                <a:effectLst/>
                <a:latin typeface="Arial" panose="020B0604020202020204" pitchFamily="34" charset="0"/>
              </a:rPr>
              <a:t>איכא למפרך: מה לכרם שכן חייב בעוללות!</a:t>
            </a:r>
          </a:p>
          <a:p>
            <a:pPr>
              <a:lnSpc>
                <a:spcPct val="120000"/>
              </a:lnSpc>
            </a:pPr>
            <a:r>
              <a:rPr lang="he-IL" sz="1550" b="0" i="0" dirty="0">
                <a:solidFill>
                  <a:srgbClr val="000000"/>
                </a:solidFill>
                <a:effectLst/>
                <a:latin typeface="Arial" panose="020B0604020202020204" pitchFamily="34" charset="0"/>
              </a:rPr>
              <a:t>קמה תוכיח.</a:t>
            </a:r>
          </a:p>
          <a:p>
            <a:pPr>
              <a:lnSpc>
                <a:spcPct val="120000"/>
              </a:lnSpc>
            </a:pPr>
            <a:r>
              <a:rPr lang="he-IL" sz="1550" b="0" i="0" dirty="0">
                <a:solidFill>
                  <a:srgbClr val="000000"/>
                </a:solidFill>
                <a:effectLst/>
                <a:latin typeface="Arial" panose="020B0604020202020204" pitchFamily="34" charset="0"/>
              </a:rPr>
              <a:t>מה לקמה שכן חייבת בחלה!</a:t>
            </a:r>
          </a:p>
          <a:p>
            <a:pPr>
              <a:lnSpc>
                <a:spcPct val="120000"/>
              </a:lnSpc>
            </a:pPr>
            <a:r>
              <a:rPr lang="he-IL" sz="1550" b="0" i="0" dirty="0">
                <a:solidFill>
                  <a:srgbClr val="000000"/>
                </a:solidFill>
                <a:effectLst/>
                <a:latin typeface="Arial" panose="020B0604020202020204" pitchFamily="34" charset="0"/>
              </a:rPr>
              <a:t>כרם יוכיח.</a:t>
            </a:r>
          </a:p>
          <a:p>
            <a:pPr>
              <a:lnSpc>
                <a:spcPct val="120000"/>
              </a:lnSpc>
            </a:pPr>
            <a:r>
              <a:rPr lang="he-IL" sz="1550" b="0" i="0" dirty="0">
                <a:solidFill>
                  <a:srgbClr val="000000"/>
                </a:solidFill>
                <a:effectLst/>
                <a:latin typeface="Arial" panose="020B0604020202020204" pitchFamily="34" charset="0"/>
              </a:rPr>
              <a:t>וחזר הדין: לא ראי זה כראי זה ולא ראי זה כראי זה, </a:t>
            </a:r>
          </a:p>
          <a:p>
            <a:pPr>
              <a:lnSpc>
                <a:spcPct val="120000"/>
              </a:lnSpc>
            </a:pPr>
            <a:r>
              <a:rPr lang="he-IL" sz="1550" dirty="0">
                <a:solidFill>
                  <a:srgbClr val="000000"/>
                </a:solidFill>
                <a:latin typeface="Arial" panose="020B0604020202020204" pitchFamily="34" charset="0"/>
              </a:rPr>
              <a:t>               </a:t>
            </a:r>
            <a:r>
              <a:rPr lang="he-IL" sz="1550" b="0" i="0" dirty="0">
                <a:solidFill>
                  <a:srgbClr val="000000"/>
                </a:solidFill>
                <a:effectLst/>
                <a:latin typeface="Arial" panose="020B0604020202020204" pitchFamily="34" charset="0"/>
              </a:rPr>
              <a:t>הצד </a:t>
            </a:r>
            <a:r>
              <a:rPr lang="he-IL" sz="1550" b="0" i="0" dirty="0" err="1">
                <a:solidFill>
                  <a:srgbClr val="000000"/>
                </a:solidFill>
                <a:effectLst/>
                <a:latin typeface="Arial" panose="020B0604020202020204" pitchFamily="34" charset="0"/>
              </a:rPr>
              <a:t>השוה</a:t>
            </a:r>
            <a:r>
              <a:rPr lang="he-IL" sz="1550" b="0" i="0" dirty="0">
                <a:solidFill>
                  <a:srgbClr val="000000"/>
                </a:solidFill>
                <a:effectLst/>
                <a:latin typeface="Arial" panose="020B0604020202020204" pitchFamily="34" charset="0"/>
              </a:rPr>
              <a:t> שבהן דבר שנהנה וטעון ברכה - אף כל דבר שנהנה טעון ברכה.</a:t>
            </a:r>
          </a:p>
          <a:p>
            <a:pPr>
              <a:lnSpc>
                <a:spcPct val="120000"/>
              </a:lnSpc>
            </a:pPr>
            <a:endParaRPr lang="he-IL" sz="10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מה </a:t>
            </a:r>
            <a:r>
              <a:rPr lang="he-IL" sz="1550" b="0" i="0" dirty="0" err="1">
                <a:solidFill>
                  <a:srgbClr val="000000"/>
                </a:solidFill>
                <a:effectLst/>
                <a:latin typeface="Arial" panose="020B0604020202020204" pitchFamily="34" charset="0"/>
              </a:rPr>
              <a:t>להצד</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השוה</a:t>
            </a:r>
            <a:r>
              <a:rPr lang="he-IL" sz="1550" b="0" i="0" dirty="0">
                <a:solidFill>
                  <a:srgbClr val="000000"/>
                </a:solidFill>
                <a:effectLst/>
                <a:latin typeface="Arial" panose="020B0604020202020204" pitchFamily="34" charset="0"/>
              </a:rPr>
              <a:t> שבהן שכן יש בו צד מזבח</a:t>
            </a:r>
            <a:r>
              <a:rPr lang="he-IL" sz="1550" dirty="0">
                <a:solidFill>
                  <a:srgbClr val="000000"/>
                </a:solidFill>
                <a:latin typeface="Arial" panose="020B0604020202020204" pitchFamily="34" charset="0"/>
              </a:rPr>
              <a:t>!</a:t>
            </a:r>
            <a:endParaRPr lang="he-IL" sz="155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       ואתי נמי זית דאית ביה צד מזבח,</a:t>
            </a:r>
          </a:p>
          <a:p>
            <a:pPr>
              <a:lnSpc>
                <a:spcPct val="120000"/>
              </a:lnSpc>
            </a:pPr>
            <a:r>
              <a:rPr lang="he-IL" sz="1550" b="0" i="0" dirty="0">
                <a:solidFill>
                  <a:srgbClr val="000000"/>
                </a:solidFill>
                <a:effectLst/>
                <a:latin typeface="Arial" panose="020B0604020202020204" pitchFamily="34" charset="0"/>
              </a:rPr>
              <a:t>              וזית מצד מזבח אתי? והא </a:t>
            </a:r>
            <a:r>
              <a:rPr lang="he-IL" sz="1550" b="0" i="0" dirty="0" err="1">
                <a:solidFill>
                  <a:srgbClr val="000000"/>
                </a:solidFill>
                <a:effectLst/>
                <a:latin typeface="Arial" panose="020B0604020202020204" pitchFamily="34" charset="0"/>
              </a:rPr>
              <a:t>בהדיא</a:t>
            </a:r>
            <a:r>
              <a:rPr lang="he-IL" sz="1550" b="0" i="0" dirty="0">
                <a:solidFill>
                  <a:srgbClr val="000000"/>
                </a:solidFill>
                <a:effectLst/>
                <a:latin typeface="Arial" panose="020B0604020202020204" pitchFamily="34" charset="0"/>
              </a:rPr>
              <a:t> כתיב ביה כרם, </a:t>
            </a:r>
            <a:r>
              <a:rPr lang="he-IL" sz="1550" b="0" i="0" dirty="0" err="1">
                <a:solidFill>
                  <a:srgbClr val="000000"/>
                </a:solidFill>
                <a:effectLst/>
                <a:latin typeface="Arial" panose="020B0604020202020204" pitchFamily="34" charset="0"/>
              </a:rPr>
              <a:t>דכתיב</a:t>
            </a:r>
            <a:r>
              <a:rPr lang="he-IL" sz="1550" b="0" i="0" dirty="0">
                <a:solidFill>
                  <a:srgbClr val="000000"/>
                </a:solidFill>
                <a:effectLst/>
                <a:latin typeface="Arial" panose="020B0604020202020204" pitchFamily="34" charset="0"/>
              </a:rPr>
              <a:t>: "</a:t>
            </a:r>
            <a:r>
              <a:rPr lang="he-IL" sz="1550" b="0" i="0" dirty="0">
                <a:solidFill>
                  <a:srgbClr val="002060"/>
                </a:solidFill>
                <a:effectLst/>
                <a:latin typeface="Arial" panose="020B0604020202020204" pitchFamily="34" charset="0"/>
              </a:rPr>
              <a:t>וַיַּבְעֵר מִגָּדִישׁ וְעַד קָמָה וְעַד כֶּרֶם זָיִת</a:t>
            </a:r>
            <a:r>
              <a:rPr lang="he-IL" sz="1550" b="0" i="0" dirty="0">
                <a:solidFill>
                  <a:srgbClr val="000000"/>
                </a:solidFill>
                <a:effectLst/>
                <a:latin typeface="Arial" panose="020B0604020202020204" pitchFamily="34" charset="0"/>
              </a:rPr>
              <a:t>"! </a:t>
            </a:r>
          </a:p>
          <a:p>
            <a:pPr>
              <a:lnSpc>
                <a:spcPct val="120000"/>
              </a:lnSpc>
            </a:pPr>
            <a:r>
              <a:rPr lang="he-IL" sz="1550" dirty="0">
                <a:solidFill>
                  <a:srgbClr val="000000"/>
                </a:solidFill>
                <a:latin typeface="Arial" panose="020B0604020202020204" pitchFamily="34" charset="0"/>
              </a:rPr>
              <a:t>              </a:t>
            </a:r>
            <a:r>
              <a:rPr lang="he-IL" sz="1550" b="0" i="0" dirty="0">
                <a:solidFill>
                  <a:srgbClr val="000000"/>
                </a:solidFill>
                <a:effectLst/>
                <a:latin typeface="Arial" panose="020B0604020202020204" pitchFamily="34" charset="0"/>
              </a:rPr>
              <a:t>אמר רב </a:t>
            </a:r>
            <a:r>
              <a:rPr lang="he-IL" sz="1550" b="0" i="0" dirty="0" err="1">
                <a:solidFill>
                  <a:srgbClr val="000000"/>
                </a:solidFill>
                <a:effectLst/>
                <a:latin typeface="Arial" panose="020B0604020202020204" pitchFamily="34" charset="0"/>
              </a:rPr>
              <a:t>פפא</a:t>
            </a:r>
            <a:r>
              <a:rPr lang="he-IL" sz="1550" b="0" i="0" dirty="0">
                <a:solidFill>
                  <a:srgbClr val="000000"/>
                </a:solidFill>
                <a:effectLst/>
                <a:latin typeface="Arial" panose="020B0604020202020204" pitchFamily="34" charset="0"/>
              </a:rPr>
              <a:t>: כרם זית </a:t>
            </a:r>
            <a:r>
              <a:rPr lang="he-IL" sz="1550" b="0" i="0" dirty="0" err="1">
                <a:solidFill>
                  <a:srgbClr val="000000"/>
                </a:solidFill>
                <a:effectLst/>
                <a:latin typeface="Arial" panose="020B0604020202020204" pitchFamily="34" charset="0"/>
              </a:rPr>
              <a:t>אקרי</a:t>
            </a:r>
            <a:r>
              <a:rPr lang="he-IL" sz="1550" b="0" i="0" dirty="0">
                <a:solidFill>
                  <a:srgbClr val="000000"/>
                </a:solidFill>
                <a:effectLst/>
                <a:latin typeface="Arial" panose="020B0604020202020204" pitchFamily="34" charset="0"/>
              </a:rPr>
              <a:t> כרם </a:t>
            </a:r>
            <a:r>
              <a:rPr lang="he-IL" sz="1550" b="0" i="0" dirty="0" err="1">
                <a:solidFill>
                  <a:srgbClr val="000000"/>
                </a:solidFill>
                <a:effectLst/>
                <a:latin typeface="Arial" panose="020B0604020202020204" pitchFamily="34" charset="0"/>
              </a:rPr>
              <a:t>סתמא</a:t>
            </a:r>
            <a:r>
              <a:rPr lang="he-IL" sz="1550" b="0" i="0" dirty="0">
                <a:solidFill>
                  <a:srgbClr val="000000"/>
                </a:solidFill>
                <a:effectLst/>
                <a:latin typeface="Arial" panose="020B0604020202020204" pitchFamily="34" charset="0"/>
              </a:rPr>
              <a:t> לא </a:t>
            </a:r>
            <a:r>
              <a:rPr lang="he-IL" sz="1550" b="0" i="0" dirty="0" err="1">
                <a:solidFill>
                  <a:srgbClr val="000000"/>
                </a:solidFill>
                <a:effectLst/>
                <a:latin typeface="Arial" panose="020B0604020202020204" pitchFamily="34" charset="0"/>
              </a:rPr>
              <a:t>אקרי</a:t>
            </a:r>
            <a:r>
              <a:rPr lang="he-IL" sz="1550" dirty="0">
                <a:solidFill>
                  <a:srgbClr val="000000"/>
                </a:solidFill>
                <a:latin typeface="Arial" panose="020B0604020202020204" pitchFamily="34" charset="0"/>
              </a:rPr>
              <a:t>.</a:t>
            </a:r>
            <a:endParaRPr lang="he-IL" sz="1550" b="0" i="0" dirty="0">
              <a:solidFill>
                <a:srgbClr val="000000"/>
              </a:solidFill>
              <a:effectLst/>
              <a:latin typeface="Arial" panose="020B0604020202020204" pitchFamily="34" charset="0"/>
            </a:endParaRPr>
          </a:p>
          <a:p>
            <a:pPr>
              <a:lnSpc>
                <a:spcPct val="120000"/>
              </a:lnSpc>
            </a:pPr>
            <a:r>
              <a:rPr lang="he-IL" sz="1550" b="0" i="0" dirty="0" err="1">
                <a:solidFill>
                  <a:srgbClr val="000000"/>
                </a:solidFill>
                <a:effectLst/>
                <a:latin typeface="Arial" panose="020B0604020202020204" pitchFamily="34" charset="0"/>
              </a:rPr>
              <a:t>מ''מ</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קשיא</a:t>
            </a:r>
            <a:r>
              <a:rPr lang="he-IL" sz="1550" b="0" i="0" dirty="0">
                <a:solidFill>
                  <a:srgbClr val="000000"/>
                </a:solidFill>
                <a:effectLst/>
                <a:latin typeface="Arial" panose="020B0604020202020204" pitchFamily="34" charset="0"/>
              </a:rPr>
              <a:t>: מה </a:t>
            </a:r>
            <a:r>
              <a:rPr lang="he-IL" sz="1550" b="0" i="0" dirty="0" err="1">
                <a:solidFill>
                  <a:srgbClr val="000000"/>
                </a:solidFill>
                <a:effectLst/>
                <a:latin typeface="Arial" panose="020B0604020202020204" pitchFamily="34" charset="0"/>
              </a:rPr>
              <a:t>להצד</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השוה</a:t>
            </a:r>
            <a:r>
              <a:rPr lang="he-IL" sz="1550" b="0" i="0" dirty="0">
                <a:solidFill>
                  <a:srgbClr val="000000"/>
                </a:solidFill>
                <a:effectLst/>
                <a:latin typeface="Arial" panose="020B0604020202020204" pitchFamily="34" charset="0"/>
              </a:rPr>
              <a:t> שבהן שכן יש בהן צד מזבח! </a:t>
            </a:r>
          </a:p>
          <a:p>
            <a:pPr>
              <a:lnSpc>
                <a:spcPct val="120000"/>
              </a:lnSpc>
            </a:pPr>
            <a:endParaRPr lang="he-IL" sz="10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אלא </a:t>
            </a:r>
            <a:r>
              <a:rPr lang="he-IL" sz="1550" b="0" i="0" dirty="0" err="1">
                <a:solidFill>
                  <a:srgbClr val="000000"/>
                </a:solidFill>
                <a:effectLst/>
                <a:latin typeface="Arial" panose="020B0604020202020204" pitchFamily="34" charset="0"/>
              </a:rPr>
              <a:t>דיליף</a:t>
            </a:r>
            <a:r>
              <a:rPr lang="he-IL" sz="1550" b="0" i="0" dirty="0">
                <a:solidFill>
                  <a:srgbClr val="000000"/>
                </a:solidFill>
                <a:effectLst/>
                <a:latin typeface="Arial" panose="020B0604020202020204" pitchFamily="34" charset="0"/>
              </a:rPr>
              <a:t> לה משבעת </a:t>
            </a:r>
            <a:r>
              <a:rPr lang="he-IL" sz="1550" b="0" i="0" dirty="0" err="1">
                <a:solidFill>
                  <a:srgbClr val="000000"/>
                </a:solidFill>
                <a:effectLst/>
                <a:latin typeface="Arial" panose="020B0604020202020204" pitchFamily="34" charset="0"/>
              </a:rPr>
              <a:t>המינין</a:t>
            </a:r>
            <a:r>
              <a:rPr lang="he-IL" sz="1550" b="0" i="0" dirty="0">
                <a:solidFill>
                  <a:srgbClr val="000000"/>
                </a:solidFill>
                <a:effectLst/>
                <a:latin typeface="Arial" panose="020B0604020202020204" pitchFamily="34" charset="0"/>
              </a:rPr>
              <a:t> - מה שבעת </a:t>
            </a:r>
            <a:r>
              <a:rPr lang="he-IL" sz="1550" b="0" i="0" dirty="0" err="1">
                <a:solidFill>
                  <a:srgbClr val="000000"/>
                </a:solidFill>
                <a:effectLst/>
                <a:latin typeface="Arial" panose="020B0604020202020204" pitchFamily="34" charset="0"/>
              </a:rPr>
              <a:t>המינין</a:t>
            </a:r>
            <a:r>
              <a:rPr lang="he-IL" sz="1550" b="0" i="0" dirty="0">
                <a:solidFill>
                  <a:srgbClr val="000000"/>
                </a:solidFill>
                <a:effectLst/>
                <a:latin typeface="Arial" panose="020B0604020202020204" pitchFamily="34" charset="0"/>
              </a:rPr>
              <a:t> דבר שנהנה וטעון ברכה אף כל דבר שנהנה טעון ברכה. </a:t>
            </a:r>
          </a:p>
          <a:p>
            <a:pPr>
              <a:lnSpc>
                <a:spcPct val="120000"/>
              </a:lnSpc>
            </a:pPr>
            <a:endParaRPr lang="he-IL" sz="5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מה לשבעת </a:t>
            </a:r>
            <a:r>
              <a:rPr lang="he-IL" sz="1550" b="0" i="0" dirty="0" err="1">
                <a:solidFill>
                  <a:srgbClr val="000000"/>
                </a:solidFill>
                <a:effectLst/>
                <a:latin typeface="Arial" panose="020B0604020202020204" pitchFamily="34" charset="0"/>
              </a:rPr>
              <a:t>המינין</a:t>
            </a:r>
            <a:r>
              <a:rPr lang="he-IL" sz="1550" b="0" i="0" dirty="0">
                <a:solidFill>
                  <a:srgbClr val="000000"/>
                </a:solidFill>
                <a:effectLst/>
                <a:latin typeface="Arial" panose="020B0604020202020204" pitchFamily="34" charset="0"/>
              </a:rPr>
              <a:t> שכן חייבין בבכורים!</a:t>
            </a:r>
          </a:p>
          <a:p>
            <a:pPr>
              <a:lnSpc>
                <a:spcPct val="120000"/>
              </a:lnSpc>
            </a:pPr>
            <a:endParaRPr lang="he-IL" sz="1200" b="0" i="0" dirty="0">
              <a:solidFill>
                <a:srgbClr val="000000"/>
              </a:solidFill>
              <a:effectLst/>
              <a:latin typeface="Arial" panose="020B0604020202020204" pitchFamily="34" charset="0"/>
            </a:endParaRPr>
          </a:p>
          <a:p>
            <a:pPr>
              <a:lnSpc>
                <a:spcPct val="120000"/>
              </a:lnSpc>
            </a:pPr>
            <a:r>
              <a:rPr lang="he-IL" sz="1550" dirty="0">
                <a:solidFill>
                  <a:srgbClr val="000000"/>
                </a:solidFill>
                <a:latin typeface="Arial" panose="020B0604020202020204" pitchFamily="34" charset="0"/>
              </a:rPr>
              <a:t>ועוד: </a:t>
            </a:r>
            <a:r>
              <a:rPr lang="he-IL" sz="1550" dirty="0" err="1">
                <a:solidFill>
                  <a:srgbClr val="000000"/>
                </a:solidFill>
                <a:latin typeface="Arial" panose="020B0604020202020204" pitchFamily="34" charset="0"/>
              </a:rPr>
              <a:t>התינח</a:t>
            </a:r>
            <a:r>
              <a:rPr lang="he-IL" sz="1550" dirty="0">
                <a:solidFill>
                  <a:srgbClr val="000000"/>
                </a:solidFill>
                <a:latin typeface="Arial" panose="020B0604020202020204" pitchFamily="34" charset="0"/>
              </a:rPr>
              <a:t> לאחריו, לפניו מנין?                   </a:t>
            </a:r>
            <a:r>
              <a:rPr lang="he-IL" sz="700" dirty="0">
                <a:solidFill>
                  <a:srgbClr val="000000"/>
                </a:solidFill>
                <a:latin typeface="Arial" panose="020B0604020202020204" pitchFamily="34" charset="0"/>
              </a:rPr>
              <a:t>(</a:t>
            </a:r>
            <a:r>
              <a:rPr lang="he-IL" sz="700" dirty="0" err="1">
                <a:solidFill>
                  <a:srgbClr val="000000"/>
                </a:solidFill>
                <a:latin typeface="Arial" panose="020B0604020202020204" pitchFamily="34" charset="0"/>
              </a:rPr>
              <a:t>בכת"י</a:t>
            </a:r>
            <a:r>
              <a:rPr lang="he-IL" sz="700" dirty="0">
                <a:solidFill>
                  <a:srgbClr val="000000"/>
                </a:solidFill>
                <a:latin typeface="Arial" panose="020B0604020202020204" pitchFamily="34" charset="0"/>
              </a:rPr>
              <a:t> ל"ג 2 שורות אלו)</a:t>
            </a:r>
          </a:p>
          <a:p>
            <a:pPr>
              <a:lnSpc>
                <a:spcPct val="120000"/>
              </a:lnSpc>
            </a:pPr>
            <a:r>
              <a:rPr lang="he-IL" sz="1550" b="0" i="0" dirty="0">
                <a:solidFill>
                  <a:srgbClr val="000000"/>
                </a:solidFill>
                <a:effectLst/>
                <a:latin typeface="Arial" panose="020B0604020202020204" pitchFamily="34" charset="0"/>
              </a:rPr>
              <a:t>הא לא </a:t>
            </a:r>
            <a:r>
              <a:rPr lang="he-IL" sz="1550" b="0" i="0" dirty="0" err="1">
                <a:solidFill>
                  <a:srgbClr val="000000"/>
                </a:solidFill>
                <a:effectLst/>
                <a:latin typeface="Arial" panose="020B0604020202020204" pitchFamily="34" charset="0"/>
              </a:rPr>
              <a:t>קשיא</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דאתי</a:t>
            </a:r>
            <a:r>
              <a:rPr lang="he-IL" sz="1550" b="0" i="0" dirty="0">
                <a:solidFill>
                  <a:srgbClr val="000000"/>
                </a:solidFill>
                <a:effectLst/>
                <a:latin typeface="Arial" panose="020B0604020202020204" pitchFamily="34" charset="0"/>
              </a:rPr>
              <a:t> בקל וחומר כשהוא שבע מברך כשהוא רעב </a:t>
            </a:r>
            <a:r>
              <a:rPr lang="he-IL" sz="1550" b="0" i="0" dirty="0" err="1">
                <a:solidFill>
                  <a:srgbClr val="000000"/>
                </a:solidFill>
                <a:effectLst/>
                <a:latin typeface="Arial" panose="020B0604020202020204" pitchFamily="34" charset="0"/>
              </a:rPr>
              <a:t>לכ</a:t>
            </a:r>
            <a:r>
              <a:rPr lang="he-IL" sz="1550" b="0" i="0" dirty="0">
                <a:solidFill>
                  <a:srgbClr val="000000"/>
                </a:solidFill>
                <a:effectLst/>
                <a:latin typeface="Arial" panose="020B0604020202020204" pitchFamily="34" charset="0"/>
              </a:rPr>
              <a:t>''ש. </a:t>
            </a:r>
          </a:p>
          <a:p>
            <a:pPr>
              <a:lnSpc>
                <a:spcPct val="120000"/>
              </a:lnSpc>
            </a:pPr>
            <a:endParaRPr lang="he-IL" sz="1200" dirty="0">
              <a:solidFill>
                <a:srgbClr val="000000"/>
              </a:solidFill>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ולמאן </a:t>
            </a:r>
            <a:r>
              <a:rPr lang="he-IL" sz="1550" b="0" i="0" dirty="0" err="1">
                <a:solidFill>
                  <a:srgbClr val="000000"/>
                </a:solidFill>
                <a:effectLst/>
                <a:latin typeface="Arial" panose="020B0604020202020204" pitchFamily="34" charset="0"/>
              </a:rPr>
              <a:t>דתני</a:t>
            </a:r>
            <a:r>
              <a:rPr lang="he-IL" sz="1550" b="0" i="0" dirty="0">
                <a:solidFill>
                  <a:srgbClr val="000000"/>
                </a:solidFill>
                <a:effectLst/>
                <a:latin typeface="Arial" panose="020B0604020202020204" pitchFamily="34" charset="0"/>
              </a:rPr>
              <a:t> נטע רבעי - הא </a:t>
            </a:r>
            <a:r>
              <a:rPr lang="he-IL" sz="1550" b="0" i="0" dirty="0" err="1">
                <a:solidFill>
                  <a:srgbClr val="000000"/>
                </a:solidFill>
                <a:effectLst/>
                <a:latin typeface="Arial" panose="020B0604020202020204" pitchFamily="34" charset="0"/>
              </a:rPr>
              <a:t>תינח</a:t>
            </a:r>
            <a:r>
              <a:rPr lang="he-IL" sz="1550" b="0" i="0" dirty="0">
                <a:solidFill>
                  <a:srgbClr val="000000"/>
                </a:solidFill>
                <a:effectLst/>
                <a:latin typeface="Arial" panose="020B0604020202020204" pitchFamily="34" charset="0"/>
              </a:rPr>
              <a:t> כל דבר נטיעה, </a:t>
            </a:r>
            <a:r>
              <a:rPr lang="he-IL" sz="1550" b="0" i="0" dirty="0" err="1">
                <a:solidFill>
                  <a:srgbClr val="000000"/>
                </a:solidFill>
                <a:effectLst/>
                <a:latin typeface="Arial" panose="020B0604020202020204" pitchFamily="34" charset="0"/>
              </a:rPr>
              <a:t>דלאו</a:t>
            </a:r>
            <a:r>
              <a:rPr lang="he-IL" sz="1550" b="0" i="0" dirty="0">
                <a:solidFill>
                  <a:srgbClr val="000000"/>
                </a:solidFill>
                <a:effectLst/>
                <a:latin typeface="Arial" panose="020B0604020202020204" pitchFamily="34" charset="0"/>
              </a:rPr>
              <a:t> בר נטיעה כגון בשר ביצים ודגים מנא ליה? </a:t>
            </a:r>
          </a:p>
          <a:p>
            <a:pPr>
              <a:lnSpc>
                <a:spcPct val="120000"/>
              </a:lnSpc>
            </a:pPr>
            <a:endParaRPr lang="he-IL" sz="12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אלא </a:t>
            </a:r>
            <a:r>
              <a:rPr lang="he-IL" sz="1550" b="0" i="0" dirty="0" err="1">
                <a:solidFill>
                  <a:srgbClr val="000000"/>
                </a:solidFill>
                <a:effectLst/>
                <a:latin typeface="Arial" panose="020B0604020202020204" pitchFamily="34" charset="0"/>
              </a:rPr>
              <a:t>סברא</a:t>
            </a:r>
            <a:r>
              <a:rPr lang="he-IL" sz="1550" b="0" i="0" dirty="0">
                <a:solidFill>
                  <a:srgbClr val="000000"/>
                </a:solidFill>
                <a:effectLst/>
                <a:latin typeface="Arial" panose="020B0604020202020204" pitchFamily="34" charset="0"/>
              </a:rPr>
              <a:t> הוא אסור לו לאדם </a:t>
            </a:r>
            <a:r>
              <a:rPr lang="he-IL" sz="1550" b="0" i="0" dirty="0" err="1">
                <a:solidFill>
                  <a:srgbClr val="000000"/>
                </a:solidFill>
                <a:effectLst/>
                <a:latin typeface="Arial" panose="020B0604020202020204" pitchFamily="34" charset="0"/>
              </a:rPr>
              <a:t>שיהנה</a:t>
            </a:r>
            <a:r>
              <a:rPr lang="he-IL" sz="1550" b="0" i="0" dirty="0">
                <a:solidFill>
                  <a:srgbClr val="000000"/>
                </a:solidFill>
                <a:effectLst/>
                <a:latin typeface="Arial" panose="020B0604020202020204" pitchFamily="34" charset="0"/>
              </a:rPr>
              <a:t> מן העולם הזה בלא ברכה.</a:t>
            </a:r>
            <a:endParaRPr lang="he-IL" sz="1550" dirty="0">
              <a:solidFill>
                <a:srgbClr val="F79646">
                  <a:lumMod val="50000"/>
                </a:srgbClr>
              </a:solidFill>
            </a:endParaRPr>
          </a:p>
        </p:txBody>
      </p:sp>
      <p:sp>
        <p:nvSpPr>
          <p:cNvPr id="3" name="תיבת טקסט 2">
            <a:extLst>
              <a:ext uri="{FF2B5EF4-FFF2-40B4-BE49-F238E27FC236}">
                <a16:creationId xmlns:a16="http://schemas.microsoft.com/office/drawing/2014/main" id="{7D679561-10DA-B862-7279-54ABE3073400}"/>
              </a:ext>
            </a:extLst>
          </p:cNvPr>
          <p:cNvSpPr txBox="1"/>
          <p:nvPr/>
        </p:nvSpPr>
        <p:spPr>
          <a:xfrm>
            <a:off x="8598149" y="126396"/>
            <a:ext cx="504056" cy="6063198"/>
          </a:xfrm>
          <a:prstGeom prst="rect">
            <a:avLst/>
          </a:prstGeom>
          <a:noFill/>
        </p:spPr>
        <p:txBody>
          <a:bodyPr wrap="square" rtlCol="1">
            <a:spAutoFit/>
          </a:bodyPr>
          <a:lstStyle/>
          <a:p>
            <a:r>
              <a:rPr lang="he-IL" sz="1300" dirty="0"/>
              <a:t>❸</a:t>
            </a:r>
          </a:p>
          <a:p>
            <a:endParaRPr lang="he-IL" sz="13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endParaRPr lang="he-IL" sz="900" dirty="0"/>
          </a:p>
          <a:p>
            <a:r>
              <a:rPr lang="he-IL" sz="1300" dirty="0"/>
              <a:t>❷</a:t>
            </a:r>
          </a:p>
          <a:p>
            <a:endParaRPr lang="he-IL" sz="1300" dirty="0"/>
          </a:p>
          <a:p>
            <a:endParaRPr lang="he-IL" sz="1100" dirty="0"/>
          </a:p>
          <a:p>
            <a:endParaRPr lang="he-IL" sz="1300" dirty="0"/>
          </a:p>
          <a:p>
            <a:r>
              <a:rPr lang="he-IL" sz="1300" dirty="0"/>
              <a:t>❹</a:t>
            </a:r>
          </a:p>
        </p:txBody>
      </p:sp>
      <p:graphicFrame>
        <p:nvGraphicFramePr>
          <p:cNvPr id="4" name="טבלה 3">
            <a:extLst>
              <a:ext uri="{FF2B5EF4-FFF2-40B4-BE49-F238E27FC236}">
                <a16:creationId xmlns:a16="http://schemas.microsoft.com/office/drawing/2014/main" id="{A8D307EC-60E3-5CDA-941D-DC7685F7DBE1}"/>
              </a:ext>
            </a:extLst>
          </p:cNvPr>
          <p:cNvGraphicFramePr>
            <a:graphicFrameLocks noGrp="1"/>
          </p:cNvGraphicFramePr>
          <p:nvPr>
            <p:extLst>
              <p:ext uri="{D42A27DB-BD31-4B8C-83A1-F6EECF244321}">
                <p14:modId xmlns:p14="http://schemas.microsoft.com/office/powerpoint/2010/main" val="4264312152"/>
              </p:ext>
            </p:extLst>
          </p:nvPr>
        </p:nvGraphicFramePr>
        <p:xfrm>
          <a:off x="361980" y="819934"/>
          <a:ext cx="4231795" cy="1097280"/>
        </p:xfrm>
        <a:graphic>
          <a:graphicData uri="http://schemas.openxmlformats.org/drawingml/2006/table">
            <a:tbl>
              <a:tblPr rtl="1" firstRow="1" bandRow="1">
                <a:tableStyleId>{5C22544A-7EE6-4342-B048-85BDC9FD1C3A}</a:tableStyleId>
              </a:tblPr>
              <a:tblGrid>
                <a:gridCol w="777091">
                  <a:extLst>
                    <a:ext uri="{9D8B030D-6E8A-4147-A177-3AD203B41FA5}">
                      <a16:colId xmlns:a16="http://schemas.microsoft.com/office/drawing/2014/main" val="1038431549"/>
                    </a:ext>
                  </a:extLst>
                </a:gridCol>
                <a:gridCol w="669934">
                  <a:extLst>
                    <a:ext uri="{9D8B030D-6E8A-4147-A177-3AD203B41FA5}">
                      <a16:colId xmlns:a16="http://schemas.microsoft.com/office/drawing/2014/main" val="732232603"/>
                    </a:ext>
                  </a:extLst>
                </a:gridCol>
                <a:gridCol w="669548">
                  <a:extLst>
                    <a:ext uri="{9D8B030D-6E8A-4147-A177-3AD203B41FA5}">
                      <a16:colId xmlns:a16="http://schemas.microsoft.com/office/drawing/2014/main" val="1189369888"/>
                    </a:ext>
                  </a:extLst>
                </a:gridCol>
                <a:gridCol w="521638">
                  <a:extLst>
                    <a:ext uri="{9D8B030D-6E8A-4147-A177-3AD203B41FA5}">
                      <a16:colId xmlns:a16="http://schemas.microsoft.com/office/drawing/2014/main" val="3634486357"/>
                    </a:ext>
                  </a:extLst>
                </a:gridCol>
                <a:gridCol w="720292">
                  <a:extLst>
                    <a:ext uri="{9D8B030D-6E8A-4147-A177-3AD203B41FA5}">
                      <a16:colId xmlns:a16="http://schemas.microsoft.com/office/drawing/2014/main" val="2729962462"/>
                    </a:ext>
                  </a:extLst>
                </a:gridCol>
                <a:gridCol w="873292">
                  <a:extLst>
                    <a:ext uri="{9D8B030D-6E8A-4147-A177-3AD203B41FA5}">
                      <a16:colId xmlns:a16="http://schemas.microsoft.com/office/drawing/2014/main" val="3224135595"/>
                    </a:ext>
                  </a:extLst>
                </a:gridCol>
              </a:tblGrid>
              <a:tr h="264519">
                <a:tc>
                  <a:txBody>
                    <a:bodyPr/>
                    <a:lstStyle/>
                    <a:p>
                      <a:pPr rtl="1"/>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he-IL" sz="1200" b="0" dirty="0">
                          <a:solidFill>
                            <a:schemeClr val="tx1"/>
                          </a:solidFill>
                        </a:rPr>
                        <a:t>נהנה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he-IL" sz="1200" b="0" dirty="0">
                          <a:solidFill>
                            <a:schemeClr val="tx1"/>
                          </a:solidFill>
                        </a:rPr>
                        <a:t>עוללות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he-IL" sz="1200" b="0" dirty="0">
                          <a:solidFill>
                            <a:schemeClr val="tx1"/>
                          </a:solidFill>
                        </a:rPr>
                        <a:t>חלה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he-IL" sz="1200" b="0" dirty="0">
                          <a:solidFill>
                            <a:schemeClr val="tx1"/>
                          </a:solidFill>
                        </a:rPr>
                        <a:t>צד מזבח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he-IL" sz="1200" b="0" dirty="0">
                          <a:solidFill>
                            <a:schemeClr val="tx1"/>
                          </a:solidFill>
                        </a:rPr>
                        <a:t>טעון ברכה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544980"/>
                  </a:ext>
                </a:extLst>
              </a:tr>
              <a:tr h="247865">
                <a:tc>
                  <a:txBody>
                    <a:bodyPr/>
                    <a:lstStyle/>
                    <a:p>
                      <a:pPr rtl="1"/>
                      <a:r>
                        <a:rPr lang="he-IL" sz="1200" b="0" dirty="0">
                          <a:solidFill>
                            <a:schemeClr val="tx1"/>
                          </a:solidFill>
                        </a:rPr>
                        <a:t>כרם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X</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5282076"/>
                  </a:ext>
                </a:extLst>
              </a:tr>
              <a:tr h="247865">
                <a:tc>
                  <a:txBody>
                    <a:bodyPr/>
                    <a:lstStyle/>
                    <a:p>
                      <a:pPr rtl="1"/>
                      <a:r>
                        <a:rPr lang="he-IL" sz="1200" b="0" dirty="0">
                          <a:solidFill>
                            <a:schemeClr val="tx1"/>
                          </a:solidFill>
                        </a:rPr>
                        <a:t>קמה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X</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4889896"/>
                  </a:ext>
                </a:extLst>
              </a:tr>
              <a:tr h="247865">
                <a:tc>
                  <a:txBody>
                    <a:bodyPr/>
                    <a:lstStyle/>
                    <a:p>
                      <a:pPr rtl="1"/>
                      <a:r>
                        <a:rPr lang="he-IL" sz="1200" b="0" dirty="0">
                          <a:solidFill>
                            <a:schemeClr val="tx1"/>
                          </a:solidFill>
                        </a:rPr>
                        <a:t>שאר </a:t>
                      </a:r>
                      <a:r>
                        <a:rPr lang="he-IL" sz="1200" b="0" dirty="0" err="1">
                          <a:solidFill>
                            <a:schemeClr val="tx1"/>
                          </a:solidFill>
                        </a:rPr>
                        <a:t>מינין</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V</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X</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X</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sz="1200" b="0" dirty="0">
                          <a:solidFill>
                            <a:schemeClr val="tx1"/>
                          </a:solidFill>
                        </a:rPr>
                        <a:t>X</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he-IL" sz="1200"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7668702"/>
                  </a:ext>
                </a:extLst>
              </a:tr>
            </a:tbl>
          </a:graphicData>
        </a:graphic>
      </p:graphicFrame>
      <p:sp>
        <p:nvSpPr>
          <p:cNvPr id="8" name="הסבר מלבני מעוגל 6">
            <a:extLst>
              <a:ext uri="{FF2B5EF4-FFF2-40B4-BE49-F238E27FC236}">
                <a16:creationId xmlns:a16="http://schemas.microsoft.com/office/drawing/2014/main" id="{34DD2AE6-AC9A-81A4-A441-E1E4829820B2}"/>
              </a:ext>
            </a:extLst>
          </p:cNvPr>
          <p:cNvSpPr/>
          <p:nvPr/>
        </p:nvSpPr>
        <p:spPr>
          <a:xfrm>
            <a:off x="82337" y="4572110"/>
            <a:ext cx="3384376" cy="1233154"/>
          </a:xfrm>
          <a:prstGeom prst="wedgeRoundRectCallout">
            <a:avLst>
              <a:gd name="adj1" fmla="val 52934"/>
              <a:gd name="adj2" fmla="val -3771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000" b="0" i="0" dirty="0">
                <a:solidFill>
                  <a:srgbClr val="000000"/>
                </a:solidFill>
                <a:effectLst/>
                <a:latin typeface="Arial" panose="020B0604020202020204" pitchFamily="34" charset="0"/>
              </a:rPr>
              <a:t>מנא </a:t>
            </a:r>
            <a:r>
              <a:rPr lang="he-IL" sz="1000" b="0" i="0" dirty="0" err="1">
                <a:solidFill>
                  <a:srgbClr val="000000"/>
                </a:solidFill>
                <a:effectLst/>
                <a:latin typeface="Arial" panose="020B0604020202020204" pitchFamily="34" charset="0"/>
              </a:rPr>
              <a:t>ה''מ</a:t>
            </a:r>
            <a:r>
              <a:rPr lang="he-IL" sz="1000" b="0" i="0" dirty="0">
                <a:solidFill>
                  <a:srgbClr val="000000"/>
                </a:solidFill>
                <a:effectLst/>
                <a:latin typeface="Arial" panose="020B0604020202020204" pitchFamily="34" charset="0"/>
              </a:rPr>
              <a:t>? </a:t>
            </a:r>
          </a:p>
          <a:p>
            <a:pPr>
              <a:lnSpc>
                <a:spcPct val="120000"/>
              </a:lnSpc>
            </a:pPr>
            <a:r>
              <a:rPr lang="he-IL" sz="1000" b="0" i="0" dirty="0">
                <a:solidFill>
                  <a:srgbClr val="000000"/>
                </a:solidFill>
                <a:effectLst/>
                <a:latin typeface="Arial" panose="020B0604020202020204" pitchFamily="34" charset="0"/>
              </a:rPr>
              <a:t>דתנו רבנן:</a:t>
            </a:r>
          </a:p>
          <a:p>
            <a:pPr>
              <a:lnSpc>
                <a:spcPct val="120000"/>
              </a:lnSpc>
            </a:pPr>
            <a:r>
              <a:rPr lang="he-IL" sz="1000" dirty="0">
                <a:solidFill>
                  <a:srgbClr val="F79646">
                    <a:lumMod val="50000"/>
                  </a:srgbClr>
                </a:solidFill>
              </a:rPr>
              <a:t>"קֹדֶשׁ הִלּוּלִים לַה'" - מלמד שטעונים ברכה לפניהם ולאחריהם...</a:t>
            </a:r>
            <a:endParaRPr lang="he-IL" sz="1000" b="0" i="0" dirty="0">
              <a:solidFill>
                <a:srgbClr val="000000"/>
              </a:solidFill>
              <a:effectLst/>
              <a:latin typeface="Arial" panose="020B0604020202020204" pitchFamily="34" charset="0"/>
            </a:endParaRPr>
          </a:p>
          <a:p>
            <a:pPr>
              <a:lnSpc>
                <a:spcPct val="120000"/>
              </a:lnSpc>
            </a:pPr>
            <a:endParaRPr lang="he-IL" sz="200" b="0" i="0" dirty="0">
              <a:solidFill>
                <a:srgbClr val="000000"/>
              </a:solidFill>
              <a:effectLst/>
              <a:latin typeface="Arial" panose="020B0604020202020204" pitchFamily="34" charset="0"/>
            </a:endParaRPr>
          </a:p>
          <a:p>
            <a:pPr>
              <a:lnSpc>
                <a:spcPct val="120000"/>
              </a:lnSpc>
            </a:pPr>
            <a:r>
              <a:rPr lang="he-IL" sz="1000" b="0" i="0" dirty="0">
                <a:solidFill>
                  <a:srgbClr val="000000"/>
                </a:solidFill>
                <a:effectLst/>
                <a:latin typeface="Arial" panose="020B0604020202020204" pitchFamily="34" charset="0"/>
              </a:rPr>
              <a:t>והאי "</a:t>
            </a:r>
            <a:r>
              <a:rPr lang="he-IL" sz="1000" b="0" i="0" dirty="0">
                <a:solidFill>
                  <a:srgbClr val="002060"/>
                </a:solidFill>
                <a:effectLst/>
                <a:latin typeface="Arial" panose="020B0604020202020204" pitchFamily="34" charset="0"/>
              </a:rPr>
              <a:t>קֹדֶשׁ הִלּוּלִים</a:t>
            </a:r>
            <a:r>
              <a:rPr lang="he-IL" sz="1000" b="0" i="0" dirty="0">
                <a:solidFill>
                  <a:srgbClr val="000000"/>
                </a:solidFill>
                <a:effectLst/>
                <a:latin typeface="Arial" panose="020B0604020202020204" pitchFamily="34" charset="0"/>
              </a:rPr>
              <a:t>" להכי הוא </a:t>
            </a:r>
            <a:r>
              <a:rPr lang="he-IL" sz="1000" b="0" i="0" dirty="0" err="1">
                <a:solidFill>
                  <a:srgbClr val="000000"/>
                </a:solidFill>
                <a:effectLst/>
                <a:latin typeface="Arial" panose="020B0604020202020204" pitchFamily="34" charset="0"/>
              </a:rPr>
              <a:t>דאתא</a:t>
            </a:r>
            <a:r>
              <a:rPr lang="he-IL" sz="1000" b="0" i="0" dirty="0">
                <a:solidFill>
                  <a:srgbClr val="000000"/>
                </a:solidFill>
                <a:effectLst/>
                <a:latin typeface="Arial" panose="020B0604020202020204" pitchFamily="34" charset="0"/>
              </a:rPr>
              <a:t>? - האי </a:t>
            </a:r>
            <a:r>
              <a:rPr lang="he-IL" sz="1000" b="0" i="0" dirty="0" err="1">
                <a:solidFill>
                  <a:srgbClr val="000000"/>
                </a:solidFill>
                <a:effectLst/>
                <a:latin typeface="Arial" panose="020B0604020202020204" pitchFamily="34" charset="0"/>
              </a:rPr>
              <a:t>מיבעי</a:t>
            </a:r>
            <a:r>
              <a:rPr lang="he-IL" sz="1000" b="0" i="0" dirty="0">
                <a:solidFill>
                  <a:srgbClr val="000000"/>
                </a:solidFill>
                <a:effectLst/>
                <a:latin typeface="Arial" panose="020B0604020202020204" pitchFamily="34" charset="0"/>
              </a:rPr>
              <a:t> ליה:</a:t>
            </a:r>
          </a:p>
          <a:p>
            <a:pPr>
              <a:lnSpc>
                <a:spcPct val="120000"/>
              </a:lnSpc>
            </a:pPr>
            <a:r>
              <a:rPr lang="he-IL" sz="1000" b="1" i="0" dirty="0">
                <a:solidFill>
                  <a:srgbClr val="000000"/>
                </a:solidFill>
                <a:effectLst/>
                <a:latin typeface="Arial" panose="020B0604020202020204" pitchFamily="34" charset="0"/>
              </a:rPr>
              <a:t>חד</a:t>
            </a:r>
            <a:r>
              <a:rPr lang="he-IL" sz="1000" b="0" i="0" dirty="0">
                <a:solidFill>
                  <a:srgbClr val="000000"/>
                </a:solidFill>
                <a:effectLst/>
                <a:latin typeface="Arial" panose="020B0604020202020204" pitchFamily="34" charset="0"/>
              </a:rPr>
              <a:t> - </a:t>
            </a:r>
            <a:r>
              <a:rPr lang="he-IL" sz="1000" b="0" i="0" dirty="0" err="1">
                <a:solidFill>
                  <a:srgbClr val="000000"/>
                </a:solidFill>
                <a:effectLst/>
                <a:latin typeface="Arial" panose="020B0604020202020204" pitchFamily="34" charset="0"/>
              </a:rPr>
              <a:t>דאמר</a:t>
            </a:r>
            <a:r>
              <a:rPr lang="he-IL" sz="1000" b="0" i="0" dirty="0">
                <a:solidFill>
                  <a:srgbClr val="000000"/>
                </a:solidFill>
                <a:effectLst/>
                <a:latin typeface="Arial" panose="020B0604020202020204" pitchFamily="34" charset="0"/>
              </a:rPr>
              <a:t> רחמנא אחליה והדר אכליה, </a:t>
            </a:r>
          </a:p>
          <a:p>
            <a:pPr>
              <a:lnSpc>
                <a:spcPct val="120000"/>
              </a:lnSpc>
            </a:pPr>
            <a:r>
              <a:rPr lang="he-IL" sz="1000" b="1" i="0" dirty="0">
                <a:solidFill>
                  <a:srgbClr val="000000"/>
                </a:solidFill>
                <a:effectLst/>
                <a:latin typeface="Arial" panose="020B0604020202020204" pitchFamily="34" charset="0"/>
              </a:rPr>
              <a:t>ואידך</a:t>
            </a:r>
            <a:r>
              <a:rPr lang="he-IL" sz="1000" b="0" i="0" dirty="0">
                <a:solidFill>
                  <a:srgbClr val="000000"/>
                </a:solidFill>
                <a:effectLst/>
                <a:latin typeface="Arial" panose="020B0604020202020204" pitchFamily="34" charset="0"/>
              </a:rPr>
              <a:t> - </a:t>
            </a:r>
            <a:r>
              <a:rPr lang="he-IL" sz="1000" b="0" i="0" strike="sngStrike" dirty="0">
                <a:solidFill>
                  <a:srgbClr val="FF0000"/>
                </a:solidFill>
                <a:effectLst/>
                <a:latin typeface="Arial" panose="020B0604020202020204" pitchFamily="34" charset="0"/>
              </a:rPr>
              <a:t>דבר הטעון שירה טעון חלול ושאינו טעון שירה... </a:t>
            </a:r>
          </a:p>
        </p:txBody>
      </p:sp>
    </p:spTree>
    <p:extLst>
      <p:ext uri="{BB962C8B-B14F-4D97-AF65-F5344CB8AC3E}">
        <p14:creationId xmlns:p14="http://schemas.microsoft.com/office/powerpoint/2010/main" val="240744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פינות מעוגלות 1">
            <a:extLst>
              <a:ext uri="{FF2B5EF4-FFF2-40B4-BE49-F238E27FC236}">
                <a16:creationId xmlns:a16="http://schemas.microsoft.com/office/drawing/2014/main" id="{06648D1C-5CE6-07BA-AD7B-B090A7DF19EC}"/>
              </a:ext>
            </a:extLst>
          </p:cNvPr>
          <p:cNvSpPr/>
          <p:nvPr/>
        </p:nvSpPr>
        <p:spPr>
          <a:xfrm>
            <a:off x="5367100" y="608806"/>
            <a:ext cx="3217077" cy="360040"/>
          </a:xfrm>
          <a:prstGeom prst="roundRect">
            <a:avLst/>
          </a:prstGeom>
          <a:solidFill>
            <a:schemeClr val="accent1">
              <a:alpha val="30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4" name="תמונה 3">
            <a:extLst>
              <a:ext uri="{FF2B5EF4-FFF2-40B4-BE49-F238E27FC236}">
                <a16:creationId xmlns:a16="http://schemas.microsoft.com/office/drawing/2014/main" id="{FE5E9EC9-097F-50C5-D00D-191CC9AF64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3114798" cy="369332"/>
          </a:xfrm>
          <a:prstGeom prst="rect">
            <a:avLst/>
          </a:prstGeom>
          <a:noFill/>
        </p:spPr>
        <p:txBody>
          <a:bodyPr wrap="square" rtlCol="1">
            <a:spAutoFit/>
          </a:bodyPr>
          <a:lstStyle/>
          <a:p>
            <a:r>
              <a:rPr lang="he-IL" b="1" dirty="0">
                <a:solidFill>
                  <a:schemeClr val="bg1">
                    <a:lumMod val="50000"/>
                  </a:schemeClr>
                </a:solidFill>
              </a:rPr>
              <a:t>דף לה עמוד א - דף לה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1619672" y="-14099"/>
            <a:ext cx="6984776" cy="6879319"/>
          </a:xfrm>
          <a:prstGeom prst="rect">
            <a:avLst/>
          </a:prstGeom>
          <a:noFill/>
        </p:spPr>
        <p:txBody>
          <a:bodyPr wrap="square" rtlCol="1">
            <a:spAutoFit/>
          </a:bodyPr>
          <a:lstStyle/>
          <a:p>
            <a:pPr>
              <a:lnSpc>
                <a:spcPct val="120000"/>
              </a:lnSpc>
            </a:pPr>
            <a:r>
              <a:rPr lang="he-IL" sz="1600" b="0" i="0" dirty="0" err="1">
                <a:solidFill>
                  <a:srgbClr val="000000"/>
                </a:solidFill>
                <a:effectLst/>
                <a:latin typeface="Arial" panose="020B0604020202020204" pitchFamily="34" charset="0"/>
              </a:rPr>
              <a:t>ת''ר</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אסור לו לאדם </a:t>
            </a:r>
            <a:r>
              <a:rPr lang="he-IL" sz="1600" dirty="0" err="1">
                <a:solidFill>
                  <a:srgbClr val="F79646">
                    <a:lumMod val="50000"/>
                  </a:srgbClr>
                </a:solidFill>
              </a:rPr>
              <a:t>שיהנה</a:t>
            </a:r>
            <a:r>
              <a:rPr lang="he-IL" sz="1600" dirty="0">
                <a:solidFill>
                  <a:srgbClr val="F79646">
                    <a:lumMod val="50000"/>
                  </a:srgbClr>
                </a:solidFill>
              </a:rPr>
              <a:t> מן </a:t>
            </a:r>
            <a:r>
              <a:rPr lang="he-IL" sz="1600" dirty="0" err="1">
                <a:solidFill>
                  <a:srgbClr val="F79646">
                    <a:lumMod val="50000"/>
                  </a:srgbClr>
                </a:solidFill>
              </a:rPr>
              <a:t>העוה</a:t>
            </a:r>
            <a:r>
              <a:rPr lang="he-IL" sz="1600" dirty="0">
                <a:solidFill>
                  <a:srgbClr val="F79646">
                    <a:lumMod val="50000"/>
                  </a:srgbClr>
                </a:solidFill>
              </a:rPr>
              <a:t>''ז בלא ברכה, </a:t>
            </a:r>
          </a:p>
          <a:p>
            <a:pPr>
              <a:lnSpc>
                <a:spcPct val="120000"/>
              </a:lnSpc>
            </a:pPr>
            <a:r>
              <a:rPr lang="he-IL" sz="1600" dirty="0">
                <a:solidFill>
                  <a:srgbClr val="F79646">
                    <a:lumMod val="50000"/>
                  </a:srgbClr>
                </a:solidFill>
              </a:rPr>
              <a:t>וכל הנהנה מן </a:t>
            </a:r>
            <a:r>
              <a:rPr lang="he-IL" sz="1600" dirty="0" err="1">
                <a:solidFill>
                  <a:srgbClr val="F79646">
                    <a:lumMod val="50000"/>
                  </a:srgbClr>
                </a:solidFill>
              </a:rPr>
              <a:t>העוה</a:t>
            </a:r>
            <a:r>
              <a:rPr lang="he-IL" sz="1600" dirty="0">
                <a:solidFill>
                  <a:srgbClr val="F79646">
                    <a:lumMod val="50000"/>
                  </a:srgbClr>
                </a:solidFill>
              </a:rPr>
              <a:t>''ז בלא ברכה - מעל. </a:t>
            </a:r>
          </a:p>
          <a:p>
            <a:pPr>
              <a:lnSpc>
                <a:spcPct val="120000"/>
              </a:lnSpc>
            </a:pPr>
            <a:endParaRPr lang="he-IL" sz="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מאי </a:t>
            </a:r>
            <a:r>
              <a:rPr lang="he-IL" sz="1600" b="0" i="0" dirty="0" err="1">
                <a:solidFill>
                  <a:srgbClr val="000000"/>
                </a:solidFill>
                <a:effectLst/>
                <a:latin typeface="Arial" panose="020B0604020202020204" pitchFamily="34" charset="0"/>
              </a:rPr>
              <a:t>תקנתיה</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ילך אצל חכם. </a:t>
            </a:r>
          </a:p>
          <a:p>
            <a:pPr>
              <a:lnSpc>
                <a:spcPct val="120000"/>
              </a:lnSpc>
            </a:pPr>
            <a:r>
              <a:rPr lang="he-IL" sz="1600" b="0" i="0" dirty="0">
                <a:solidFill>
                  <a:srgbClr val="000000"/>
                </a:solidFill>
                <a:effectLst/>
                <a:latin typeface="Arial" panose="020B0604020202020204" pitchFamily="34" charset="0"/>
              </a:rPr>
              <a:t>       ילך אצל חכם, מאי עביד ליה? הא עביד ליה </a:t>
            </a:r>
            <a:r>
              <a:rPr lang="he-IL" sz="1600" b="0" i="0" dirty="0" err="1">
                <a:solidFill>
                  <a:srgbClr val="000000"/>
                </a:solidFill>
                <a:effectLst/>
                <a:latin typeface="Arial" panose="020B0604020202020204" pitchFamily="34" charset="0"/>
              </a:rPr>
              <a:t>איסורא</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אלא אמר רבא: ילך אצל חכם מעיקרא וילמדנו ברכות כדי שלא יבא לידי מעילה. </a:t>
            </a:r>
          </a:p>
          <a:p>
            <a:pPr>
              <a:lnSpc>
                <a:spcPct val="120000"/>
              </a:lnSpc>
            </a:pPr>
            <a:endParaRPr lang="he-IL" sz="11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רב יהודה אמר שמואל: </a:t>
            </a:r>
          </a:p>
          <a:p>
            <a:pPr>
              <a:lnSpc>
                <a:spcPct val="120000"/>
              </a:lnSpc>
            </a:pPr>
            <a:r>
              <a:rPr lang="he-IL" sz="1600" b="0" i="0" dirty="0">
                <a:solidFill>
                  <a:srgbClr val="000000"/>
                </a:solidFill>
                <a:effectLst/>
                <a:latin typeface="Arial" panose="020B0604020202020204" pitchFamily="34" charset="0"/>
              </a:rPr>
              <a:t>כל הנהנה מן </a:t>
            </a:r>
            <a:r>
              <a:rPr lang="he-IL" sz="1600" b="0" i="0" dirty="0" err="1">
                <a:solidFill>
                  <a:srgbClr val="000000"/>
                </a:solidFill>
                <a:effectLst/>
                <a:latin typeface="Arial" panose="020B0604020202020204" pitchFamily="34" charset="0"/>
              </a:rPr>
              <a:t>העוה</a:t>
            </a:r>
            <a:r>
              <a:rPr lang="he-IL" sz="1600" b="0" i="0" dirty="0">
                <a:solidFill>
                  <a:srgbClr val="000000"/>
                </a:solidFill>
                <a:effectLst/>
                <a:latin typeface="Arial" panose="020B0604020202020204" pitchFamily="34" charset="0"/>
              </a:rPr>
              <a:t>''ז בלא ברכה - כאילו נהנה מקדשי שמים, </a:t>
            </a:r>
          </a:p>
          <a:p>
            <a:pPr>
              <a:lnSpc>
                <a:spcPct val="120000"/>
              </a:lnSpc>
            </a:pPr>
            <a:r>
              <a:rPr lang="he-IL" sz="1600" b="0" i="0" dirty="0">
                <a:solidFill>
                  <a:srgbClr val="000000"/>
                </a:solidFill>
                <a:effectLst/>
                <a:latin typeface="Arial" panose="020B0604020202020204" pitchFamily="34" charset="0"/>
              </a:rPr>
              <a:t>שנא': "</a:t>
            </a:r>
            <a:r>
              <a:rPr lang="he-IL" sz="1600" b="0" i="0" dirty="0">
                <a:solidFill>
                  <a:srgbClr val="002060"/>
                </a:solidFill>
                <a:effectLst/>
                <a:latin typeface="Arial" panose="020B0604020202020204" pitchFamily="34" charset="0"/>
              </a:rPr>
              <a:t>לה' הארץ ומלואה</a:t>
            </a:r>
            <a:r>
              <a:rPr lang="he-IL" sz="1600" b="0" i="0" dirty="0">
                <a:solidFill>
                  <a:srgbClr val="000000"/>
                </a:solidFill>
                <a:effectLst/>
                <a:latin typeface="Arial" panose="020B0604020202020204" pitchFamily="34" charset="0"/>
              </a:rPr>
              <a:t>". </a:t>
            </a:r>
          </a:p>
          <a:p>
            <a:pPr>
              <a:lnSpc>
                <a:spcPct val="120000"/>
              </a:lnSpc>
            </a:pPr>
            <a:endParaRPr lang="he-IL" sz="11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ר' לוי רמי: </a:t>
            </a:r>
          </a:p>
          <a:p>
            <a:pPr>
              <a:lnSpc>
                <a:spcPct val="120000"/>
              </a:lnSpc>
            </a:pPr>
            <a:r>
              <a:rPr lang="he-IL" sz="1600" b="0" i="0" dirty="0">
                <a:solidFill>
                  <a:srgbClr val="000000"/>
                </a:solidFill>
                <a:effectLst/>
                <a:latin typeface="Arial" panose="020B0604020202020204" pitchFamily="34" charset="0"/>
              </a:rPr>
              <a:t>כתיב: "</a:t>
            </a:r>
            <a:r>
              <a:rPr lang="he-IL" sz="1600" b="1" i="0" dirty="0">
                <a:solidFill>
                  <a:srgbClr val="002060"/>
                </a:solidFill>
                <a:effectLst/>
                <a:latin typeface="Arial" panose="020B0604020202020204" pitchFamily="34" charset="0"/>
              </a:rPr>
              <a:t>לה' הארץ </a:t>
            </a:r>
            <a:r>
              <a:rPr lang="he-IL" sz="1600" b="0" i="0" dirty="0">
                <a:solidFill>
                  <a:srgbClr val="002060"/>
                </a:solidFill>
                <a:effectLst/>
                <a:latin typeface="Arial" panose="020B0604020202020204" pitchFamily="34" charset="0"/>
              </a:rPr>
              <a:t>ומלואה</a:t>
            </a:r>
            <a:r>
              <a:rPr lang="he-IL" sz="1600" b="0" i="0" dirty="0">
                <a:solidFill>
                  <a:srgbClr val="000000"/>
                </a:solidFill>
                <a:effectLst/>
                <a:latin typeface="Arial" panose="020B0604020202020204" pitchFamily="34" charset="0"/>
              </a:rPr>
              <a:t>", וכתיב: "</a:t>
            </a:r>
            <a:r>
              <a:rPr lang="he-IL" sz="1600" b="0" i="0" dirty="0">
                <a:solidFill>
                  <a:srgbClr val="002060"/>
                </a:solidFill>
                <a:effectLst/>
                <a:latin typeface="Arial" panose="020B0604020202020204" pitchFamily="34" charset="0"/>
              </a:rPr>
              <a:t>השמים שמים לה' </a:t>
            </a:r>
            <a:r>
              <a:rPr lang="he-IL" sz="1600" b="1" i="0" dirty="0">
                <a:solidFill>
                  <a:srgbClr val="002060"/>
                </a:solidFill>
                <a:effectLst/>
                <a:latin typeface="Arial" panose="020B0604020202020204" pitchFamily="34" charset="0"/>
              </a:rPr>
              <a:t>והארץ נתן לבני אדם</a:t>
            </a:r>
            <a:r>
              <a:rPr lang="he-IL" sz="1600" b="0" i="0" dirty="0">
                <a:solidFill>
                  <a:srgbClr val="000000"/>
                </a:solidFill>
                <a:effectLst/>
                <a:latin typeface="Arial" panose="020B0604020202020204" pitchFamily="34" charset="0"/>
              </a:rPr>
              <a:t>".</a:t>
            </a:r>
          </a:p>
          <a:p>
            <a:pPr>
              <a:lnSpc>
                <a:spcPct val="120000"/>
              </a:lnSpc>
            </a:pPr>
            <a:endParaRPr lang="he-IL" sz="2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לא </a:t>
            </a:r>
            <a:r>
              <a:rPr lang="he-IL" sz="1600" b="0" i="0" dirty="0" err="1">
                <a:solidFill>
                  <a:srgbClr val="000000"/>
                </a:solidFill>
                <a:effectLst/>
                <a:latin typeface="Arial" panose="020B0604020202020204" pitchFamily="34" charset="0"/>
              </a:rPr>
              <a:t>קשיא</a:t>
            </a:r>
            <a:r>
              <a:rPr lang="he-IL" sz="1600" b="0" i="0" dirty="0">
                <a:solidFill>
                  <a:srgbClr val="000000"/>
                </a:solidFill>
                <a:effectLst/>
                <a:latin typeface="Arial" panose="020B0604020202020204" pitchFamily="34" charset="0"/>
              </a:rPr>
              <a:t>, כאן קודם ברכה כאן לאחר ברכה.</a:t>
            </a:r>
          </a:p>
          <a:p>
            <a:pPr>
              <a:lnSpc>
                <a:spcPct val="120000"/>
              </a:lnSpc>
            </a:pPr>
            <a:endParaRPr lang="he-IL" sz="12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חנינא</a:t>
            </a:r>
            <a:r>
              <a:rPr lang="he-IL" sz="1600" b="0" i="0" dirty="0">
                <a:solidFill>
                  <a:srgbClr val="000000"/>
                </a:solidFill>
                <a:effectLst/>
                <a:latin typeface="Arial" panose="020B0604020202020204" pitchFamily="34" charset="0"/>
              </a:rPr>
              <a:t> בר </a:t>
            </a:r>
            <a:r>
              <a:rPr lang="he-IL" sz="1600" b="0" i="0" dirty="0" err="1">
                <a:solidFill>
                  <a:srgbClr val="000000"/>
                </a:solidFill>
                <a:effectLst/>
                <a:latin typeface="Arial" panose="020B0604020202020204" pitchFamily="34" charset="0"/>
              </a:rPr>
              <a:t>פפא</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כל הנהנה מן </a:t>
            </a:r>
            <a:r>
              <a:rPr lang="he-IL" sz="1600" b="0" i="0" dirty="0" err="1">
                <a:solidFill>
                  <a:srgbClr val="000000"/>
                </a:solidFill>
                <a:effectLst/>
                <a:latin typeface="Arial" panose="020B0604020202020204" pitchFamily="34" charset="0"/>
              </a:rPr>
              <a:t>העוה</a:t>
            </a:r>
            <a:r>
              <a:rPr lang="he-IL" sz="1600" b="0" i="0" dirty="0">
                <a:solidFill>
                  <a:srgbClr val="000000"/>
                </a:solidFill>
                <a:effectLst/>
                <a:latin typeface="Arial" panose="020B0604020202020204" pitchFamily="34" charset="0"/>
              </a:rPr>
              <a:t>''ז בלא ברכה - כאילו גוזל </a:t>
            </a:r>
            <a:r>
              <a:rPr lang="he-IL" sz="1600" b="0" i="0" dirty="0" err="1">
                <a:solidFill>
                  <a:srgbClr val="000000"/>
                </a:solidFill>
                <a:effectLst/>
                <a:latin typeface="Arial" panose="020B0604020202020204" pitchFamily="34" charset="0"/>
              </a:rPr>
              <a:t>להקב</a:t>
            </a:r>
            <a:r>
              <a:rPr lang="he-IL" sz="1600" b="0" i="0" dirty="0">
                <a:solidFill>
                  <a:srgbClr val="000000"/>
                </a:solidFill>
                <a:effectLst/>
                <a:latin typeface="Arial" panose="020B0604020202020204" pitchFamily="34" charset="0"/>
              </a:rPr>
              <a:t>''ה וכנסת ישראל, </a:t>
            </a:r>
          </a:p>
          <a:p>
            <a:pPr>
              <a:lnSpc>
                <a:spcPct val="120000"/>
              </a:lnSpc>
            </a:pPr>
            <a:r>
              <a:rPr lang="he-IL" sz="1600" b="0" i="0" dirty="0">
                <a:solidFill>
                  <a:srgbClr val="000000"/>
                </a:solidFill>
                <a:effectLst/>
                <a:latin typeface="Arial" panose="020B0604020202020204" pitchFamily="34" charset="0"/>
              </a:rPr>
              <a:t>שנא': "</a:t>
            </a:r>
            <a:r>
              <a:rPr lang="he-IL" sz="1600" b="0" i="0" dirty="0">
                <a:solidFill>
                  <a:srgbClr val="002060"/>
                </a:solidFill>
                <a:effectLst/>
                <a:latin typeface="Arial" panose="020B0604020202020204" pitchFamily="34" charset="0"/>
              </a:rPr>
              <a:t>גּוֹזֵל אָבִיו </a:t>
            </a:r>
            <a:r>
              <a:rPr lang="he-IL" sz="1600" b="0" i="0" dirty="0" err="1">
                <a:solidFill>
                  <a:srgbClr val="002060"/>
                </a:solidFill>
                <a:effectLst/>
                <a:latin typeface="Arial" panose="020B0604020202020204" pitchFamily="34" charset="0"/>
              </a:rPr>
              <a:t>וְאִמּו</a:t>
            </a:r>
            <a:r>
              <a:rPr lang="he-IL" sz="1600" b="0" i="0" dirty="0">
                <a:solidFill>
                  <a:srgbClr val="002060"/>
                </a:solidFill>
                <a:effectLst/>
                <a:latin typeface="Arial" panose="020B0604020202020204" pitchFamily="34" charset="0"/>
              </a:rPr>
              <a:t>ֹ וְאֹמֵר אֵין פָּשַׁע חָבֵר הוּא לְאִישׁ מַשְׁחִית</a:t>
            </a:r>
            <a:r>
              <a:rPr lang="he-IL" sz="1600" b="0" i="0" dirty="0">
                <a:solidFill>
                  <a:srgbClr val="000000"/>
                </a:solidFill>
                <a:effectLst/>
                <a:latin typeface="Arial" panose="020B0604020202020204" pitchFamily="34" charset="0"/>
              </a:rPr>
              <a:t>" – </a:t>
            </a:r>
          </a:p>
          <a:p>
            <a:pPr>
              <a:lnSpc>
                <a:spcPct val="120000"/>
              </a:lnSpc>
            </a:pPr>
            <a:r>
              <a:rPr lang="he-IL" sz="1600" b="0" i="0" dirty="0">
                <a:solidFill>
                  <a:srgbClr val="000000"/>
                </a:solidFill>
                <a:effectLst/>
                <a:latin typeface="Arial" panose="020B0604020202020204" pitchFamily="34" charset="0"/>
              </a:rPr>
              <a:t>ואין אביו אלא </a:t>
            </a:r>
            <a:r>
              <a:rPr lang="he-IL" sz="1600" b="0" i="0" dirty="0" err="1">
                <a:solidFill>
                  <a:srgbClr val="000000"/>
                </a:solidFill>
                <a:effectLst/>
                <a:latin typeface="Arial" panose="020B0604020202020204" pitchFamily="34" charset="0"/>
              </a:rPr>
              <a:t>הקב''ה</a:t>
            </a:r>
            <a:r>
              <a:rPr lang="he-IL" sz="1600" b="0" i="0" dirty="0">
                <a:solidFill>
                  <a:srgbClr val="000000"/>
                </a:solidFill>
                <a:effectLst/>
                <a:latin typeface="Arial" panose="020B0604020202020204" pitchFamily="34" charset="0"/>
              </a:rPr>
              <a:t>, שנא': "</a:t>
            </a:r>
            <a:r>
              <a:rPr lang="he-IL" sz="1600" b="0" i="0" dirty="0">
                <a:solidFill>
                  <a:srgbClr val="002060"/>
                </a:solidFill>
                <a:effectLst/>
                <a:latin typeface="Arial" panose="020B0604020202020204" pitchFamily="34" charset="0"/>
              </a:rPr>
              <a:t>הֲלוֹא הוּא אָבִיךָ קָּנֶךָ</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ואין </a:t>
            </a:r>
            <a:r>
              <a:rPr lang="he-IL" sz="1600" b="0" i="0" dirty="0" err="1">
                <a:solidFill>
                  <a:srgbClr val="000000"/>
                </a:solidFill>
                <a:effectLst/>
                <a:latin typeface="Arial" panose="020B0604020202020204" pitchFamily="34" charset="0"/>
              </a:rPr>
              <a:t>אמו</a:t>
            </a:r>
            <a:r>
              <a:rPr lang="he-IL" sz="1600" b="0" i="0" dirty="0">
                <a:solidFill>
                  <a:srgbClr val="000000"/>
                </a:solidFill>
                <a:effectLst/>
                <a:latin typeface="Arial" panose="020B0604020202020204" pitchFamily="34" charset="0"/>
              </a:rPr>
              <a:t> אלא כנסת ישראל, שנא': "</a:t>
            </a:r>
            <a:r>
              <a:rPr lang="he-IL" sz="1600" b="0" i="0" dirty="0">
                <a:solidFill>
                  <a:srgbClr val="002060"/>
                </a:solidFill>
                <a:effectLst/>
                <a:latin typeface="Arial" panose="020B0604020202020204" pitchFamily="34" charset="0"/>
              </a:rPr>
              <a:t>שְׁמַע בְּנִי מוּסַר אָבִיךָ וְאַל </a:t>
            </a:r>
            <a:r>
              <a:rPr lang="he-IL" sz="1600" b="0" i="0" dirty="0" err="1">
                <a:solidFill>
                  <a:srgbClr val="002060"/>
                </a:solidFill>
                <a:effectLst/>
                <a:latin typeface="Arial" panose="020B0604020202020204" pitchFamily="34" charset="0"/>
              </a:rPr>
              <a:t>תִּטֹּש</a:t>
            </a:r>
            <a:r>
              <a:rPr lang="he-IL" sz="1600" b="0" i="0" dirty="0">
                <a:solidFill>
                  <a:srgbClr val="002060"/>
                </a:solidFill>
                <a:effectLst/>
                <a:latin typeface="Arial" panose="020B0604020202020204" pitchFamily="34" charset="0"/>
              </a:rPr>
              <a:t>ׁ תּוֹרַת </a:t>
            </a:r>
            <a:r>
              <a:rPr lang="he-IL" sz="1600" b="0" i="0" dirty="0" err="1">
                <a:solidFill>
                  <a:srgbClr val="002060"/>
                </a:solidFill>
                <a:effectLst/>
                <a:latin typeface="Arial" panose="020B0604020202020204" pitchFamily="34" charset="0"/>
              </a:rPr>
              <a:t>אִמֶּך</a:t>
            </a:r>
            <a:r>
              <a:rPr lang="he-IL" sz="1600" b="0" i="0" dirty="0">
                <a:solidFill>
                  <a:srgbClr val="002060"/>
                </a:solidFill>
                <a:effectLst/>
                <a:latin typeface="Arial" panose="020B0604020202020204" pitchFamily="34" charset="0"/>
              </a:rPr>
              <a:t>ָ</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מאי "</a:t>
            </a:r>
            <a:r>
              <a:rPr lang="he-IL" sz="1600" b="0" i="0" dirty="0">
                <a:solidFill>
                  <a:srgbClr val="002060"/>
                </a:solidFill>
                <a:effectLst/>
                <a:latin typeface="Arial" panose="020B0604020202020204" pitchFamily="34" charset="0"/>
              </a:rPr>
              <a:t>חָבֵר הוּא לְאִישׁ מַשְׁחִית</a:t>
            </a:r>
            <a:r>
              <a:rPr lang="he-IL" sz="1600" b="0" i="0" dirty="0">
                <a:solidFill>
                  <a:srgbClr val="000000"/>
                </a:solidFill>
                <a:effectLst/>
                <a:latin typeface="Arial" panose="020B0604020202020204" pitchFamily="34" charset="0"/>
              </a:rPr>
              <a:t>"?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חנינא</a:t>
            </a:r>
            <a:r>
              <a:rPr lang="he-IL" sz="1600" b="0" i="0" dirty="0">
                <a:solidFill>
                  <a:srgbClr val="000000"/>
                </a:solidFill>
                <a:effectLst/>
                <a:latin typeface="Arial" panose="020B0604020202020204" pitchFamily="34" charset="0"/>
              </a:rPr>
              <a:t> בר </a:t>
            </a:r>
            <a:r>
              <a:rPr lang="he-IL" sz="1600" b="0" i="0" dirty="0" err="1">
                <a:solidFill>
                  <a:srgbClr val="000000"/>
                </a:solidFill>
                <a:effectLst/>
                <a:latin typeface="Arial" panose="020B0604020202020204" pitchFamily="34" charset="0"/>
              </a:rPr>
              <a:t>פפא</a:t>
            </a:r>
            <a:r>
              <a:rPr lang="he-IL" sz="1600" b="0" i="0" dirty="0">
                <a:solidFill>
                  <a:srgbClr val="000000"/>
                </a:solidFill>
                <a:effectLst/>
                <a:latin typeface="Arial" panose="020B0604020202020204" pitchFamily="34" charset="0"/>
              </a:rPr>
              <a:t>: חבר הוא לירבעם בן נבט שהשחית את ישראל לאביהם שבשמים.</a:t>
            </a:r>
            <a:endParaRPr lang="he-IL" sz="1600" dirty="0"/>
          </a:p>
        </p:txBody>
      </p:sp>
      <p:sp>
        <p:nvSpPr>
          <p:cNvPr id="6" name="TextBox 5">
            <a:extLst>
              <a:ext uri="{FF2B5EF4-FFF2-40B4-BE49-F238E27FC236}">
                <a16:creationId xmlns:a16="http://schemas.microsoft.com/office/drawing/2014/main" id="{722D795E-BCDA-A875-3CEA-05F1E718D402}"/>
              </a:ext>
            </a:extLst>
          </p:cNvPr>
          <p:cNvSpPr txBox="1"/>
          <p:nvPr/>
        </p:nvSpPr>
        <p:spPr>
          <a:xfrm>
            <a:off x="8510285" y="4134942"/>
            <a:ext cx="576064" cy="215444"/>
          </a:xfrm>
          <a:prstGeom prst="rect">
            <a:avLst/>
          </a:prstGeom>
          <a:noFill/>
        </p:spPr>
        <p:txBody>
          <a:bodyPr wrap="square" rtlCol="1">
            <a:spAutoFit/>
          </a:bodyPr>
          <a:lstStyle/>
          <a:p>
            <a:r>
              <a:rPr lang="he-IL" sz="800" dirty="0"/>
              <a:t>עמוד ב</a:t>
            </a:r>
          </a:p>
        </p:txBody>
      </p:sp>
      <p:sp>
        <p:nvSpPr>
          <p:cNvPr id="8" name="תיבת טקסט 7">
            <a:extLst>
              <a:ext uri="{FF2B5EF4-FFF2-40B4-BE49-F238E27FC236}">
                <a16:creationId xmlns:a16="http://schemas.microsoft.com/office/drawing/2014/main" id="{B7D87F0A-B054-FBD5-AAD2-432F9D6C787B}"/>
              </a:ext>
            </a:extLst>
          </p:cNvPr>
          <p:cNvSpPr txBox="1"/>
          <p:nvPr/>
        </p:nvSpPr>
        <p:spPr>
          <a:xfrm>
            <a:off x="8689741" y="27846"/>
            <a:ext cx="216024" cy="5155257"/>
          </a:xfrm>
          <a:prstGeom prst="rect">
            <a:avLst/>
          </a:prstGeom>
          <a:noFill/>
        </p:spPr>
        <p:txBody>
          <a:bodyPr wrap="square" rtlCol="1">
            <a:spAutoFit/>
          </a:bodyPr>
          <a:lstStyle/>
          <a:p>
            <a:r>
              <a:rPr lang="he-IL" sz="1300" dirty="0"/>
              <a:t>●</a:t>
            </a:r>
          </a:p>
          <a:p>
            <a:endParaRPr lang="he-IL" sz="1300" dirty="0"/>
          </a:p>
          <a:p>
            <a:endParaRPr lang="he-IL" sz="1300" dirty="0"/>
          </a:p>
          <a:p>
            <a:endParaRPr lang="he-IL" sz="1300" dirty="0"/>
          </a:p>
          <a:p>
            <a:endParaRPr lang="he-IL" sz="1300" dirty="0"/>
          </a:p>
          <a:p>
            <a:endParaRPr lang="he-IL" sz="1300" dirty="0"/>
          </a:p>
          <a:p>
            <a:endParaRPr lang="he-IL" sz="1300" dirty="0"/>
          </a:p>
          <a:p>
            <a:endParaRPr lang="he-IL" sz="1300" dirty="0"/>
          </a:p>
          <a:p>
            <a:endParaRPr lang="he-IL" sz="1300" dirty="0"/>
          </a:p>
          <a:p>
            <a:endParaRPr lang="he-IL" sz="1200" dirty="0"/>
          </a:p>
          <a:p>
            <a:endParaRPr lang="he-IL" sz="1300" dirty="0"/>
          </a:p>
          <a:p>
            <a:endParaRPr lang="he-IL" sz="1300" dirty="0"/>
          </a:p>
          <a:p>
            <a:r>
              <a:rPr lang="he-IL" sz="1300" dirty="0"/>
              <a:t>●</a:t>
            </a:r>
          </a:p>
          <a:p>
            <a:endParaRPr lang="he-IL" sz="1300" dirty="0"/>
          </a:p>
          <a:p>
            <a:endParaRPr lang="he-IL" sz="1300" dirty="0"/>
          </a:p>
          <a:p>
            <a:endParaRPr lang="he-IL" sz="1300" dirty="0"/>
          </a:p>
          <a:p>
            <a:endParaRPr lang="he-IL" dirty="0"/>
          </a:p>
          <a:p>
            <a:r>
              <a:rPr lang="he-IL" sz="1300" dirty="0"/>
              <a:t>●</a:t>
            </a:r>
          </a:p>
          <a:p>
            <a:endParaRPr lang="he-IL" sz="1300" dirty="0"/>
          </a:p>
          <a:p>
            <a:endParaRPr lang="he-IL" sz="1300" dirty="0"/>
          </a:p>
          <a:p>
            <a:endParaRPr lang="he-IL" sz="1300" dirty="0"/>
          </a:p>
          <a:p>
            <a:endParaRPr lang="he-IL" sz="1300" dirty="0"/>
          </a:p>
          <a:p>
            <a:endParaRPr lang="he-IL" sz="900" dirty="0"/>
          </a:p>
          <a:p>
            <a:r>
              <a:rPr lang="he-IL" sz="1300" dirty="0"/>
              <a:t>●</a:t>
            </a:r>
          </a:p>
          <a:p>
            <a:endParaRPr lang="he-IL" sz="1300" dirty="0"/>
          </a:p>
        </p:txBody>
      </p:sp>
      <p:sp>
        <p:nvSpPr>
          <p:cNvPr id="3" name="מלבן: פינות מעוגלות 2">
            <a:extLst>
              <a:ext uri="{FF2B5EF4-FFF2-40B4-BE49-F238E27FC236}">
                <a16:creationId xmlns:a16="http://schemas.microsoft.com/office/drawing/2014/main" id="{E21A14F5-630F-5BA9-062D-EC0DB16A08C1}"/>
              </a:ext>
            </a:extLst>
          </p:cNvPr>
          <p:cNvSpPr/>
          <p:nvPr/>
        </p:nvSpPr>
        <p:spPr>
          <a:xfrm>
            <a:off x="3789704" y="2653690"/>
            <a:ext cx="4812649" cy="360040"/>
          </a:xfrm>
          <a:prstGeom prst="roundRect">
            <a:avLst/>
          </a:prstGeom>
          <a:solidFill>
            <a:schemeClr val="accent1">
              <a:alpha val="30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פינות מעוגלות 8">
            <a:extLst>
              <a:ext uri="{FF2B5EF4-FFF2-40B4-BE49-F238E27FC236}">
                <a16:creationId xmlns:a16="http://schemas.microsoft.com/office/drawing/2014/main" id="{04E6E465-C90B-C4A4-2E79-DEFC1613D964}"/>
              </a:ext>
            </a:extLst>
          </p:cNvPr>
          <p:cNvSpPr/>
          <p:nvPr/>
        </p:nvSpPr>
        <p:spPr>
          <a:xfrm>
            <a:off x="3203848" y="4877549"/>
            <a:ext cx="5377317" cy="360040"/>
          </a:xfrm>
          <a:prstGeom prst="roundRect">
            <a:avLst/>
          </a:prstGeom>
          <a:solidFill>
            <a:schemeClr val="accent1">
              <a:alpha val="30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412595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0C961D-4DF2-066F-FBBF-0B63DFBBD2D5}"/>
            </a:ext>
          </a:extLst>
        </p:cNvPr>
        <p:cNvGrpSpPr/>
        <p:nvPr/>
      </p:nvGrpSpPr>
      <p:grpSpPr>
        <a:xfrm>
          <a:off x="0" y="0"/>
          <a:ext cx="0" cy="0"/>
          <a:chOff x="0" y="0"/>
          <a:chExt cx="0" cy="0"/>
        </a:xfrm>
      </p:grpSpPr>
      <p:pic>
        <p:nvPicPr>
          <p:cNvPr id="4" name="תמונה 3">
            <a:extLst>
              <a:ext uri="{FF2B5EF4-FFF2-40B4-BE49-F238E27FC236}">
                <a16:creationId xmlns:a16="http://schemas.microsoft.com/office/drawing/2014/main" id="{AE81C248-C680-FF4A-9E92-45448BDE33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4F05C325-97A2-E63E-88F4-EFE528E9C84E}"/>
              </a:ext>
            </a:extLst>
          </p:cNvPr>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לה עמוד ב</a:t>
            </a:r>
          </a:p>
        </p:txBody>
      </p:sp>
      <p:sp>
        <p:nvSpPr>
          <p:cNvPr id="7" name="TextBox 3">
            <a:extLst>
              <a:ext uri="{FF2B5EF4-FFF2-40B4-BE49-F238E27FC236}">
                <a16:creationId xmlns:a16="http://schemas.microsoft.com/office/drawing/2014/main" id="{17D94582-D972-D8DD-B56D-7BEDBA9A5C7E}"/>
              </a:ext>
            </a:extLst>
          </p:cNvPr>
          <p:cNvSpPr txBox="1"/>
          <p:nvPr/>
        </p:nvSpPr>
        <p:spPr>
          <a:xfrm>
            <a:off x="251520" y="158577"/>
            <a:ext cx="8424936" cy="5974456"/>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ר' </a:t>
            </a:r>
            <a:r>
              <a:rPr lang="he-IL" sz="1600" b="0" i="0" dirty="0" err="1">
                <a:solidFill>
                  <a:srgbClr val="000000"/>
                </a:solidFill>
                <a:effectLst/>
                <a:latin typeface="Arial" panose="020B0604020202020204" pitchFamily="34" charset="0"/>
              </a:rPr>
              <a:t>חנינא</a:t>
            </a:r>
            <a:r>
              <a:rPr lang="he-IL" sz="1600" b="0" i="0" dirty="0">
                <a:solidFill>
                  <a:srgbClr val="000000"/>
                </a:solidFill>
                <a:effectLst/>
                <a:latin typeface="Arial" panose="020B0604020202020204" pitchFamily="34" charset="0"/>
              </a:rPr>
              <a:t> בר </a:t>
            </a:r>
            <a:r>
              <a:rPr lang="he-IL" sz="1600" b="0" i="0" dirty="0" err="1">
                <a:solidFill>
                  <a:srgbClr val="000000"/>
                </a:solidFill>
                <a:effectLst/>
                <a:latin typeface="Arial" panose="020B0604020202020204" pitchFamily="34" charset="0"/>
              </a:rPr>
              <a:t>פפא</a:t>
            </a:r>
            <a:r>
              <a:rPr lang="he-IL" sz="1600" b="0" i="0" dirty="0">
                <a:solidFill>
                  <a:srgbClr val="000000"/>
                </a:solidFill>
                <a:effectLst/>
                <a:latin typeface="Arial" panose="020B0604020202020204" pitchFamily="34" charset="0"/>
              </a:rPr>
              <a:t> רמי: </a:t>
            </a:r>
          </a:p>
          <a:p>
            <a:pPr>
              <a:lnSpc>
                <a:spcPct val="120000"/>
              </a:lnSpc>
            </a:pPr>
            <a:r>
              <a:rPr lang="he-IL" sz="1600" b="0" i="0" dirty="0">
                <a:solidFill>
                  <a:srgbClr val="000000"/>
                </a:solidFill>
                <a:effectLst/>
                <a:latin typeface="Arial" panose="020B0604020202020204" pitchFamily="34" charset="0"/>
              </a:rPr>
              <a:t>כתיב:</a:t>
            </a:r>
            <a:r>
              <a:rPr lang="he-IL" sz="1600" dirty="0">
                <a:solidFill>
                  <a:srgbClr val="000000"/>
                </a:solidFill>
                <a:latin typeface="Arial" panose="020B0604020202020204" pitchFamily="34" charset="0"/>
              </a:rPr>
              <a:t> "</a:t>
            </a:r>
            <a:r>
              <a:rPr lang="he-IL" sz="1600" b="0" i="0" dirty="0">
                <a:solidFill>
                  <a:srgbClr val="002060"/>
                </a:solidFill>
                <a:effectLst/>
                <a:latin typeface="Arial" panose="020B0604020202020204" pitchFamily="34" charset="0"/>
              </a:rPr>
              <a:t>וְלָקַחְתִּי דְגָנִי בְּעִתּוֹ</a:t>
            </a:r>
            <a:r>
              <a:rPr lang="he-IL" sz="1600" b="0" i="0" dirty="0">
                <a:solidFill>
                  <a:srgbClr val="000000"/>
                </a:solidFill>
                <a:effectLst/>
                <a:latin typeface="Arial" panose="020B0604020202020204" pitchFamily="34" charset="0"/>
              </a:rPr>
              <a:t>" וגו', וכתיב: "</a:t>
            </a:r>
            <a:r>
              <a:rPr lang="he-IL" sz="1600" b="0" i="0" dirty="0">
                <a:solidFill>
                  <a:srgbClr val="002060"/>
                </a:solidFill>
                <a:effectLst/>
                <a:latin typeface="Arial" panose="020B0604020202020204" pitchFamily="34" charset="0"/>
              </a:rPr>
              <a:t>וְאָסַפְתָּ דְגָנֶךָ</a:t>
            </a:r>
            <a:r>
              <a:rPr lang="he-IL" sz="1600" b="0" i="0" dirty="0">
                <a:solidFill>
                  <a:srgbClr val="000000"/>
                </a:solidFill>
                <a:effectLst/>
                <a:latin typeface="Arial" panose="020B0604020202020204" pitchFamily="34" charset="0"/>
              </a:rPr>
              <a:t>" וגו' -</a:t>
            </a:r>
          </a:p>
          <a:p>
            <a:pPr>
              <a:lnSpc>
                <a:spcPct val="120000"/>
              </a:lnSpc>
            </a:pPr>
            <a:endParaRPr lang="he-IL" sz="10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ל''ק</a:t>
            </a:r>
            <a:r>
              <a:rPr lang="he-IL" sz="1600" b="0" i="0" dirty="0">
                <a:solidFill>
                  <a:srgbClr val="000000"/>
                </a:solidFill>
                <a:effectLst/>
                <a:latin typeface="Arial" panose="020B0604020202020204" pitchFamily="34" charset="0"/>
              </a:rPr>
              <a:t>, כאן בזמן שישראל </a:t>
            </a:r>
            <a:r>
              <a:rPr lang="he-IL" sz="1600" b="0" i="0" dirty="0" err="1">
                <a:solidFill>
                  <a:srgbClr val="000000"/>
                </a:solidFill>
                <a:effectLst/>
                <a:latin typeface="Arial" panose="020B0604020202020204" pitchFamily="34" charset="0"/>
              </a:rPr>
              <a:t>עושין</a:t>
            </a:r>
            <a:r>
              <a:rPr lang="he-IL" sz="1600" b="0" i="0" dirty="0">
                <a:solidFill>
                  <a:srgbClr val="000000"/>
                </a:solidFill>
                <a:effectLst/>
                <a:latin typeface="Arial" panose="020B0604020202020204" pitchFamily="34" charset="0"/>
              </a:rPr>
              <a:t> רצונו של מקום, כאן בזמן שאין ישראל </a:t>
            </a:r>
            <a:r>
              <a:rPr lang="he-IL" sz="1600" b="0" i="0" dirty="0" err="1">
                <a:solidFill>
                  <a:srgbClr val="000000"/>
                </a:solidFill>
                <a:effectLst/>
                <a:latin typeface="Arial" panose="020B0604020202020204" pitchFamily="34" charset="0"/>
              </a:rPr>
              <a:t>עושין</a:t>
            </a:r>
            <a:r>
              <a:rPr lang="he-IL" sz="1600" b="0" i="0" dirty="0">
                <a:solidFill>
                  <a:srgbClr val="000000"/>
                </a:solidFill>
                <a:effectLst/>
                <a:latin typeface="Arial" panose="020B0604020202020204" pitchFamily="34" charset="0"/>
              </a:rPr>
              <a:t> רצונו של מקום. </a:t>
            </a:r>
          </a:p>
          <a:p>
            <a:pPr>
              <a:lnSpc>
                <a:spcPct val="120000"/>
              </a:lnSpc>
            </a:pPr>
            <a:endParaRPr lang="he-IL" sz="24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ת''ר</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"וְאָסַפְתָּ דְגָנֶךָ" - מה </a:t>
            </a:r>
            <a:r>
              <a:rPr lang="he-IL" sz="1600" dirty="0" err="1">
                <a:solidFill>
                  <a:srgbClr val="F79646">
                    <a:lumMod val="50000"/>
                  </a:srgbClr>
                </a:solidFill>
              </a:rPr>
              <a:t>ת''ל</a:t>
            </a:r>
            <a:r>
              <a:rPr lang="he-IL" sz="1600" dirty="0">
                <a:solidFill>
                  <a:srgbClr val="F79646">
                    <a:lumMod val="50000"/>
                  </a:srgbClr>
                </a:solidFill>
              </a:rPr>
              <a:t>? </a:t>
            </a:r>
          </a:p>
          <a:p>
            <a:pPr>
              <a:lnSpc>
                <a:spcPct val="120000"/>
              </a:lnSpc>
            </a:pPr>
            <a:r>
              <a:rPr lang="he-IL" sz="1600" dirty="0">
                <a:solidFill>
                  <a:srgbClr val="F79646">
                    <a:lumMod val="50000"/>
                  </a:srgbClr>
                </a:solidFill>
              </a:rPr>
              <a:t>לפי שנא': "לֹא יָמוּשׁ סֵפֶר הַתּוֹרָה הַזֶּה מִפִּיךָ" - יכול דברים ככתבן? </a:t>
            </a:r>
          </a:p>
          <a:p>
            <a:pPr>
              <a:lnSpc>
                <a:spcPct val="120000"/>
              </a:lnSpc>
            </a:pPr>
            <a:r>
              <a:rPr lang="he-IL" sz="1600" dirty="0" err="1">
                <a:solidFill>
                  <a:srgbClr val="F79646">
                    <a:lumMod val="50000"/>
                  </a:srgbClr>
                </a:solidFill>
              </a:rPr>
              <a:t>ת''ל</a:t>
            </a:r>
            <a:r>
              <a:rPr lang="he-IL" sz="1600" dirty="0">
                <a:solidFill>
                  <a:srgbClr val="F79646">
                    <a:lumMod val="50000"/>
                  </a:srgbClr>
                </a:solidFill>
              </a:rPr>
              <a:t>: "וְאָסַפְתָּ דְגָנֶךָ" - הנהג בהן מנהג דרך ארץ, דברי ר' ישמעאל. </a:t>
            </a:r>
          </a:p>
          <a:p>
            <a:pPr>
              <a:lnSpc>
                <a:spcPct val="120000"/>
              </a:lnSpc>
            </a:pPr>
            <a:r>
              <a:rPr lang="he-IL" sz="1600" dirty="0" err="1">
                <a:solidFill>
                  <a:srgbClr val="F79646">
                    <a:lumMod val="50000"/>
                  </a:srgbClr>
                </a:solidFill>
              </a:rPr>
              <a:t>ר''ש</a:t>
            </a:r>
            <a:r>
              <a:rPr lang="he-IL" sz="1600" dirty="0">
                <a:solidFill>
                  <a:srgbClr val="F79646">
                    <a:lumMod val="50000"/>
                  </a:srgbClr>
                </a:solidFill>
              </a:rPr>
              <a:t> בן יוחי אומר: אפשר אדם חורש בשעת חרישה וזורע בשעת זריעה וקוצר בשעת קצירה ודש בשעת דישה וזורה בשעת הרוח, תורה מה תהא עליה? </a:t>
            </a:r>
          </a:p>
          <a:p>
            <a:pPr>
              <a:lnSpc>
                <a:spcPct val="120000"/>
              </a:lnSpc>
            </a:pPr>
            <a:r>
              <a:rPr lang="he-IL" sz="1600" dirty="0">
                <a:solidFill>
                  <a:srgbClr val="F79646">
                    <a:lumMod val="50000"/>
                  </a:srgbClr>
                </a:solidFill>
              </a:rPr>
              <a:t>אלא בזמן שישראל </a:t>
            </a:r>
            <a:r>
              <a:rPr lang="he-IL" sz="1600" dirty="0" err="1">
                <a:solidFill>
                  <a:srgbClr val="F79646">
                    <a:lumMod val="50000"/>
                  </a:srgbClr>
                </a:solidFill>
              </a:rPr>
              <a:t>עושין</a:t>
            </a:r>
            <a:r>
              <a:rPr lang="he-IL" sz="1600" dirty="0">
                <a:solidFill>
                  <a:srgbClr val="F79646">
                    <a:lumMod val="50000"/>
                  </a:srgbClr>
                </a:solidFill>
              </a:rPr>
              <a:t> רצונו של מקום - מלאכתן נעשית </a:t>
            </a:r>
            <a:r>
              <a:rPr lang="he-IL" sz="1600" dirty="0" err="1">
                <a:solidFill>
                  <a:srgbClr val="F79646">
                    <a:lumMod val="50000"/>
                  </a:srgbClr>
                </a:solidFill>
              </a:rPr>
              <a:t>ע''י</a:t>
            </a:r>
            <a:r>
              <a:rPr lang="he-IL" sz="1600" dirty="0">
                <a:solidFill>
                  <a:srgbClr val="F79646">
                    <a:lumMod val="50000"/>
                  </a:srgbClr>
                </a:solidFill>
              </a:rPr>
              <a:t> אחרים, שנא': "וְעָמְדוּ זָרִים וְרָעוּ צֹאנְכֶם" וגו', </a:t>
            </a:r>
          </a:p>
          <a:p>
            <a:pPr>
              <a:lnSpc>
                <a:spcPct val="120000"/>
              </a:lnSpc>
            </a:pPr>
            <a:r>
              <a:rPr lang="he-IL" sz="1600" dirty="0">
                <a:solidFill>
                  <a:srgbClr val="F79646">
                    <a:lumMod val="50000"/>
                  </a:srgbClr>
                </a:solidFill>
              </a:rPr>
              <a:t>ובזמן שאין ישראל </a:t>
            </a:r>
            <a:r>
              <a:rPr lang="he-IL" sz="1600" dirty="0" err="1">
                <a:solidFill>
                  <a:srgbClr val="F79646">
                    <a:lumMod val="50000"/>
                  </a:srgbClr>
                </a:solidFill>
              </a:rPr>
              <a:t>עושין</a:t>
            </a:r>
            <a:r>
              <a:rPr lang="he-IL" sz="1600" dirty="0">
                <a:solidFill>
                  <a:srgbClr val="F79646">
                    <a:lumMod val="50000"/>
                  </a:srgbClr>
                </a:solidFill>
              </a:rPr>
              <a:t> רצונו של </a:t>
            </a:r>
            <a:r>
              <a:rPr lang="he-IL" sz="1600">
                <a:solidFill>
                  <a:srgbClr val="F79646">
                    <a:lumMod val="50000"/>
                  </a:srgbClr>
                </a:solidFill>
              </a:rPr>
              <a:t>מקום - מלאכתן </a:t>
            </a:r>
            <a:r>
              <a:rPr lang="he-IL" sz="1600" dirty="0">
                <a:solidFill>
                  <a:srgbClr val="F79646">
                    <a:lumMod val="50000"/>
                  </a:srgbClr>
                </a:solidFill>
              </a:rPr>
              <a:t>נעשית </a:t>
            </a:r>
            <a:r>
              <a:rPr lang="he-IL" sz="1600" dirty="0" err="1">
                <a:solidFill>
                  <a:srgbClr val="F79646">
                    <a:lumMod val="50000"/>
                  </a:srgbClr>
                </a:solidFill>
              </a:rPr>
              <a:t>ע''י</a:t>
            </a:r>
            <a:r>
              <a:rPr lang="he-IL" sz="1600" dirty="0">
                <a:solidFill>
                  <a:srgbClr val="F79646">
                    <a:lumMod val="50000"/>
                  </a:srgbClr>
                </a:solidFill>
              </a:rPr>
              <a:t> עצמן, שנא': "וְאָסַפְתָּ דְגָנֶךָ", </a:t>
            </a:r>
          </a:p>
          <a:p>
            <a:pPr>
              <a:lnSpc>
                <a:spcPct val="120000"/>
              </a:lnSpc>
            </a:pPr>
            <a:r>
              <a:rPr lang="he-IL" sz="1600" dirty="0">
                <a:solidFill>
                  <a:srgbClr val="F79646">
                    <a:lumMod val="50000"/>
                  </a:srgbClr>
                </a:solidFill>
              </a:rPr>
              <a:t>ולא עוד אלא שמלאכת אחרים נעשית על ידן, שנא': "וְעָבַדְתָּ אֶת אֹיְבֶיךָ" וגו'.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a:t>
            </a:r>
            <a:r>
              <a:rPr lang="he-IL" sz="1600" b="0" i="0" dirty="0" err="1">
                <a:solidFill>
                  <a:srgbClr val="000000"/>
                </a:solidFill>
                <a:effectLst/>
                <a:latin typeface="Arial" panose="020B0604020202020204" pitchFamily="34" charset="0"/>
              </a:rPr>
              <a:t>אביי</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הרבה עשו כרבי ישמעאל ועלתה בידן, כר' שמעון בן יוחי ולא עלתה בידן.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רבא </a:t>
            </a:r>
            <a:r>
              <a:rPr lang="he-IL" sz="1600" b="0" i="0" dirty="0" err="1">
                <a:solidFill>
                  <a:srgbClr val="000000"/>
                </a:solidFill>
                <a:effectLst/>
                <a:latin typeface="Arial" panose="020B0604020202020204" pitchFamily="34" charset="0"/>
              </a:rPr>
              <a:t>לרבנן</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במטותא </a:t>
            </a:r>
            <a:r>
              <a:rPr lang="he-IL" sz="1600" b="0" i="0" dirty="0" err="1">
                <a:solidFill>
                  <a:srgbClr val="000000"/>
                </a:solidFill>
                <a:effectLst/>
                <a:latin typeface="Arial" panose="020B0604020202020204" pitchFamily="34" charset="0"/>
              </a:rPr>
              <a:t>מינייכו</a:t>
            </a:r>
            <a:r>
              <a:rPr lang="he-IL" sz="1600" b="0" i="0" dirty="0">
                <a:solidFill>
                  <a:srgbClr val="000000"/>
                </a:solidFill>
                <a:effectLst/>
                <a:latin typeface="Arial" panose="020B0604020202020204" pitchFamily="34" charset="0"/>
              </a:rPr>
              <a:t>, ביומי ניסן וביומי תשרי לא תתחזו קמאי כי היכי דלא </a:t>
            </a:r>
            <a:r>
              <a:rPr lang="he-IL" sz="1600" b="0" i="0" dirty="0" err="1">
                <a:solidFill>
                  <a:srgbClr val="000000"/>
                </a:solidFill>
                <a:effectLst/>
                <a:latin typeface="Arial" panose="020B0604020202020204" pitchFamily="34" charset="0"/>
              </a:rPr>
              <a:t>תטרדו</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במזונייכו</a:t>
            </a:r>
            <a:r>
              <a:rPr lang="he-IL" sz="1600" b="0" i="0" dirty="0">
                <a:solidFill>
                  <a:srgbClr val="000000"/>
                </a:solidFill>
                <a:effectLst/>
                <a:latin typeface="Arial" panose="020B0604020202020204" pitchFamily="34" charset="0"/>
              </a:rPr>
              <a:t> כולא שתא.</a:t>
            </a:r>
            <a:endParaRPr lang="he-IL" sz="1600" dirty="0"/>
          </a:p>
        </p:txBody>
      </p:sp>
      <p:sp>
        <p:nvSpPr>
          <p:cNvPr id="2" name="תיבת טקסט 1">
            <a:extLst>
              <a:ext uri="{FF2B5EF4-FFF2-40B4-BE49-F238E27FC236}">
                <a16:creationId xmlns:a16="http://schemas.microsoft.com/office/drawing/2014/main" id="{5F90AD87-9FC5-D243-E63E-474A70EDDD35}"/>
              </a:ext>
            </a:extLst>
          </p:cNvPr>
          <p:cNvSpPr txBox="1"/>
          <p:nvPr/>
        </p:nvSpPr>
        <p:spPr>
          <a:xfrm>
            <a:off x="8723297" y="196285"/>
            <a:ext cx="216024" cy="2616101"/>
          </a:xfrm>
          <a:prstGeom prst="rect">
            <a:avLst/>
          </a:prstGeom>
          <a:noFill/>
        </p:spPr>
        <p:txBody>
          <a:bodyPr wrap="square" rtlCol="1">
            <a:spAutoFit/>
          </a:bodyPr>
          <a:lstStyle/>
          <a:p>
            <a:r>
              <a:rPr lang="he-IL" sz="1300" dirty="0"/>
              <a:t>●</a:t>
            </a:r>
          </a:p>
          <a:p>
            <a:endParaRPr lang="he-IL" sz="1300" dirty="0"/>
          </a:p>
          <a:p>
            <a:endParaRPr lang="he-IL" sz="1300" dirty="0"/>
          </a:p>
          <a:p>
            <a:endParaRPr lang="he-IL" sz="1300" dirty="0"/>
          </a:p>
          <a:p>
            <a:endParaRPr lang="he-IL" sz="900" dirty="0"/>
          </a:p>
          <a:p>
            <a:endParaRPr lang="he-IL" sz="1200" dirty="0"/>
          </a:p>
          <a:p>
            <a:endParaRPr lang="he-IL" sz="1300" dirty="0"/>
          </a:p>
          <a:p>
            <a:endParaRPr lang="he-IL" sz="1300" dirty="0"/>
          </a:p>
          <a:p>
            <a:r>
              <a:rPr lang="he-IL" sz="1300" dirty="0"/>
              <a:t>●</a:t>
            </a:r>
          </a:p>
          <a:p>
            <a:endParaRPr lang="he-IL" sz="1300" dirty="0"/>
          </a:p>
          <a:p>
            <a:endParaRPr lang="he-IL" sz="1300" dirty="0"/>
          </a:p>
          <a:p>
            <a:endParaRPr lang="he-IL" sz="1300" dirty="0"/>
          </a:p>
          <a:p>
            <a:endParaRPr lang="he-IL" sz="1300" dirty="0"/>
          </a:p>
        </p:txBody>
      </p:sp>
    </p:spTree>
    <p:extLst>
      <p:ext uri="{BB962C8B-B14F-4D97-AF65-F5344CB8AC3E}">
        <p14:creationId xmlns:p14="http://schemas.microsoft.com/office/powerpoint/2010/main" val="1897856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EDEB0-ABFD-C10C-B5DC-A5EBD706CD2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7A1810FB-4CB9-13F5-8734-497D8ACBBB67}"/>
              </a:ext>
            </a:extLst>
          </p:cNvPr>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לה עמוד ב</a:t>
            </a:r>
          </a:p>
        </p:txBody>
      </p:sp>
      <p:sp>
        <p:nvSpPr>
          <p:cNvPr id="7" name="TextBox 3">
            <a:extLst>
              <a:ext uri="{FF2B5EF4-FFF2-40B4-BE49-F238E27FC236}">
                <a16:creationId xmlns:a16="http://schemas.microsoft.com/office/drawing/2014/main" id="{E2750C7B-38C5-9B9E-7D79-B8CBEAAEF3CE}"/>
              </a:ext>
            </a:extLst>
          </p:cNvPr>
          <p:cNvSpPr txBox="1"/>
          <p:nvPr/>
        </p:nvSpPr>
        <p:spPr>
          <a:xfrm>
            <a:off x="395536" y="476672"/>
            <a:ext cx="8208912" cy="3719864"/>
          </a:xfrm>
          <a:prstGeom prst="rect">
            <a:avLst/>
          </a:prstGeom>
          <a:noFill/>
        </p:spPr>
        <p:txBody>
          <a:bodyPr wrap="square" rtlCol="1">
            <a:spAutoFit/>
          </a:bodyPr>
          <a:lstStyle/>
          <a:p>
            <a:pPr>
              <a:lnSpc>
                <a:spcPct val="120000"/>
              </a:lnSpc>
            </a:pPr>
            <a:r>
              <a:rPr lang="he-IL" sz="1700" b="0" i="0" dirty="0">
                <a:solidFill>
                  <a:srgbClr val="000000"/>
                </a:solidFill>
                <a:effectLst/>
                <a:latin typeface="Arial" panose="020B0604020202020204" pitchFamily="34" charset="0"/>
              </a:rPr>
              <a:t>אמר רבה בר </a:t>
            </a:r>
            <a:r>
              <a:rPr lang="he-IL" sz="1700" b="0" i="0" dirty="0" err="1">
                <a:solidFill>
                  <a:srgbClr val="000000"/>
                </a:solidFill>
                <a:effectLst/>
                <a:latin typeface="Arial" panose="020B0604020202020204" pitchFamily="34" charset="0"/>
              </a:rPr>
              <a:t>בר</a:t>
            </a:r>
            <a:r>
              <a:rPr lang="he-IL" sz="1700" b="0" i="0" dirty="0">
                <a:solidFill>
                  <a:srgbClr val="000000"/>
                </a:solidFill>
                <a:effectLst/>
                <a:latin typeface="Arial" panose="020B0604020202020204" pitchFamily="34" charset="0"/>
              </a:rPr>
              <a:t> חנה </a:t>
            </a:r>
            <a:r>
              <a:rPr lang="he-IL" sz="1700" b="0" i="0" dirty="0" err="1">
                <a:solidFill>
                  <a:srgbClr val="000000"/>
                </a:solidFill>
                <a:effectLst/>
                <a:latin typeface="Arial" panose="020B0604020202020204" pitchFamily="34" charset="0"/>
              </a:rPr>
              <a:t>א''ר</a:t>
            </a:r>
            <a:r>
              <a:rPr lang="he-IL" sz="1700" b="0" i="0" dirty="0">
                <a:solidFill>
                  <a:srgbClr val="000000"/>
                </a:solidFill>
                <a:effectLst/>
                <a:latin typeface="Arial" panose="020B0604020202020204" pitchFamily="34" charset="0"/>
              </a:rPr>
              <a:t> יוחנן משום רבי יהודה בר' </a:t>
            </a:r>
            <a:r>
              <a:rPr lang="he-IL" sz="1700" b="0" i="0" dirty="0" err="1">
                <a:solidFill>
                  <a:srgbClr val="000000"/>
                </a:solidFill>
                <a:effectLst/>
                <a:latin typeface="Arial" panose="020B0604020202020204" pitchFamily="34" charset="0"/>
              </a:rPr>
              <a:t>אלעאי</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בא וראה שלא כדורות הראשונים דורות האחרונים –</a:t>
            </a:r>
          </a:p>
          <a:p>
            <a:pPr>
              <a:lnSpc>
                <a:spcPct val="120000"/>
              </a:lnSpc>
            </a:pPr>
            <a:r>
              <a:rPr lang="he-IL" sz="1700" b="0" i="0" dirty="0">
                <a:solidFill>
                  <a:srgbClr val="000000"/>
                </a:solidFill>
                <a:effectLst/>
                <a:latin typeface="Arial" panose="020B0604020202020204" pitchFamily="34" charset="0"/>
              </a:rPr>
              <a:t>דורות הראשונים עשו תורתן קבע ומלאכתן עראי - זו וזו נתקיימה בידן, </a:t>
            </a:r>
          </a:p>
          <a:p>
            <a:pPr>
              <a:lnSpc>
                <a:spcPct val="120000"/>
              </a:lnSpc>
            </a:pPr>
            <a:r>
              <a:rPr lang="he-IL" sz="1700" b="0" i="0" dirty="0">
                <a:solidFill>
                  <a:srgbClr val="000000"/>
                </a:solidFill>
                <a:effectLst/>
                <a:latin typeface="Arial" panose="020B0604020202020204" pitchFamily="34" charset="0"/>
              </a:rPr>
              <a:t>דורות האחרונים שעשו מלאכתן קבע ותורתן עראי - זו וזו לא נתקיימה בידן. </a:t>
            </a:r>
          </a:p>
          <a:p>
            <a:pPr>
              <a:lnSpc>
                <a:spcPct val="120000"/>
              </a:lnSpc>
            </a:pPr>
            <a:endParaRPr lang="he-IL" sz="24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ואמר רבה בר </a:t>
            </a:r>
            <a:r>
              <a:rPr lang="he-IL" sz="1700" b="0" i="0" dirty="0" err="1">
                <a:solidFill>
                  <a:srgbClr val="000000"/>
                </a:solidFill>
                <a:effectLst/>
                <a:latin typeface="Arial" panose="020B0604020202020204" pitchFamily="34" charset="0"/>
              </a:rPr>
              <a:t>בר</a:t>
            </a:r>
            <a:r>
              <a:rPr lang="he-IL" sz="1700" b="0" i="0" dirty="0">
                <a:solidFill>
                  <a:srgbClr val="000000"/>
                </a:solidFill>
                <a:effectLst/>
                <a:latin typeface="Arial" panose="020B0604020202020204" pitchFamily="34" charset="0"/>
              </a:rPr>
              <a:t> חנה </a:t>
            </a:r>
            <a:r>
              <a:rPr lang="he-IL" sz="1700" b="0" i="0" dirty="0" err="1">
                <a:solidFill>
                  <a:srgbClr val="000000"/>
                </a:solidFill>
                <a:effectLst/>
                <a:latin typeface="Arial" panose="020B0604020202020204" pitchFamily="34" charset="0"/>
              </a:rPr>
              <a:t>אר''י</a:t>
            </a:r>
            <a:r>
              <a:rPr lang="he-IL" sz="1700" b="0" i="0" dirty="0">
                <a:solidFill>
                  <a:srgbClr val="000000"/>
                </a:solidFill>
                <a:effectLst/>
                <a:latin typeface="Arial" panose="020B0604020202020204" pitchFamily="34" charset="0"/>
              </a:rPr>
              <a:t> משום </a:t>
            </a:r>
            <a:r>
              <a:rPr lang="he-IL" sz="1700" b="0" i="0" dirty="0" err="1">
                <a:solidFill>
                  <a:srgbClr val="000000"/>
                </a:solidFill>
                <a:effectLst/>
                <a:latin typeface="Arial" panose="020B0604020202020204" pitchFamily="34" charset="0"/>
              </a:rPr>
              <a:t>ר''י</a:t>
            </a:r>
            <a:r>
              <a:rPr lang="he-IL" sz="1700" b="0" i="0" dirty="0">
                <a:solidFill>
                  <a:srgbClr val="000000"/>
                </a:solidFill>
                <a:effectLst/>
                <a:latin typeface="Arial" panose="020B0604020202020204" pitchFamily="34" charset="0"/>
              </a:rPr>
              <a:t> בר' </a:t>
            </a:r>
            <a:r>
              <a:rPr lang="he-IL" sz="1700" b="0" i="0" dirty="0" err="1">
                <a:solidFill>
                  <a:srgbClr val="000000"/>
                </a:solidFill>
                <a:effectLst/>
                <a:latin typeface="Arial" panose="020B0604020202020204" pitchFamily="34" charset="0"/>
              </a:rPr>
              <a:t>אלעאי</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בא וראה שלא כדורות הראשונים דורות האחרונים –</a:t>
            </a:r>
          </a:p>
          <a:p>
            <a:pPr>
              <a:lnSpc>
                <a:spcPct val="120000"/>
              </a:lnSpc>
            </a:pPr>
            <a:r>
              <a:rPr lang="he-IL" sz="1700" b="0" i="0" dirty="0">
                <a:solidFill>
                  <a:srgbClr val="000000"/>
                </a:solidFill>
                <a:effectLst/>
                <a:latin typeface="Arial" panose="020B0604020202020204" pitchFamily="34" charset="0"/>
              </a:rPr>
              <a:t>דורות הראשונים היו </a:t>
            </a:r>
            <a:r>
              <a:rPr lang="he-IL" sz="1700" b="0" i="0" dirty="0" err="1">
                <a:solidFill>
                  <a:srgbClr val="000000"/>
                </a:solidFill>
                <a:effectLst/>
                <a:latin typeface="Arial" panose="020B0604020202020204" pitchFamily="34" charset="0"/>
              </a:rPr>
              <a:t>מכניסין</a:t>
            </a:r>
            <a:r>
              <a:rPr lang="he-IL" sz="1700" b="0" i="0" dirty="0">
                <a:solidFill>
                  <a:srgbClr val="000000"/>
                </a:solidFill>
                <a:effectLst/>
                <a:latin typeface="Arial" panose="020B0604020202020204" pitchFamily="34" charset="0"/>
              </a:rPr>
              <a:t> פירותיהן דרך </a:t>
            </a:r>
            <a:r>
              <a:rPr lang="he-IL" sz="1700" b="0" i="0" dirty="0" err="1">
                <a:solidFill>
                  <a:srgbClr val="000000"/>
                </a:solidFill>
                <a:effectLst/>
                <a:latin typeface="Arial" panose="020B0604020202020204" pitchFamily="34" charset="0"/>
              </a:rPr>
              <a:t>טרקסמון</a:t>
            </a:r>
            <a:r>
              <a:rPr lang="he-IL" sz="1700" b="0" i="0" dirty="0">
                <a:solidFill>
                  <a:srgbClr val="000000"/>
                </a:solidFill>
                <a:effectLst/>
                <a:latin typeface="Arial" panose="020B0604020202020204" pitchFamily="34" charset="0"/>
              </a:rPr>
              <a:t> - כדי לחייבן במעשר, </a:t>
            </a:r>
          </a:p>
          <a:p>
            <a:pPr>
              <a:lnSpc>
                <a:spcPct val="120000"/>
              </a:lnSpc>
            </a:pPr>
            <a:r>
              <a:rPr lang="he-IL" sz="1700" b="0" i="0" dirty="0">
                <a:solidFill>
                  <a:srgbClr val="000000"/>
                </a:solidFill>
                <a:effectLst/>
                <a:latin typeface="Arial" panose="020B0604020202020204" pitchFamily="34" charset="0"/>
              </a:rPr>
              <a:t>דורות האחרונים </a:t>
            </a:r>
            <a:r>
              <a:rPr lang="he-IL" sz="1700" b="0" i="0" dirty="0" err="1">
                <a:solidFill>
                  <a:srgbClr val="000000"/>
                </a:solidFill>
                <a:effectLst/>
                <a:latin typeface="Arial" panose="020B0604020202020204" pitchFamily="34" charset="0"/>
              </a:rPr>
              <a:t>מכניסין</a:t>
            </a:r>
            <a:r>
              <a:rPr lang="he-IL" sz="1700" b="0" i="0" dirty="0">
                <a:solidFill>
                  <a:srgbClr val="000000"/>
                </a:solidFill>
                <a:effectLst/>
                <a:latin typeface="Arial" panose="020B0604020202020204" pitchFamily="34" charset="0"/>
              </a:rPr>
              <a:t> פירותיהן דרך גגות דרך חצרות דרך </a:t>
            </a:r>
            <a:r>
              <a:rPr lang="he-IL" sz="1700" b="0" i="0" dirty="0" err="1">
                <a:solidFill>
                  <a:srgbClr val="000000"/>
                </a:solidFill>
                <a:effectLst/>
                <a:latin typeface="Arial" panose="020B0604020202020204" pitchFamily="34" charset="0"/>
              </a:rPr>
              <a:t>קרפיפות</a:t>
            </a:r>
            <a:r>
              <a:rPr lang="he-IL" sz="1700" b="0" i="0" dirty="0">
                <a:solidFill>
                  <a:srgbClr val="000000"/>
                </a:solidFill>
                <a:effectLst/>
                <a:latin typeface="Arial" panose="020B0604020202020204" pitchFamily="34" charset="0"/>
              </a:rPr>
              <a:t> - כדי לפטרן מן המעשר, </a:t>
            </a:r>
          </a:p>
          <a:p>
            <a:pPr>
              <a:lnSpc>
                <a:spcPct val="120000"/>
              </a:lnSpc>
            </a:pPr>
            <a:endParaRPr lang="he-IL" sz="400" dirty="0">
              <a:solidFill>
                <a:srgbClr val="000000"/>
              </a:solidFill>
              <a:latin typeface="Arial" panose="020B0604020202020204" pitchFamily="34" charset="0"/>
            </a:endParaRPr>
          </a:p>
          <a:p>
            <a:pPr>
              <a:lnSpc>
                <a:spcPct val="120000"/>
              </a:lnSpc>
            </a:pPr>
            <a:r>
              <a:rPr lang="he-IL" sz="1700" dirty="0">
                <a:solidFill>
                  <a:srgbClr val="000000"/>
                </a:solidFill>
                <a:latin typeface="Arial" panose="020B0604020202020204" pitchFamily="34" charset="0"/>
              </a:rPr>
              <a:t>       </a:t>
            </a:r>
            <a:r>
              <a:rPr lang="he-IL" sz="1700" b="0" i="0" dirty="0" err="1">
                <a:solidFill>
                  <a:srgbClr val="000000"/>
                </a:solidFill>
                <a:effectLst/>
                <a:latin typeface="Arial" panose="020B0604020202020204" pitchFamily="34" charset="0"/>
              </a:rPr>
              <a:t>דא''ר</a:t>
            </a:r>
            <a:r>
              <a:rPr lang="he-IL" sz="1700" b="0" i="0" dirty="0">
                <a:solidFill>
                  <a:srgbClr val="000000"/>
                </a:solidFill>
                <a:effectLst/>
                <a:latin typeface="Arial" panose="020B0604020202020204" pitchFamily="34" charset="0"/>
              </a:rPr>
              <a:t> ינאי: אין הטבל מתחייב במעשר עד שיראה פני הבית, שנא': "</a:t>
            </a:r>
            <a:r>
              <a:rPr lang="he-IL" sz="1700" b="0" i="0" dirty="0">
                <a:solidFill>
                  <a:srgbClr val="002060"/>
                </a:solidFill>
                <a:effectLst/>
                <a:latin typeface="Arial" panose="020B0604020202020204" pitchFamily="34" charset="0"/>
              </a:rPr>
              <a:t>בִּעַרְתִּי הַקֹּדֶשׁ מִן הַבַּיִת</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       ור' יוחנן: אמר אפי' חצר קובעת שנא': "</a:t>
            </a:r>
            <a:r>
              <a:rPr lang="he-IL" sz="1700" b="0" i="0" dirty="0">
                <a:solidFill>
                  <a:srgbClr val="002060"/>
                </a:solidFill>
                <a:effectLst/>
                <a:latin typeface="Arial" panose="020B0604020202020204" pitchFamily="34" charset="0"/>
              </a:rPr>
              <a:t>וְאָכְלוּ בִשְׁעָרֶיךָ וְשָׂבֵעוּ</a:t>
            </a:r>
            <a:r>
              <a:rPr lang="he-IL" sz="1700" b="0" i="0" dirty="0">
                <a:solidFill>
                  <a:srgbClr val="000000"/>
                </a:solidFill>
                <a:effectLst/>
                <a:latin typeface="Arial" panose="020B0604020202020204" pitchFamily="34" charset="0"/>
              </a:rPr>
              <a:t>".</a:t>
            </a:r>
            <a:endParaRPr lang="he-IL" sz="1700" dirty="0"/>
          </a:p>
        </p:txBody>
      </p:sp>
      <p:pic>
        <p:nvPicPr>
          <p:cNvPr id="4" name="תמונה 3">
            <a:extLst>
              <a:ext uri="{FF2B5EF4-FFF2-40B4-BE49-F238E27FC236}">
                <a16:creationId xmlns:a16="http://schemas.microsoft.com/office/drawing/2014/main" id="{67FF98D6-0747-73FA-D442-4B814AD390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2" name="תיבת טקסט 1">
            <a:extLst>
              <a:ext uri="{FF2B5EF4-FFF2-40B4-BE49-F238E27FC236}">
                <a16:creationId xmlns:a16="http://schemas.microsoft.com/office/drawing/2014/main" id="{DB3E6C09-DAC8-0E04-8890-69FD596E4858}"/>
              </a:ext>
            </a:extLst>
          </p:cNvPr>
          <p:cNvSpPr txBox="1"/>
          <p:nvPr/>
        </p:nvSpPr>
        <p:spPr>
          <a:xfrm>
            <a:off x="8714908" y="533256"/>
            <a:ext cx="216024" cy="2816156"/>
          </a:xfrm>
          <a:prstGeom prst="rect">
            <a:avLst/>
          </a:prstGeom>
          <a:noFill/>
        </p:spPr>
        <p:txBody>
          <a:bodyPr wrap="square" rtlCol="1">
            <a:spAutoFit/>
          </a:bodyPr>
          <a:lstStyle/>
          <a:p>
            <a:r>
              <a:rPr lang="he-IL" sz="1300" dirty="0"/>
              <a:t>●</a:t>
            </a:r>
          </a:p>
          <a:p>
            <a:endParaRPr lang="he-IL" sz="1300" dirty="0"/>
          </a:p>
          <a:p>
            <a:endParaRPr lang="he-IL" sz="1300" dirty="0"/>
          </a:p>
          <a:p>
            <a:endParaRPr lang="he-IL" sz="1200" dirty="0"/>
          </a:p>
          <a:p>
            <a:endParaRPr lang="he-IL" sz="1200" dirty="0"/>
          </a:p>
          <a:p>
            <a:endParaRPr lang="he-IL" sz="900" dirty="0"/>
          </a:p>
          <a:p>
            <a:endParaRPr lang="he-IL" sz="1200" dirty="0"/>
          </a:p>
          <a:p>
            <a:endParaRPr lang="he-IL" sz="1300" dirty="0"/>
          </a:p>
          <a:p>
            <a:endParaRPr lang="he-IL" sz="1300" dirty="0"/>
          </a:p>
          <a:p>
            <a:r>
              <a:rPr lang="he-IL" sz="1300" dirty="0"/>
              <a:t>●</a:t>
            </a:r>
          </a:p>
          <a:p>
            <a:endParaRPr lang="he-IL" sz="1300" dirty="0"/>
          </a:p>
          <a:p>
            <a:endParaRPr lang="he-IL" sz="1300" dirty="0"/>
          </a:p>
          <a:p>
            <a:endParaRPr lang="he-IL" sz="1300" dirty="0"/>
          </a:p>
          <a:p>
            <a:endParaRPr lang="he-IL" sz="1300" dirty="0"/>
          </a:p>
        </p:txBody>
      </p:sp>
    </p:spTree>
    <p:extLst>
      <p:ext uri="{BB962C8B-B14F-4D97-AF65-F5344CB8AC3E}">
        <p14:creationId xmlns:p14="http://schemas.microsoft.com/office/powerpoint/2010/main" val="4263523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6A9E5B-975B-EA5A-BE53-CECD621DC692}"/>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28FF70B9-772C-FAA9-52A2-1F019BDFCC3E}"/>
              </a:ext>
            </a:extLst>
          </p:cNvPr>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לה עמוד ב</a:t>
            </a:r>
          </a:p>
        </p:txBody>
      </p:sp>
      <p:sp>
        <p:nvSpPr>
          <p:cNvPr id="7" name="TextBox 3">
            <a:extLst>
              <a:ext uri="{FF2B5EF4-FFF2-40B4-BE49-F238E27FC236}">
                <a16:creationId xmlns:a16="http://schemas.microsoft.com/office/drawing/2014/main" id="{33B0573E-9A2B-BE74-A9A0-435131EA81ED}"/>
              </a:ext>
            </a:extLst>
          </p:cNvPr>
          <p:cNvSpPr txBox="1"/>
          <p:nvPr/>
        </p:nvSpPr>
        <p:spPr>
          <a:xfrm>
            <a:off x="107504" y="24353"/>
            <a:ext cx="8594119" cy="6677084"/>
          </a:xfrm>
          <a:prstGeom prst="rect">
            <a:avLst/>
          </a:prstGeom>
          <a:noFill/>
        </p:spPr>
        <p:txBody>
          <a:bodyPr wrap="square" rtlCol="1">
            <a:spAutoFit/>
          </a:bodyPr>
          <a:lstStyle/>
          <a:p>
            <a:pPr>
              <a:lnSpc>
                <a:spcPct val="120000"/>
              </a:lnSpc>
            </a:pPr>
            <a:r>
              <a:rPr lang="he-IL" sz="1550" b="0" i="0" dirty="0">
                <a:solidFill>
                  <a:srgbClr val="000000"/>
                </a:solidFill>
                <a:effectLst/>
                <a:latin typeface="Arial" panose="020B0604020202020204" pitchFamily="34" charset="0"/>
              </a:rPr>
              <a:t>חוץ מן היין </a:t>
            </a:r>
            <a:r>
              <a:rPr lang="he-IL" sz="1550" b="0" i="0" dirty="0" err="1">
                <a:solidFill>
                  <a:srgbClr val="000000"/>
                </a:solidFill>
                <a:effectLst/>
                <a:latin typeface="Arial" panose="020B0604020202020204" pitchFamily="34" charset="0"/>
              </a:rPr>
              <a:t>וכו</a:t>
            </a:r>
            <a:r>
              <a:rPr lang="he-IL" sz="1550" b="0" i="0" dirty="0">
                <a:solidFill>
                  <a:srgbClr val="000000"/>
                </a:solidFill>
                <a:effectLst/>
                <a:latin typeface="Arial" panose="020B0604020202020204" pitchFamily="34" charset="0"/>
              </a:rPr>
              <a:t>': </a:t>
            </a:r>
          </a:p>
          <a:p>
            <a:pPr>
              <a:lnSpc>
                <a:spcPct val="120000"/>
              </a:lnSpc>
            </a:pPr>
            <a:endParaRPr lang="he-IL" sz="1300" dirty="0">
              <a:solidFill>
                <a:srgbClr val="000000"/>
              </a:solidFill>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מאי שנא יין?</a:t>
            </a:r>
          </a:p>
          <a:p>
            <a:pPr>
              <a:lnSpc>
                <a:spcPct val="120000"/>
              </a:lnSpc>
            </a:pPr>
            <a:endParaRPr lang="he-IL" sz="1300" b="0" i="0" dirty="0">
              <a:solidFill>
                <a:srgbClr val="000000"/>
              </a:solidFill>
              <a:effectLst/>
              <a:latin typeface="Arial" panose="020B0604020202020204" pitchFamily="34" charset="0"/>
            </a:endParaRPr>
          </a:p>
          <a:p>
            <a:pPr>
              <a:lnSpc>
                <a:spcPct val="120000"/>
              </a:lnSpc>
            </a:pPr>
            <a:r>
              <a:rPr lang="he-IL" sz="1550" b="0" i="0" dirty="0" err="1">
                <a:solidFill>
                  <a:srgbClr val="000000"/>
                </a:solidFill>
                <a:effectLst/>
                <a:latin typeface="Arial" panose="020B0604020202020204" pitchFamily="34" charset="0"/>
              </a:rPr>
              <a:t>אילימא</a:t>
            </a:r>
            <a:r>
              <a:rPr lang="he-IL" sz="1550" b="0" i="0" dirty="0">
                <a:solidFill>
                  <a:srgbClr val="000000"/>
                </a:solidFill>
                <a:effectLst/>
                <a:latin typeface="Arial" panose="020B0604020202020204" pitchFamily="34" charset="0"/>
              </a:rPr>
              <a:t> משום </a:t>
            </a:r>
            <a:r>
              <a:rPr lang="he-IL" sz="1550" b="0" i="0" dirty="0" err="1">
                <a:solidFill>
                  <a:srgbClr val="000000"/>
                </a:solidFill>
                <a:effectLst/>
                <a:latin typeface="Arial" panose="020B0604020202020204" pitchFamily="34" charset="0"/>
              </a:rPr>
              <a:t>דאשתני</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לעלויא</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אשתני</a:t>
            </a:r>
            <a:r>
              <a:rPr lang="he-IL" sz="1550" b="0" i="0" dirty="0">
                <a:solidFill>
                  <a:srgbClr val="000000"/>
                </a:solidFill>
                <a:effectLst/>
                <a:latin typeface="Arial" panose="020B0604020202020204" pitchFamily="34" charset="0"/>
              </a:rPr>
              <a:t> לברכה –</a:t>
            </a:r>
          </a:p>
          <a:p>
            <a:pPr>
              <a:lnSpc>
                <a:spcPct val="120000"/>
              </a:lnSpc>
            </a:pPr>
            <a:endParaRPr lang="he-IL" sz="14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והרי שמן </a:t>
            </a:r>
            <a:r>
              <a:rPr lang="he-IL" sz="1550" b="0" i="0" dirty="0" err="1">
                <a:solidFill>
                  <a:srgbClr val="000000"/>
                </a:solidFill>
                <a:effectLst/>
                <a:latin typeface="Arial" panose="020B0604020202020204" pitchFamily="34" charset="0"/>
              </a:rPr>
              <a:t>דאשתני</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לעלויא</a:t>
            </a:r>
            <a:r>
              <a:rPr lang="he-IL" sz="1550" b="0" i="0" dirty="0">
                <a:solidFill>
                  <a:srgbClr val="000000"/>
                </a:solidFill>
                <a:effectLst/>
                <a:latin typeface="Arial" panose="020B0604020202020204" pitchFamily="34" charset="0"/>
              </a:rPr>
              <a:t> ולא </a:t>
            </a:r>
            <a:r>
              <a:rPr lang="he-IL" sz="1550" b="0" i="0" dirty="0" err="1">
                <a:solidFill>
                  <a:srgbClr val="000000"/>
                </a:solidFill>
                <a:effectLst/>
                <a:latin typeface="Arial" panose="020B0604020202020204" pitchFamily="34" charset="0"/>
              </a:rPr>
              <a:t>אשתני</a:t>
            </a:r>
            <a:r>
              <a:rPr lang="he-IL" sz="1550" b="0" i="0" dirty="0">
                <a:solidFill>
                  <a:srgbClr val="000000"/>
                </a:solidFill>
                <a:effectLst/>
                <a:latin typeface="Arial" panose="020B0604020202020204" pitchFamily="34" charset="0"/>
              </a:rPr>
              <a:t> לברכה, </a:t>
            </a:r>
          </a:p>
          <a:p>
            <a:pPr>
              <a:lnSpc>
                <a:spcPct val="120000"/>
              </a:lnSpc>
            </a:pPr>
            <a:r>
              <a:rPr lang="he-IL" sz="1550" b="0" i="0" dirty="0" err="1">
                <a:solidFill>
                  <a:srgbClr val="000000"/>
                </a:solidFill>
                <a:effectLst/>
                <a:latin typeface="Arial" panose="020B0604020202020204" pitchFamily="34" charset="0"/>
              </a:rPr>
              <a:t>דאמר</a:t>
            </a:r>
            <a:r>
              <a:rPr lang="he-IL" sz="1550" b="0" i="0" dirty="0">
                <a:solidFill>
                  <a:srgbClr val="000000"/>
                </a:solidFill>
                <a:effectLst/>
                <a:latin typeface="Arial" panose="020B0604020202020204" pitchFamily="34" charset="0"/>
              </a:rPr>
              <a:t> רב יהודה אמר שמואל, וכן </a:t>
            </a:r>
            <a:r>
              <a:rPr lang="he-IL" sz="1550" b="0" i="0" dirty="0" err="1">
                <a:solidFill>
                  <a:srgbClr val="000000"/>
                </a:solidFill>
                <a:effectLst/>
                <a:latin typeface="Arial" panose="020B0604020202020204" pitchFamily="34" charset="0"/>
              </a:rPr>
              <a:t>א''ר</a:t>
            </a:r>
            <a:r>
              <a:rPr lang="he-IL" sz="1550" b="0" i="0" dirty="0">
                <a:solidFill>
                  <a:srgbClr val="000000"/>
                </a:solidFill>
                <a:effectLst/>
                <a:latin typeface="Arial" panose="020B0604020202020204" pitchFamily="34" charset="0"/>
              </a:rPr>
              <a:t> יצחק </a:t>
            </a:r>
            <a:r>
              <a:rPr lang="he-IL" sz="1550" b="0" i="0" dirty="0" err="1">
                <a:solidFill>
                  <a:srgbClr val="000000"/>
                </a:solidFill>
                <a:effectLst/>
                <a:latin typeface="Arial" panose="020B0604020202020204" pitchFamily="34" charset="0"/>
              </a:rPr>
              <a:t>א''ר</a:t>
            </a:r>
            <a:r>
              <a:rPr lang="he-IL" sz="1550" b="0" i="0" dirty="0">
                <a:solidFill>
                  <a:srgbClr val="000000"/>
                </a:solidFill>
                <a:effectLst/>
                <a:latin typeface="Arial" panose="020B0604020202020204" pitchFamily="34" charset="0"/>
              </a:rPr>
              <a:t> יוחנן: שמן זית </a:t>
            </a:r>
            <a:r>
              <a:rPr lang="he-IL" sz="1550" b="0" i="0" dirty="0" err="1">
                <a:solidFill>
                  <a:srgbClr val="000000"/>
                </a:solidFill>
                <a:effectLst/>
                <a:latin typeface="Arial" panose="020B0604020202020204" pitchFamily="34" charset="0"/>
              </a:rPr>
              <a:t>מברכין</a:t>
            </a:r>
            <a:r>
              <a:rPr lang="he-IL" sz="1550" b="0" i="0" dirty="0">
                <a:solidFill>
                  <a:srgbClr val="000000"/>
                </a:solidFill>
                <a:effectLst/>
                <a:latin typeface="Arial" panose="020B0604020202020204" pitchFamily="34" charset="0"/>
              </a:rPr>
              <a:t> עליו </a:t>
            </a:r>
            <a:r>
              <a:rPr lang="he-IL" sz="1550" b="0" i="0" dirty="0" err="1">
                <a:solidFill>
                  <a:srgbClr val="000000"/>
                </a:solidFill>
                <a:effectLst/>
                <a:latin typeface="Arial" panose="020B0604020202020204" pitchFamily="34" charset="0"/>
              </a:rPr>
              <a:t>בפה''ע</a:t>
            </a:r>
            <a:r>
              <a:rPr lang="he-IL" sz="1550" dirty="0">
                <a:solidFill>
                  <a:srgbClr val="000000"/>
                </a:solidFill>
                <a:latin typeface="Arial" panose="020B0604020202020204" pitchFamily="34" charset="0"/>
              </a:rPr>
              <a:t>.</a:t>
            </a:r>
            <a:endParaRPr lang="he-IL" sz="1550" b="0" i="0" dirty="0">
              <a:solidFill>
                <a:srgbClr val="000000"/>
              </a:solidFill>
              <a:effectLst/>
              <a:latin typeface="Arial" panose="020B0604020202020204" pitchFamily="34" charset="0"/>
            </a:endParaRPr>
          </a:p>
          <a:p>
            <a:pPr>
              <a:lnSpc>
                <a:spcPct val="120000"/>
              </a:lnSpc>
            </a:pPr>
            <a:r>
              <a:rPr lang="he-IL" sz="1300" b="0" i="0" dirty="0">
                <a:solidFill>
                  <a:srgbClr val="000000"/>
                </a:solidFill>
                <a:effectLst/>
                <a:latin typeface="Arial" panose="020B0604020202020204" pitchFamily="34" charset="0"/>
              </a:rPr>
              <a:t>       </a:t>
            </a:r>
          </a:p>
          <a:p>
            <a:pPr>
              <a:lnSpc>
                <a:spcPct val="120000"/>
              </a:lnSpc>
            </a:pPr>
            <a:r>
              <a:rPr lang="he-IL" sz="1550" dirty="0">
                <a:solidFill>
                  <a:srgbClr val="000000"/>
                </a:solidFill>
                <a:latin typeface="Arial" panose="020B0604020202020204" pitchFamily="34" charset="0"/>
              </a:rPr>
              <a:t>       </a:t>
            </a:r>
            <a:r>
              <a:rPr lang="he-IL" sz="1550" b="0" i="0" dirty="0">
                <a:solidFill>
                  <a:srgbClr val="000000"/>
                </a:solidFill>
                <a:effectLst/>
                <a:latin typeface="Arial" panose="020B0604020202020204" pitchFamily="34" charset="0"/>
              </a:rPr>
              <a:t>אמרי: התם משום דלא אפשר - היכי </a:t>
            </a:r>
            <a:r>
              <a:rPr lang="he-IL" sz="1550" b="0" i="0" dirty="0" err="1">
                <a:solidFill>
                  <a:srgbClr val="000000"/>
                </a:solidFill>
                <a:effectLst/>
                <a:latin typeface="Arial" panose="020B0604020202020204" pitchFamily="34" charset="0"/>
              </a:rPr>
              <a:t>נבריך</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נבריך</a:t>
            </a:r>
            <a:r>
              <a:rPr lang="he-IL" sz="1550" b="0" i="0" dirty="0">
                <a:solidFill>
                  <a:srgbClr val="000000"/>
                </a:solidFill>
                <a:effectLst/>
                <a:latin typeface="Arial" panose="020B0604020202020204" pitchFamily="34" charset="0"/>
              </a:rPr>
              <a:t> בורא 'פרי הזית' - </a:t>
            </a:r>
            <a:r>
              <a:rPr lang="he-IL" sz="1550" b="0" i="0" dirty="0" err="1">
                <a:solidFill>
                  <a:srgbClr val="000000"/>
                </a:solidFill>
                <a:effectLst/>
                <a:latin typeface="Arial" panose="020B0604020202020204" pitchFamily="34" charset="0"/>
              </a:rPr>
              <a:t>פירא</a:t>
            </a:r>
            <a:r>
              <a:rPr lang="he-IL" sz="1550" b="0" i="0" dirty="0">
                <a:solidFill>
                  <a:srgbClr val="000000"/>
                </a:solidFill>
                <a:effectLst/>
                <a:latin typeface="Arial" panose="020B0604020202020204" pitchFamily="34" charset="0"/>
              </a:rPr>
              <a:t> גופיה זית </a:t>
            </a:r>
            <a:r>
              <a:rPr lang="he-IL" sz="1550" b="0" i="0" dirty="0" err="1">
                <a:solidFill>
                  <a:srgbClr val="000000"/>
                </a:solidFill>
                <a:effectLst/>
                <a:latin typeface="Arial" panose="020B0604020202020204" pitchFamily="34" charset="0"/>
              </a:rPr>
              <a:t>אקרי</a:t>
            </a:r>
            <a:r>
              <a:rPr lang="he-IL" sz="1550" b="0" i="0" dirty="0">
                <a:solidFill>
                  <a:srgbClr val="000000"/>
                </a:solidFill>
                <a:effectLst/>
                <a:latin typeface="Arial" panose="020B0604020202020204" pitchFamily="34" charset="0"/>
              </a:rPr>
              <a:t>.</a:t>
            </a:r>
          </a:p>
          <a:p>
            <a:pPr>
              <a:lnSpc>
                <a:spcPct val="120000"/>
              </a:lnSpc>
            </a:pP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ונבריך</a:t>
            </a:r>
            <a:r>
              <a:rPr lang="he-IL" sz="1550" b="0" i="0" dirty="0">
                <a:solidFill>
                  <a:srgbClr val="000000"/>
                </a:solidFill>
                <a:effectLst/>
                <a:latin typeface="Arial" panose="020B0604020202020204" pitchFamily="34" charset="0"/>
              </a:rPr>
              <a:t> עליה בורא 'פרי עץ זית'!</a:t>
            </a:r>
          </a:p>
          <a:p>
            <a:pPr>
              <a:lnSpc>
                <a:spcPct val="120000"/>
              </a:lnSpc>
            </a:pPr>
            <a:endParaRPr lang="he-IL" sz="1300" dirty="0">
              <a:solidFill>
                <a:srgbClr val="000000"/>
              </a:solidFill>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       אלא אמר מר </a:t>
            </a:r>
            <a:r>
              <a:rPr lang="he-IL" sz="1550" b="0" i="0" dirty="0" err="1">
                <a:solidFill>
                  <a:srgbClr val="000000"/>
                </a:solidFill>
                <a:effectLst/>
                <a:latin typeface="Arial" panose="020B0604020202020204" pitchFamily="34" charset="0"/>
              </a:rPr>
              <a:t>זוטרא</a:t>
            </a:r>
            <a:r>
              <a:rPr lang="he-IL" sz="1550" b="0" i="0" dirty="0">
                <a:solidFill>
                  <a:srgbClr val="000000"/>
                </a:solidFill>
                <a:effectLst/>
                <a:latin typeface="Arial" panose="020B0604020202020204" pitchFamily="34" charset="0"/>
              </a:rPr>
              <a:t>: חמרא זיין, </a:t>
            </a:r>
            <a:r>
              <a:rPr lang="he-IL" sz="1550" b="0" i="0" dirty="0" err="1">
                <a:solidFill>
                  <a:srgbClr val="000000"/>
                </a:solidFill>
                <a:effectLst/>
                <a:latin typeface="Arial" panose="020B0604020202020204" pitchFamily="34" charset="0"/>
              </a:rPr>
              <a:t>משחא</a:t>
            </a:r>
            <a:r>
              <a:rPr lang="he-IL" sz="1550" b="0" i="0" dirty="0">
                <a:solidFill>
                  <a:srgbClr val="000000"/>
                </a:solidFill>
                <a:effectLst/>
                <a:latin typeface="Arial" panose="020B0604020202020204" pitchFamily="34" charset="0"/>
              </a:rPr>
              <a:t> לא זיין. </a:t>
            </a:r>
          </a:p>
          <a:p>
            <a:pPr>
              <a:lnSpc>
                <a:spcPct val="120000"/>
              </a:lnSpc>
            </a:pP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ומשחא</a:t>
            </a:r>
            <a:r>
              <a:rPr lang="he-IL" sz="1550" b="0" i="0" dirty="0">
                <a:solidFill>
                  <a:srgbClr val="000000"/>
                </a:solidFill>
                <a:effectLst/>
                <a:latin typeface="Arial" panose="020B0604020202020204" pitchFamily="34" charset="0"/>
              </a:rPr>
              <a:t> לא זיין? והתנן: </a:t>
            </a:r>
            <a:r>
              <a:rPr lang="he-IL" sz="1550" dirty="0">
                <a:solidFill>
                  <a:srgbClr val="F79646">
                    <a:lumMod val="50000"/>
                  </a:srgbClr>
                </a:solidFill>
              </a:rPr>
              <a:t>הנודר מן המזון - מותר במים ובמלח</a:t>
            </a:r>
            <a:r>
              <a:rPr lang="he-IL" sz="1550" b="0" i="0" dirty="0">
                <a:solidFill>
                  <a:srgbClr val="000000"/>
                </a:solidFill>
                <a:effectLst/>
                <a:latin typeface="Arial" panose="020B0604020202020204" pitchFamily="34" charset="0"/>
              </a:rPr>
              <a:t>, </a:t>
            </a:r>
          </a:p>
          <a:p>
            <a:pPr>
              <a:lnSpc>
                <a:spcPct val="120000"/>
              </a:lnSpc>
            </a:pP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והוינן</a:t>
            </a:r>
            <a:r>
              <a:rPr lang="he-IL" sz="1550" b="0" i="0" dirty="0">
                <a:solidFill>
                  <a:srgbClr val="000000"/>
                </a:solidFill>
                <a:effectLst/>
                <a:latin typeface="Arial" panose="020B0604020202020204" pitchFamily="34" charset="0"/>
              </a:rPr>
              <a:t> בה: מים ומלח הוא דלא </a:t>
            </a:r>
            <a:r>
              <a:rPr lang="he-IL" sz="1550" b="0" i="0" dirty="0" err="1">
                <a:solidFill>
                  <a:srgbClr val="000000"/>
                </a:solidFill>
                <a:effectLst/>
                <a:latin typeface="Arial" panose="020B0604020202020204" pitchFamily="34" charset="0"/>
              </a:rPr>
              <a:t>אקרי</a:t>
            </a:r>
            <a:r>
              <a:rPr lang="he-IL" sz="1550" b="0" i="0" dirty="0">
                <a:solidFill>
                  <a:srgbClr val="000000"/>
                </a:solidFill>
                <a:effectLst/>
                <a:latin typeface="Arial" panose="020B0604020202020204" pitchFamily="34" charset="0"/>
              </a:rPr>
              <a:t> מזון הא כל מילי </a:t>
            </a:r>
            <a:r>
              <a:rPr lang="he-IL" sz="1550" b="0" i="0" dirty="0" err="1">
                <a:solidFill>
                  <a:srgbClr val="000000"/>
                </a:solidFill>
                <a:effectLst/>
                <a:latin typeface="Arial" panose="020B0604020202020204" pitchFamily="34" charset="0"/>
              </a:rPr>
              <a:t>אקרי</a:t>
            </a:r>
            <a:r>
              <a:rPr lang="he-IL" sz="1550" b="0" i="0" dirty="0">
                <a:solidFill>
                  <a:srgbClr val="000000"/>
                </a:solidFill>
                <a:effectLst/>
                <a:latin typeface="Arial" panose="020B0604020202020204" pitchFamily="34" charset="0"/>
              </a:rPr>
              <a:t> מזון? </a:t>
            </a:r>
          </a:p>
          <a:p>
            <a:pPr>
              <a:lnSpc>
                <a:spcPct val="120000"/>
              </a:lnSpc>
            </a:pPr>
            <a:r>
              <a:rPr lang="he-IL" sz="1550" dirty="0">
                <a:solidFill>
                  <a:srgbClr val="000000"/>
                </a:solidFill>
                <a:latin typeface="Arial" panose="020B0604020202020204" pitchFamily="34" charset="0"/>
              </a:rPr>
              <a:t>                     </a:t>
            </a:r>
            <a:r>
              <a:rPr lang="he-IL" sz="1550" b="0" i="0" dirty="0" err="1">
                <a:solidFill>
                  <a:srgbClr val="000000"/>
                </a:solidFill>
                <a:effectLst/>
                <a:latin typeface="Arial" panose="020B0604020202020204" pitchFamily="34" charset="0"/>
              </a:rPr>
              <a:t>נימא</a:t>
            </a:r>
            <a:r>
              <a:rPr lang="he-IL" sz="1550" b="0" i="0" dirty="0">
                <a:solidFill>
                  <a:srgbClr val="000000"/>
                </a:solidFill>
                <a:effectLst/>
                <a:latin typeface="Arial" panose="020B0604020202020204" pitchFamily="34" charset="0"/>
              </a:rPr>
              <a:t> תיהוי </a:t>
            </a:r>
            <a:r>
              <a:rPr lang="he-IL" sz="1550" b="0" i="0" dirty="0" err="1">
                <a:solidFill>
                  <a:srgbClr val="000000"/>
                </a:solidFill>
                <a:effectLst/>
                <a:latin typeface="Arial" panose="020B0604020202020204" pitchFamily="34" charset="0"/>
              </a:rPr>
              <a:t>תיובתא</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דרב</a:t>
            </a:r>
            <a:r>
              <a:rPr lang="he-IL" sz="1550" b="0" i="0" dirty="0">
                <a:solidFill>
                  <a:srgbClr val="000000"/>
                </a:solidFill>
                <a:effectLst/>
                <a:latin typeface="Arial" panose="020B0604020202020204" pitchFamily="34" charset="0"/>
              </a:rPr>
              <a:t> ושמואל </a:t>
            </a:r>
            <a:r>
              <a:rPr lang="he-IL" sz="1550" b="0" i="0" dirty="0" err="1">
                <a:solidFill>
                  <a:srgbClr val="000000"/>
                </a:solidFill>
                <a:effectLst/>
                <a:latin typeface="Arial" panose="020B0604020202020204" pitchFamily="34" charset="0"/>
              </a:rPr>
              <a:t>דאמרי</a:t>
            </a:r>
            <a:r>
              <a:rPr lang="he-IL" sz="1550" b="0" i="0" dirty="0">
                <a:solidFill>
                  <a:srgbClr val="000000"/>
                </a:solidFill>
                <a:effectLst/>
                <a:latin typeface="Arial" panose="020B0604020202020204" pitchFamily="34" charset="0"/>
              </a:rPr>
              <a:t>: אין </a:t>
            </a:r>
            <a:r>
              <a:rPr lang="he-IL" sz="1550" b="0" i="0" dirty="0" err="1">
                <a:solidFill>
                  <a:srgbClr val="000000"/>
                </a:solidFill>
                <a:effectLst/>
                <a:latin typeface="Arial" panose="020B0604020202020204" pitchFamily="34" charset="0"/>
              </a:rPr>
              <a:t>מברכין</a:t>
            </a:r>
            <a:r>
              <a:rPr lang="he-IL" sz="1550" b="0" i="0" dirty="0">
                <a:solidFill>
                  <a:srgbClr val="000000"/>
                </a:solidFill>
                <a:effectLst/>
                <a:latin typeface="Arial" panose="020B0604020202020204" pitchFamily="34" charset="0"/>
              </a:rPr>
              <a:t> בורא מיני מזונות אלא בה' </a:t>
            </a:r>
            <a:r>
              <a:rPr lang="he-IL" sz="1550" b="0" i="0" dirty="0" err="1">
                <a:solidFill>
                  <a:srgbClr val="000000"/>
                </a:solidFill>
                <a:effectLst/>
                <a:latin typeface="Arial" panose="020B0604020202020204" pitchFamily="34" charset="0"/>
              </a:rPr>
              <a:t>המינין</a:t>
            </a:r>
            <a:r>
              <a:rPr lang="he-IL" sz="1550" b="0" i="0" dirty="0">
                <a:solidFill>
                  <a:srgbClr val="000000"/>
                </a:solidFill>
                <a:effectLst/>
                <a:latin typeface="Arial" panose="020B0604020202020204" pitchFamily="34" charset="0"/>
              </a:rPr>
              <a:t> בלבד,    </a:t>
            </a:r>
          </a:p>
          <a:p>
            <a:pPr>
              <a:lnSpc>
                <a:spcPct val="120000"/>
              </a:lnSpc>
            </a:pPr>
            <a:r>
              <a:rPr lang="he-IL" sz="1550" dirty="0">
                <a:solidFill>
                  <a:srgbClr val="000000"/>
                </a:solidFill>
                <a:latin typeface="Arial" panose="020B0604020202020204" pitchFamily="34" charset="0"/>
              </a:rPr>
              <a:t>                     </a:t>
            </a:r>
            <a:r>
              <a:rPr lang="he-IL" sz="1550" b="0" i="0" dirty="0" err="1">
                <a:solidFill>
                  <a:srgbClr val="000000"/>
                </a:solidFill>
                <a:effectLst/>
                <a:latin typeface="Arial" panose="020B0604020202020204" pitchFamily="34" charset="0"/>
              </a:rPr>
              <a:t>וא</a:t>
            </a:r>
            <a:r>
              <a:rPr lang="he-IL" sz="1550" b="0" i="0" dirty="0">
                <a:solidFill>
                  <a:srgbClr val="000000"/>
                </a:solidFill>
                <a:effectLst/>
                <a:latin typeface="Arial" panose="020B0604020202020204" pitchFamily="34" charset="0"/>
              </a:rPr>
              <a:t>''ר </a:t>
            </a:r>
            <a:r>
              <a:rPr lang="he-IL" sz="1550" b="0" i="0" dirty="0" err="1">
                <a:solidFill>
                  <a:srgbClr val="000000"/>
                </a:solidFill>
                <a:effectLst/>
                <a:latin typeface="Arial" panose="020B0604020202020204" pitchFamily="34" charset="0"/>
              </a:rPr>
              <a:t>הונא</a:t>
            </a:r>
            <a:r>
              <a:rPr lang="he-IL" sz="1550" b="0" i="0" dirty="0">
                <a:solidFill>
                  <a:srgbClr val="000000"/>
                </a:solidFill>
                <a:effectLst/>
                <a:latin typeface="Arial" panose="020B0604020202020204" pitchFamily="34" charset="0"/>
              </a:rPr>
              <a:t>: באומר כל הזן עלי.</a:t>
            </a:r>
          </a:p>
          <a:p>
            <a:pPr>
              <a:lnSpc>
                <a:spcPct val="120000"/>
              </a:lnSpc>
            </a:pPr>
            <a:r>
              <a:rPr lang="he-IL" sz="1550" dirty="0">
                <a:solidFill>
                  <a:srgbClr val="000000"/>
                </a:solidFill>
                <a:latin typeface="Arial" panose="020B0604020202020204" pitchFamily="34" charset="0"/>
              </a:rPr>
              <a:t>                     - </a:t>
            </a:r>
            <a:r>
              <a:rPr lang="he-IL" sz="1550" b="0" i="0" dirty="0" err="1">
                <a:solidFill>
                  <a:srgbClr val="000000"/>
                </a:solidFill>
                <a:effectLst/>
                <a:latin typeface="Arial" panose="020B0604020202020204" pitchFamily="34" charset="0"/>
              </a:rPr>
              <a:t>אלמא</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משחא</a:t>
            </a:r>
            <a:r>
              <a:rPr lang="he-IL" sz="1550" b="0" i="0" dirty="0">
                <a:solidFill>
                  <a:srgbClr val="000000"/>
                </a:solidFill>
                <a:effectLst/>
                <a:latin typeface="Arial" panose="020B0604020202020204" pitchFamily="34" charset="0"/>
              </a:rPr>
              <a:t> זיין!</a:t>
            </a:r>
          </a:p>
          <a:p>
            <a:pPr>
              <a:lnSpc>
                <a:spcPct val="120000"/>
              </a:lnSpc>
            </a:pPr>
            <a:endParaRPr lang="he-IL" sz="13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       אלא: חמרא סעיד, </a:t>
            </a:r>
            <a:r>
              <a:rPr lang="he-IL" sz="1550" b="0" i="0" dirty="0" err="1">
                <a:solidFill>
                  <a:srgbClr val="000000"/>
                </a:solidFill>
                <a:effectLst/>
                <a:latin typeface="Arial" panose="020B0604020202020204" pitchFamily="34" charset="0"/>
              </a:rPr>
              <a:t>ומשחא</a:t>
            </a:r>
            <a:r>
              <a:rPr lang="he-IL" sz="1550" b="0" i="0" dirty="0">
                <a:solidFill>
                  <a:srgbClr val="000000"/>
                </a:solidFill>
                <a:effectLst/>
                <a:latin typeface="Arial" panose="020B0604020202020204" pitchFamily="34" charset="0"/>
              </a:rPr>
              <a:t> לא סעיד. </a:t>
            </a:r>
          </a:p>
          <a:p>
            <a:pPr>
              <a:lnSpc>
                <a:spcPct val="120000"/>
              </a:lnSpc>
            </a:pPr>
            <a:r>
              <a:rPr lang="he-IL" sz="1550" b="0" i="0" dirty="0">
                <a:solidFill>
                  <a:srgbClr val="000000"/>
                </a:solidFill>
                <a:effectLst/>
                <a:latin typeface="Arial" panose="020B0604020202020204" pitchFamily="34" charset="0"/>
              </a:rPr>
              <a:t>       וחמרא מי סעיד? והא רבא </a:t>
            </a:r>
            <a:r>
              <a:rPr lang="he-IL" sz="1550" b="0" i="0" dirty="0" err="1">
                <a:solidFill>
                  <a:srgbClr val="000000"/>
                </a:solidFill>
                <a:effectLst/>
                <a:latin typeface="Arial" panose="020B0604020202020204" pitchFamily="34" charset="0"/>
              </a:rPr>
              <a:t>הוה</a:t>
            </a:r>
            <a:r>
              <a:rPr lang="he-IL" sz="1550" b="0" i="0" dirty="0">
                <a:solidFill>
                  <a:srgbClr val="000000"/>
                </a:solidFill>
                <a:effectLst/>
                <a:latin typeface="Arial" panose="020B0604020202020204" pitchFamily="34" charset="0"/>
              </a:rPr>
              <a:t> שתי </a:t>
            </a:r>
            <a:r>
              <a:rPr lang="he-IL" sz="1550" b="0" i="0" dirty="0" err="1">
                <a:solidFill>
                  <a:srgbClr val="000000"/>
                </a:solidFill>
                <a:effectLst/>
                <a:latin typeface="Arial" panose="020B0604020202020204" pitchFamily="34" charset="0"/>
              </a:rPr>
              <a:t>חמרי</a:t>
            </a:r>
            <a:r>
              <a:rPr lang="he-IL" sz="1550" b="0" i="0" dirty="0">
                <a:solidFill>
                  <a:srgbClr val="000000"/>
                </a:solidFill>
                <a:effectLst/>
                <a:latin typeface="Arial" panose="020B0604020202020204" pitchFamily="34" charset="0"/>
              </a:rPr>
              <a:t> כל מעלי יומא דפסחא כי היכי </a:t>
            </a:r>
            <a:r>
              <a:rPr lang="he-IL" sz="1550" b="0" i="0" dirty="0" err="1">
                <a:solidFill>
                  <a:srgbClr val="000000"/>
                </a:solidFill>
                <a:effectLst/>
                <a:latin typeface="Arial" panose="020B0604020202020204" pitchFamily="34" charset="0"/>
              </a:rPr>
              <a:t>דנגרריה</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ללביה</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וניכול</a:t>
            </a:r>
            <a:r>
              <a:rPr lang="he-IL" sz="1550" b="0" i="0" dirty="0">
                <a:solidFill>
                  <a:srgbClr val="000000"/>
                </a:solidFill>
                <a:effectLst/>
                <a:latin typeface="Arial" panose="020B0604020202020204" pitchFamily="34" charset="0"/>
              </a:rPr>
              <a:t> מצה טפי. </a:t>
            </a:r>
          </a:p>
          <a:p>
            <a:pPr>
              <a:lnSpc>
                <a:spcPct val="120000"/>
              </a:lnSpc>
            </a:pPr>
            <a:r>
              <a:rPr lang="he-IL" sz="1550" dirty="0">
                <a:solidFill>
                  <a:srgbClr val="000000"/>
                </a:solidFill>
                <a:latin typeface="Arial" panose="020B0604020202020204" pitchFamily="34" charset="0"/>
              </a:rPr>
              <a:t>       </a:t>
            </a:r>
            <a:r>
              <a:rPr lang="he-IL" sz="1550" b="0" i="0" dirty="0" err="1">
                <a:solidFill>
                  <a:srgbClr val="000000"/>
                </a:solidFill>
                <a:effectLst/>
                <a:latin typeface="Arial" panose="020B0604020202020204" pitchFamily="34" charset="0"/>
              </a:rPr>
              <a:t>טובא</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גריר</a:t>
            </a:r>
            <a:r>
              <a:rPr lang="he-IL" sz="1550" b="0" i="0" dirty="0">
                <a:solidFill>
                  <a:srgbClr val="000000"/>
                </a:solidFill>
                <a:effectLst/>
                <a:latin typeface="Arial" panose="020B0604020202020204" pitchFamily="34" charset="0"/>
              </a:rPr>
              <a:t> פורתא סעיד.</a:t>
            </a:r>
          </a:p>
          <a:p>
            <a:pPr>
              <a:lnSpc>
                <a:spcPct val="120000"/>
              </a:lnSpc>
            </a:pPr>
            <a:r>
              <a:rPr lang="he-IL" sz="1550" b="0" i="0" dirty="0">
                <a:solidFill>
                  <a:srgbClr val="000000"/>
                </a:solidFill>
                <a:effectLst/>
                <a:latin typeface="Arial" panose="020B0604020202020204" pitchFamily="34" charset="0"/>
              </a:rPr>
              <a:t>       ומי סעיד כלל? והכתיב: "</a:t>
            </a:r>
            <a:r>
              <a:rPr lang="he-IL" sz="1550" b="0" i="0" dirty="0">
                <a:solidFill>
                  <a:srgbClr val="002060"/>
                </a:solidFill>
                <a:effectLst/>
                <a:latin typeface="Arial" panose="020B0604020202020204" pitchFamily="34" charset="0"/>
              </a:rPr>
              <a:t>וְיַיִן יְשַׂמַּח לְבַב אֱנוֹשׁ... וְלֶחֶם לְבַב אֱנוֹשׁ יִסְעָד</a:t>
            </a:r>
            <a:r>
              <a:rPr lang="he-IL" sz="1550" b="0" i="0" dirty="0">
                <a:solidFill>
                  <a:srgbClr val="000000"/>
                </a:solidFill>
                <a:effectLst/>
                <a:latin typeface="Arial" panose="020B0604020202020204" pitchFamily="34" charset="0"/>
              </a:rPr>
              <a:t>" וגו' </a:t>
            </a:r>
            <a:r>
              <a:rPr lang="he-IL" sz="1550" b="0" i="0" dirty="0" err="1">
                <a:solidFill>
                  <a:srgbClr val="000000"/>
                </a:solidFill>
                <a:effectLst/>
                <a:latin typeface="Arial" panose="020B0604020202020204" pitchFamily="34" charset="0"/>
              </a:rPr>
              <a:t>נהמא</a:t>
            </a:r>
            <a:r>
              <a:rPr lang="he-IL" sz="1550" b="0" i="0" dirty="0">
                <a:solidFill>
                  <a:srgbClr val="000000"/>
                </a:solidFill>
                <a:effectLst/>
                <a:latin typeface="Arial" panose="020B0604020202020204" pitchFamily="34" charset="0"/>
              </a:rPr>
              <a:t> הוא </a:t>
            </a:r>
            <a:r>
              <a:rPr lang="he-IL" sz="1550" b="0" i="0" dirty="0" err="1">
                <a:solidFill>
                  <a:srgbClr val="000000"/>
                </a:solidFill>
                <a:effectLst/>
                <a:latin typeface="Arial" panose="020B0604020202020204" pitchFamily="34" charset="0"/>
              </a:rPr>
              <a:t>דסעיד</a:t>
            </a:r>
            <a:r>
              <a:rPr lang="he-IL" sz="1550" b="0" i="0" dirty="0">
                <a:solidFill>
                  <a:srgbClr val="000000"/>
                </a:solidFill>
                <a:effectLst/>
                <a:latin typeface="Arial" panose="020B0604020202020204" pitchFamily="34" charset="0"/>
              </a:rPr>
              <a:t> חמרא לא סעיד. </a:t>
            </a:r>
            <a:endParaRPr lang="he-IL" sz="1400" b="0" i="0" dirty="0">
              <a:solidFill>
                <a:srgbClr val="000000"/>
              </a:solidFill>
              <a:effectLst/>
              <a:latin typeface="Arial" panose="020B0604020202020204" pitchFamily="34" charset="0"/>
            </a:endParaRPr>
          </a:p>
          <a:p>
            <a:pPr>
              <a:lnSpc>
                <a:spcPct val="120000"/>
              </a:lnSpc>
            </a:pPr>
            <a:r>
              <a:rPr lang="he-IL" sz="1550" dirty="0">
                <a:solidFill>
                  <a:srgbClr val="000000"/>
                </a:solidFill>
                <a:latin typeface="Arial" panose="020B0604020202020204" pitchFamily="34" charset="0"/>
              </a:rPr>
              <a:t>       </a:t>
            </a:r>
            <a:r>
              <a:rPr lang="he-IL" sz="1550" b="0" i="0" dirty="0">
                <a:solidFill>
                  <a:srgbClr val="000000"/>
                </a:solidFill>
                <a:effectLst/>
                <a:latin typeface="Arial" panose="020B0604020202020204" pitchFamily="34" charset="0"/>
              </a:rPr>
              <a:t>אלא: חמרא </a:t>
            </a:r>
            <a:r>
              <a:rPr lang="he-IL" sz="1550" b="0" i="0" dirty="0" err="1">
                <a:solidFill>
                  <a:srgbClr val="000000"/>
                </a:solidFill>
                <a:effectLst/>
                <a:latin typeface="Arial" panose="020B0604020202020204" pitchFamily="34" charset="0"/>
              </a:rPr>
              <a:t>אית</a:t>
            </a:r>
            <a:r>
              <a:rPr lang="he-IL" sz="1550" b="0" i="0" dirty="0">
                <a:solidFill>
                  <a:srgbClr val="000000"/>
                </a:solidFill>
                <a:effectLst/>
                <a:latin typeface="Arial" panose="020B0604020202020204" pitchFamily="34" charset="0"/>
              </a:rPr>
              <a:t> ביה תרתי, סעיד ומשמח, </a:t>
            </a:r>
            <a:r>
              <a:rPr lang="he-IL" sz="1550" b="0" i="0" dirty="0" err="1">
                <a:solidFill>
                  <a:srgbClr val="000000"/>
                </a:solidFill>
                <a:effectLst/>
                <a:latin typeface="Arial" panose="020B0604020202020204" pitchFamily="34" charset="0"/>
              </a:rPr>
              <a:t>נהמא</a:t>
            </a:r>
            <a:r>
              <a:rPr lang="he-IL" sz="1550" b="0" i="0" dirty="0">
                <a:solidFill>
                  <a:srgbClr val="000000"/>
                </a:solidFill>
                <a:effectLst/>
                <a:latin typeface="Arial" panose="020B0604020202020204" pitchFamily="34" charset="0"/>
              </a:rPr>
              <a:t> מסעד סעיד שמוחי לא משמח.</a:t>
            </a:r>
          </a:p>
        </p:txBody>
      </p:sp>
      <p:sp>
        <p:nvSpPr>
          <p:cNvPr id="3" name="הסבר מלבני מעוגל 6">
            <a:extLst>
              <a:ext uri="{FF2B5EF4-FFF2-40B4-BE49-F238E27FC236}">
                <a16:creationId xmlns:a16="http://schemas.microsoft.com/office/drawing/2014/main" id="{15FE24AB-8994-A709-EB0D-441E8D74EF39}"/>
              </a:ext>
            </a:extLst>
          </p:cNvPr>
          <p:cNvSpPr/>
          <p:nvPr/>
        </p:nvSpPr>
        <p:spPr>
          <a:xfrm>
            <a:off x="1691680" y="188640"/>
            <a:ext cx="3114799" cy="1008112"/>
          </a:xfrm>
          <a:prstGeom prst="wedgeRoundRectCallout">
            <a:avLst>
              <a:gd name="adj1" fmla="val 54276"/>
              <a:gd name="adj2" fmla="val -4469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200" dirty="0">
                <a:solidFill>
                  <a:schemeClr val="tx1"/>
                </a:solidFill>
              </a:rPr>
              <a:t>משנה לה ע"א:</a:t>
            </a:r>
            <a:endParaRPr lang="he-IL" sz="200" dirty="0">
              <a:solidFill>
                <a:srgbClr val="F79646">
                  <a:lumMod val="50000"/>
                </a:srgbClr>
              </a:solidFill>
            </a:endParaRPr>
          </a:p>
          <a:p>
            <a:pPr>
              <a:lnSpc>
                <a:spcPct val="120000"/>
              </a:lnSpc>
            </a:pPr>
            <a:r>
              <a:rPr lang="he-IL" sz="1200" dirty="0">
                <a:solidFill>
                  <a:srgbClr val="F79646">
                    <a:lumMod val="50000"/>
                  </a:srgbClr>
                </a:solidFill>
              </a:rPr>
              <a:t>כיצד </a:t>
            </a:r>
            <a:r>
              <a:rPr lang="he-IL" sz="1200" dirty="0" err="1">
                <a:solidFill>
                  <a:srgbClr val="F79646">
                    <a:lumMod val="50000"/>
                  </a:srgbClr>
                </a:solidFill>
              </a:rPr>
              <a:t>מברכין</a:t>
            </a:r>
            <a:r>
              <a:rPr lang="he-IL" sz="1200" dirty="0">
                <a:solidFill>
                  <a:srgbClr val="F79646">
                    <a:lumMod val="50000"/>
                  </a:srgbClr>
                </a:solidFill>
              </a:rPr>
              <a:t> על הפירות? </a:t>
            </a:r>
          </a:p>
          <a:p>
            <a:pPr>
              <a:lnSpc>
                <a:spcPct val="120000"/>
              </a:lnSpc>
            </a:pPr>
            <a:r>
              <a:rPr lang="he-IL" sz="1200" dirty="0">
                <a:solidFill>
                  <a:srgbClr val="F79646">
                    <a:lumMod val="50000"/>
                  </a:srgbClr>
                </a:solidFill>
              </a:rPr>
              <a:t>על פירות האילן - הוא אומר "בורא פרי העץ", </a:t>
            </a:r>
          </a:p>
          <a:p>
            <a:pPr>
              <a:lnSpc>
                <a:spcPct val="120000"/>
              </a:lnSpc>
            </a:pPr>
            <a:r>
              <a:rPr lang="he-IL" sz="1200" dirty="0">
                <a:solidFill>
                  <a:srgbClr val="F79646">
                    <a:lumMod val="50000"/>
                  </a:srgbClr>
                </a:solidFill>
              </a:rPr>
              <a:t>חוץ מן היין שעל היין הוא אומר "בורא פרי הגפן". </a:t>
            </a:r>
          </a:p>
        </p:txBody>
      </p:sp>
      <p:sp>
        <p:nvSpPr>
          <p:cNvPr id="6" name="תיבת טקסט 5">
            <a:extLst>
              <a:ext uri="{FF2B5EF4-FFF2-40B4-BE49-F238E27FC236}">
                <a16:creationId xmlns:a16="http://schemas.microsoft.com/office/drawing/2014/main" id="{2EF443BB-BFF7-4573-C96C-9110663689B5}"/>
              </a:ext>
            </a:extLst>
          </p:cNvPr>
          <p:cNvSpPr txBox="1"/>
          <p:nvPr/>
        </p:nvSpPr>
        <p:spPr>
          <a:xfrm>
            <a:off x="8366750" y="2469132"/>
            <a:ext cx="288032" cy="3093154"/>
          </a:xfrm>
          <a:prstGeom prst="rect">
            <a:avLst/>
          </a:prstGeom>
          <a:noFill/>
        </p:spPr>
        <p:txBody>
          <a:bodyPr wrap="square" rtlCol="1">
            <a:spAutoFit/>
          </a:bodyPr>
          <a:lstStyle/>
          <a:p>
            <a:r>
              <a:rPr lang="he-IL" sz="1300" dirty="0"/>
              <a:t>①</a:t>
            </a:r>
          </a:p>
          <a:p>
            <a:endParaRPr lang="he-IL" sz="1300" dirty="0"/>
          </a:p>
          <a:p>
            <a:endParaRPr lang="he-IL" sz="1300" dirty="0"/>
          </a:p>
          <a:p>
            <a:endParaRPr lang="he-IL" sz="1300" dirty="0"/>
          </a:p>
          <a:p>
            <a:r>
              <a:rPr lang="he-IL" sz="1300" dirty="0"/>
              <a:t>②</a:t>
            </a:r>
          </a:p>
          <a:p>
            <a:endParaRPr lang="he-IL" sz="1300" dirty="0"/>
          </a:p>
          <a:p>
            <a:endParaRPr lang="he-IL" sz="1300" dirty="0"/>
          </a:p>
          <a:p>
            <a:endParaRPr lang="he-IL" sz="1300" dirty="0"/>
          </a:p>
          <a:p>
            <a:endParaRPr lang="he-IL" sz="1300" dirty="0"/>
          </a:p>
          <a:p>
            <a:endParaRPr lang="he-IL" sz="1300" dirty="0"/>
          </a:p>
          <a:p>
            <a:endParaRPr lang="he-IL" sz="1100" dirty="0"/>
          </a:p>
          <a:p>
            <a:endParaRPr lang="he-IL" sz="1300" dirty="0"/>
          </a:p>
          <a:p>
            <a:endParaRPr lang="he-IL" sz="1300" dirty="0"/>
          </a:p>
          <a:p>
            <a:endParaRPr lang="he-IL" sz="1300" dirty="0"/>
          </a:p>
          <a:p>
            <a:r>
              <a:rPr lang="he-IL" sz="1300" dirty="0"/>
              <a:t>③</a:t>
            </a:r>
          </a:p>
        </p:txBody>
      </p:sp>
    </p:spTree>
    <p:extLst>
      <p:ext uri="{BB962C8B-B14F-4D97-AF65-F5344CB8AC3E}">
        <p14:creationId xmlns:p14="http://schemas.microsoft.com/office/powerpoint/2010/main" val="267418980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23055</TotalTime>
  <Words>2477</Words>
  <Application>Microsoft Office PowerPoint</Application>
  <PresentationFormat>‫הצגה על המסך (4:3)</PresentationFormat>
  <Paragraphs>482</Paragraphs>
  <Slides>12</Slides>
  <Notes>10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12</vt:i4>
      </vt:variant>
    </vt:vector>
  </HeadingPairs>
  <TitlesOfParts>
    <vt:vector size="15" baseType="lpstr">
      <vt:lpstr>Arial</vt:lpstr>
      <vt:lpstr>Calibri</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נועם שפירא</cp:lastModifiedBy>
  <cp:revision>2335</cp:revision>
  <dcterms:created xsi:type="dcterms:W3CDTF">2015-01-28T10:22:53Z</dcterms:created>
  <dcterms:modified xsi:type="dcterms:W3CDTF">2024-02-06T16:08:54Z</dcterms:modified>
</cp:coreProperties>
</file>