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615" r:id="rId2"/>
    <p:sldId id="537" r:id="rId3"/>
    <p:sldId id="629" r:id="rId4"/>
    <p:sldId id="630" r:id="rId5"/>
    <p:sldId id="631" r:id="rId6"/>
    <p:sldId id="632" r:id="rId7"/>
    <p:sldId id="633" r:id="rId8"/>
    <p:sldId id="634" r:id="rId9"/>
    <p:sldId id="635" r:id="rId10"/>
    <p:sldId id="636" r:id="rId11"/>
    <p:sldId id="429" r:id="rId1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1694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A89F01-3F57-C809-580A-08F34177B2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EB3F300-BAA1-B851-1C42-71CD6DEC79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F553D8-8CDD-4BB5-DF68-03995F5754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D78FDAF-2682-152D-764F-45D9A6F1948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7058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F7E70B-A8BF-E370-3027-C7E37DD80F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EE263B3-C324-BCD9-8830-BCD75E5BFAC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8706714F-B1CB-E68A-83BC-760DA76F8F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950E579-BF34-3100-F457-BF4660B0B29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543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DC416-D5FB-DF8F-B747-75673504A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F06385A5-7E6D-BCF0-8CBD-8F8593BB805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B0F11CF-7C27-7662-506E-E165D61FE1F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32EA63D-21FC-C723-11D3-811D38A978D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97017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E1E8C8-07E1-FBC8-4196-D008AB5995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AB8F360-805F-7F28-B374-C6D7E5B859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4C69CB6-5A06-4810-FE0A-9C8260C9B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53C0EB4-A16E-AADA-6A4B-9D33118B02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7590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C6F751-8023-83E7-49E7-B45F9CB654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27CBD06E-CD3E-23F4-2607-2DD94C9DAD8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2116C9D7-D525-5F0E-E5DB-5C9A02909D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92AEDFE-B453-8E2D-FAF8-8B252DDF1E8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79453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3EA45E-9E0C-326C-DD41-3A644425BD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F2DA02C-EE37-3867-2B2F-1C64566C2A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73C1F872-2ECA-8D31-4CD9-13C7C637F6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C5F47B7-ADA3-EE56-8619-F5A51E1BB8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5144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F68106-3767-0A47-983A-BB49A9AFE0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F1FFB25-57AB-93C1-8167-06B739CEDB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64D588C-FD2B-7A0A-0480-E4D8E4CE3B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FA90A8C6-909F-3695-0634-E649A5B4ED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2716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900EC-E702-1B0E-00CA-3421CEB9B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E063440-64C1-AAE5-D2F7-867C31D5D0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FFD52B0-05D1-8C6F-0990-B187C4A5E29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7FFD04B9-EC28-B7A6-78EF-4C9BD083BB5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2204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ל'/שבט/תשפ"ד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65783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לו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לו ע"א (שורה 10) – דף לו ע"ב (3 שורות מלמטה)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0831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E5D89F-5B75-C604-C399-D46E3ABB0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DBBD191-F0AF-AC6F-A0DE-7C56533D4C64}"/>
              </a:ext>
            </a:extLst>
          </p:cNvPr>
          <p:cNvSpPr txBox="1"/>
          <p:nvPr/>
        </p:nvSpPr>
        <p:spPr>
          <a:xfrm>
            <a:off x="-161866" y="35330"/>
            <a:ext cx="15655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0A0A532B-910F-CB58-71C7-D83A16B101D5}"/>
              </a:ext>
            </a:extLst>
          </p:cNvPr>
          <p:cNvSpPr txBox="1"/>
          <p:nvPr/>
        </p:nvSpPr>
        <p:spPr>
          <a:xfrm>
            <a:off x="1284799" y="2303186"/>
            <a:ext cx="7272808" cy="41647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קדרה וכן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דייסא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יהודה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כהנא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''מ. </a:t>
            </a:r>
          </a:p>
          <a:p>
            <a:pPr>
              <a:lnSpc>
                <a:spcPct val="120000"/>
              </a:lnSpc>
            </a:pPr>
            <a:endParaRPr lang="he-IL" sz="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בדייסא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גרידא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כ''ע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''מ, </a:t>
            </a:r>
          </a:p>
          <a:p>
            <a:pPr>
              <a:lnSpc>
                <a:spcPct val="120000"/>
              </a:lnSpc>
            </a:pPr>
            <a:endParaRPr lang="he-IL" sz="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כי פליגי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בדייסא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כעין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חביץ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קדרה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רב יהודה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סבר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דובשא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עיקר,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רב כהנא אמר בורא מיני מזונות - סבר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סמידא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עיקר.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יוסף: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כהנא מסתברא,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ושמואל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תרוייהו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כל שיש בו מחמשת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המינין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בורא מיני מזונות.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2817BBC2-981E-7917-03FD-7C9430D72A75}"/>
              </a:ext>
            </a:extLst>
          </p:cNvPr>
          <p:cNvSpPr/>
          <p:nvPr/>
        </p:nvSpPr>
        <p:spPr>
          <a:xfrm>
            <a:off x="3582343" y="166207"/>
            <a:ext cx="5094113" cy="1966649"/>
          </a:xfrm>
          <a:prstGeom prst="wedgeRoundRectCallout">
            <a:avLst>
              <a:gd name="adj1" fmla="val 52922"/>
              <a:gd name="adj2" fmla="val -41904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לו ע"א: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קמחא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רב יהודה אמר: בורא פרי האדמה, ורב נחמן אמר: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</a:t>
            </a: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קורא – 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רב יהודה אמר: בורא פרי האדמה, ושמואל אמר: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בדברו...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000000"/>
                </a:solidFill>
                <a:latin typeface="Arial" panose="020B0604020202020204" pitchFamily="34" charset="0"/>
              </a:rPr>
              <a:t>לו ע"ב: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פלפלי –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רב ששת אמר: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רבא אמר: לא כלום. </a:t>
            </a: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טבלה 7">
            <a:extLst>
              <a:ext uri="{FF2B5EF4-FFF2-40B4-BE49-F238E27FC236}">
                <a16:creationId xmlns:a16="http://schemas.microsoft.com/office/drawing/2014/main" id="{58A3EC39-1EDF-C51D-7A0B-93C8C48AA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086477"/>
              </p:ext>
            </p:extLst>
          </p:nvPr>
        </p:nvGraphicFramePr>
        <p:xfrm>
          <a:off x="323528" y="3681329"/>
          <a:ext cx="3526360" cy="899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7592">
                  <a:extLst>
                    <a:ext uri="{9D8B030D-6E8A-4147-A177-3AD203B41FA5}">
                      <a16:colId xmlns:a16="http://schemas.microsoft.com/office/drawing/2014/main" val="2951353875"/>
                    </a:ext>
                  </a:extLst>
                </a:gridCol>
                <a:gridCol w="1068595">
                  <a:extLst>
                    <a:ext uri="{9D8B030D-6E8A-4147-A177-3AD203B41FA5}">
                      <a16:colId xmlns:a16="http://schemas.microsoft.com/office/drawing/2014/main" val="1678515388"/>
                    </a:ext>
                  </a:extLst>
                </a:gridCol>
                <a:gridCol w="1560173">
                  <a:extLst>
                    <a:ext uri="{9D8B030D-6E8A-4147-A177-3AD203B41FA5}">
                      <a16:colId xmlns:a16="http://schemas.microsoft.com/office/drawing/2014/main" val="4075300772"/>
                    </a:ext>
                  </a:extLst>
                </a:gridCol>
              </a:tblGrid>
              <a:tr h="299933">
                <a:tc>
                  <a:txBody>
                    <a:bodyPr/>
                    <a:lstStyle/>
                    <a:p>
                      <a:pPr rtl="1"/>
                      <a:endParaRPr lang="he-I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/>
                        <a:t>דייסא</a:t>
                      </a:r>
                      <a:r>
                        <a:rPr lang="he-IL" sz="1200" dirty="0"/>
                        <a:t> גרידא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/>
                        <a:t>דייסא</a:t>
                      </a:r>
                      <a:r>
                        <a:rPr lang="he-IL" sz="1200" dirty="0"/>
                        <a:t> כעין </a:t>
                      </a:r>
                      <a:r>
                        <a:rPr lang="he-IL" sz="1200" dirty="0" err="1"/>
                        <a:t>חביץ</a:t>
                      </a:r>
                      <a:r>
                        <a:rPr lang="he-IL" sz="1200" dirty="0"/>
                        <a:t> קדרה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743747"/>
                  </a:ext>
                </a:extLst>
              </a:tr>
              <a:tr h="299933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 יהודה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במ"מ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 err="1"/>
                        <a:t>שהכל</a:t>
                      </a:r>
                      <a:endParaRPr lang="he-I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978069"/>
                  </a:ext>
                </a:extLst>
              </a:tr>
              <a:tr h="299933">
                <a:tc>
                  <a:txBody>
                    <a:bodyPr/>
                    <a:lstStyle/>
                    <a:p>
                      <a:pPr rtl="1"/>
                      <a:r>
                        <a:rPr lang="he-IL" sz="1200" dirty="0"/>
                        <a:t>רב כהנא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במ"מ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200" dirty="0"/>
                        <a:t>במ"מ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336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55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לו ע"א (שורה 10) – דף לו ע"ב (3 שורות מלמטה)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</a:t>
            </a:r>
            <a:r>
              <a:rPr lang="he-IL" sz="2400" b="1" dirty="0" err="1">
                <a:solidFill>
                  <a:srgbClr val="00B050"/>
                </a:solidFill>
              </a:rPr>
              <a:t>לז</a:t>
            </a:r>
            <a:endParaRPr lang="he-IL" sz="2400" b="1" dirty="0">
              <a:solidFill>
                <a:srgbClr val="00B050"/>
              </a:solidFill>
            </a:endParaRP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לו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E21D97F-4421-42A0-9B7E-2A1DB4269A6E}"/>
              </a:ext>
            </a:extLst>
          </p:cNvPr>
          <p:cNvSpPr txBox="1"/>
          <p:nvPr/>
        </p:nvSpPr>
        <p:spPr>
          <a:xfrm>
            <a:off x="547941" y="-14099"/>
            <a:ext cx="8172400" cy="68063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קמחא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יהודה אמר: בורא פרי האדמה,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נחמן אמר: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לרב נחמן: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תפלוג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יהודה, דר' יוחנן ושמואל קיימי כוותיה,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יהודה אמר שמואל, וכן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יצחק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שמן זית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בורא פרי העץ –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דאשתני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במלתיה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ה''נ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אע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דאשתני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במלתיה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דמי?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התם לית 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בפת.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אחרינא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בורא פרי האדמה אלא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והא''ר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מתנא אמר שמואל: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אקרא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וקמחא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דשערי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–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לאו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פרי האדמה? 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נמי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 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ולשמעינן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דשערי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אשמעינן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ה''מ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דחיטי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דשערי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לבריך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כלל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       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ומי גרע ממלח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וזמית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?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–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900" dirty="0">
                <a:solidFill>
                  <a:srgbClr val="000000"/>
                </a:solidFill>
                <a:latin typeface="Arial" panose="020B0604020202020204" pitchFamily="34" charset="0"/>
              </a:rPr>
              <a:t>צ"ל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על המלח ועל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הזמית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אומר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שהכל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נהיה בדברו.</a:t>
            </a:r>
          </a:p>
          <a:p>
            <a:pPr>
              <a:lnSpc>
                <a:spcPct val="120000"/>
              </a:lnSpc>
            </a:pPr>
            <a:endParaRPr lang="he-IL" sz="300" dirty="0">
              <a:solidFill>
                <a:srgbClr val="F79646">
                  <a:lumMod val="50000"/>
                </a:srgbClr>
              </a:solidFill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אצטריך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סד''א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מלח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וזמית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עביד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דשדי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לפומיה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קמחא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דשערי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הואיל וקשה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לקוקיאני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               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לבריך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כלל 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כיון דאית ליה הנאה מיניה בעי ברוכי.</a:t>
            </a: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81A818A1-CB15-DD71-5829-75ED497BE108}"/>
              </a:ext>
            </a:extLst>
          </p:cNvPr>
          <p:cNvSpPr/>
          <p:nvPr/>
        </p:nvSpPr>
        <p:spPr>
          <a:xfrm>
            <a:off x="1835696" y="188640"/>
            <a:ext cx="2304256" cy="886529"/>
          </a:xfrm>
          <a:prstGeom prst="wedgeRoundRectCallout">
            <a:avLst>
              <a:gd name="adj1" fmla="val 57093"/>
              <a:gd name="adj2" fmla="val -40226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chemeClr val="tx1"/>
                </a:solidFill>
              </a:rPr>
              <a:t>ברייתא </a:t>
            </a:r>
            <a:r>
              <a:rPr lang="he-IL" sz="1400" dirty="0" err="1">
                <a:solidFill>
                  <a:schemeClr val="tx1"/>
                </a:solidFill>
              </a:rPr>
              <a:t>לז</a:t>
            </a:r>
            <a:r>
              <a:rPr lang="he-IL" sz="1400" dirty="0">
                <a:solidFill>
                  <a:schemeClr val="tx1"/>
                </a:solidFill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הכוסס את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החטה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–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מברך עליה בורא פרי האדמה.</a:t>
            </a:r>
          </a:p>
        </p:txBody>
      </p:sp>
    </p:spTree>
    <p:extLst>
      <p:ext uri="{BB962C8B-B14F-4D97-AF65-F5344CB8AC3E}">
        <p14:creationId xmlns:p14="http://schemas.microsoft.com/office/powerpoint/2010/main" val="1877122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A9341-0F8D-811A-F2E3-7606FC8AAB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162AF908-3892-7E26-9C99-91A819C05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F536DFB-91E4-C750-7953-821E3685BB80}"/>
              </a:ext>
            </a:extLst>
          </p:cNvPr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לו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E3FDB93C-0379-F3D7-287F-053D98FD5D11}"/>
              </a:ext>
            </a:extLst>
          </p:cNvPr>
          <p:cNvSpPr txBox="1"/>
          <p:nvPr/>
        </p:nvSpPr>
        <p:spPr>
          <a:xfrm>
            <a:off x="1115616" y="71194"/>
            <a:ext cx="7524328" cy="66761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קורא –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יהודה אמר: בורא פרי האדמה,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ושמואל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יהודה אמר בורא פרי האדמה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הוא,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ושמואל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נהיה בדברו - הואיל וסופו להקשות.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שמואל לרב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שיננא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כוותך מסתברא,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צנון סופו להקשות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ומברכינן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בורא פרי האדמה.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היא, צנון נטעי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דפוגלא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נטעי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דקורא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דלא נטעי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והרי צלף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דנטעי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דפרחא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ותנן 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דק"ס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ותניא)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על מיני נצפה – 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על העלין ועל התמרות - אומר בורא פרי האדמה,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ועל האביונות ועל הקפריסין - אומר בורא פרי העץ.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נחמן בר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צלף נטעי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דשותא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נטעי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אדעתא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דקורא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''ג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דקלסיה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שמואל לרב יהודה, הלכתא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דשמואל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4C0EF-A90A-7962-53FB-13DE928445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4D23DFD-76C3-E144-31E8-1BF31F8319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EB9921-B3DB-FB62-8DB2-26A6B72A34D9}"/>
              </a:ext>
            </a:extLst>
          </p:cNvPr>
          <p:cNvSpPr txBox="1"/>
          <p:nvPr/>
        </p:nvSpPr>
        <p:spPr>
          <a:xfrm>
            <a:off x="-161866" y="3533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>
                <a:solidFill>
                  <a:schemeClr val="bg1">
                    <a:lumMod val="50000"/>
                  </a:schemeClr>
                </a:solidFill>
              </a:rPr>
              <a:t>דף לו </a:t>
            </a:r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6264AF6-8502-4FDA-2A8E-2F5A837F383B}"/>
              </a:ext>
            </a:extLst>
          </p:cNvPr>
          <p:cNvSpPr txBox="1"/>
          <p:nvPr/>
        </p:nvSpPr>
        <p:spPr>
          <a:xfrm>
            <a:off x="1043608" y="486313"/>
            <a:ext cx="7524328" cy="56789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רב: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צלף של ערלה בחוצה לארץ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-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זורק את האביונות ואוכל את הקפריסין.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דאביונות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וקפריסין לאו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מיני נצפה –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 העלים ועל התמרות - אומר בורא פרי האדמה,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ועל האביונות ועל הקפריסין - אומר בורא פרי העץ.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כר''ע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רבי אליעזר אומר: צלף מתעשר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תמרות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ואביונות וקפריסין.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אין מתעשר אלא אביונות בלבד מפני שהוא פרי.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הלכה כרבי עקיבא!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אמר הלכה כרבי עקיבא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אפי' בארץ,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כל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המיקל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בארץ הלכה כמותו בחוצה לארץ אבל בארץ לא.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הלכה כרבי עקיבא בחוצה לארץ!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המיקל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בארץ הלכה כמותו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אמר הכי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''מ גבי מעשר אילן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דבארץ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גופא מדרבנן,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גבי ערלה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דבארץ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מדאורייתא אימא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 נמי נגזור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''ל. 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2BF7533E-7967-C876-C07E-0B71526B0CB4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331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0F67CB-1FA0-7471-F350-AB2A24B0A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79AA2B4-6685-B379-6D1C-41ABF2FC6615}"/>
              </a:ext>
            </a:extLst>
          </p:cNvPr>
          <p:cNvSpPr txBox="1"/>
          <p:nvPr/>
        </p:nvSpPr>
        <p:spPr>
          <a:xfrm>
            <a:off x="-161866" y="35330"/>
            <a:ext cx="300567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לו עמוד א - 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6C45C76-61B2-00CB-25A0-1666F2AF86E6}"/>
              </a:ext>
            </a:extLst>
          </p:cNvPr>
          <p:cNvSpPr txBox="1"/>
          <p:nvPr/>
        </p:nvSpPr>
        <p:spPr>
          <a:xfrm>
            <a:off x="1026830" y="1781205"/>
            <a:ext cx="7524328" cy="50427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למר בר רב אשי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זריק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אביונות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וקאכיל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קפריסין, </a:t>
            </a:r>
          </a:p>
          <a:p>
            <a:pPr>
              <a:lnSpc>
                <a:spcPct val="120000"/>
              </a:lnSpc>
            </a:pPr>
            <a:endParaRPr lang="he-IL" sz="1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דעתך, כר' עקיבא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דמיקל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ולעביד 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דמקילי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טפי,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he-IL" sz="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רש"ש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9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9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   צלף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אומרים: כלאים בכרם,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''ה אומרים: אין כלאים בכרם,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                 אלו ואלו מודים שחייב בערלה.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הא גופא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אמרת "צלף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אומרים כלאים בכרם" 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מין ירק הוא,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והדר תני "אלו ואלו מודים שחייב בערלה" -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מין אילן הוא.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הא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ספוקי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מספקא להו ועבדי הכא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לחומרא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לחומרא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מ''מ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לב''ש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ספק ערלה,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ותנן: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ספק ערלה -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בא''י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אסור,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ובסוריא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מותר,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ובח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''ל יורד ולוקח ובלבד שלא יראנו לוקט. </a:t>
            </a:r>
          </a:p>
          <a:p>
            <a:pPr>
              <a:lnSpc>
                <a:spcPct val="120000"/>
              </a:lnSpc>
            </a:pPr>
            <a:endParaRPr lang="he-IL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 עקיבא במקום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ר''א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כותיה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''ש במקום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ב''ה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אינה משנה. 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36128740-CB0F-60B4-0705-49E9F8CE5A98}"/>
              </a:ext>
            </a:extLst>
          </p:cNvPr>
          <p:cNvSpPr/>
          <p:nvPr/>
        </p:nvSpPr>
        <p:spPr>
          <a:xfrm>
            <a:off x="3873594" y="113139"/>
            <a:ext cx="4752528" cy="1584176"/>
          </a:xfrm>
          <a:prstGeom prst="wedgeRoundRectCallout">
            <a:avLst>
              <a:gd name="adj1" fmla="val 53252"/>
              <a:gd name="adj2" fmla="val -410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רב: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צלף של ערלה בחוצה לארץ זורק את האביונות ואוכל את הקפריסין.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דאביונות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וקפריסין לאו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כר''ע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רבי אליעזר אומר: צלף מתעשר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תמרות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ואביונות וקפריסין.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אומר: אין מתעשר אלא אביונות בלבד מפני שהוא פרי.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89A36DC-EE6A-F844-58FF-1C72627038BA}"/>
              </a:ext>
            </a:extLst>
          </p:cNvPr>
          <p:cNvSpPr txBox="1"/>
          <p:nvPr/>
        </p:nvSpPr>
        <p:spPr>
          <a:xfrm>
            <a:off x="8435321" y="5966058"/>
            <a:ext cx="576064" cy="21544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dirty="0"/>
              <a:t>עמוד ב</a:t>
            </a:r>
          </a:p>
        </p:txBody>
      </p:sp>
    </p:spTree>
    <p:extLst>
      <p:ext uri="{BB962C8B-B14F-4D97-AF65-F5344CB8AC3E}">
        <p14:creationId xmlns:p14="http://schemas.microsoft.com/office/powerpoint/2010/main" val="1975219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6A49E-E430-8EF6-F37E-F78BEFEEC2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F9ED09B7-C573-A047-10D6-A5C7B0BA21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90162AD-67A1-A7C5-6510-2DED785FBCB0}"/>
              </a:ext>
            </a:extLst>
          </p:cNvPr>
          <p:cNvSpPr txBox="1"/>
          <p:nvPr/>
        </p:nvSpPr>
        <p:spPr>
          <a:xfrm>
            <a:off x="-228978" y="35330"/>
            <a:ext cx="9174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b="1" dirty="0">
                <a:solidFill>
                  <a:schemeClr val="bg1">
                    <a:lumMod val="50000"/>
                  </a:schemeClr>
                </a:solidFill>
              </a:rPr>
              <a:t>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57D1DBDB-A766-0F5A-CE38-BB52B2D62F71}"/>
              </a:ext>
            </a:extLst>
          </p:cNvPr>
          <p:cNvSpPr txBox="1"/>
          <p:nvPr/>
        </p:nvSpPr>
        <p:spPr>
          <a:xfrm>
            <a:off x="1035219" y="1938506"/>
            <a:ext cx="7524328" cy="453406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ותיפוק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שומר לפרי,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ורחמנא אמר 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וַעֲרַלְתֶּם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עָרְלָתו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ֹ אֶת פִּרְיוֹ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את הטפל לפריו, ומאי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שומר לפרי.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שומר לפרי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דאיתיה בין בתלוש בין במחובר,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במחובר איתיה בתלוש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איתיביה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אביי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פיטמא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של רמון מצטרפת והנץ שלו אין מצטרף. </a:t>
            </a:r>
          </a:p>
          <a:p>
            <a:pPr>
              <a:lnSpc>
                <a:spcPct val="120000"/>
              </a:lnSpc>
            </a:pPr>
            <a:endParaRPr lang="he-IL" sz="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"הנץ שלו אין מצטרף"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אוכל הוא,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ותנ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 גבי ערלה: 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קליפי רמון והנץ שלו קליפי אגוזים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והגרעינין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חייבין בערלה.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שומר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לפירי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דאיתיה בשעת גמר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קפרס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בשעת גמר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E5F2B888-7AC6-4FBC-F4B8-F55280FF8D95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6FEFF04E-6BDD-90A7-428B-6F8AE1658187}"/>
              </a:ext>
            </a:extLst>
          </p:cNvPr>
          <p:cNvSpPr/>
          <p:nvPr/>
        </p:nvSpPr>
        <p:spPr>
          <a:xfrm>
            <a:off x="3873594" y="113139"/>
            <a:ext cx="4752528" cy="1584176"/>
          </a:xfrm>
          <a:prstGeom prst="wedgeRoundRectCallout">
            <a:avLst>
              <a:gd name="adj1" fmla="val 53252"/>
              <a:gd name="adj2" fmla="val -41083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רב:</a:t>
            </a: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צלף של ערלה בחוצה לארץ זורק את האביונות ואוכל את הקפריסין.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דאביונות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וקפריסין לאו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ורמינהו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  <a:endParaRPr lang="he-IL" sz="13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כר''ע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רבי אליעזר אומר: צלף מתעשר </a:t>
            </a: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תמרות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ואביונות וקפריסין. </a:t>
            </a:r>
          </a:p>
          <a:p>
            <a:pPr>
              <a:lnSpc>
                <a:spcPct val="120000"/>
              </a:lnSpc>
            </a:pPr>
            <a:r>
              <a:rPr lang="he-IL" sz="1300" dirty="0" err="1">
                <a:solidFill>
                  <a:srgbClr val="F79646">
                    <a:lumMod val="50000"/>
                  </a:srgbClr>
                </a:solidFill>
              </a:rPr>
              <a:t>ר''ע</a:t>
            </a:r>
            <a:r>
              <a:rPr lang="he-IL" sz="1300" dirty="0">
                <a:solidFill>
                  <a:srgbClr val="F79646">
                    <a:lumMod val="50000"/>
                  </a:srgbClr>
                </a:solidFill>
              </a:rPr>
              <a:t> אומר: אין מתעשר אלא אביונות בלבד מפני שהוא פרי. </a:t>
            </a:r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9542EF2E-FA41-5F7C-E59B-7AB9465D111E}"/>
              </a:ext>
            </a:extLst>
          </p:cNvPr>
          <p:cNvSpPr txBox="1"/>
          <p:nvPr/>
        </p:nvSpPr>
        <p:spPr>
          <a:xfrm>
            <a:off x="8477210" y="2896284"/>
            <a:ext cx="432048" cy="30008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20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200" dirty="0"/>
          </a:p>
          <a:p>
            <a:r>
              <a:rPr lang="he-IL" sz="1300" dirty="0"/>
              <a:t>②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CFE5BDAF-E822-D733-16E7-CCC8C14EF2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7" y="44624"/>
            <a:ext cx="2088231" cy="2198553"/>
          </a:xfrm>
          <a:prstGeom prst="rect">
            <a:avLst/>
          </a:prstGeom>
        </p:spPr>
      </p:pic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694FC6C5-519E-A907-5773-0E81658F8F19}"/>
              </a:ext>
            </a:extLst>
          </p:cNvPr>
          <p:cNvSpPr txBox="1"/>
          <p:nvPr/>
        </p:nvSpPr>
        <p:spPr>
          <a:xfrm>
            <a:off x="-468560" y="1412776"/>
            <a:ext cx="1152128" cy="2462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קפריסין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724108D4-C425-7FA6-CEC1-C2AF01016B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3086562"/>
            <a:ext cx="2304256" cy="2502678"/>
          </a:xfrm>
          <a:prstGeom prst="rect">
            <a:avLst/>
          </a:prstGeom>
        </p:spPr>
      </p:pic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3B8F7727-D7A4-AF75-F690-C0B6D64B4233}"/>
              </a:ext>
            </a:extLst>
          </p:cNvPr>
          <p:cNvSpPr txBox="1"/>
          <p:nvPr/>
        </p:nvSpPr>
        <p:spPr>
          <a:xfrm>
            <a:off x="-65172" y="5596780"/>
            <a:ext cx="2016224" cy="2539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חלקי פרי הרימון על פי שיטת רש"י</a:t>
            </a:r>
          </a:p>
        </p:txBody>
      </p:sp>
    </p:spTree>
    <p:extLst>
      <p:ext uri="{BB962C8B-B14F-4D97-AF65-F5344CB8AC3E}">
        <p14:creationId xmlns:p14="http://schemas.microsoft.com/office/powerpoint/2010/main" val="3543178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7E14CE-D4F4-4CB6-DB1E-CF8D5EB689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7DF0ABC9-A074-78FC-DC21-FEB52FFA031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FF609E-9D75-4FD8-C5A3-C2FDB8F7D83E}"/>
              </a:ext>
            </a:extLst>
          </p:cNvPr>
          <p:cNvSpPr txBox="1"/>
          <p:nvPr/>
        </p:nvSpPr>
        <p:spPr>
          <a:xfrm>
            <a:off x="-161866" y="35330"/>
            <a:ext cx="98945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C870847-219A-37BE-9E76-C20B5ED2E4A1}"/>
              </a:ext>
            </a:extLst>
          </p:cNvPr>
          <p:cNvSpPr txBox="1"/>
          <p:nvPr/>
        </p:nvSpPr>
        <p:spPr>
          <a:xfrm>
            <a:off x="703839" y="1655370"/>
            <a:ext cx="7973154" cy="51443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איני?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והאמר רב נחמן אמר רבה בר אבוה: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 מתחלי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דערלה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אסירי הואיל ונעשו שומר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לפירי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ושומר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לפירי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אימת הוי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בכופרא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קרי ליה שומר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לפירי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נחמן סבר לה כרבי יוסי,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רבי יוסי אומר: סמדר אסור מפני שהוא פרי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ופליגי רבנן עליה.</a:t>
            </a: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מתקיף לה רב שימי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מנהרדעא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ובשאר אילני מי פליגי רבנן עליה? והתנן: </a:t>
            </a:r>
          </a:p>
          <a:p>
            <a:pPr>
              <a:lnSpc>
                <a:spcPct val="120000"/>
              </a:lnSpc>
            </a:pP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מאימתי אין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קוצצין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את האילנות בשביעית? 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אומרים: כל האילנות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משיוציאו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''ה אומרים: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החרובין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משישרשרו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והגפנים </a:t>
            </a:r>
            <a:r>
              <a:rPr lang="he-IL" sz="1550" b="1" dirty="0" err="1">
                <a:solidFill>
                  <a:srgbClr val="F79646">
                    <a:lumMod val="50000"/>
                  </a:srgbClr>
                </a:solidFill>
              </a:rPr>
              <a:t>משיגרעו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והזיתים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משיניצו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 ושאר כל האילנות </a:t>
            </a:r>
            <a:r>
              <a:rPr lang="he-IL" sz="1550" dirty="0" err="1">
                <a:solidFill>
                  <a:srgbClr val="F79646">
                    <a:lumMod val="50000"/>
                  </a:srgbClr>
                </a:solidFill>
              </a:rPr>
              <a:t>משיוציאו</a:t>
            </a:r>
            <a:r>
              <a:rPr lang="he-IL" sz="155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 אסי: הוא בוסר הוא גרוע הוא פול הלבן.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פול הלבן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ס''ד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אלא אימא שיעורו כפול הלבן. </a:t>
            </a:r>
            <a:endParaRPr lang="he-IL" sz="15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מאן שמעת ליה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בוסר אין סמדר לא רבנן,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וקתני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"שאר כל האילנות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משיוציאו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he-IL" sz="9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דהוי שומר לפרי </a:t>
            </a:r>
            <a:r>
              <a:rPr lang="he-IL" sz="155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5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5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שקלת ליה לשומר </a:t>
            </a:r>
            <a:r>
              <a:rPr lang="he-IL" sz="155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</a:t>
            </a:r>
            <a:r>
              <a:rPr lang="he-IL" sz="15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כי שקלת ליה לא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</a:t>
            </a:r>
            <a:r>
              <a:rPr lang="he-IL" sz="155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55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55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55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8F9A50ED-C2B8-5504-5DBA-2E88224987BE}"/>
              </a:ext>
            </a:extLst>
          </p:cNvPr>
          <p:cNvSpPr/>
          <p:nvPr/>
        </p:nvSpPr>
        <p:spPr>
          <a:xfrm>
            <a:off x="323528" y="6301480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0D0BE524-3507-B846-A5F4-9A4069FF5F14}"/>
              </a:ext>
            </a:extLst>
          </p:cNvPr>
          <p:cNvSpPr txBox="1"/>
          <p:nvPr/>
        </p:nvSpPr>
        <p:spPr>
          <a:xfrm>
            <a:off x="8565996" y="5905785"/>
            <a:ext cx="432048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③</a:t>
            </a:r>
          </a:p>
        </p:txBody>
      </p:sp>
      <p:sp>
        <p:nvSpPr>
          <p:cNvPr id="10" name="הסבר מלבני מעוגל 6">
            <a:extLst>
              <a:ext uri="{FF2B5EF4-FFF2-40B4-BE49-F238E27FC236}">
                <a16:creationId xmlns:a16="http://schemas.microsoft.com/office/drawing/2014/main" id="{4BCBFDA2-7097-1DBF-A703-BD8E4306B9C3}"/>
              </a:ext>
            </a:extLst>
          </p:cNvPr>
          <p:cNvSpPr/>
          <p:nvPr/>
        </p:nvSpPr>
        <p:spPr>
          <a:xfrm>
            <a:off x="1331640" y="116633"/>
            <a:ext cx="7433602" cy="1512168"/>
          </a:xfrm>
          <a:prstGeom prst="wedgeRoundRectCallout">
            <a:avLst>
              <a:gd name="adj1" fmla="val 52338"/>
              <a:gd name="adj2" fmla="val -4330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 אמר רב: צלף של ערלה בחוצה לארץ זורק את האביונות ואוכל את הקפריסין. 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למימרא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דאביונות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וקפריסין לאו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ותיפוק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שומר לפרי, ורחמנא אמר 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"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וערלתם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ערלתו</a:t>
            </a:r>
            <a:r>
              <a:rPr lang="he-IL" sz="12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את פריו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את הטפל לפריו, ומאי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ניהו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שומר לפרי.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רבא: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שומר לפרי </a:t>
            </a:r>
            <a:r>
              <a:rPr lang="he-IL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דאיתיה בין בתלוש בין במחובר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הכא במחובר איתיה בתלוש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...</a:t>
            </a:r>
          </a:p>
          <a:p>
            <a:pPr>
              <a:lnSpc>
                <a:spcPct val="120000"/>
              </a:lnSpc>
            </a:pPr>
            <a:endParaRPr lang="he-IL" sz="5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דנעשה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 שומר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לפירי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דאיתיה בשעת גמר </a:t>
            </a:r>
            <a:r>
              <a:rPr lang="he-IL" sz="1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האי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קפרס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ליתיה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בשעת גמר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2D8C13E6-09F0-57DE-47CA-232EE1A66CF7}"/>
              </a:ext>
            </a:extLst>
          </p:cNvPr>
          <p:cNvSpPr txBox="1"/>
          <p:nvPr/>
        </p:nvSpPr>
        <p:spPr>
          <a:xfrm>
            <a:off x="8638004" y="1027569"/>
            <a:ext cx="432048" cy="5616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000" dirty="0"/>
              <a:t>①</a:t>
            </a:r>
          </a:p>
          <a:p>
            <a:endParaRPr lang="he-IL" sz="1050" dirty="0"/>
          </a:p>
          <a:p>
            <a:r>
              <a:rPr lang="he-IL" sz="1000" dirty="0"/>
              <a:t>②</a:t>
            </a:r>
          </a:p>
        </p:txBody>
      </p:sp>
    </p:spTree>
    <p:extLst>
      <p:ext uri="{BB962C8B-B14F-4D97-AF65-F5344CB8AC3E}">
        <p14:creationId xmlns:p14="http://schemas.microsoft.com/office/powerpoint/2010/main" val="673344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0C1EED-565C-B614-38A7-ECA858F7C1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A611AE2C-E856-40F5-6E84-6BE426A1F3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A0AB7FB-F68F-0697-7C24-AC7A845D8D48}"/>
              </a:ext>
            </a:extLst>
          </p:cNvPr>
          <p:cNvSpPr txBox="1"/>
          <p:nvPr/>
        </p:nvSpPr>
        <p:spPr>
          <a:xfrm>
            <a:off x="-161866" y="35330"/>
            <a:ext cx="15655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CAEF5423-D3DE-74D9-AFDD-8591C0037C7C}"/>
              </a:ext>
            </a:extLst>
          </p:cNvPr>
          <p:cNvSpPr txBox="1"/>
          <p:nvPr/>
        </p:nvSpPr>
        <p:spPr>
          <a:xfrm>
            <a:off x="2699791" y="1646152"/>
            <a:ext cx="5977201" cy="28888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הוה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עובדא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ושקלוה לנץ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דרמונא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ויבש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רמונא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ושקלוה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לפרחא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דביטיתא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ואיקיים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ביטיתא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(והלכתא כמר בר רב אשי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דזריק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האביונות ואכיל את הקפריסין,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ומדלגבי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ערלה לאו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לגבי ברכות נמי לאו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נינהו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ולא </a:t>
            </a:r>
            <a:r>
              <a:rPr lang="he-IL" sz="17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מברכינן</a:t>
            </a:r>
            <a:r>
              <a:rPr lang="he-IL" sz="17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בורא פרי העץ אלא בורא פרי האדמה).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6" name="הסבר מלבני מעוגל 6">
            <a:extLst>
              <a:ext uri="{FF2B5EF4-FFF2-40B4-BE49-F238E27FC236}">
                <a16:creationId xmlns:a16="http://schemas.microsoft.com/office/drawing/2014/main" id="{2282809E-53F6-FBBB-4FDE-EE8E7981F07E}"/>
              </a:ext>
            </a:extLst>
          </p:cNvPr>
          <p:cNvSpPr/>
          <p:nvPr/>
        </p:nvSpPr>
        <p:spPr>
          <a:xfrm>
            <a:off x="2915816" y="260648"/>
            <a:ext cx="5777418" cy="1080120"/>
          </a:xfrm>
          <a:prstGeom prst="wedgeRoundRectCallout">
            <a:avLst>
              <a:gd name="adj1" fmla="val 52338"/>
              <a:gd name="adj2" fmla="val -4330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אמר רבא: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אמרינן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דהוי שומר לפרי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היכא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דכי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שקלת ליה לשומר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</a:t>
            </a:r>
            <a:r>
              <a:rPr lang="he-IL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הכא כי שקלת ליה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מיית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פירא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873A0186-5548-A13A-A0ED-C2FF3422C13F}"/>
              </a:ext>
            </a:extLst>
          </p:cNvPr>
          <p:cNvSpPr/>
          <p:nvPr/>
        </p:nvSpPr>
        <p:spPr>
          <a:xfrm>
            <a:off x="395536" y="4509120"/>
            <a:ext cx="2592288" cy="864096"/>
          </a:xfrm>
          <a:prstGeom prst="wedgeRoundRectCallout">
            <a:avLst>
              <a:gd name="adj1" fmla="val 56545"/>
              <a:gd name="adj2" fmla="val -4233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לו עמוד א:</a:t>
            </a:r>
          </a:p>
          <a:p>
            <a:pPr>
              <a:lnSpc>
                <a:spcPct val="120000"/>
              </a:lnSpc>
            </a:pP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רבינא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אשכחיה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למר בר רב אשי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זריק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אביונות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וקאכיל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קפריסין.</a:t>
            </a:r>
          </a:p>
        </p:txBody>
      </p:sp>
      <p:sp>
        <p:nvSpPr>
          <p:cNvPr id="9" name="הסבר מלבני מעוגל 6">
            <a:extLst>
              <a:ext uri="{FF2B5EF4-FFF2-40B4-BE49-F238E27FC236}">
                <a16:creationId xmlns:a16="http://schemas.microsoft.com/office/drawing/2014/main" id="{0BEA0A80-425C-831E-CECA-74B8E86119F5}"/>
              </a:ext>
            </a:extLst>
          </p:cNvPr>
          <p:cNvSpPr/>
          <p:nvPr/>
        </p:nvSpPr>
        <p:spPr>
          <a:xfrm>
            <a:off x="395536" y="2204864"/>
            <a:ext cx="2592288" cy="817988"/>
          </a:xfrm>
          <a:prstGeom prst="wedgeRoundRectCallout">
            <a:avLst>
              <a:gd name="adj1" fmla="val 56545"/>
              <a:gd name="adj2" fmla="val -42331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000000"/>
                </a:solidFill>
                <a:latin typeface="Arial" panose="020B0604020202020204" pitchFamily="34" charset="0"/>
              </a:rPr>
              <a:t>לו עמוד 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קליפי רמון והנץ שלו קליפי אגוזים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והגרעינין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חייבין בערלה.</a:t>
            </a:r>
          </a:p>
        </p:txBody>
      </p:sp>
    </p:spTree>
    <p:extLst>
      <p:ext uri="{BB962C8B-B14F-4D97-AF65-F5344CB8AC3E}">
        <p14:creationId xmlns:p14="http://schemas.microsoft.com/office/powerpoint/2010/main" val="227243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4D6095-FDBE-0296-491B-8A89B59BCC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D3BB1F7-DBA8-7717-9C76-A8EC7A2933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CA24DF-B7BC-248B-D871-F22326D9063F}"/>
              </a:ext>
            </a:extLst>
          </p:cNvPr>
          <p:cNvSpPr txBox="1"/>
          <p:nvPr/>
        </p:nvSpPr>
        <p:spPr>
          <a:xfrm>
            <a:off x="-161866" y="35330"/>
            <a:ext cx="156551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>
                <a:solidFill>
                  <a:schemeClr val="bg1">
                    <a:lumMod val="50000"/>
                  </a:schemeClr>
                </a:solidFill>
              </a:rPr>
              <a:t>דף לו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E90B5085-794D-F6E5-C439-264F19EE2A17}"/>
              </a:ext>
            </a:extLst>
          </p:cNvPr>
          <p:cNvSpPr txBox="1"/>
          <p:nvPr/>
        </p:nvSpPr>
        <p:spPr>
          <a:xfrm>
            <a:off x="394999" y="247989"/>
            <a:ext cx="8425473" cy="6325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פלפלי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ששת אמר: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שהכל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רבא אמר: לא כלום.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ואזדא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 לטעמיה,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רבא: כס פלפלי ביומי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דכפורי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פטור, כס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זנגבילא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דכפורי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פטור.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היה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ר''מ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ממשמע שנאמר "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וַעֲרַלְתֶּם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עָרְלָתו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ֹ אֶת פִּרְיוֹ" איני יודע שעץ מאכל הוא?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אלא מה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"עֵץ מַאֲכָל"? - להביא עץ שטעם עצו ופריו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שוה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, ואיזהו? זה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הפלפלין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ללמדך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שהפלפלין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חייבין בערלה,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וללמדך שאין ארץ ישראל חסרה כלום, שנאמר: "אֶרֶץ אֲשֶׁר לֹא בְמִסְכֵּנֻת תֹּאכַל בָּהּ לֶחֶם לֹא תֶחְסַר כֹּל בָּהּ".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ברטיבתא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ביבשתא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9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אמרי ליה רבנן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למרימר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כס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זנגבילא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ביומא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דכפורי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פטור.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אמר רבא: 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המלתא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דאתיא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הנדואי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בפה''א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! 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ברטיבתא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ביבשתא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7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5359B0EC-5D77-6B3D-AE88-28AE33EA0961}"/>
              </a:ext>
            </a:extLst>
          </p:cNvPr>
          <p:cNvSpPr/>
          <p:nvPr/>
        </p:nvSpPr>
        <p:spPr>
          <a:xfrm>
            <a:off x="251520" y="2060848"/>
            <a:ext cx="2088232" cy="817988"/>
          </a:xfrm>
          <a:prstGeom prst="wedgeRoundRectCallout">
            <a:avLst>
              <a:gd name="adj1" fmla="val 56143"/>
              <a:gd name="adj2" fmla="val 44842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ויקרא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יט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/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כג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וְכִי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תָבֹאו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ּ אֶל הָאָרֶץ וּנְטַעְתֶּם כָּל עֵץ מַאֲכָל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וַעֲרַלְתֶּם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עָרְלָתו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ֹ...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41E2A6FB-3BBA-845C-8BB2-BCC7735D68B5}"/>
              </a:ext>
            </a:extLst>
          </p:cNvPr>
          <p:cNvSpPr txBox="1"/>
          <p:nvPr/>
        </p:nvSpPr>
        <p:spPr>
          <a:xfrm>
            <a:off x="8799335" y="253660"/>
            <a:ext cx="287495" cy="535531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1100" dirty="0"/>
          </a:p>
          <a:p>
            <a:endParaRPr lang="he-IL" sz="1900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13864780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23316</TotalTime>
  <Words>1821</Words>
  <Application>Microsoft Office PowerPoint</Application>
  <PresentationFormat>‫הצגה על המסך (4:3)</PresentationFormat>
  <Paragraphs>304</Paragraphs>
  <Slides>11</Slides>
  <Notes>9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4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2355</cp:revision>
  <dcterms:created xsi:type="dcterms:W3CDTF">2015-01-28T10:22:53Z</dcterms:created>
  <dcterms:modified xsi:type="dcterms:W3CDTF">2024-02-09T06:14:54Z</dcterms:modified>
</cp:coreProperties>
</file>