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3"/>
  </p:notesMasterIdLst>
  <p:sldIdLst>
    <p:sldId id="643" r:id="rId2"/>
    <p:sldId id="537" r:id="rId3"/>
    <p:sldId id="629" r:id="rId4"/>
    <p:sldId id="630" r:id="rId5"/>
    <p:sldId id="638" r:id="rId6"/>
    <p:sldId id="639" r:id="rId7"/>
    <p:sldId id="642" r:id="rId8"/>
    <p:sldId id="636" r:id="rId9"/>
    <p:sldId id="640" r:id="rId10"/>
    <p:sldId id="641" r:id="rId11"/>
    <p:sldId id="429" r:id="rId12"/>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הראל" initials="ה" lastIdx="1" clrIdx="0">
    <p:extLst>
      <p:ext uri="{19B8F6BF-5375-455C-9EA6-DF929625EA0E}">
        <p15:presenceInfo xmlns:p15="http://schemas.microsoft.com/office/powerpoint/2012/main" userId="הראל"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000" autoAdjust="0"/>
    <p:restoredTop sz="95250" autoAdjust="0"/>
  </p:normalViewPr>
  <p:slideViewPr>
    <p:cSldViewPr>
      <p:cViewPr varScale="1">
        <p:scale>
          <a:sx n="91" d="100"/>
          <a:sy n="91" d="100"/>
        </p:scale>
        <p:origin x="123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12E648E-CA2E-4885-8A88-243AF9A8D75E}" type="datetimeFigureOut">
              <a:rPr lang="he-IL" smtClean="0"/>
              <a:pPr/>
              <a:t>ד'/אדר א/תשפ"ד</a:t>
            </a:fld>
            <a:endParaRPr lang="he-IL"/>
          </a:p>
        </p:txBody>
      </p:sp>
      <p:sp>
        <p:nvSpPr>
          <p:cNvPr id="4" name="מציין מיקום של תמונת שקופית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8125537-8725-4A13-8BEE-395E38D92F7F}" type="slidenum">
              <a:rPr lang="he-IL" smtClean="0"/>
              <a:pPr/>
              <a:t>‹#›</a:t>
            </a:fld>
            <a:endParaRPr lang="he-IL"/>
          </a:p>
        </p:txBody>
      </p:sp>
    </p:spTree>
    <p:extLst>
      <p:ext uri="{BB962C8B-B14F-4D97-AF65-F5344CB8AC3E}">
        <p14:creationId xmlns:p14="http://schemas.microsoft.com/office/powerpoint/2010/main" val="35179954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2</a:t>
            </a:fld>
            <a:endParaRPr lang="he-IL"/>
          </a:p>
        </p:txBody>
      </p:sp>
    </p:spTree>
    <p:extLst>
      <p:ext uri="{BB962C8B-B14F-4D97-AF65-F5344CB8AC3E}">
        <p14:creationId xmlns:p14="http://schemas.microsoft.com/office/powerpoint/2010/main" val="2071694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A89F01-3F57-C809-580A-08F34177B2B7}"/>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5EB3F300-BAA1-B851-1C42-71CD6DEC7961}"/>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E3F553D8-8CDD-4BB5-DF68-03995F575445}"/>
              </a:ext>
            </a:extLst>
          </p:cNvPr>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a:extLst>
              <a:ext uri="{FF2B5EF4-FFF2-40B4-BE49-F238E27FC236}">
                <a16:creationId xmlns:a16="http://schemas.microsoft.com/office/drawing/2014/main" id="{0D78FDAF-2682-152D-764F-45D9A6F19486}"/>
              </a:ext>
            </a:extLst>
          </p:cNvPr>
          <p:cNvSpPr>
            <a:spLocks noGrp="1"/>
          </p:cNvSpPr>
          <p:nvPr>
            <p:ph type="sldNum" sz="quarter" idx="10"/>
          </p:nvPr>
        </p:nvSpPr>
        <p:spPr/>
        <p:txBody>
          <a:bodyPr/>
          <a:lstStyle/>
          <a:p>
            <a:fld id="{88125537-8725-4A13-8BEE-395E38D92F7F}" type="slidenum">
              <a:rPr lang="he-IL" smtClean="0"/>
              <a:pPr/>
              <a:t>3</a:t>
            </a:fld>
            <a:endParaRPr lang="he-IL"/>
          </a:p>
        </p:txBody>
      </p:sp>
    </p:spTree>
    <p:extLst>
      <p:ext uri="{BB962C8B-B14F-4D97-AF65-F5344CB8AC3E}">
        <p14:creationId xmlns:p14="http://schemas.microsoft.com/office/powerpoint/2010/main" val="4137058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F7E70B-A8BF-E370-3027-C7E37DD80FA5}"/>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2EE263B3-C324-BCD9-8830-BCD75E5BFACE}"/>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8706714F-B1CB-E68A-83BC-760DA76F8F50}"/>
              </a:ext>
            </a:extLst>
          </p:cNvPr>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a:extLst>
              <a:ext uri="{FF2B5EF4-FFF2-40B4-BE49-F238E27FC236}">
                <a16:creationId xmlns:a16="http://schemas.microsoft.com/office/drawing/2014/main" id="{8950E579-BF34-3100-F457-BF4660B0B29E}"/>
              </a:ext>
            </a:extLst>
          </p:cNvPr>
          <p:cNvSpPr>
            <a:spLocks noGrp="1"/>
          </p:cNvSpPr>
          <p:nvPr>
            <p:ph type="sldNum" sz="quarter" idx="10"/>
          </p:nvPr>
        </p:nvSpPr>
        <p:spPr/>
        <p:txBody>
          <a:bodyPr/>
          <a:lstStyle/>
          <a:p>
            <a:fld id="{88125537-8725-4A13-8BEE-395E38D92F7F}" type="slidenum">
              <a:rPr lang="he-IL" smtClean="0"/>
              <a:pPr/>
              <a:t>4</a:t>
            </a:fld>
            <a:endParaRPr lang="he-IL"/>
          </a:p>
        </p:txBody>
      </p:sp>
    </p:spTree>
    <p:extLst>
      <p:ext uri="{BB962C8B-B14F-4D97-AF65-F5344CB8AC3E}">
        <p14:creationId xmlns:p14="http://schemas.microsoft.com/office/powerpoint/2010/main" val="3705432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E157A1-4DD1-962D-5927-C801B1032BC0}"/>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D86E58AB-DA23-34B4-6DF3-A1FA8E0BADA8}"/>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6A0717BE-B694-5701-B5A6-E964C52363FC}"/>
              </a:ext>
            </a:extLst>
          </p:cNvPr>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a:extLst>
              <a:ext uri="{FF2B5EF4-FFF2-40B4-BE49-F238E27FC236}">
                <a16:creationId xmlns:a16="http://schemas.microsoft.com/office/drawing/2014/main" id="{39E6CBEC-F72C-3FFB-F8B3-27F10E4F684A}"/>
              </a:ext>
            </a:extLst>
          </p:cNvPr>
          <p:cNvSpPr>
            <a:spLocks noGrp="1"/>
          </p:cNvSpPr>
          <p:nvPr>
            <p:ph type="sldNum" sz="quarter" idx="10"/>
          </p:nvPr>
        </p:nvSpPr>
        <p:spPr/>
        <p:txBody>
          <a:bodyPr/>
          <a:lstStyle/>
          <a:p>
            <a:fld id="{88125537-8725-4A13-8BEE-395E38D92F7F}" type="slidenum">
              <a:rPr lang="he-IL" smtClean="0"/>
              <a:pPr/>
              <a:t>5</a:t>
            </a:fld>
            <a:endParaRPr lang="he-IL"/>
          </a:p>
        </p:txBody>
      </p:sp>
    </p:spTree>
    <p:extLst>
      <p:ext uri="{BB962C8B-B14F-4D97-AF65-F5344CB8AC3E}">
        <p14:creationId xmlns:p14="http://schemas.microsoft.com/office/powerpoint/2010/main" val="181583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D74515-1BA8-8DA8-AB31-ADFBF1B43262}"/>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C5FB8975-25F6-0127-6106-DAC02BBE0448}"/>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234AE311-F760-340A-7B6F-A2F3531BCBA6}"/>
              </a:ext>
            </a:extLst>
          </p:cNvPr>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a:extLst>
              <a:ext uri="{FF2B5EF4-FFF2-40B4-BE49-F238E27FC236}">
                <a16:creationId xmlns:a16="http://schemas.microsoft.com/office/drawing/2014/main" id="{6830F828-09CD-750C-23D9-B5DC549D9411}"/>
              </a:ext>
            </a:extLst>
          </p:cNvPr>
          <p:cNvSpPr>
            <a:spLocks noGrp="1"/>
          </p:cNvSpPr>
          <p:nvPr>
            <p:ph type="sldNum" sz="quarter" idx="10"/>
          </p:nvPr>
        </p:nvSpPr>
        <p:spPr/>
        <p:txBody>
          <a:bodyPr/>
          <a:lstStyle/>
          <a:p>
            <a:fld id="{88125537-8725-4A13-8BEE-395E38D92F7F}" type="slidenum">
              <a:rPr lang="he-IL" smtClean="0"/>
              <a:pPr/>
              <a:t>6</a:t>
            </a:fld>
            <a:endParaRPr lang="he-IL"/>
          </a:p>
        </p:txBody>
      </p:sp>
    </p:spTree>
    <p:extLst>
      <p:ext uri="{BB962C8B-B14F-4D97-AF65-F5344CB8AC3E}">
        <p14:creationId xmlns:p14="http://schemas.microsoft.com/office/powerpoint/2010/main" val="738746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6A5BEB-FE2C-1362-243F-5A9047E5D311}"/>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A0E36B23-2AFD-F840-FBCB-D8EA7342DB0D}"/>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E0AE21B6-20DC-9ED0-B9D5-51A115FECA41}"/>
              </a:ext>
            </a:extLst>
          </p:cNvPr>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a:extLst>
              <a:ext uri="{FF2B5EF4-FFF2-40B4-BE49-F238E27FC236}">
                <a16:creationId xmlns:a16="http://schemas.microsoft.com/office/drawing/2014/main" id="{B3A376F0-1DFA-7C9A-609D-D1FCA4EFE25D}"/>
              </a:ext>
            </a:extLst>
          </p:cNvPr>
          <p:cNvSpPr>
            <a:spLocks noGrp="1"/>
          </p:cNvSpPr>
          <p:nvPr>
            <p:ph type="sldNum" sz="quarter" idx="10"/>
          </p:nvPr>
        </p:nvSpPr>
        <p:spPr/>
        <p:txBody>
          <a:bodyPr/>
          <a:lstStyle/>
          <a:p>
            <a:fld id="{88125537-8725-4A13-8BEE-395E38D92F7F}" type="slidenum">
              <a:rPr lang="he-IL" smtClean="0"/>
              <a:pPr/>
              <a:t>7</a:t>
            </a:fld>
            <a:endParaRPr lang="he-IL"/>
          </a:p>
        </p:txBody>
      </p:sp>
    </p:spTree>
    <p:extLst>
      <p:ext uri="{BB962C8B-B14F-4D97-AF65-F5344CB8AC3E}">
        <p14:creationId xmlns:p14="http://schemas.microsoft.com/office/powerpoint/2010/main" val="3526737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C900EC-E702-1B0E-00CA-3421CEB9B998}"/>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5E063440-64C1-AAE5-D2F7-867C31D5D0E9}"/>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EFFD52B0-05D1-8C6F-0990-B187C4A5E290}"/>
              </a:ext>
            </a:extLst>
          </p:cNvPr>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a:extLst>
              <a:ext uri="{FF2B5EF4-FFF2-40B4-BE49-F238E27FC236}">
                <a16:creationId xmlns:a16="http://schemas.microsoft.com/office/drawing/2014/main" id="{7FFD04B9-EC28-B7A6-78EF-4C9BD083BB55}"/>
              </a:ext>
            </a:extLst>
          </p:cNvPr>
          <p:cNvSpPr>
            <a:spLocks noGrp="1"/>
          </p:cNvSpPr>
          <p:nvPr>
            <p:ph type="sldNum" sz="quarter" idx="10"/>
          </p:nvPr>
        </p:nvSpPr>
        <p:spPr/>
        <p:txBody>
          <a:bodyPr/>
          <a:lstStyle/>
          <a:p>
            <a:fld id="{88125537-8725-4A13-8BEE-395E38D92F7F}" type="slidenum">
              <a:rPr lang="he-IL" smtClean="0"/>
              <a:pPr/>
              <a:t>8</a:t>
            </a:fld>
            <a:endParaRPr lang="he-IL"/>
          </a:p>
        </p:txBody>
      </p:sp>
    </p:spTree>
    <p:extLst>
      <p:ext uri="{BB962C8B-B14F-4D97-AF65-F5344CB8AC3E}">
        <p14:creationId xmlns:p14="http://schemas.microsoft.com/office/powerpoint/2010/main" val="3312204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711DFF-74A6-431A-F27E-509DFD84CD31}"/>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D5CE04B2-B0BF-C804-6AEA-14B157E553DD}"/>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0B0A95DF-2F86-6C30-F22E-873CEBA6DF6F}"/>
              </a:ext>
            </a:extLst>
          </p:cNvPr>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a:extLst>
              <a:ext uri="{FF2B5EF4-FFF2-40B4-BE49-F238E27FC236}">
                <a16:creationId xmlns:a16="http://schemas.microsoft.com/office/drawing/2014/main" id="{37F2AF7F-BC3E-2878-E075-2293635052BA}"/>
              </a:ext>
            </a:extLst>
          </p:cNvPr>
          <p:cNvSpPr>
            <a:spLocks noGrp="1"/>
          </p:cNvSpPr>
          <p:nvPr>
            <p:ph type="sldNum" sz="quarter" idx="10"/>
          </p:nvPr>
        </p:nvSpPr>
        <p:spPr/>
        <p:txBody>
          <a:bodyPr/>
          <a:lstStyle/>
          <a:p>
            <a:fld id="{88125537-8725-4A13-8BEE-395E38D92F7F}" type="slidenum">
              <a:rPr lang="he-IL" smtClean="0"/>
              <a:pPr/>
              <a:t>9</a:t>
            </a:fld>
            <a:endParaRPr lang="he-IL"/>
          </a:p>
        </p:txBody>
      </p:sp>
    </p:spTree>
    <p:extLst>
      <p:ext uri="{BB962C8B-B14F-4D97-AF65-F5344CB8AC3E}">
        <p14:creationId xmlns:p14="http://schemas.microsoft.com/office/powerpoint/2010/main" val="2645206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BB5A11-E238-500A-438E-4C93727A1BC8}"/>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D7F37AC0-EC3F-C87E-CEBC-9A7C1487A16A}"/>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A628536B-059A-0F20-16B1-58507545E48A}"/>
              </a:ext>
            </a:extLst>
          </p:cNvPr>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a:extLst>
              <a:ext uri="{FF2B5EF4-FFF2-40B4-BE49-F238E27FC236}">
                <a16:creationId xmlns:a16="http://schemas.microsoft.com/office/drawing/2014/main" id="{0019C346-2A59-9A03-6EC7-16E3868C2E95}"/>
              </a:ext>
            </a:extLst>
          </p:cNvPr>
          <p:cNvSpPr>
            <a:spLocks noGrp="1"/>
          </p:cNvSpPr>
          <p:nvPr>
            <p:ph type="sldNum" sz="quarter" idx="10"/>
          </p:nvPr>
        </p:nvSpPr>
        <p:spPr/>
        <p:txBody>
          <a:bodyPr/>
          <a:lstStyle/>
          <a:p>
            <a:fld id="{88125537-8725-4A13-8BEE-395E38D92F7F}" type="slidenum">
              <a:rPr lang="he-IL" smtClean="0"/>
              <a:pPr/>
              <a:t>10</a:t>
            </a:fld>
            <a:endParaRPr lang="he-IL"/>
          </a:p>
        </p:txBody>
      </p:sp>
    </p:spTree>
    <p:extLst>
      <p:ext uri="{BB962C8B-B14F-4D97-AF65-F5344CB8AC3E}">
        <p14:creationId xmlns:p14="http://schemas.microsoft.com/office/powerpoint/2010/main" val="133259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ד'/אדר א/תשפ"ד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120111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ד'/אדר א/תשפ"ד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387944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ד'/אדר א/תשפ"ד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2700311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ד'/אדר א/תשפ"ד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153016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ד'/אדר א/תשפ"ד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437334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pPr/>
              <a:t>ד'/אדר א/תשפ"ד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3633545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FBEC2D9F-8966-4E40-B24B-F4D66135C1D0}" type="datetimeFigureOut">
              <a:rPr lang="he-IL" smtClean="0"/>
              <a:pPr/>
              <a:t>ד'/אדר א/תשפ"ד</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170247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FBEC2D9F-8966-4E40-B24B-F4D66135C1D0}" type="datetimeFigureOut">
              <a:rPr lang="he-IL" smtClean="0"/>
              <a:pPr/>
              <a:t>ד'/אדר א/תשפ"ד</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399167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BEC2D9F-8966-4E40-B24B-F4D66135C1D0}" type="datetimeFigureOut">
              <a:rPr lang="he-IL" smtClean="0"/>
              <a:pPr/>
              <a:t>ד'/אדר א/תשפ"ד</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213139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pPr/>
              <a:t>ד'/אדר א/תשפ"ד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4096772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pPr/>
              <a:t>ד'/אדר א/תשפ"ד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4005683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BEC2D9F-8966-4E40-B24B-F4D66135C1D0}" type="datetimeFigureOut">
              <a:rPr lang="he-IL" smtClean="0"/>
              <a:pPr/>
              <a:t>ד'/אדר א/תשפ"ד</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8519CE8-638D-4695-9CFF-D273E3DA2D53}" type="slidenum">
              <a:rPr lang="he-IL" smtClean="0"/>
              <a:pPr/>
              <a:t>‹#›</a:t>
            </a:fld>
            <a:endParaRPr lang="he-IL"/>
          </a:p>
        </p:txBody>
      </p:sp>
    </p:spTree>
    <p:extLst>
      <p:ext uri="{BB962C8B-B14F-4D97-AF65-F5344CB8AC3E}">
        <p14:creationId xmlns:p14="http://schemas.microsoft.com/office/powerpoint/2010/main" val="2161164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af-yomi.com/MediaPage.aspx?id=265790"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daf-yomi.com/DYItemDetails.aspx?itemId=57904"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144016" y="1386064"/>
            <a:ext cx="8820472" cy="5324535"/>
          </a:xfrm>
          <a:prstGeom prst="rect">
            <a:avLst/>
          </a:prstGeom>
          <a:noFill/>
        </p:spPr>
        <p:txBody>
          <a:bodyPr wrap="square" rtlCol="1">
            <a:spAutoFit/>
          </a:bodyPr>
          <a:lstStyle/>
          <a:p>
            <a:pPr algn="ctr"/>
            <a:r>
              <a:rPr lang="he-IL" sz="4000" b="1" dirty="0">
                <a:solidFill>
                  <a:srgbClr val="C0504D">
                    <a:lumMod val="75000"/>
                  </a:srgbClr>
                </a:solidFill>
              </a:rPr>
              <a:t>מסכת ברכות</a:t>
            </a:r>
          </a:p>
          <a:p>
            <a:pPr algn="ctr"/>
            <a:r>
              <a:rPr lang="he-IL" sz="4000" b="1" dirty="0">
                <a:solidFill>
                  <a:srgbClr val="C0504D">
                    <a:lumMod val="75000"/>
                  </a:srgbClr>
                </a:solidFill>
              </a:rPr>
              <a:t>דף </a:t>
            </a:r>
            <a:r>
              <a:rPr lang="he-IL" sz="4000" b="1" dirty="0" err="1">
                <a:solidFill>
                  <a:srgbClr val="C0504D">
                    <a:lumMod val="75000"/>
                  </a:srgbClr>
                </a:solidFill>
              </a:rPr>
              <a:t>לז</a:t>
            </a:r>
            <a:endParaRPr lang="he-IL" sz="4000" b="1" dirty="0">
              <a:solidFill>
                <a:srgbClr val="C0504D">
                  <a:lumMod val="75000"/>
                </a:srgbClr>
              </a:solidFill>
            </a:endParaRPr>
          </a:p>
          <a:p>
            <a:pPr algn="ctr"/>
            <a:endParaRPr lang="he-IL" sz="2000" b="1" dirty="0">
              <a:solidFill>
                <a:srgbClr val="C0504D">
                  <a:lumMod val="75000"/>
                </a:srgbClr>
              </a:solidFill>
            </a:endParaRPr>
          </a:p>
          <a:p>
            <a:pPr algn="ctr"/>
            <a:r>
              <a:rPr lang="he-IL" sz="2400" b="1" dirty="0">
                <a:solidFill>
                  <a:srgbClr val="C0504D">
                    <a:lumMod val="75000"/>
                  </a:srgbClr>
                </a:solidFill>
              </a:rPr>
              <a:t>דף לו ע"ב (3 שורות מלמטה) – דף לח ע"א (שורה ראשונה)</a:t>
            </a:r>
          </a:p>
          <a:p>
            <a:pPr algn="ctr"/>
            <a:endParaRPr lang="he-IL" sz="2000" b="1" dirty="0">
              <a:solidFill>
                <a:srgbClr val="C0504D">
                  <a:lumMod val="75000"/>
                </a:srgbClr>
              </a:solidFill>
            </a:endParaRPr>
          </a:p>
          <a:p>
            <a:pPr algn="ctr"/>
            <a:r>
              <a:rPr lang="he-IL" sz="2400" b="1" dirty="0">
                <a:solidFill>
                  <a:srgbClr val="EEECE1">
                    <a:lumMod val="50000"/>
                  </a:srgbClr>
                </a:solidFill>
              </a:rPr>
              <a:t>מצגת עזר ללימוד הדף היומי</a:t>
            </a:r>
          </a:p>
          <a:p>
            <a:pPr algn="ctr"/>
            <a:endParaRPr lang="he-IL" sz="800" b="1" dirty="0">
              <a:solidFill>
                <a:srgbClr val="EEECE1">
                  <a:lumMod val="50000"/>
                </a:srgbClr>
              </a:solidFill>
            </a:endParaRPr>
          </a:p>
          <a:p>
            <a:pPr algn="ctr"/>
            <a:r>
              <a:rPr lang="he-IL" sz="2400" b="1" dirty="0">
                <a:solidFill>
                  <a:srgbClr val="EEECE1">
                    <a:lumMod val="50000"/>
                  </a:srgbClr>
                </a:solidFill>
              </a:rPr>
              <a:t>בעריכת: הראל שפירא</a:t>
            </a:r>
          </a:p>
          <a:p>
            <a:pPr algn="ctr"/>
            <a:endParaRPr lang="he-IL" sz="1400" b="1" dirty="0">
              <a:solidFill>
                <a:srgbClr val="EEECE1">
                  <a:lumMod val="50000"/>
                </a:srgbClr>
              </a:solidFill>
            </a:endParaRPr>
          </a:p>
          <a:p>
            <a:pPr algn="ctr"/>
            <a:endParaRPr lang="he-IL" sz="2400" b="1" dirty="0">
              <a:solidFill>
                <a:srgbClr val="EEECE1">
                  <a:lumMod val="50000"/>
                </a:srgbClr>
              </a:solidFill>
            </a:endParaRPr>
          </a:p>
          <a:p>
            <a:pPr algn="ctr"/>
            <a:r>
              <a:rPr lang="he-IL" sz="2400" b="1" dirty="0">
                <a:solidFill>
                  <a:srgbClr val="EEECE1">
                    <a:lumMod val="50000"/>
                  </a:srgbClr>
                </a:solidFill>
              </a:rPr>
              <a:t>לשמיעת השיעור בליווי המצגת – </a:t>
            </a:r>
            <a:r>
              <a:rPr lang="he-IL" sz="2400" dirty="0">
                <a:solidFill>
                  <a:srgbClr val="EEECE1">
                    <a:lumMod val="50000"/>
                  </a:srgbClr>
                </a:solidFill>
                <a:hlinkClick r:id="rId3"/>
              </a:rPr>
              <a:t>לחץ כאן</a:t>
            </a:r>
            <a:endParaRPr lang="he-IL" sz="2400" dirty="0">
              <a:solidFill>
                <a:srgbClr val="EEECE1">
                  <a:lumMod val="50000"/>
                </a:srgbClr>
              </a:solidFill>
            </a:endParaRPr>
          </a:p>
          <a:p>
            <a:pPr algn="ctr"/>
            <a:endParaRPr lang="he-IL" sz="3600" b="1" dirty="0">
              <a:solidFill>
                <a:srgbClr val="C0504D">
                  <a:lumMod val="75000"/>
                </a:srgbClr>
              </a:solidFill>
            </a:endParaRPr>
          </a:p>
          <a:p>
            <a:r>
              <a:rPr lang="he-IL" sz="1400" dirty="0"/>
              <a:t>ליצירת קשר: </a:t>
            </a:r>
          </a:p>
          <a:p>
            <a:r>
              <a:rPr lang="he-IL" sz="1400" dirty="0"/>
              <a:t>טל': 054-4931075</a:t>
            </a:r>
            <a:endParaRPr lang="en-US" sz="1400" dirty="0"/>
          </a:p>
          <a:p>
            <a:r>
              <a:rPr lang="he-IL" sz="1400" dirty="0"/>
              <a:t>דוא"ל: </a:t>
            </a:r>
            <a:r>
              <a:rPr lang="en-US" sz="1400" dirty="0"/>
              <a:t>rlshapira@gmail.com</a:t>
            </a:r>
            <a:endParaRPr lang="he-IL" sz="1400" dirty="0"/>
          </a:p>
        </p:txBody>
      </p:sp>
    </p:spTree>
    <p:extLst>
      <p:ext uri="{BB962C8B-B14F-4D97-AF65-F5344CB8AC3E}">
        <p14:creationId xmlns:p14="http://schemas.microsoft.com/office/powerpoint/2010/main" val="4098203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603A14-5109-F144-BD79-DEBB312815B8}"/>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C7ED44EB-0E23-E8BF-1BA7-DC60296C1C02}"/>
              </a:ext>
            </a:extLst>
          </p:cNvPr>
          <p:cNvSpPr txBox="1"/>
          <p:nvPr/>
        </p:nvSpPr>
        <p:spPr>
          <a:xfrm>
            <a:off x="-161866" y="35330"/>
            <a:ext cx="2789650" cy="338554"/>
          </a:xfrm>
          <a:prstGeom prst="rect">
            <a:avLst/>
          </a:prstGeom>
          <a:noFill/>
        </p:spPr>
        <p:txBody>
          <a:bodyPr wrap="square" rtlCol="1">
            <a:spAutoFit/>
          </a:bodyPr>
          <a:lstStyle/>
          <a:p>
            <a:r>
              <a:rPr lang="he-IL" sz="1600" b="1" dirty="0">
                <a:solidFill>
                  <a:schemeClr val="bg1">
                    <a:lumMod val="50000"/>
                  </a:schemeClr>
                </a:solidFill>
              </a:rPr>
              <a:t>דף </a:t>
            </a:r>
            <a:r>
              <a:rPr lang="he-IL" sz="1600" b="1" dirty="0" err="1">
                <a:solidFill>
                  <a:schemeClr val="bg1">
                    <a:lumMod val="50000"/>
                  </a:schemeClr>
                </a:solidFill>
              </a:rPr>
              <a:t>לז</a:t>
            </a:r>
            <a:r>
              <a:rPr lang="he-IL" sz="1600" b="1" dirty="0">
                <a:solidFill>
                  <a:schemeClr val="bg1">
                    <a:lumMod val="50000"/>
                  </a:schemeClr>
                </a:solidFill>
              </a:rPr>
              <a:t> עמוד ב - דף לח עמוד א</a:t>
            </a:r>
          </a:p>
        </p:txBody>
      </p:sp>
      <p:sp>
        <p:nvSpPr>
          <p:cNvPr id="7" name="TextBox 3">
            <a:extLst>
              <a:ext uri="{FF2B5EF4-FFF2-40B4-BE49-F238E27FC236}">
                <a16:creationId xmlns:a16="http://schemas.microsoft.com/office/drawing/2014/main" id="{4065217F-62CB-4ADB-2C63-71ED53F6B988}"/>
              </a:ext>
            </a:extLst>
          </p:cNvPr>
          <p:cNvSpPr txBox="1"/>
          <p:nvPr/>
        </p:nvSpPr>
        <p:spPr>
          <a:xfrm>
            <a:off x="437481" y="260648"/>
            <a:ext cx="8143409" cy="5769656"/>
          </a:xfrm>
          <a:prstGeom prst="rect">
            <a:avLst/>
          </a:prstGeom>
          <a:noFill/>
        </p:spPr>
        <p:txBody>
          <a:bodyPr wrap="square" rtlCol="1">
            <a:spAutoFit/>
          </a:bodyPr>
          <a:lstStyle/>
          <a:p>
            <a:pPr>
              <a:lnSpc>
                <a:spcPct val="120000"/>
              </a:lnSpc>
            </a:pPr>
            <a:r>
              <a:rPr lang="he-IL" sz="1700" b="0" i="0" dirty="0" err="1">
                <a:solidFill>
                  <a:srgbClr val="000000"/>
                </a:solidFill>
                <a:effectLst/>
                <a:latin typeface="Arial" panose="020B0604020202020204" pitchFamily="34" charset="0"/>
              </a:rPr>
              <a:t>טרוקנין</a:t>
            </a:r>
            <a:r>
              <a:rPr lang="he-IL" sz="1700" b="0" i="0" dirty="0">
                <a:solidFill>
                  <a:srgbClr val="000000"/>
                </a:solidFill>
                <a:effectLst/>
                <a:latin typeface="Arial" panose="020B0604020202020204" pitchFamily="34" charset="0"/>
              </a:rPr>
              <a:t> - חייבין בחלה.</a:t>
            </a:r>
          </a:p>
          <a:p>
            <a:pPr>
              <a:lnSpc>
                <a:spcPct val="120000"/>
              </a:lnSpc>
            </a:pPr>
            <a:r>
              <a:rPr lang="he-IL" sz="1700" b="0" i="0" dirty="0">
                <a:solidFill>
                  <a:srgbClr val="000000"/>
                </a:solidFill>
                <a:effectLst/>
                <a:latin typeface="Arial" panose="020B0604020202020204" pitchFamily="34" charset="0"/>
              </a:rPr>
              <a:t>וכי אתא רבין </a:t>
            </a:r>
            <a:r>
              <a:rPr lang="he-IL" sz="1700" b="0" i="0" dirty="0" err="1">
                <a:solidFill>
                  <a:srgbClr val="000000"/>
                </a:solidFill>
                <a:effectLst/>
                <a:latin typeface="Arial" panose="020B0604020202020204" pitchFamily="34" charset="0"/>
              </a:rPr>
              <a:t>א''ר</a:t>
            </a:r>
            <a:r>
              <a:rPr lang="he-IL" sz="1700" b="0" i="0" dirty="0">
                <a:solidFill>
                  <a:srgbClr val="000000"/>
                </a:solidFill>
                <a:effectLst/>
                <a:latin typeface="Arial" panose="020B0604020202020204" pitchFamily="34" charset="0"/>
              </a:rPr>
              <a:t> יוחנן: </a:t>
            </a:r>
            <a:r>
              <a:rPr lang="he-IL" sz="1700" b="0" i="0" dirty="0" err="1">
                <a:solidFill>
                  <a:srgbClr val="000000"/>
                </a:solidFill>
                <a:effectLst/>
                <a:latin typeface="Arial" panose="020B0604020202020204" pitchFamily="34" charset="0"/>
              </a:rPr>
              <a:t>טרוקנין</a:t>
            </a:r>
            <a:r>
              <a:rPr lang="he-IL" sz="1700" b="0" i="0" dirty="0">
                <a:solidFill>
                  <a:srgbClr val="000000"/>
                </a:solidFill>
                <a:effectLst/>
                <a:latin typeface="Arial" panose="020B0604020202020204" pitchFamily="34" charset="0"/>
              </a:rPr>
              <a:t> - </a:t>
            </a:r>
            <a:r>
              <a:rPr lang="he-IL" sz="1700" b="0" i="0" dirty="0" err="1">
                <a:solidFill>
                  <a:srgbClr val="000000"/>
                </a:solidFill>
                <a:effectLst/>
                <a:latin typeface="Arial" panose="020B0604020202020204" pitchFamily="34" charset="0"/>
              </a:rPr>
              <a:t>פטורין</a:t>
            </a:r>
            <a:r>
              <a:rPr lang="he-IL" sz="1700" b="0" i="0" dirty="0">
                <a:solidFill>
                  <a:srgbClr val="000000"/>
                </a:solidFill>
                <a:effectLst/>
                <a:latin typeface="Arial" panose="020B0604020202020204" pitchFamily="34" charset="0"/>
              </a:rPr>
              <a:t> מן החלה. </a:t>
            </a:r>
          </a:p>
          <a:p>
            <a:pPr>
              <a:lnSpc>
                <a:spcPct val="120000"/>
              </a:lnSpc>
            </a:pPr>
            <a:endParaRPr lang="he-IL" sz="800" b="0" i="0" dirty="0">
              <a:solidFill>
                <a:srgbClr val="000000"/>
              </a:solidFill>
              <a:effectLst/>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       מאי </a:t>
            </a:r>
            <a:r>
              <a:rPr lang="he-IL" sz="1700" b="0" i="0" dirty="0" err="1">
                <a:solidFill>
                  <a:srgbClr val="000000"/>
                </a:solidFill>
                <a:effectLst/>
                <a:latin typeface="Arial" panose="020B0604020202020204" pitchFamily="34" charset="0"/>
              </a:rPr>
              <a:t>טרוקנין</a:t>
            </a:r>
            <a:r>
              <a:rPr lang="he-IL" sz="1700" b="0" i="0" dirty="0">
                <a:solidFill>
                  <a:srgbClr val="000000"/>
                </a:solidFill>
                <a:effectLst/>
                <a:latin typeface="Arial" panose="020B0604020202020204" pitchFamily="34" charset="0"/>
              </a:rPr>
              <a:t>? </a:t>
            </a:r>
          </a:p>
          <a:p>
            <a:pPr>
              <a:lnSpc>
                <a:spcPct val="120000"/>
              </a:lnSpc>
            </a:pPr>
            <a:r>
              <a:rPr lang="he-IL" sz="1700" b="0" i="0" dirty="0">
                <a:solidFill>
                  <a:srgbClr val="000000"/>
                </a:solidFill>
                <a:effectLst/>
                <a:latin typeface="Arial" panose="020B0604020202020204" pitchFamily="34" charset="0"/>
              </a:rPr>
              <a:t>       אמר </a:t>
            </a:r>
            <a:r>
              <a:rPr lang="he-IL" sz="1700" b="0" i="0" dirty="0" err="1">
                <a:solidFill>
                  <a:srgbClr val="000000"/>
                </a:solidFill>
                <a:effectLst/>
                <a:latin typeface="Arial" panose="020B0604020202020204" pitchFamily="34" charset="0"/>
              </a:rPr>
              <a:t>אביי</a:t>
            </a:r>
            <a:r>
              <a:rPr lang="he-IL" sz="1700" b="0" i="0" dirty="0">
                <a:solidFill>
                  <a:srgbClr val="000000"/>
                </a:solidFill>
                <a:effectLst/>
                <a:latin typeface="Arial" panose="020B0604020202020204" pitchFamily="34" charset="0"/>
              </a:rPr>
              <a:t>: </a:t>
            </a:r>
            <a:r>
              <a:rPr lang="he-IL" sz="1700" b="0" i="0" dirty="0" err="1">
                <a:solidFill>
                  <a:srgbClr val="000000"/>
                </a:solidFill>
                <a:effectLst/>
                <a:latin typeface="Arial" panose="020B0604020202020204" pitchFamily="34" charset="0"/>
              </a:rPr>
              <a:t>כובא</a:t>
            </a:r>
            <a:r>
              <a:rPr lang="he-IL" sz="1700" b="0" i="0" dirty="0">
                <a:solidFill>
                  <a:srgbClr val="000000"/>
                </a:solidFill>
                <a:effectLst/>
                <a:latin typeface="Arial" panose="020B0604020202020204" pitchFamily="34" charset="0"/>
              </a:rPr>
              <a:t> דארעא. </a:t>
            </a:r>
          </a:p>
          <a:p>
            <a:pPr>
              <a:lnSpc>
                <a:spcPct val="120000"/>
              </a:lnSpc>
            </a:pPr>
            <a:endParaRPr lang="he-IL" sz="3600" dirty="0">
              <a:solidFill>
                <a:srgbClr val="000000"/>
              </a:solidFill>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ואמר </a:t>
            </a:r>
            <a:r>
              <a:rPr lang="he-IL" sz="1700" b="0" i="0" dirty="0" err="1">
                <a:solidFill>
                  <a:srgbClr val="000000"/>
                </a:solidFill>
                <a:effectLst/>
                <a:latin typeface="Arial" panose="020B0604020202020204" pitchFamily="34" charset="0"/>
              </a:rPr>
              <a:t>אביי</a:t>
            </a:r>
            <a:r>
              <a:rPr lang="he-IL" sz="1700" b="0" i="0" dirty="0">
                <a:solidFill>
                  <a:srgbClr val="000000"/>
                </a:solidFill>
                <a:effectLst/>
                <a:latin typeface="Arial" panose="020B0604020202020204" pitchFamily="34" charset="0"/>
              </a:rPr>
              <a:t>: </a:t>
            </a:r>
            <a:r>
              <a:rPr lang="he-IL" sz="1700" b="0" i="0" dirty="0" err="1">
                <a:solidFill>
                  <a:srgbClr val="000000"/>
                </a:solidFill>
                <a:effectLst/>
                <a:latin typeface="Arial" panose="020B0604020202020204" pitchFamily="34" charset="0"/>
              </a:rPr>
              <a:t>טריתא</a:t>
            </a:r>
            <a:r>
              <a:rPr lang="he-IL" sz="1700" b="0" i="0" dirty="0">
                <a:solidFill>
                  <a:srgbClr val="000000"/>
                </a:solidFill>
                <a:effectLst/>
                <a:latin typeface="Arial" panose="020B0604020202020204" pitchFamily="34" charset="0"/>
              </a:rPr>
              <a:t> - פטורה מן החלה. </a:t>
            </a:r>
          </a:p>
          <a:p>
            <a:pPr>
              <a:lnSpc>
                <a:spcPct val="120000"/>
              </a:lnSpc>
            </a:pPr>
            <a:endParaRPr lang="he-IL" sz="800" b="0" i="0" dirty="0">
              <a:solidFill>
                <a:srgbClr val="000000"/>
              </a:solidFill>
              <a:effectLst/>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       מאי </a:t>
            </a:r>
            <a:r>
              <a:rPr lang="he-IL" sz="1700" b="0" i="0" dirty="0" err="1">
                <a:solidFill>
                  <a:srgbClr val="000000"/>
                </a:solidFill>
                <a:effectLst/>
                <a:latin typeface="Arial" panose="020B0604020202020204" pitchFamily="34" charset="0"/>
              </a:rPr>
              <a:t>טריתא</a:t>
            </a:r>
            <a:r>
              <a:rPr lang="he-IL" sz="1700" b="0" i="0" dirty="0">
                <a:solidFill>
                  <a:srgbClr val="000000"/>
                </a:solidFill>
                <a:effectLst/>
                <a:latin typeface="Arial" panose="020B0604020202020204" pitchFamily="34" charset="0"/>
              </a:rPr>
              <a:t>? </a:t>
            </a:r>
          </a:p>
          <a:p>
            <a:pPr>
              <a:lnSpc>
                <a:spcPct val="120000"/>
              </a:lnSpc>
            </a:pPr>
            <a:r>
              <a:rPr lang="he-IL" sz="1700" b="0" i="0" dirty="0">
                <a:solidFill>
                  <a:srgbClr val="000000"/>
                </a:solidFill>
                <a:effectLst/>
                <a:latin typeface="Arial" panose="020B0604020202020204" pitchFamily="34" charset="0"/>
              </a:rPr>
              <a:t>       איכא </a:t>
            </a:r>
            <a:r>
              <a:rPr lang="he-IL" sz="1700" b="0" i="0" dirty="0" err="1">
                <a:solidFill>
                  <a:srgbClr val="000000"/>
                </a:solidFill>
                <a:effectLst/>
                <a:latin typeface="Arial" panose="020B0604020202020204" pitchFamily="34" charset="0"/>
              </a:rPr>
              <a:t>דאמרי</a:t>
            </a:r>
            <a:r>
              <a:rPr lang="he-IL" sz="1700" b="0" i="0" dirty="0">
                <a:solidFill>
                  <a:srgbClr val="000000"/>
                </a:solidFill>
                <a:effectLst/>
                <a:latin typeface="Arial" panose="020B0604020202020204" pitchFamily="34" charset="0"/>
              </a:rPr>
              <a:t>: </a:t>
            </a:r>
            <a:r>
              <a:rPr lang="he-IL" sz="1700" b="0" i="0" dirty="0" err="1">
                <a:solidFill>
                  <a:srgbClr val="000000"/>
                </a:solidFill>
                <a:effectLst/>
                <a:latin typeface="Arial" panose="020B0604020202020204" pitchFamily="34" charset="0"/>
              </a:rPr>
              <a:t>גביל</a:t>
            </a:r>
            <a:r>
              <a:rPr lang="he-IL" sz="1700" b="0" i="0" dirty="0">
                <a:solidFill>
                  <a:srgbClr val="000000"/>
                </a:solidFill>
                <a:effectLst/>
                <a:latin typeface="Arial" panose="020B0604020202020204" pitchFamily="34" charset="0"/>
              </a:rPr>
              <a:t> </a:t>
            </a:r>
            <a:r>
              <a:rPr lang="he-IL" sz="1700" b="0" i="0" dirty="0" err="1">
                <a:solidFill>
                  <a:srgbClr val="000000"/>
                </a:solidFill>
                <a:effectLst/>
                <a:latin typeface="Arial" panose="020B0604020202020204" pitchFamily="34" charset="0"/>
              </a:rPr>
              <a:t>מרתח</a:t>
            </a:r>
            <a:r>
              <a:rPr lang="he-IL" sz="1700" b="0" i="0" dirty="0">
                <a:solidFill>
                  <a:srgbClr val="000000"/>
                </a:solidFill>
                <a:effectLst/>
                <a:latin typeface="Arial" panose="020B0604020202020204" pitchFamily="34" charset="0"/>
              </a:rPr>
              <a:t>, </a:t>
            </a:r>
          </a:p>
          <a:p>
            <a:pPr>
              <a:lnSpc>
                <a:spcPct val="120000"/>
              </a:lnSpc>
            </a:pPr>
            <a:r>
              <a:rPr lang="he-IL" sz="1700" b="0" i="0" dirty="0">
                <a:solidFill>
                  <a:srgbClr val="000000"/>
                </a:solidFill>
                <a:effectLst/>
                <a:latin typeface="Arial" panose="020B0604020202020204" pitchFamily="34" charset="0"/>
              </a:rPr>
              <a:t>       ואיכא </a:t>
            </a:r>
            <a:r>
              <a:rPr lang="he-IL" sz="1700" b="0" i="0" dirty="0" err="1">
                <a:solidFill>
                  <a:srgbClr val="000000"/>
                </a:solidFill>
                <a:effectLst/>
                <a:latin typeface="Arial" panose="020B0604020202020204" pitchFamily="34" charset="0"/>
              </a:rPr>
              <a:t>דאמרי</a:t>
            </a:r>
            <a:r>
              <a:rPr lang="he-IL" sz="1700" b="0" i="0" dirty="0">
                <a:solidFill>
                  <a:srgbClr val="000000"/>
                </a:solidFill>
                <a:effectLst/>
                <a:latin typeface="Arial" panose="020B0604020202020204" pitchFamily="34" charset="0"/>
              </a:rPr>
              <a:t>: </a:t>
            </a:r>
            <a:r>
              <a:rPr lang="he-IL" sz="1700" b="0" i="0" dirty="0" err="1">
                <a:solidFill>
                  <a:srgbClr val="000000"/>
                </a:solidFill>
                <a:effectLst/>
                <a:latin typeface="Arial" panose="020B0604020202020204" pitchFamily="34" charset="0"/>
              </a:rPr>
              <a:t>נהמא</a:t>
            </a:r>
            <a:r>
              <a:rPr lang="he-IL" sz="1700" b="0" i="0" dirty="0">
                <a:solidFill>
                  <a:srgbClr val="000000"/>
                </a:solidFill>
                <a:effectLst/>
                <a:latin typeface="Arial" panose="020B0604020202020204" pitchFamily="34" charset="0"/>
              </a:rPr>
              <a:t> </a:t>
            </a:r>
            <a:r>
              <a:rPr lang="he-IL" sz="1700" b="0" i="0" dirty="0" err="1">
                <a:solidFill>
                  <a:srgbClr val="000000"/>
                </a:solidFill>
                <a:effectLst/>
                <a:latin typeface="Arial" panose="020B0604020202020204" pitchFamily="34" charset="0"/>
              </a:rPr>
              <a:t>דהנדקא</a:t>
            </a:r>
            <a:r>
              <a:rPr lang="he-IL" sz="1700" b="0" i="0" dirty="0">
                <a:solidFill>
                  <a:srgbClr val="000000"/>
                </a:solidFill>
                <a:effectLst/>
                <a:latin typeface="Arial" panose="020B0604020202020204" pitchFamily="34" charset="0"/>
              </a:rPr>
              <a:t>, </a:t>
            </a:r>
          </a:p>
          <a:p>
            <a:pPr>
              <a:lnSpc>
                <a:spcPct val="120000"/>
              </a:lnSpc>
            </a:pPr>
            <a:r>
              <a:rPr lang="he-IL" sz="1700" b="0" i="0" dirty="0">
                <a:solidFill>
                  <a:srgbClr val="000000"/>
                </a:solidFill>
                <a:effectLst/>
                <a:latin typeface="Arial" panose="020B0604020202020204" pitchFamily="34" charset="0"/>
              </a:rPr>
              <a:t>       ואיכא </a:t>
            </a:r>
            <a:r>
              <a:rPr lang="he-IL" sz="1700" b="0" i="0" dirty="0" err="1">
                <a:solidFill>
                  <a:srgbClr val="000000"/>
                </a:solidFill>
                <a:effectLst/>
                <a:latin typeface="Arial" panose="020B0604020202020204" pitchFamily="34" charset="0"/>
              </a:rPr>
              <a:t>דאמרי</a:t>
            </a:r>
            <a:r>
              <a:rPr lang="he-IL" sz="1700" b="0" i="0" dirty="0">
                <a:solidFill>
                  <a:srgbClr val="000000"/>
                </a:solidFill>
                <a:effectLst/>
                <a:latin typeface="Arial" panose="020B0604020202020204" pitchFamily="34" charset="0"/>
              </a:rPr>
              <a:t>: לחם העשוי </a:t>
            </a:r>
            <a:r>
              <a:rPr lang="he-IL" sz="1700" b="0" i="0" dirty="0" err="1">
                <a:solidFill>
                  <a:srgbClr val="000000"/>
                </a:solidFill>
                <a:effectLst/>
                <a:latin typeface="Arial" panose="020B0604020202020204" pitchFamily="34" charset="0"/>
              </a:rPr>
              <a:t>לכותח</a:t>
            </a:r>
            <a:r>
              <a:rPr lang="he-IL" sz="1700" b="0" i="0" dirty="0">
                <a:solidFill>
                  <a:srgbClr val="000000"/>
                </a:solidFill>
                <a:effectLst/>
                <a:latin typeface="Arial" panose="020B0604020202020204" pitchFamily="34" charset="0"/>
              </a:rPr>
              <a:t>. </a:t>
            </a:r>
          </a:p>
          <a:p>
            <a:pPr>
              <a:lnSpc>
                <a:spcPct val="120000"/>
              </a:lnSpc>
            </a:pPr>
            <a:endParaRPr lang="he-IL" sz="3600" dirty="0">
              <a:solidFill>
                <a:srgbClr val="000000"/>
              </a:solidFill>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תני רבי </a:t>
            </a:r>
            <a:r>
              <a:rPr lang="he-IL" sz="1700" b="0" i="0" dirty="0" err="1">
                <a:solidFill>
                  <a:srgbClr val="000000"/>
                </a:solidFill>
                <a:effectLst/>
                <a:latin typeface="Arial" panose="020B0604020202020204" pitchFamily="34" charset="0"/>
              </a:rPr>
              <a:t>חייא</a:t>
            </a:r>
            <a:r>
              <a:rPr lang="he-IL" sz="1700" b="0" i="0" dirty="0">
                <a:solidFill>
                  <a:srgbClr val="000000"/>
                </a:solidFill>
                <a:effectLst/>
                <a:latin typeface="Arial" panose="020B0604020202020204" pitchFamily="34" charset="0"/>
              </a:rPr>
              <a:t>: </a:t>
            </a:r>
            <a:r>
              <a:rPr lang="he-IL" sz="1700" dirty="0">
                <a:solidFill>
                  <a:srgbClr val="F79646">
                    <a:lumMod val="50000"/>
                  </a:srgbClr>
                </a:solidFill>
              </a:rPr>
              <a:t>לחם העשוי </a:t>
            </a:r>
            <a:r>
              <a:rPr lang="he-IL" sz="1700" dirty="0" err="1">
                <a:solidFill>
                  <a:srgbClr val="F79646">
                    <a:lumMod val="50000"/>
                  </a:srgbClr>
                </a:solidFill>
              </a:rPr>
              <a:t>לכותח</a:t>
            </a:r>
            <a:r>
              <a:rPr lang="he-IL" sz="1700" dirty="0">
                <a:solidFill>
                  <a:srgbClr val="F79646">
                    <a:lumMod val="50000"/>
                  </a:srgbClr>
                </a:solidFill>
              </a:rPr>
              <a:t> - פטור מן החלה. </a:t>
            </a:r>
          </a:p>
          <a:p>
            <a:pPr>
              <a:lnSpc>
                <a:spcPct val="120000"/>
              </a:lnSpc>
            </a:pPr>
            <a:endParaRPr lang="he-IL" sz="800" b="0" i="0" dirty="0">
              <a:solidFill>
                <a:srgbClr val="000000"/>
              </a:solidFill>
              <a:effectLst/>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והא תניא: </a:t>
            </a:r>
            <a:r>
              <a:rPr lang="he-IL" sz="1700" dirty="0">
                <a:solidFill>
                  <a:srgbClr val="F79646">
                    <a:lumMod val="50000"/>
                  </a:srgbClr>
                </a:solidFill>
              </a:rPr>
              <a:t>חייב בחלה!</a:t>
            </a:r>
          </a:p>
          <a:p>
            <a:pPr>
              <a:lnSpc>
                <a:spcPct val="120000"/>
              </a:lnSpc>
            </a:pPr>
            <a:endParaRPr lang="he-IL" sz="800" b="0" i="0" dirty="0">
              <a:solidFill>
                <a:srgbClr val="000000"/>
              </a:solidFill>
              <a:effectLst/>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התם </a:t>
            </a:r>
            <a:r>
              <a:rPr lang="he-IL" sz="1700" b="0" i="0" dirty="0" err="1">
                <a:solidFill>
                  <a:srgbClr val="000000"/>
                </a:solidFill>
                <a:effectLst/>
                <a:latin typeface="Arial" panose="020B0604020202020204" pitchFamily="34" charset="0"/>
              </a:rPr>
              <a:t>כדקתני</a:t>
            </a:r>
            <a:r>
              <a:rPr lang="he-IL" sz="1700" b="0" i="0" dirty="0">
                <a:solidFill>
                  <a:srgbClr val="000000"/>
                </a:solidFill>
                <a:effectLst/>
                <a:latin typeface="Arial" panose="020B0604020202020204" pitchFamily="34" charset="0"/>
              </a:rPr>
              <a:t> טעמא: </a:t>
            </a:r>
            <a:r>
              <a:rPr lang="he-IL" sz="1700" dirty="0">
                <a:solidFill>
                  <a:srgbClr val="F79646">
                    <a:lumMod val="50000"/>
                  </a:srgbClr>
                </a:solidFill>
              </a:rPr>
              <a:t>ר' יהודה אומר: מעשיה </a:t>
            </a:r>
            <a:r>
              <a:rPr lang="he-IL" sz="1700" dirty="0" err="1">
                <a:solidFill>
                  <a:srgbClr val="F79646">
                    <a:lumMod val="50000"/>
                  </a:srgbClr>
                </a:solidFill>
              </a:rPr>
              <a:t>מוכיחין</a:t>
            </a:r>
            <a:r>
              <a:rPr lang="he-IL" sz="1700" dirty="0">
                <a:solidFill>
                  <a:srgbClr val="F79646">
                    <a:lumMod val="50000"/>
                  </a:srgbClr>
                </a:solidFill>
              </a:rPr>
              <a:t> עליה - </a:t>
            </a:r>
            <a:r>
              <a:rPr lang="he-IL" sz="1700" dirty="0" err="1">
                <a:solidFill>
                  <a:srgbClr val="F79646">
                    <a:lumMod val="50000"/>
                  </a:srgbClr>
                </a:solidFill>
              </a:rPr>
              <a:t>עשאן</a:t>
            </a:r>
            <a:r>
              <a:rPr lang="he-IL" sz="1700" dirty="0">
                <a:solidFill>
                  <a:srgbClr val="F79646">
                    <a:lumMod val="50000"/>
                  </a:srgbClr>
                </a:solidFill>
              </a:rPr>
              <a:t> </a:t>
            </a:r>
            <a:r>
              <a:rPr lang="he-IL" sz="1700" dirty="0" err="1">
                <a:solidFill>
                  <a:srgbClr val="F79646">
                    <a:lumMod val="50000"/>
                  </a:srgbClr>
                </a:solidFill>
              </a:rPr>
              <a:t>כעבין</a:t>
            </a:r>
            <a:r>
              <a:rPr lang="he-IL" sz="1700" dirty="0">
                <a:solidFill>
                  <a:srgbClr val="F79646">
                    <a:lumMod val="50000"/>
                  </a:srgbClr>
                </a:solidFill>
              </a:rPr>
              <a:t> חייבין, </a:t>
            </a:r>
            <a:r>
              <a:rPr lang="he-IL" sz="1700" dirty="0" err="1">
                <a:solidFill>
                  <a:srgbClr val="F79646">
                    <a:lumMod val="50000"/>
                  </a:srgbClr>
                </a:solidFill>
              </a:rPr>
              <a:t>כלמודין</a:t>
            </a:r>
            <a:r>
              <a:rPr lang="he-IL" sz="1700" dirty="0">
                <a:solidFill>
                  <a:srgbClr val="F79646">
                    <a:lumMod val="50000"/>
                  </a:srgbClr>
                </a:solidFill>
              </a:rPr>
              <a:t> פטורים.</a:t>
            </a:r>
          </a:p>
        </p:txBody>
      </p:sp>
      <p:pic>
        <p:nvPicPr>
          <p:cNvPr id="2" name="תמונה 1">
            <a:extLst>
              <a:ext uri="{FF2B5EF4-FFF2-40B4-BE49-F238E27FC236}">
                <a16:creationId xmlns:a16="http://schemas.microsoft.com/office/drawing/2014/main" id="{5DF7CAC9-7317-3CF4-66D9-8B2F2ADD50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תיבת טקסט 2">
            <a:extLst>
              <a:ext uri="{FF2B5EF4-FFF2-40B4-BE49-F238E27FC236}">
                <a16:creationId xmlns:a16="http://schemas.microsoft.com/office/drawing/2014/main" id="{D46F628C-6205-073E-154F-E0E54399C04E}"/>
              </a:ext>
            </a:extLst>
          </p:cNvPr>
          <p:cNvSpPr txBox="1"/>
          <p:nvPr/>
        </p:nvSpPr>
        <p:spPr>
          <a:xfrm>
            <a:off x="8471833" y="281605"/>
            <a:ext cx="455606" cy="4801314"/>
          </a:xfrm>
          <a:prstGeom prst="rect">
            <a:avLst/>
          </a:prstGeom>
          <a:noFill/>
        </p:spPr>
        <p:txBody>
          <a:bodyPr wrap="square" rtlCol="1">
            <a:spAutoFit/>
          </a:bodyPr>
          <a:lstStyle/>
          <a:p>
            <a:r>
              <a:rPr lang="he-IL" dirty="0"/>
              <a:t>●</a:t>
            </a:r>
          </a:p>
          <a:p>
            <a:endParaRPr lang="he-IL" dirty="0"/>
          </a:p>
          <a:p>
            <a:endParaRPr lang="he-IL" dirty="0"/>
          </a:p>
          <a:p>
            <a:endParaRPr lang="he-IL" dirty="0"/>
          </a:p>
          <a:p>
            <a:endParaRPr lang="he-IL" sz="2600" dirty="0"/>
          </a:p>
          <a:p>
            <a:endParaRPr lang="he-IL" dirty="0"/>
          </a:p>
          <a:p>
            <a:endParaRPr lang="he-IL" dirty="0"/>
          </a:p>
          <a:p>
            <a:r>
              <a:rPr lang="he-IL" dirty="0"/>
              <a:t>●</a:t>
            </a:r>
          </a:p>
          <a:p>
            <a:endParaRPr lang="he-IL" dirty="0"/>
          </a:p>
          <a:p>
            <a:endParaRPr lang="he-IL" dirty="0"/>
          </a:p>
          <a:p>
            <a:endParaRPr lang="he-IL" dirty="0"/>
          </a:p>
          <a:p>
            <a:endParaRPr lang="he-IL" sz="2800" dirty="0"/>
          </a:p>
          <a:p>
            <a:endParaRPr lang="he-IL" dirty="0"/>
          </a:p>
          <a:p>
            <a:endParaRPr lang="he-IL" dirty="0"/>
          </a:p>
          <a:p>
            <a:endParaRPr lang="he-IL" dirty="0"/>
          </a:p>
          <a:p>
            <a:r>
              <a:rPr lang="he-IL" dirty="0"/>
              <a:t>●</a:t>
            </a:r>
          </a:p>
        </p:txBody>
      </p:sp>
      <p:sp>
        <p:nvSpPr>
          <p:cNvPr id="4" name="TextBox 5">
            <a:extLst>
              <a:ext uri="{FF2B5EF4-FFF2-40B4-BE49-F238E27FC236}">
                <a16:creationId xmlns:a16="http://schemas.microsoft.com/office/drawing/2014/main" id="{F421FDF2-D54E-5565-A71E-77212DB21E0E}"/>
              </a:ext>
            </a:extLst>
          </p:cNvPr>
          <p:cNvSpPr txBox="1"/>
          <p:nvPr/>
        </p:nvSpPr>
        <p:spPr>
          <a:xfrm>
            <a:off x="8544378" y="5686995"/>
            <a:ext cx="576064" cy="215444"/>
          </a:xfrm>
          <a:prstGeom prst="rect">
            <a:avLst/>
          </a:prstGeom>
          <a:noFill/>
        </p:spPr>
        <p:txBody>
          <a:bodyPr wrap="square" rtlCol="1">
            <a:spAutoFit/>
          </a:bodyPr>
          <a:lstStyle/>
          <a:p>
            <a:r>
              <a:rPr lang="he-IL" sz="800" dirty="0"/>
              <a:t>עמוד א</a:t>
            </a:r>
          </a:p>
        </p:txBody>
      </p:sp>
    </p:spTree>
    <p:extLst>
      <p:ext uri="{BB962C8B-B14F-4D97-AF65-F5344CB8AC3E}">
        <p14:creationId xmlns:p14="http://schemas.microsoft.com/office/powerpoint/2010/main" val="3572252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144016" y="2915647"/>
            <a:ext cx="8820472" cy="3631763"/>
          </a:xfrm>
          <a:prstGeom prst="rect">
            <a:avLst/>
          </a:prstGeom>
          <a:noFill/>
        </p:spPr>
        <p:txBody>
          <a:bodyPr wrap="square" rtlCol="1">
            <a:spAutoFit/>
          </a:bodyPr>
          <a:lstStyle/>
          <a:p>
            <a:pPr algn="ctr"/>
            <a:r>
              <a:rPr lang="he-IL" sz="2400" b="1" dirty="0">
                <a:solidFill>
                  <a:srgbClr val="C0504D">
                    <a:lumMod val="75000"/>
                  </a:srgbClr>
                </a:solidFill>
              </a:rPr>
              <a:t>דף לו ע"ב (3 שורות מלמטה) – דף לח ע"א (שורה ראשונה)</a:t>
            </a:r>
          </a:p>
          <a:p>
            <a:pPr algn="ctr"/>
            <a:endParaRPr lang="he-IL" sz="2400" b="1" dirty="0">
              <a:solidFill>
                <a:srgbClr val="C0504D">
                  <a:lumMod val="75000"/>
                </a:srgbClr>
              </a:solidFill>
            </a:endParaRPr>
          </a:p>
          <a:p>
            <a:pPr algn="ctr"/>
            <a:endParaRPr lang="he-IL" sz="2400" b="1" dirty="0">
              <a:solidFill>
                <a:srgbClr val="C0504D">
                  <a:lumMod val="75000"/>
                </a:srgbClr>
              </a:solidFill>
            </a:endParaRPr>
          </a:p>
          <a:p>
            <a:pPr algn="ctr"/>
            <a:r>
              <a:rPr lang="he-IL" sz="2400" b="1" dirty="0">
                <a:solidFill>
                  <a:srgbClr val="00B050"/>
                </a:solidFill>
              </a:rPr>
              <a:t>להתראות בדף לח</a:t>
            </a:r>
          </a:p>
          <a:p>
            <a:pPr algn="ctr"/>
            <a:endParaRPr lang="he-IL" sz="2000" b="1" dirty="0">
              <a:solidFill>
                <a:srgbClr val="C0504D">
                  <a:lumMod val="75000"/>
                </a:srgbClr>
              </a:solidFill>
            </a:endParaRPr>
          </a:p>
          <a:p>
            <a:pPr algn="ctr"/>
            <a:endParaRPr lang="he-IL" sz="3600" b="1" dirty="0">
              <a:solidFill>
                <a:srgbClr val="C0504D">
                  <a:lumMod val="75000"/>
                </a:srgbClr>
              </a:solidFill>
            </a:endParaRPr>
          </a:p>
          <a:p>
            <a:pPr algn="ctr"/>
            <a:endParaRPr lang="he-IL" sz="3600" b="1" dirty="0">
              <a:solidFill>
                <a:srgbClr val="C0504D">
                  <a:lumMod val="75000"/>
                </a:srgbClr>
              </a:solidFill>
            </a:endParaRPr>
          </a:p>
          <a:p>
            <a:r>
              <a:rPr lang="he-IL" sz="1400" dirty="0"/>
              <a:t>ליצירת קשר: </a:t>
            </a:r>
          </a:p>
          <a:p>
            <a:r>
              <a:rPr lang="he-IL" sz="1400" dirty="0"/>
              <a:t>טל': 054-4931075</a:t>
            </a:r>
            <a:endParaRPr lang="en-US" sz="1400" dirty="0"/>
          </a:p>
          <a:p>
            <a:r>
              <a:rPr lang="he-IL" sz="1400" dirty="0"/>
              <a:t>דוא"ל: </a:t>
            </a:r>
            <a:r>
              <a:rPr lang="en-US" sz="1400" dirty="0"/>
              <a:t>rlshapira@gmail.com</a:t>
            </a:r>
            <a:endParaRPr lang="he-IL" sz="1400" dirty="0"/>
          </a:p>
        </p:txBody>
      </p:sp>
      <p:sp>
        <p:nvSpPr>
          <p:cNvPr id="6" name="TextBox 5">
            <a:extLst>
              <a:ext uri="{FF2B5EF4-FFF2-40B4-BE49-F238E27FC236}">
                <a16:creationId xmlns:a16="http://schemas.microsoft.com/office/drawing/2014/main" id="{FB86E679-A7EC-45BA-8925-0D1259BA82A3}"/>
              </a:ext>
            </a:extLst>
          </p:cNvPr>
          <p:cNvSpPr txBox="1"/>
          <p:nvPr/>
        </p:nvSpPr>
        <p:spPr>
          <a:xfrm>
            <a:off x="8519188" y="2844246"/>
            <a:ext cx="301284" cy="646331"/>
          </a:xfrm>
          <a:prstGeom prst="rect">
            <a:avLst/>
          </a:prstGeom>
          <a:noFill/>
        </p:spPr>
        <p:txBody>
          <a:bodyPr wrap="square" rtlCol="1">
            <a:spAutoFit/>
          </a:bodyPr>
          <a:lstStyle/>
          <a:p>
            <a:r>
              <a:rPr lang="he-IL" sz="3600" b="1" dirty="0"/>
              <a:t>√</a:t>
            </a:r>
          </a:p>
        </p:txBody>
      </p:sp>
    </p:spTree>
    <p:extLst>
      <p:ext uri="{BB962C8B-B14F-4D97-AF65-F5344CB8AC3E}">
        <p14:creationId xmlns:p14="http://schemas.microsoft.com/office/powerpoint/2010/main" val="1042437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תמונה 2">
            <a:extLst>
              <a:ext uri="{FF2B5EF4-FFF2-40B4-BE49-F238E27FC236}">
                <a16:creationId xmlns:a16="http://schemas.microsoft.com/office/drawing/2014/main" id="{CD0BCE53-F12A-E377-8489-5D3520509A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161866" y="35330"/>
            <a:ext cx="2717642" cy="338554"/>
          </a:xfrm>
          <a:prstGeom prst="rect">
            <a:avLst/>
          </a:prstGeom>
          <a:noFill/>
        </p:spPr>
        <p:txBody>
          <a:bodyPr wrap="square" rtlCol="1">
            <a:spAutoFit/>
          </a:bodyPr>
          <a:lstStyle/>
          <a:p>
            <a:r>
              <a:rPr lang="he-IL" sz="1600" b="1" dirty="0">
                <a:solidFill>
                  <a:schemeClr val="bg1">
                    <a:lumMod val="50000"/>
                  </a:schemeClr>
                </a:solidFill>
              </a:rPr>
              <a:t>דף לו עמוד ב - דף </a:t>
            </a:r>
            <a:r>
              <a:rPr lang="he-IL" sz="1600" b="1" dirty="0" err="1">
                <a:solidFill>
                  <a:schemeClr val="bg1">
                    <a:lumMod val="50000"/>
                  </a:schemeClr>
                </a:solidFill>
              </a:rPr>
              <a:t>לז</a:t>
            </a:r>
            <a:r>
              <a:rPr lang="he-IL" sz="1600" b="1" dirty="0">
                <a:solidFill>
                  <a:schemeClr val="bg1">
                    <a:lumMod val="50000"/>
                  </a:schemeClr>
                </a:solidFill>
              </a:rPr>
              <a:t> עמוד א</a:t>
            </a:r>
          </a:p>
        </p:txBody>
      </p:sp>
      <p:sp>
        <p:nvSpPr>
          <p:cNvPr id="7" name="TextBox 3">
            <a:extLst>
              <a:ext uri="{FF2B5EF4-FFF2-40B4-BE49-F238E27FC236}">
                <a16:creationId xmlns:a16="http://schemas.microsoft.com/office/drawing/2014/main" id="{2E21D97F-4421-42A0-9B7E-2A1DB4269A6E}"/>
              </a:ext>
            </a:extLst>
          </p:cNvPr>
          <p:cNvSpPr txBox="1"/>
          <p:nvPr/>
        </p:nvSpPr>
        <p:spPr>
          <a:xfrm>
            <a:off x="1432308" y="164876"/>
            <a:ext cx="7226023" cy="6028189"/>
          </a:xfrm>
          <a:prstGeom prst="rect">
            <a:avLst/>
          </a:prstGeom>
          <a:noFill/>
        </p:spPr>
        <p:txBody>
          <a:bodyPr wrap="square" rtlCol="1">
            <a:spAutoFit/>
          </a:bodyPr>
          <a:lstStyle/>
          <a:p>
            <a:pPr>
              <a:lnSpc>
                <a:spcPct val="120000"/>
              </a:lnSpc>
            </a:pPr>
            <a:r>
              <a:rPr lang="he-IL" sz="1700" b="0" i="0" dirty="0">
                <a:solidFill>
                  <a:srgbClr val="000000"/>
                </a:solidFill>
                <a:effectLst/>
                <a:latin typeface="Arial" panose="020B0604020202020204" pitchFamily="34" charset="0"/>
              </a:rPr>
              <a:t>גופא: </a:t>
            </a:r>
          </a:p>
          <a:p>
            <a:pPr>
              <a:lnSpc>
                <a:spcPct val="120000"/>
              </a:lnSpc>
            </a:pPr>
            <a:r>
              <a:rPr lang="he-IL" sz="1700" b="0" i="0" dirty="0">
                <a:solidFill>
                  <a:srgbClr val="000000"/>
                </a:solidFill>
                <a:effectLst/>
                <a:latin typeface="Arial" panose="020B0604020202020204" pitchFamily="34" charset="0"/>
              </a:rPr>
              <a:t>רב ושמואל </a:t>
            </a:r>
            <a:r>
              <a:rPr lang="he-IL" sz="1700" b="0" i="0" dirty="0" err="1">
                <a:solidFill>
                  <a:srgbClr val="000000"/>
                </a:solidFill>
                <a:effectLst/>
                <a:latin typeface="Arial" panose="020B0604020202020204" pitchFamily="34" charset="0"/>
              </a:rPr>
              <a:t>דאמרי</a:t>
            </a:r>
            <a:r>
              <a:rPr lang="he-IL" sz="1700" b="0" i="0" dirty="0">
                <a:solidFill>
                  <a:srgbClr val="000000"/>
                </a:solidFill>
                <a:effectLst/>
                <a:latin typeface="Arial" panose="020B0604020202020204" pitchFamily="34" charset="0"/>
              </a:rPr>
              <a:t> </a:t>
            </a:r>
            <a:r>
              <a:rPr lang="he-IL" sz="1700" b="0" i="0" dirty="0" err="1">
                <a:solidFill>
                  <a:srgbClr val="000000"/>
                </a:solidFill>
                <a:effectLst/>
                <a:latin typeface="Arial" panose="020B0604020202020204" pitchFamily="34" charset="0"/>
              </a:rPr>
              <a:t>תרוייהו</a:t>
            </a:r>
            <a:r>
              <a:rPr lang="he-IL" sz="1700" b="0" i="0" dirty="0">
                <a:solidFill>
                  <a:srgbClr val="000000"/>
                </a:solidFill>
                <a:effectLst/>
                <a:latin typeface="Arial" panose="020B0604020202020204" pitchFamily="34" charset="0"/>
              </a:rPr>
              <a:t>: </a:t>
            </a:r>
          </a:p>
          <a:p>
            <a:pPr>
              <a:lnSpc>
                <a:spcPct val="120000"/>
              </a:lnSpc>
            </a:pPr>
            <a:r>
              <a:rPr lang="he-IL" sz="1700" b="1" i="0" dirty="0">
                <a:solidFill>
                  <a:srgbClr val="000000"/>
                </a:solidFill>
                <a:effectLst/>
                <a:latin typeface="Arial" panose="020B0604020202020204" pitchFamily="34" charset="0"/>
              </a:rPr>
              <a:t>כל שיש בו </a:t>
            </a:r>
            <a:r>
              <a:rPr lang="he-IL" sz="1700" b="0" i="0" dirty="0">
                <a:solidFill>
                  <a:srgbClr val="000000"/>
                </a:solidFill>
                <a:effectLst/>
                <a:latin typeface="Arial" panose="020B0604020202020204" pitchFamily="34" charset="0"/>
              </a:rPr>
              <a:t>מחמשת </a:t>
            </a:r>
            <a:r>
              <a:rPr lang="he-IL" sz="1700" b="0" i="0" dirty="0" err="1">
                <a:solidFill>
                  <a:srgbClr val="000000"/>
                </a:solidFill>
                <a:effectLst/>
                <a:latin typeface="Arial" panose="020B0604020202020204" pitchFamily="34" charset="0"/>
              </a:rPr>
              <a:t>המינין</a:t>
            </a:r>
            <a:r>
              <a:rPr lang="he-IL" sz="1700" b="0" i="0" dirty="0">
                <a:solidFill>
                  <a:srgbClr val="000000"/>
                </a:solidFill>
                <a:effectLst/>
                <a:latin typeface="Arial" panose="020B0604020202020204" pitchFamily="34" charset="0"/>
              </a:rPr>
              <a:t> </a:t>
            </a:r>
            <a:r>
              <a:rPr lang="he-IL" sz="1700" b="0" i="0" dirty="0" err="1">
                <a:solidFill>
                  <a:srgbClr val="000000"/>
                </a:solidFill>
                <a:effectLst/>
                <a:latin typeface="Arial" panose="020B0604020202020204" pitchFamily="34" charset="0"/>
              </a:rPr>
              <a:t>מברכין</a:t>
            </a:r>
            <a:r>
              <a:rPr lang="he-IL" sz="1700" b="0" i="0" dirty="0">
                <a:solidFill>
                  <a:srgbClr val="000000"/>
                </a:solidFill>
                <a:effectLst/>
                <a:latin typeface="Arial" panose="020B0604020202020204" pitchFamily="34" charset="0"/>
              </a:rPr>
              <a:t> עליו בורא מיני מזונות.</a:t>
            </a:r>
          </a:p>
          <a:p>
            <a:pPr>
              <a:lnSpc>
                <a:spcPct val="120000"/>
              </a:lnSpc>
            </a:pPr>
            <a:endParaRPr lang="he-IL" sz="1700" dirty="0">
              <a:solidFill>
                <a:srgbClr val="000000"/>
              </a:solidFill>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ואיתמר נמי: </a:t>
            </a:r>
          </a:p>
          <a:p>
            <a:pPr>
              <a:lnSpc>
                <a:spcPct val="120000"/>
              </a:lnSpc>
            </a:pPr>
            <a:r>
              <a:rPr lang="he-IL" sz="1700" b="0" i="0" dirty="0">
                <a:solidFill>
                  <a:srgbClr val="000000"/>
                </a:solidFill>
                <a:effectLst/>
                <a:latin typeface="Arial" panose="020B0604020202020204" pitchFamily="34" charset="0"/>
              </a:rPr>
              <a:t>רב ושמואל </a:t>
            </a:r>
            <a:r>
              <a:rPr lang="he-IL" sz="1700" b="0" i="0" dirty="0" err="1">
                <a:solidFill>
                  <a:srgbClr val="000000"/>
                </a:solidFill>
                <a:effectLst/>
                <a:latin typeface="Arial" panose="020B0604020202020204" pitchFamily="34" charset="0"/>
              </a:rPr>
              <a:t>דאמרי</a:t>
            </a:r>
            <a:r>
              <a:rPr lang="he-IL" sz="1700" b="0" i="0" dirty="0">
                <a:solidFill>
                  <a:srgbClr val="000000"/>
                </a:solidFill>
                <a:effectLst/>
                <a:latin typeface="Arial" panose="020B0604020202020204" pitchFamily="34" charset="0"/>
              </a:rPr>
              <a:t> </a:t>
            </a:r>
            <a:r>
              <a:rPr lang="he-IL" sz="1700" b="0" i="0" dirty="0" err="1">
                <a:solidFill>
                  <a:srgbClr val="000000"/>
                </a:solidFill>
                <a:effectLst/>
                <a:latin typeface="Arial" panose="020B0604020202020204" pitchFamily="34" charset="0"/>
              </a:rPr>
              <a:t>תרווייהו</a:t>
            </a:r>
            <a:r>
              <a:rPr lang="he-IL" sz="1700" b="0" i="0" dirty="0">
                <a:solidFill>
                  <a:srgbClr val="000000"/>
                </a:solidFill>
                <a:effectLst/>
                <a:latin typeface="Arial" panose="020B0604020202020204" pitchFamily="34" charset="0"/>
              </a:rPr>
              <a:t>: </a:t>
            </a:r>
          </a:p>
          <a:p>
            <a:pPr>
              <a:lnSpc>
                <a:spcPct val="120000"/>
              </a:lnSpc>
            </a:pPr>
            <a:r>
              <a:rPr lang="he-IL" sz="1700" b="1" i="0" dirty="0">
                <a:solidFill>
                  <a:srgbClr val="000000"/>
                </a:solidFill>
                <a:effectLst/>
                <a:latin typeface="Arial" panose="020B0604020202020204" pitchFamily="34" charset="0"/>
              </a:rPr>
              <a:t>כל שהוא </a:t>
            </a:r>
            <a:r>
              <a:rPr lang="he-IL" sz="1700" b="0" i="0" dirty="0">
                <a:solidFill>
                  <a:srgbClr val="000000"/>
                </a:solidFill>
                <a:effectLst/>
                <a:latin typeface="Arial" panose="020B0604020202020204" pitchFamily="34" charset="0"/>
              </a:rPr>
              <a:t>מחמשת </a:t>
            </a:r>
            <a:r>
              <a:rPr lang="he-IL" sz="1700" b="0" i="0" dirty="0" err="1">
                <a:solidFill>
                  <a:srgbClr val="000000"/>
                </a:solidFill>
                <a:effectLst/>
                <a:latin typeface="Arial" panose="020B0604020202020204" pitchFamily="34" charset="0"/>
              </a:rPr>
              <a:t>המינין</a:t>
            </a:r>
            <a:r>
              <a:rPr lang="he-IL" sz="1700" b="0" i="0" dirty="0">
                <a:solidFill>
                  <a:srgbClr val="000000"/>
                </a:solidFill>
                <a:effectLst/>
                <a:latin typeface="Arial" panose="020B0604020202020204" pitchFamily="34" charset="0"/>
              </a:rPr>
              <a:t> </a:t>
            </a:r>
            <a:r>
              <a:rPr lang="he-IL" sz="1700" b="0" i="0" dirty="0" err="1">
                <a:solidFill>
                  <a:srgbClr val="000000"/>
                </a:solidFill>
                <a:effectLst/>
                <a:latin typeface="Arial" panose="020B0604020202020204" pitchFamily="34" charset="0"/>
              </a:rPr>
              <a:t>מברכין</a:t>
            </a:r>
            <a:r>
              <a:rPr lang="he-IL" sz="1700" b="0" i="0" dirty="0">
                <a:solidFill>
                  <a:srgbClr val="000000"/>
                </a:solidFill>
                <a:effectLst/>
                <a:latin typeface="Arial" panose="020B0604020202020204" pitchFamily="34" charset="0"/>
              </a:rPr>
              <a:t> עליו בורא מיני מזונות. </a:t>
            </a:r>
          </a:p>
          <a:p>
            <a:pPr>
              <a:lnSpc>
                <a:spcPct val="120000"/>
              </a:lnSpc>
            </a:pPr>
            <a:endParaRPr lang="he-IL" sz="1700" dirty="0">
              <a:solidFill>
                <a:srgbClr val="000000"/>
              </a:solidFill>
              <a:latin typeface="Arial" panose="020B0604020202020204" pitchFamily="34" charset="0"/>
            </a:endParaRPr>
          </a:p>
          <a:p>
            <a:pPr>
              <a:lnSpc>
                <a:spcPct val="120000"/>
              </a:lnSpc>
            </a:pPr>
            <a:r>
              <a:rPr lang="he-IL" sz="1700" b="0" i="0" dirty="0" err="1">
                <a:solidFill>
                  <a:srgbClr val="000000"/>
                </a:solidFill>
                <a:effectLst/>
                <a:latin typeface="Arial" panose="020B0604020202020204" pitchFamily="34" charset="0"/>
              </a:rPr>
              <a:t>וצריכא</a:t>
            </a:r>
            <a:r>
              <a:rPr lang="he-IL" sz="1700" b="0" i="0" dirty="0">
                <a:solidFill>
                  <a:srgbClr val="000000"/>
                </a:solidFill>
                <a:effectLst/>
                <a:latin typeface="Arial" panose="020B0604020202020204" pitchFamily="34" charset="0"/>
              </a:rPr>
              <a:t>, </a:t>
            </a:r>
          </a:p>
          <a:p>
            <a:pPr>
              <a:lnSpc>
                <a:spcPct val="120000"/>
              </a:lnSpc>
            </a:pPr>
            <a:endParaRPr lang="he-IL" sz="1700" b="0" i="0" dirty="0">
              <a:solidFill>
                <a:srgbClr val="000000"/>
              </a:solidFill>
              <a:effectLst/>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דאי </a:t>
            </a:r>
            <a:r>
              <a:rPr lang="he-IL" sz="1700" b="0" i="0" dirty="0" err="1">
                <a:solidFill>
                  <a:srgbClr val="000000"/>
                </a:solidFill>
                <a:effectLst/>
                <a:latin typeface="Arial" panose="020B0604020202020204" pitchFamily="34" charset="0"/>
              </a:rPr>
              <a:t>אשמעינן</a:t>
            </a:r>
            <a:r>
              <a:rPr lang="he-IL" sz="1700" b="0" i="0" dirty="0">
                <a:solidFill>
                  <a:srgbClr val="000000"/>
                </a:solidFill>
                <a:effectLst/>
                <a:latin typeface="Arial" panose="020B0604020202020204" pitchFamily="34" charset="0"/>
              </a:rPr>
              <a:t> כל שהוא - </a:t>
            </a:r>
          </a:p>
          <a:p>
            <a:pPr>
              <a:lnSpc>
                <a:spcPct val="120000"/>
              </a:lnSpc>
            </a:pPr>
            <a:r>
              <a:rPr lang="he-IL" sz="1700" b="0" i="0" dirty="0" err="1">
                <a:solidFill>
                  <a:srgbClr val="000000"/>
                </a:solidFill>
                <a:effectLst/>
                <a:latin typeface="Arial" panose="020B0604020202020204" pitchFamily="34" charset="0"/>
              </a:rPr>
              <a:t>הוה</a:t>
            </a:r>
            <a:r>
              <a:rPr lang="he-IL" sz="1700" b="0" i="0" dirty="0">
                <a:solidFill>
                  <a:srgbClr val="000000"/>
                </a:solidFill>
                <a:effectLst/>
                <a:latin typeface="Arial" panose="020B0604020202020204" pitchFamily="34" charset="0"/>
              </a:rPr>
              <a:t> </a:t>
            </a:r>
            <a:r>
              <a:rPr lang="he-IL" sz="1700" b="0" i="0" dirty="0" err="1">
                <a:solidFill>
                  <a:srgbClr val="000000"/>
                </a:solidFill>
                <a:effectLst/>
                <a:latin typeface="Arial" panose="020B0604020202020204" pitchFamily="34" charset="0"/>
              </a:rPr>
              <a:t>אמינא</a:t>
            </a:r>
            <a:r>
              <a:rPr lang="he-IL" sz="1700" b="0" i="0" dirty="0">
                <a:solidFill>
                  <a:srgbClr val="000000"/>
                </a:solidFill>
                <a:effectLst/>
                <a:latin typeface="Arial" panose="020B0604020202020204" pitchFamily="34" charset="0"/>
              </a:rPr>
              <a:t> משום דאיתיה בעיניה אבל על ידי תערובות לא, </a:t>
            </a:r>
          </a:p>
          <a:p>
            <a:pPr>
              <a:lnSpc>
                <a:spcPct val="120000"/>
              </a:lnSpc>
            </a:pPr>
            <a:r>
              <a:rPr lang="he-IL" sz="1700" b="0" i="0" dirty="0" err="1">
                <a:solidFill>
                  <a:srgbClr val="000000"/>
                </a:solidFill>
                <a:effectLst/>
                <a:latin typeface="Arial" panose="020B0604020202020204" pitchFamily="34" charset="0"/>
              </a:rPr>
              <a:t>קמ</a:t>
            </a:r>
            <a:r>
              <a:rPr lang="he-IL" sz="1700" b="0" i="0" dirty="0">
                <a:solidFill>
                  <a:srgbClr val="000000"/>
                </a:solidFill>
                <a:effectLst/>
                <a:latin typeface="Arial" panose="020B0604020202020204" pitchFamily="34" charset="0"/>
              </a:rPr>
              <a:t>''ל כל שיש בו. </a:t>
            </a:r>
          </a:p>
          <a:p>
            <a:pPr>
              <a:lnSpc>
                <a:spcPct val="120000"/>
              </a:lnSpc>
            </a:pPr>
            <a:endParaRPr lang="he-IL" sz="1700" b="0" i="0" dirty="0">
              <a:solidFill>
                <a:srgbClr val="000000"/>
              </a:solidFill>
              <a:effectLst/>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ואי </a:t>
            </a:r>
            <a:r>
              <a:rPr lang="he-IL" sz="1700" b="0" i="0" dirty="0" err="1">
                <a:solidFill>
                  <a:srgbClr val="000000"/>
                </a:solidFill>
                <a:effectLst/>
                <a:latin typeface="Arial" panose="020B0604020202020204" pitchFamily="34" charset="0"/>
              </a:rPr>
              <a:t>אשמעינן</a:t>
            </a:r>
            <a:r>
              <a:rPr lang="he-IL" sz="1700" b="0" i="0" dirty="0">
                <a:solidFill>
                  <a:srgbClr val="000000"/>
                </a:solidFill>
                <a:effectLst/>
                <a:latin typeface="Arial" panose="020B0604020202020204" pitchFamily="34" charset="0"/>
              </a:rPr>
              <a:t> כל שיש בו - </a:t>
            </a:r>
          </a:p>
          <a:p>
            <a:pPr>
              <a:lnSpc>
                <a:spcPct val="120000"/>
              </a:lnSpc>
            </a:pPr>
            <a:r>
              <a:rPr lang="he-IL" sz="1700" b="0" i="0" dirty="0" err="1">
                <a:solidFill>
                  <a:srgbClr val="000000"/>
                </a:solidFill>
                <a:effectLst/>
                <a:latin typeface="Arial" panose="020B0604020202020204" pitchFamily="34" charset="0"/>
              </a:rPr>
              <a:t>הוה</a:t>
            </a:r>
            <a:r>
              <a:rPr lang="he-IL" sz="1700" b="0" i="0" dirty="0">
                <a:solidFill>
                  <a:srgbClr val="000000"/>
                </a:solidFill>
                <a:effectLst/>
                <a:latin typeface="Arial" panose="020B0604020202020204" pitchFamily="34" charset="0"/>
              </a:rPr>
              <a:t> </a:t>
            </a:r>
            <a:r>
              <a:rPr lang="he-IL" sz="1700" b="0" i="0" dirty="0" err="1">
                <a:solidFill>
                  <a:srgbClr val="000000"/>
                </a:solidFill>
                <a:effectLst/>
                <a:latin typeface="Arial" panose="020B0604020202020204" pitchFamily="34" charset="0"/>
              </a:rPr>
              <a:t>אמינא</a:t>
            </a:r>
            <a:r>
              <a:rPr lang="he-IL" sz="1700" b="0" i="0" dirty="0">
                <a:solidFill>
                  <a:srgbClr val="000000"/>
                </a:solidFill>
                <a:effectLst/>
                <a:latin typeface="Arial" panose="020B0604020202020204" pitchFamily="34" charset="0"/>
              </a:rPr>
              <a:t> כל שיש בו חמשת המינים אין אבל אורז ודוחן לא משום </a:t>
            </a:r>
            <a:r>
              <a:rPr lang="he-IL" sz="1700" b="0" i="0" dirty="0" err="1">
                <a:solidFill>
                  <a:srgbClr val="000000"/>
                </a:solidFill>
                <a:effectLst/>
                <a:latin typeface="Arial" panose="020B0604020202020204" pitchFamily="34" charset="0"/>
              </a:rPr>
              <a:t>דע''י</a:t>
            </a:r>
            <a:r>
              <a:rPr lang="he-IL" sz="1700" b="0" i="0" dirty="0">
                <a:solidFill>
                  <a:srgbClr val="000000"/>
                </a:solidFill>
                <a:effectLst/>
                <a:latin typeface="Arial" panose="020B0604020202020204" pitchFamily="34" charset="0"/>
              </a:rPr>
              <a:t> תערובת, </a:t>
            </a:r>
          </a:p>
          <a:p>
            <a:pPr>
              <a:lnSpc>
                <a:spcPct val="120000"/>
              </a:lnSpc>
            </a:pPr>
            <a:r>
              <a:rPr lang="he-IL" sz="1700" b="0" i="0" dirty="0">
                <a:solidFill>
                  <a:srgbClr val="000000"/>
                </a:solidFill>
                <a:effectLst/>
                <a:latin typeface="Arial" panose="020B0604020202020204" pitchFamily="34" charset="0"/>
              </a:rPr>
              <a:t>אבל איתיה בעיניה </a:t>
            </a:r>
            <a:r>
              <a:rPr lang="he-IL" sz="1700" b="0" i="0" dirty="0" err="1">
                <a:solidFill>
                  <a:srgbClr val="000000"/>
                </a:solidFill>
                <a:effectLst/>
                <a:latin typeface="Arial" panose="020B0604020202020204" pitchFamily="34" charset="0"/>
              </a:rPr>
              <a:t>נימא</a:t>
            </a:r>
            <a:r>
              <a:rPr lang="he-IL" sz="1700" b="0" i="0" dirty="0">
                <a:solidFill>
                  <a:srgbClr val="000000"/>
                </a:solidFill>
                <a:effectLst/>
                <a:latin typeface="Arial" panose="020B0604020202020204" pitchFamily="34" charset="0"/>
              </a:rPr>
              <a:t> אפילו אורז ודוחן נמי </a:t>
            </a:r>
            <a:r>
              <a:rPr lang="he-IL" sz="1700" b="0" i="0" dirty="0" err="1">
                <a:solidFill>
                  <a:srgbClr val="000000"/>
                </a:solidFill>
                <a:effectLst/>
                <a:latin typeface="Arial" panose="020B0604020202020204" pitchFamily="34" charset="0"/>
              </a:rPr>
              <a:t>מברכין</a:t>
            </a:r>
            <a:r>
              <a:rPr lang="he-IL" sz="1700" b="0" i="0" dirty="0">
                <a:solidFill>
                  <a:srgbClr val="000000"/>
                </a:solidFill>
                <a:effectLst/>
                <a:latin typeface="Arial" panose="020B0604020202020204" pitchFamily="34" charset="0"/>
              </a:rPr>
              <a:t> עליו בורא מיני מזונות, </a:t>
            </a:r>
          </a:p>
          <a:p>
            <a:pPr>
              <a:lnSpc>
                <a:spcPct val="120000"/>
              </a:lnSpc>
            </a:pPr>
            <a:r>
              <a:rPr lang="he-IL" sz="1700" b="0" i="0" dirty="0" err="1">
                <a:solidFill>
                  <a:srgbClr val="000000"/>
                </a:solidFill>
                <a:effectLst/>
                <a:latin typeface="Arial" panose="020B0604020202020204" pitchFamily="34" charset="0"/>
              </a:rPr>
              <a:t>קמ</a:t>
            </a:r>
            <a:r>
              <a:rPr lang="he-IL" sz="1700" b="0" i="0" dirty="0">
                <a:solidFill>
                  <a:srgbClr val="000000"/>
                </a:solidFill>
                <a:effectLst/>
                <a:latin typeface="Arial" panose="020B0604020202020204" pitchFamily="34" charset="0"/>
              </a:rPr>
              <a:t>''ל כל שהוא מחמשת המינים הוא </a:t>
            </a:r>
            <a:r>
              <a:rPr lang="he-IL" sz="1700" b="0" i="0" dirty="0" err="1">
                <a:solidFill>
                  <a:srgbClr val="000000"/>
                </a:solidFill>
                <a:effectLst/>
                <a:latin typeface="Arial" panose="020B0604020202020204" pitchFamily="34" charset="0"/>
              </a:rPr>
              <a:t>דמברכין</a:t>
            </a:r>
            <a:r>
              <a:rPr lang="he-IL" sz="1700" b="0" i="0" dirty="0">
                <a:solidFill>
                  <a:srgbClr val="000000"/>
                </a:solidFill>
                <a:effectLst/>
                <a:latin typeface="Arial" panose="020B0604020202020204" pitchFamily="34" charset="0"/>
              </a:rPr>
              <a:t> עליו בורא מיני מזונות </a:t>
            </a:r>
            <a:r>
              <a:rPr lang="he-IL" sz="1700" b="0" i="0" dirty="0" err="1">
                <a:solidFill>
                  <a:srgbClr val="000000"/>
                </a:solidFill>
                <a:effectLst/>
                <a:latin typeface="Arial" panose="020B0604020202020204" pitchFamily="34" charset="0"/>
              </a:rPr>
              <a:t>לאפוקי</a:t>
            </a:r>
            <a:r>
              <a:rPr lang="he-IL" sz="1700" b="0" i="0" dirty="0">
                <a:solidFill>
                  <a:srgbClr val="000000"/>
                </a:solidFill>
                <a:effectLst/>
                <a:latin typeface="Arial" panose="020B0604020202020204" pitchFamily="34" charset="0"/>
              </a:rPr>
              <a:t> אורז ודוחן </a:t>
            </a:r>
            <a:r>
              <a:rPr lang="he-IL" sz="1700" b="0" i="0" dirty="0" err="1">
                <a:solidFill>
                  <a:srgbClr val="000000"/>
                </a:solidFill>
                <a:effectLst/>
                <a:latin typeface="Arial" panose="020B0604020202020204" pitchFamily="34" charset="0"/>
              </a:rPr>
              <a:t>דאפילו</a:t>
            </a:r>
            <a:r>
              <a:rPr lang="he-IL" sz="1700" b="0" i="0" dirty="0">
                <a:solidFill>
                  <a:srgbClr val="000000"/>
                </a:solidFill>
                <a:effectLst/>
                <a:latin typeface="Arial" panose="020B0604020202020204" pitchFamily="34" charset="0"/>
              </a:rPr>
              <a:t> איתיה בעיניה לא </a:t>
            </a:r>
            <a:r>
              <a:rPr lang="he-IL" sz="1700" b="0" i="0" dirty="0" err="1">
                <a:solidFill>
                  <a:srgbClr val="000000"/>
                </a:solidFill>
                <a:effectLst/>
                <a:latin typeface="Arial" panose="020B0604020202020204" pitchFamily="34" charset="0"/>
              </a:rPr>
              <a:t>מברכינן</a:t>
            </a:r>
            <a:r>
              <a:rPr lang="he-IL" sz="1700" b="0" i="0" dirty="0">
                <a:solidFill>
                  <a:srgbClr val="000000"/>
                </a:solidFill>
                <a:effectLst/>
                <a:latin typeface="Arial" panose="020B0604020202020204" pitchFamily="34" charset="0"/>
              </a:rPr>
              <a:t> בורא מיני מזונות.</a:t>
            </a:r>
          </a:p>
        </p:txBody>
      </p:sp>
      <p:sp>
        <p:nvSpPr>
          <p:cNvPr id="2" name="TextBox 5">
            <a:extLst>
              <a:ext uri="{FF2B5EF4-FFF2-40B4-BE49-F238E27FC236}">
                <a16:creationId xmlns:a16="http://schemas.microsoft.com/office/drawing/2014/main" id="{E72E5F1A-2DC2-3525-3645-90DB8F11198F}"/>
              </a:ext>
            </a:extLst>
          </p:cNvPr>
          <p:cNvSpPr txBox="1"/>
          <p:nvPr/>
        </p:nvSpPr>
        <p:spPr>
          <a:xfrm>
            <a:off x="8535989" y="4015231"/>
            <a:ext cx="576064" cy="215444"/>
          </a:xfrm>
          <a:prstGeom prst="rect">
            <a:avLst/>
          </a:prstGeom>
          <a:noFill/>
        </p:spPr>
        <p:txBody>
          <a:bodyPr wrap="square" rtlCol="1">
            <a:spAutoFit/>
          </a:bodyPr>
          <a:lstStyle/>
          <a:p>
            <a:r>
              <a:rPr lang="he-IL" sz="800" dirty="0"/>
              <a:t>עמוד א</a:t>
            </a:r>
          </a:p>
        </p:txBody>
      </p:sp>
      <p:sp>
        <p:nvSpPr>
          <p:cNvPr id="4" name="חץ: שמאלה 3">
            <a:extLst>
              <a:ext uri="{FF2B5EF4-FFF2-40B4-BE49-F238E27FC236}">
                <a16:creationId xmlns:a16="http://schemas.microsoft.com/office/drawing/2014/main" id="{4C90B7F0-7E00-D8CF-FA99-C6A3766C4EDE}"/>
              </a:ext>
            </a:extLst>
          </p:cNvPr>
          <p:cNvSpPr/>
          <p:nvPr/>
        </p:nvSpPr>
        <p:spPr>
          <a:xfrm>
            <a:off x="323528" y="6301480"/>
            <a:ext cx="936104" cy="360040"/>
          </a:xfrm>
          <a:prstGeom prst="leftArrow">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8" name="תמונה 7">
            <a:extLst>
              <a:ext uri="{FF2B5EF4-FFF2-40B4-BE49-F238E27FC236}">
                <a16:creationId xmlns:a16="http://schemas.microsoft.com/office/drawing/2014/main" id="{1FBA9C2E-39DF-B93F-A26C-32A6747B8B69}"/>
              </a:ext>
            </a:extLst>
          </p:cNvPr>
          <p:cNvPicPr>
            <a:picLocks noChangeAspect="1"/>
          </p:cNvPicPr>
          <p:nvPr/>
        </p:nvPicPr>
        <p:blipFill>
          <a:blip r:embed="rId4"/>
          <a:stretch>
            <a:fillRect/>
          </a:stretch>
        </p:blipFill>
        <p:spPr>
          <a:xfrm>
            <a:off x="235372" y="836712"/>
            <a:ext cx="2448272" cy="2000343"/>
          </a:xfrm>
          <a:prstGeom prst="rect">
            <a:avLst/>
          </a:prstGeom>
        </p:spPr>
      </p:pic>
      <p:sp>
        <p:nvSpPr>
          <p:cNvPr id="9" name="תיבת טקסט 8">
            <a:extLst>
              <a:ext uri="{FF2B5EF4-FFF2-40B4-BE49-F238E27FC236}">
                <a16:creationId xmlns:a16="http://schemas.microsoft.com/office/drawing/2014/main" id="{1AACE45D-E2A5-E81C-3793-321728085D90}"/>
              </a:ext>
            </a:extLst>
          </p:cNvPr>
          <p:cNvSpPr txBox="1"/>
          <p:nvPr/>
        </p:nvSpPr>
        <p:spPr>
          <a:xfrm>
            <a:off x="176649" y="2876013"/>
            <a:ext cx="2548310" cy="1477328"/>
          </a:xfrm>
          <a:prstGeom prst="rect">
            <a:avLst/>
          </a:prstGeom>
          <a:noFill/>
        </p:spPr>
        <p:txBody>
          <a:bodyPr wrap="square" rtlCol="1">
            <a:spAutoFit/>
          </a:bodyPr>
          <a:lstStyle/>
          <a:p>
            <a:r>
              <a:rPr lang="he-IL" sz="900" b="0" i="0" dirty="0">
                <a:solidFill>
                  <a:srgbClr val="000000"/>
                </a:solidFill>
                <a:effectLst/>
                <a:latin typeface="Arial" panose="020B0604020202020204" pitchFamily="34" charset="0"/>
              </a:rPr>
              <a:t>הדוחן בלשון המקרא ובלשון חז"ל הוא כנראה הצמח דוחן תרבותי. צמח זה שימש ועדיין משמש בעיקר כצמח מספוא אך בזרעיו הקטנים ניתן להשתמש למאכל אדם בתבשילים או לאפיית לחם. איכותו של לחם זה ירודה משום שהדוחן איננו מכיל שני מרכיבים האחראיים לתפיחת העיסה והפיכת מרקם הלחם לאוורירי ונעים למאכל: א. הדוחן חסר את האנזים בטא – </a:t>
            </a:r>
            <a:r>
              <a:rPr lang="he-IL" sz="900" b="0" i="0" dirty="0" err="1">
                <a:solidFill>
                  <a:srgbClr val="000000"/>
                </a:solidFill>
                <a:effectLst/>
                <a:latin typeface="Arial" panose="020B0604020202020204" pitchFamily="34" charset="0"/>
              </a:rPr>
              <a:t>עמילז</a:t>
            </a:r>
            <a:r>
              <a:rPr lang="he-IL" sz="900" b="0" i="0" dirty="0">
                <a:solidFill>
                  <a:srgbClr val="000000"/>
                </a:solidFill>
                <a:effectLst/>
                <a:latin typeface="Arial" panose="020B0604020202020204" pitchFamily="34" charset="0"/>
              </a:rPr>
              <a:t> האחראי להפיכת העמילן לסוכר ובלעדיו אין לשמרי האפייה מצע גידול מתאים. ב. הדוחן איננו מכיל את החלבון גלוטן החיוני לתהליך התפיחה. </a:t>
            </a:r>
            <a:r>
              <a:rPr lang="he-IL" sz="900" b="0" i="0" dirty="0">
                <a:solidFill>
                  <a:srgbClr val="000000"/>
                </a:solidFill>
                <a:effectLst/>
                <a:latin typeface="Arial" panose="020B0604020202020204" pitchFamily="34" charset="0"/>
                <a:hlinkClick r:id="rId5"/>
              </a:rPr>
              <a:t>(משה רענן</a:t>
            </a:r>
            <a:r>
              <a:rPr lang="he-IL" sz="900" b="0" i="0" dirty="0">
                <a:solidFill>
                  <a:srgbClr val="000000"/>
                </a:solidFill>
                <a:effectLst/>
                <a:latin typeface="Arial" panose="020B0604020202020204" pitchFamily="34" charset="0"/>
              </a:rPr>
              <a:t>)</a:t>
            </a:r>
            <a:endParaRPr lang="he-IL" sz="900" dirty="0"/>
          </a:p>
        </p:txBody>
      </p:sp>
    </p:spTree>
    <p:extLst>
      <p:ext uri="{BB962C8B-B14F-4D97-AF65-F5344CB8AC3E}">
        <p14:creationId xmlns:p14="http://schemas.microsoft.com/office/powerpoint/2010/main" val="1877122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1A9341-0F8D-811A-F2E3-7606FC8AAB0D}"/>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2F536DFB-91E4-C750-7953-821E3685BB80}"/>
              </a:ext>
            </a:extLst>
          </p:cNvPr>
          <p:cNvSpPr txBox="1"/>
          <p:nvPr/>
        </p:nvSpPr>
        <p:spPr>
          <a:xfrm>
            <a:off x="-161866" y="35330"/>
            <a:ext cx="845434" cy="523220"/>
          </a:xfrm>
          <a:prstGeom prst="rect">
            <a:avLst/>
          </a:prstGeom>
          <a:noFill/>
        </p:spPr>
        <p:txBody>
          <a:bodyPr wrap="square" rtlCol="1">
            <a:spAutoFit/>
          </a:bodyPr>
          <a:lstStyle/>
          <a:p>
            <a:r>
              <a:rPr lang="he-IL" sz="1400" b="1" dirty="0">
                <a:solidFill>
                  <a:schemeClr val="bg1">
                    <a:lumMod val="50000"/>
                  </a:schemeClr>
                </a:solidFill>
              </a:rPr>
              <a:t>דף </a:t>
            </a:r>
            <a:r>
              <a:rPr lang="he-IL" sz="1400" b="1" dirty="0" err="1">
                <a:solidFill>
                  <a:schemeClr val="bg1">
                    <a:lumMod val="50000"/>
                  </a:schemeClr>
                </a:solidFill>
              </a:rPr>
              <a:t>לז</a:t>
            </a:r>
            <a:r>
              <a:rPr lang="he-IL" sz="1400" b="1" dirty="0">
                <a:solidFill>
                  <a:schemeClr val="bg1">
                    <a:lumMod val="50000"/>
                  </a:schemeClr>
                </a:solidFill>
              </a:rPr>
              <a:t> עמוד א</a:t>
            </a:r>
          </a:p>
        </p:txBody>
      </p:sp>
      <p:sp>
        <p:nvSpPr>
          <p:cNvPr id="7" name="TextBox 3">
            <a:extLst>
              <a:ext uri="{FF2B5EF4-FFF2-40B4-BE49-F238E27FC236}">
                <a16:creationId xmlns:a16="http://schemas.microsoft.com/office/drawing/2014/main" id="{E3FDB93C-0379-F3D7-287F-053D98FD5D11}"/>
              </a:ext>
            </a:extLst>
          </p:cNvPr>
          <p:cNvSpPr txBox="1"/>
          <p:nvPr/>
        </p:nvSpPr>
        <p:spPr>
          <a:xfrm>
            <a:off x="179512" y="94958"/>
            <a:ext cx="8568952" cy="6640985"/>
          </a:xfrm>
          <a:prstGeom prst="rect">
            <a:avLst/>
          </a:prstGeom>
          <a:noFill/>
        </p:spPr>
        <p:txBody>
          <a:bodyPr wrap="square" rtlCol="1">
            <a:spAutoFit/>
          </a:bodyPr>
          <a:lstStyle/>
          <a:p>
            <a:pPr>
              <a:lnSpc>
                <a:spcPct val="120000"/>
              </a:lnSpc>
            </a:pPr>
            <a:r>
              <a:rPr lang="he-IL" sz="1500" b="0" i="0" dirty="0">
                <a:solidFill>
                  <a:srgbClr val="000000"/>
                </a:solidFill>
                <a:effectLst/>
                <a:latin typeface="Arial" panose="020B0604020202020204" pitchFamily="34" charset="0"/>
              </a:rPr>
              <a:t>ואורז [ודוחן] לא </a:t>
            </a:r>
            <a:r>
              <a:rPr lang="he-IL" sz="1500" b="0" i="0" dirty="0" err="1">
                <a:solidFill>
                  <a:srgbClr val="000000"/>
                </a:solidFill>
                <a:effectLst/>
                <a:latin typeface="Arial" panose="020B0604020202020204" pitchFamily="34" charset="0"/>
              </a:rPr>
              <a:t>מברכינן</a:t>
            </a:r>
            <a:r>
              <a:rPr lang="he-IL" sz="1500" b="0" i="0" dirty="0">
                <a:solidFill>
                  <a:srgbClr val="000000"/>
                </a:solidFill>
                <a:effectLst/>
                <a:latin typeface="Arial" panose="020B0604020202020204" pitchFamily="34" charset="0"/>
              </a:rPr>
              <a:t> בורא מיני מזונות? </a:t>
            </a:r>
          </a:p>
          <a:p>
            <a:pPr>
              <a:lnSpc>
                <a:spcPct val="120000"/>
              </a:lnSpc>
            </a:pPr>
            <a:r>
              <a:rPr lang="he-IL" sz="1500" b="0" i="0" dirty="0">
                <a:solidFill>
                  <a:srgbClr val="000000"/>
                </a:solidFill>
                <a:effectLst/>
                <a:latin typeface="Arial" panose="020B0604020202020204" pitchFamily="34" charset="0"/>
              </a:rPr>
              <a:t>והתניא: </a:t>
            </a:r>
          </a:p>
          <a:p>
            <a:pPr>
              <a:lnSpc>
                <a:spcPct val="120000"/>
              </a:lnSpc>
            </a:pPr>
            <a:r>
              <a:rPr lang="he-IL" sz="1500" dirty="0">
                <a:solidFill>
                  <a:srgbClr val="F79646">
                    <a:lumMod val="50000"/>
                  </a:srgbClr>
                </a:solidFill>
              </a:rPr>
              <a:t>הביאו לפניו פת אורז ופת דוחן - מברך עליו תחלה וסוף </a:t>
            </a:r>
            <a:r>
              <a:rPr lang="he-IL" sz="1500" b="1" dirty="0">
                <a:solidFill>
                  <a:srgbClr val="F79646">
                    <a:lumMod val="50000"/>
                  </a:srgbClr>
                </a:solidFill>
              </a:rPr>
              <a:t>כמעשה קדרה</a:t>
            </a:r>
            <a:r>
              <a:rPr lang="he-IL" sz="1500" dirty="0">
                <a:solidFill>
                  <a:srgbClr val="F79646">
                    <a:lumMod val="50000"/>
                  </a:srgbClr>
                </a:solidFill>
              </a:rPr>
              <a:t>,</a:t>
            </a:r>
            <a:endParaRPr lang="he-IL" sz="1500" b="0" i="0" dirty="0">
              <a:solidFill>
                <a:srgbClr val="000000"/>
              </a:solidFill>
              <a:effectLst/>
              <a:latin typeface="Arial" panose="020B0604020202020204" pitchFamily="34" charset="0"/>
            </a:endParaRPr>
          </a:p>
          <a:p>
            <a:pPr>
              <a:lnSpc>
                <a:spcPct val="120000"/>
              </a:lnSpc>
            </a:pPr>
            <a:r>
              <a:rPr lang="he-IL" sz="1500" b="0" i="0" dirty="0">
                <a:solidFill>
                  <a:srgbClr val="000000"/>
                </a:solidFill>
                <a:effectLst/>
                <a:latin typeface="Arial" panose="020B0604020202020204" pitchFamily="34" charset="0"/>
              </a:rPr>
              <a:t>וגבי מעשה קדרה תניא: </a:t>
            </a:r>
            <a:r>
              <a:rPr lang="he-IL" sz="1500" dirty="0" err="1">
                <a:solidFill>
                  <a:srgbClr val="F79646">
                    <a:lumMod val="50000"/>
                  </a:srgbClr>
                </a:solidFill>
              </a:rPr>
              <a:t>בתחלה</a:t>
            </a:r>
            <a:r>
              <a:rPr lang="he-IL" sz="1500" dirty="0">
                <a:solidFill>
                  <a:srgbClr val="F79646">
                    <a:lumMod val="50000"/>
                  </a:srgbClr>
                </a:solidFill>
              </a:rPr>
              <a:t> </a:t>
            </a:r>
            <a:r>
              <a:rPr lang="he-IL" sz="1500" b="1" dirty="0">
                <a:solidFill>
                  <a:srgbClr val="F79646">
                    <a:lumMod val="50000"/>
                  </a:srgbClr>
                </a:solidFill>
              </a:rPr>
              <a:t>מברך עליו בורא </a:t>
            </a:r>
            <a:r>
              <a:rPr lang="he-IL" sz="1500" b="1" dirty="0" err="1">
                <a:solidFill>
                  <a:srgbClr val="F79646">
                    <a:lumMod val="50000"/>
                  </a:srgbClr>
                </a:solidFill>
              </a:rPr>
              <a:t>מ''מ</a:t>
            </a:r>
            <a:r>
              <a:rPr lang="he-IL" sz="1500" dirty="0">
                <a:solidFill>
                  <a:srgbClr val="F79646">
                    <a:lumMod val="50000"/>
                  </a:srgbClr>
                </a:solidFill>
              </a:rPr>
              <a:t>, ולבסוף מברך עליו ברכה אחת מעין שלש.</a:t>
            </a:r>
            <a:r>
              <a:rPr lang="he-IL" sz="1500" b="0" i="0" dirty="0">
                <a:solidFill>
                  <a:srgbClr val="000000"/>
                </a:solidFill>
                <a:effectLst/>
                <a:latin typeface="Arial" panose="020B0604020202020204" pitchFamily="34" charset="0"/>
              </a:rPr>
              <a:t> </a:t>
            </a:r>
          </a:p>
          <a:p>
            <a:pPr>
              <a:lnSpc>
                <a:spcPct val="120000"/>
              </a:lnSpc>
            </a:pPr>
            <a:endParaRPr lang="he-IL" sz="1000" b="0" i="0" dirty="0">
              <a:solidFill>
                <a:srgbClr val="000000"/>
              </a:solidFill>
              <a:effectLst/>
              <a:latin typeface="Arial" panose="020B0604020202020204" pitchFamily="34" charset="0"/>
            </a:endParaRPr>
          </a:p>
          <a:p>
            <a:pPr>
              <a:lnSpc>
                <a:spcPct val="120000"/>
              </a:lnSpc>
            </a:pPr>
            <a:r>
              <a:rPr lang="he-IL" sz="1500" b="0" i="0" dirty="0">
                <a:solidFill>
                  <a:srgbClr val="000000"/>
                </a:solidFill>
                <a:effectLst/>
                <a:latin typeface="Arial" panose="020B0604020202020204" pitchFamily="34" charset="0"/>
              </a:rPr>
              <a:t>כמעשה קדרה ולא כמעשה קדרה – </a:t>
            </a:r>
          </a:p>
          <a:p>
            <a:pPr>
              <a:lnSpc>
                <a:spcPct val="120000"/>
              </a:lnSpc>
            </a:pPr>
            <a:r>
              <a:rPr lang="he-IL" sz="1500" b="0" i="0" dirty="0">
                <a:solidFill>
                  <a:srgbClr val="000000"/>
                </a:solidFill>
                <a:effectLst/>
                <a:latin typeface="Arial" panose="020B0604020202020204" pitchFamily="34" charset="0"/>
              </a:rPr>
              <a:t>כמעשה קדרה - </a:t>
            </a:r>
            <a:r>
              <a:rPr lang="he-IL" sz="1500" b="0" i="0" dirty="0" err="1">
                <a:solidFill>
                  <a:srgbClr val="000000"/>
                </a:solidFill>
                <a:effectLst/>
                <a:latin typeface="Arial" panose="020B0604020202020204" pitchFamily="34" charset="0"/>
              </a:rPr>
              <a:t>דמברכין</a:t>
            </a:r>
            <a:r>
              <a:rPr lang="he-IL" sz="1500" b="0" i="0" dirty="0">
                <a:solidFill>
                  <a:srgbClr val="000000"/>
                </a:solidFill>
                <a:effectLst/>
                <a:latin typeface="Arial" panose="020B0604020202020204" pitchFamily="34" charset="0"/>
              </a:rPr>
              <a:t> עליו תחלה וסוף, </a:t>
            </a:r>
          </a:p>
          <a:p>
            <a:pPr>
              <a:lnSpc>
                <a:spcPct val="120000"/>
              </a:lnSpc>
            </a:pPr>
            <a:r>
              <a:rPr lang="he-IL" sz="1500" b="0" i="0" dirty="0">
                <a:solidFill>
                  <a:srgbClr val="000000"/>
                </a:solidFill>
                <a:effectLst/>
                <a:latin typeface="Arial" panose="020B0604020202020204" pitchFamily="34" charset="0"/>
              </a:rPr>
              <a:t>ולא כמעשה קדרה - </a:t>
            </a:r>
            <a:r>
              <a:rPr lang="he-IL" sz="1500" b="0" i="0" dirty="0" err="1">
                <a:solidFill>
                  <a:srgbClr val="000000"/>
                </a:solidFill>
                <a:effectLst/>
                <a:latin typeface="Arial" panose="020B0604020202020204" pitchFamily="34" charset="0"/>
              </a:rPr>
              <a:t>דאילו</a:t>
            </a:r>
            <a:r>
              <a:rPr lang="he-IL" sz="1500" b="0" i="0" dirty="0">
                <a:solidFill>
                  <a:srgbClr val="000000"/>
                </a:solidFill>
                <a:effectLst/>
                <a:latin typeface="Arial" panose="020B0604020202020204" pitchFamily="34" charset="0"/>
              </a:rPr>
              <a:t> במעשה קדרה </a:t>
            </a:r>
            <a:r>
              <a:rPr lang="he-IL" sz="1500" b="0" i="0" dirty="0" err="1">
                <a:solidFill>
                  <a:srgbClr val="000000"/>
                </a:solidFill>
                <a:effectLst/>
                <a:latin typeface="Arial" panose="020B0604020202020204" pitchFamily="34" charset="0"/>
              </a:rPr>
              <a:t>בתחלה</a:t>
            </a:r>
            <a:r>
              <a:rPr lang="he-IL" sz="1500" b="0" i="0" dirty="0">
                <a:solidFill>
                  <a:srgbClr val="000000"/>
                </a:solidFill>
                <a:effectLst/>
                <a:latin typeface="Arial" panose="020B0604020202020204" pitchFamily="34" charset="0"/>
              </a:rPr>
              <a:t> בורא מיני מזונות ולבסוף ברכה אחת מעין ג', ואילו הכא </a:t>
            </a:r>
            <a:r>
              <a:rPr lang="he-IL" sz="1500" b="0" i="0" dirty="0" err="1">
                <a:solidFill>
                  <a:srgbClr val="000000"/>
                </a:solidFill>
                <a:effectLst/>
                <a:latin typeface="Arial" panose="020B0604020202020204" pitchFamily="34" charset="0"/>
              </a:rPr>
              <a:t>בתחלה</a:t>
            </a:r>
            <a:r>
              <a:rPr lang="he-IL" sz="1500" b="0" i="0" dirty="0">
                <a:solidFill>
                  <a:srgbClr val="000000"/>
                </a:solidFill>
                <a:effectLst/>
                <a:latin typeface="Arial" panose="020B0604020202020204" pitchFamily="34" charset="0"/>
              </a:rPr>
              <a:t> </a:t>
            </a:r>
            <a:r>
              <a:rPr lang="he-IL" sz="1500" b="1" i="0" dirty="0">
                <a:solidFill>
                  <a:srgbClr val="000000"/>
                </a:solidFill>
                <a:effectLst/>
                <a:latin typeface="Arial" panose="020B0604020202020204" pitchFamily="34" charset="0"/>
              </a:rPr>
              <a:t>מברך עליו </a:t>
            </a:r>
            <a:r>
              <a:rPr lang="he-IL" sz="1500" b="1" i="0" dirty="0" err="1">
                <a:solidFill>
                  <a:srgbClr val="000000"/>
                </a:solidFill>
                <a:effectLst/>
                <a:latin typeface="Arial" panose="020B0604020202020204" pitchFamily="34" charset="0"/>
              </a:rPr>
              <a:t>שהכל</a:t>
            </a:r>
            <a:r>
              <a:rPr lang="he-IL" sz="1500" b="1" i="0" dirty="0">
                <a:solidFill>
                  <a:srgbClr val="000000"/>
                </a:solidFill>
                <a:effectLst/>
                <a:latin typeface="Arial" panose="020B0604020202020204" pitchFamily="34" charset="0"/>
              </a:rPr>
              <a:t> נהיה בדברו </a:t>
            </a:r>
            <a:r>
              <a:rPr lang="he-IL" sz="1500" b="0" i="0" dirty="0">
                <a:solidFill>
                  <a:srgbClr val="000000"/>
                </a:solidFill>
                <a:effectLst/>
                <a:latin typeface="Arial" panose="020B0604020202020204" pitchFamily="34" charset="0"/>
              </a:rPr>
              <a:t>ולבסוף בורא נפשות רבות וחסרונן על כל מה שברא. </a:t>
            </a:r>
          </a:p>
          <a:p>
            <a:pPr>
              <a:lnSpc>
                <a:spcPct val="120000"/>
              </a:lnSpc>
            </a:pPr>
            <a:endParaRPr lang="he-IL" sz="1400" dirty="0">
              <a:solidFill>
                <a:srgbClr val="000000"/>
              </a:solidFill>
              <a:latin typeface="Arial" panose="020B0604020202020204" pitchFamily="34" charset="0"/>
            </a:endParaRPr>
          </a:p>
          <a:p>
            <a:pPr>
              <a:lnSpc>
                <a:spcPct val="120000"/>
              </a:lnSpc>
            </a:pPr>
            <a:r>
              <a:rPr lang="he-IL" sz="1500" b="0" i="0" dirty="0">
                <a:solidFill>
                  <a:srgbClr val="000000"/>
                </a:solidFill>
                <a:effectLst/>
                <a:latin typeface="Arial" panose="020B0604020202020204" pitchFamily="34" charset="0"/>
              </a:rPr>
              <a:t>ואורז לאו מעשה קדרה הוא? והתניא: </a:t>
            </a:r>
            <a:r>
              <a:rPr lang="he-IL" sz="1500" dirty="0">
                <a:solidFill>
                  <a:srgbClr val="F79646">
                    <a:lumMod val="50000"/>
                  </a:srgbClr>
                </a:solidFill>
              </a:rPr>
              <a:t>אלו הן מעשה קדרה: </a:t>
            </a:r>
            <a:r>
              <a:rPr lang="he-IL" sz="1500" dirty="0" err="1">
                <a:solidFill>
                  <a:srgbClr val="F79646">
                    <a:lumMod val="50000"/>
                  </a:srgbClr>
                </a:solidFill>
              </a:rPr>
              <a:t>חילקא</a:t>
            </a:r>
            <a:r>
              <a:rPr lang="he-IL" sz="1500" dirty="0">
                <a:solidFill>
                  <a:srgbClr val="F79646">
                    <a:lumMod val="50000"/>
                  </a:srgbClr>
                </a:solidFill>
              </a:rPr>
              <a:t> </a:t>
            </a:r>
            <a:r>
              <a:rPr lang="he-IL" sz="1500" dirty="0" err="1">
                <a:solidFill>
                  <a:srgbClr val="F79646">
                    <a:lumMod val="50000"/>
                  </a:srgbClr>
                </a:solidFill>
              </a:rPr>
              <a:t>טרגיס</a:t>
            </a:r>
            <a:r>
              <a:rPr lang="he-IL" sz="1500" dirty="0">
                <a:solidFill>
                  <a:srgbClr val="F79646">
                    <a:lumMod val="50000"/>
                  </a:srgbClr>
                </a:solidFill>
              </a:rPr>
              <a:t> סולת זריז </a:t>
            </a:r>
            <a:r>
              <a:rPr lang="he-IL" sz="1500" dirty="0" err="1">
                <a:solidFill>
                  <a:srgbClr val="F79646">
                    <a:lumMod val="50000"/>
                  </a:srgbClr>
                </a:solidFill>
              </a:rPr>
              <a:t>וערסן</a:t>
            </a:r>
            <a:r>
              <a:rPr lang="he-IL" sz="1500" dirty="0">
                <a:solidFill>
                  <a:srgbClr val="F79646">
                    <a:lumMod val="50000"/>
                  </a:srgbClr>
                </a:solidFill>
              </a:rPr>
              <a:t> ואורז. </a:t>
            </a:r>
          </a:p>
          <a:p>
            <a:pPr>
              <a:lnSpc>
                <a:spcPct val="120000"/>
              </a:lnSpc>
            </a:pPr>
            <a:endParaRPr lang="he-IL" sz="700" b="0" i="0" dirty="0">
              <a:solidFill>
                <a:srgbClr val="000000"/>
              </a:solidFill>
              <a:effectLst/>
              <a:latin typeface="Arial" panose="020B0604020202020204" pitchFamily="34" charset="0"/>
            </a:endParaRPr>
          </a:p>
          <a:p>
            <a:pPr>
              <a:lnSpc>
                <a:spcPct val="120000"/>
              </a:lnSpc>
            </a:pPr>
            <a:r>
              <a:rPr lang="he-IL" sz="1500" b="0" i="0" dirty="0">
                <a:solidFill>
                  <a:srgbClr val="000000"/>
                </a:solidFill>
                <a:effectLst/>
                <a:latin typeface="Arial" panose="020B0604020202020204" pitchFamily="34" charset="0"/>
              </a:rPr>
              <a:t>הא מני? רבי יוחנן בן </a:t>
            </a:r>
            <a:r>
              <a:rPr lang="he-IL" sz="1500" b="0" i="0" dirty="0" err="1">
                <a:solidFill>
                  <a:srgbClr val="000000"/>
                </a:solidFill>
                <a:effectLst/>
                <a:latin typeface="Arial" panose="020B0604020202020204" pitchFamily="34" charset="0"/>
              </a:rPr>
              <a:t>נורי</a:t>
            </a:r>
            <a:r>
              <a:rPr lang="he-IL" sz="1500" b="0" i="0" dirty="0">
                <a:solidFill>
                  <a:srgbClr val="000000"/>
                </a:solidFill>
                <a:effectLst/>
                <a:latin typeface="Arial" panose="020B0604020202020204" pitchFamily="34" charset="0"/>
              </a:rPr>
              <a:t> היא, </a:t>
            </a:r>
            <a:r>
              <a:rPr lang="he-IL" sz="1500" b="0" i="0" dirty="0" err="1">
                <a:solidFill>
                  <a:srgbClr val="000000"/>
                </a:solidFill>
                <a:effectLst/>
                <a:latin typeface="Arial" panose="020B0604020202020204" pitchFamily="34" charset="0"/>
              </a:rPr>
              <a:t>דתניא</a:t>
            </a:r>
            <a:r>
              <a:rPr lang="he-IL" sz="1500" b="0" i="0" dirty="0">
                <a:solidFill>
                  <a:srgbClr val="000000"/>
                </a:solidFill>
                <a:effectLst/>
                <a:latin typeface="Arial" panose="020B0604020202020204" pitchFamily="34" charset="0"/>
              </a:rPr>
              <a:t>: </a:t>
            </a:r>
            <a:r>
              <a:rPr lang="he-IL" sz="1500" dirty="0">
                <a:solidFill>
                  <a:srgbClr val="F79646">
                    <a:lumMod val="50000"/>
                  </a:srgbClr>
                </a:solidFill>
              </a:rPr>
              <a:t>רבי יוחנן בן </a:t>
            </a:r>
            <a:r>
              <a:rPr lang="he-IL" sz="1500" dirty="0" err="1">
                <a:solidFill>
                  <a:srgbClr val="F79646">
                    <a:lumMod val="50000"/>
                  </a:srgbClr>
                </a:solidFill>
              </a:rPr>
              <a:t>נורי</a:t>
            </a:r>
            <a:r>
              <a:rPr lang="he-IL" sz="1500" dirty="0">
                <a:solidFill>
                  <a:srgbClr val="F79646">
                    <a:lumMod val="50000"/>
                  </a:srgbClr>
                </a:solidFill>
              </a:rPr>
              <a:t> אומר: אורז מין דגן הוא וחייבין על </a:t>
            </a:r>
            <a:r>
              <a:rPr lang="he-IL" sz="1500" dirty="0" err="1">
                <a:solidFill>
                  <a:srgbClr val="F79646">
                    <a:lumMod val="50000"/>
                  </a:srgbClr>
                </a:solidFill>
              </a:rPr>
              <a:t>חמוצו</a:t>
            </a:r>
            <a:r>
              <a:rPr lang="he-IL" sz="1500" dirty="0">
                <a:solidFill>
                  <a:srgbClr val="F79646">
                    <a:lumMod val="50000"/>
                  </a:srgbClr>
                </a:solidFill>
              </a:rPr>
              <a:t> כרת ואדם </a:t>
            </a:r>
          </a:p>
          <a:p>
            <a:pPr>
              <a:lnSpc>
                <a:spcPct val="120000"/>
              </a:lnSpc>
            </a:pPr>
            <a:r>
              <a:rPr lang="he-IL" sz="1500" dirty="0">
                <a:solidFill>
                  <a:srgbClr val="F79646">
                    <a:lumMod val="50000"/>
                  </a:srgbClr>
                </a:solidFill>
              </a:rPr>
              <a:t>יוצא בו ידי חובתו בפסח, </a:t>
            </a:r>
            <a:r>
              <a:rPr lang="he-IL" sz="1500" b="0" i="0" dirty="0">
                <a:solidFill>
                  <a:srgbClr val="000000"/>
                </a:solidFill>
                <a:effectLst/>
                <a:latin typeface="Arial" panose="020B0604020202020204" pitchFamily="34" charset="0"/>
              </a:rPr>
              <a:t>אבל רבנן לא. </a:t>
            </a:r>
          </a:p>
          <a:p>
            <a:pPr>
              <a:lnSpc>
                <a:spcPct val="120000"/>
              </a:lnSpc>
            </a:pPr>
            <a:endParaRPr lang="he-IL" sz="1000" b="0" i="0" dirty="0">
              <a:solidFill>
                <a:srgbClr val="000000"/>
              </a:solidFill>
              <a:effectLst/>
              <a:latin typeface="Arial" panose="020B0604020202020204" pitchFamily="34" charset="0"/>
            </a:endParaRPr>
          </a:p>
          <a:p>
            <a:pPr>
              <a:lnSpc>
                <a:spcPct val="120000"/>
              </a:lnSpc>
            </a:pPr>
            <a:r>
              <a:rPr lang="he-IL" sz="1500" b="0" i="0" dirty="0">
                <a:solidFill>
                  <a:srgbClr val="000000"/>
                </a:solidFill>
                <a:effectLst/>
                <a:latin typeface="Arial" panose="020B0604020202020204" pitchFamily="34" charset="0"/>
              </a:rPr>
              <a:t>ורבנן לא? והתניא: </a:t>
            </a:r>
          </a:p>
          <a:p>
            <a:pPr>
              <a:lnSpc>
                <a:spcPct val="120000"/>
              </a:lnSpc>
            </a:pPr>
            <a:r>
              <a:rPr lang="he-IL" sz="1500" dirty="0">
                <a:solidFill>
                  <a:srgbClr val="F79646">
                    <a:lumMod val="50000"/>
                  </a:srgbClr>
                </a:solidFill>
              </a:rPr>
              <a:t>הכוסס את </a:t>
            </a:r>
            <a:r>
              <a:rPr lang="he-IL" sz="1500" dirty="0" err="1">
                <a:solidFill>
                  <a:srgbClr val="F79646">
                    <a:lumMod val="50000"/>
                  </a:srgbClr>
                </a:solidFill>
              </a:rPr>
              <a:t>החטה</a:t>
            </a:r>
            <a:r>
              <a:rPr lang="he-IL" sz="1500" dirty="0">
                <a:solidFill>
                  <a:srgbClr val="F79646">
                    <a:lumMod val="50000"/>
                  </a:srgbClr>
                </a:solidFill>
              </a:rPr>
              <a:t> - מברך עליה בורא פרי האדמה, </a:t>
            </a:r>
          </a:p>
          <a:p>
            <a:pPr>
              <a:lnSpc>
                <a:spcPct val="120000"/>
              </a:lnSpc>
            </a:pPr>
            <a:r>
              <a:rPr lang="he-IL" sz="1500" dirty="0">
                <a:solidFill>
                  <a:srgbClr val="F79646">
                    <a:lumMod val="50000"/>
                  </a:srgbClr>
                </a:solidFill>
              </a:rPr>
              <a:t>טחנה </a:t>
            </a:r>
            <a:r>
              <a:rPr lang="he-IL" sz="1500" dirty="0" err="1">
                <a:solidFill>
                  <a:srgbClr val="F79646">
                    <a:lumMod val="50000"/>
                  </a:srgbClr>
                </a:solidFill>
              </a:rPr>
              <a:t>אפאה</a:t>
            </a:r>
            <a:r>
              <a:rPr lang="he-IL" sz="1500" dirty="0">
                <a:solidFill>
                  <a:srgbClr val="F79646">
                    <a:lumMod val="50000"/>
                  </a:srgbClr>
                </a:solidFill>
              </a:rPr>
              <a:t> ובשלה - בזמן שהפרוסות קיימות </a:t>
            </a:r>
            <a:r>
              <a:rPr lang="he-IL" sz="1500" dirty="0" err="1">
                <a:solidFill>
                  <a:srgbClr val="F79646">
                    <a:lumMod val="50000"/>
                  </a:srgbClr>
                </a:solidFill>
              </a:rPr>
              <a:t>בתחלה</a:t>
            </a:r>
            <a:r>
              <a:rPr lang="he-IL" sz="1500" dirty="0">
                <a:solidFill>
                  <a:srgbClr val="F79646">
                    <a:lumMod val="50000"/>
                  </a:srgbClr>
                </a:solidFill>
              </a:rPr>
              <a:t> מברך עליה המוציא לחם מן הארץ ולבסוף מברך עליה  </a:t>
            </a:r>
          </a:p>
          <a:p>
            <a:pPr>
              <a:lnSpc>
                <a:spcPct val="120000"/>
              </a:lnSpc>
            </a:pPr>
            <a:r>
              <a:rPr lang="he-IL" sz="1500" dirty="0">
                <a:solidFill>
                  <a:srgbClr val="F79646">
                    <a:lumMod val="50000"/>
                  </a:srgbClr>
                </a:solidFill>
              </a:rPr>
              <a:t>ג' ברכות, אם אין הפרוסות קיימות </a:t>
            </a:r>
            <a:r>
              <a:rPr lang="he-IL" sz="1500" dirty="0" err="1">
                <a:solidFill>
                  <a:srgbClr val="F79646">
                    <a:lumMod val="50000"/>
                  </a:srgbClr>
                </a:solidFill>
              </a:rPr>
              <a:t>בתחלה</a:t>
            </a:r>
            <a:r>
              <a:rPr lang="he-IL" sz="1500" dirty="0">
                <a:solidFill>
                  <a:srgbClr val="F79646">
                    <a:lumMod val="50000"/>
                  </a:srgbClr>
                </a:solidFill>
              </a:rPr>
              <a:t> מברך עליה בורא מיני מזונות ולבסוף מברך עליה ברכה אחת מעין ג'. </a:t>
            </a:r>
          </a:p>
          <a:p>
            <a:pPr>
              <a:lnSpc>
                <a:spcPct val="120000"/>
              </a:lnSpc>
            </a:pPr>
            <a:r>
              <a:rPr lang="he-IL" sz="1500" dirty="0">
                <a:solidFill>
                  <a:srgbClr val="F79646">
                    <a:lumMod val="50000"/>
                  </a:srgbClr>
                </a:solidFill>
              </a:rPr>
              <a:t>הכוסס את האורז - מברך עליו </a:t>
            </a:r>
            <a:r>
              <a:rPr lang="he-IL" sz="1500" dirty="0" err="1">
                <a:solidFill>
                  <a:srgbClr val="F79646">
                    <a:lumMod val="50000"/>
                  </a:srgbClr>
                </a:solidFill>
              </a:rPr>
              <a:t>ב''פ</a:t>
            </a:r>
            <a:r>
              <a:rPr lang="he-IL" sz="1500" dirty="0">
                <a:solidFill>
                  <a:srgbClr val="F79646">
                    <a:lumMod val="50000"/>
                  </a:srgbClr>
                </a:solidFill>
              </a:rPr>
              <a:t> האדמה. </a:t>
            </a:r>
          </a:p>
          <a:p>
            <a:pPr>
              <a:lnSpc>
                <a:spcPct val="120000"/>
              </a:lnSpc>
            </a:pPr>
            <a:r>
              <a:rPr lang="he-IL" sz="1500" dirty="0">
                <a:solidFill>
                  <a:srgbClr val="F79646">
                    <a:lumMod val="50000"/>
                  </a:srgbClr>
                </a:solidFill>
              </a:rPr>
              <a:t>טחנו </a:t>
            </a:r>
            <a:r>
              <a:rPr lang="he-IL" sz="1500" dirty="0" err="1">
                <a:solidFill>
                  <a:srgbClr val="F79646">
                    <a:lumMod val="50000"/>
                  </a:srgbClr>
                </a:solidFill>
              </a:rPr>
              <a:t>אפאו</a:t>
            </a:r>
            <a:r>
              <a:rPr lang="he-IL" sz="1500" dirty="0">
                <a:solidFill>
                  <a:srgbClr val="F79646">
                    <a:lumMod val="50000"/>
                  </a:srgbClr>
                </a:solidFill>
              </a:rPr>
              <a:t> ובשלו - אף על פי שהפרוסות קיימות </a:t>
            </a:r>
            <a:r>
              <a:rPr lang="he-IL" sz="1500" dirty="0" err="1">
                <a:solidFill>
                  <a:srgbClr val="F79646">
                    <a:lumMod val="50000"/>
                  </a:srgbClr>
                </a:solidFill>
              </a:rPr>
              <a:t>בתחלה</a:t>
            </a:r>
            <a:r>
              <a:rPr lang="he-IL" sz="1500" dirty="0">
                <a:solidFill>
                  <a:srgbClr val="F79646">
                    <a:lumMod val="50000"/>
                  </a:srgbClr>
                </a:solidFill>
              </a:rPr>
              <a:t> </a:t>
            </a:r>
            <a:r>
              <a:rPr lang="he-IL" sz="1500" b="1" dirty="0">
                <a:solidFill>
                  <a:srgbClr val="F79646">
                    <a:lumMod val="50000"/>
                  </a:srgbClr>
                </a:solidFill>
              </a:rPr>
              <a:t>מברך עליו בורא מיני מזונות </a:t>
            </a:r>
            <a:r>
              <a:rPr lang="he-IL" sz="1500" dirty="0">
                <a:solidFill>
                  <a:srgbClr val="F79646">
                    <a:lumMod val="50000"/>
                  </a:srgbClr>
                </a:solidFill>
              </a:rPr>
              <a:t>ולבסוף מברך עליו </a:t>
            </a:r>
          </a:p>
          <a:p>
            <a:pPr>
              <a:lnSpc>
                <a:spcPct val="120000"/>
              </a:lnSpc>
            </a:pPr>
            <a:r>
              <a:rPr lang="he-IL" sz="1500" dirty="0">
                <a:solidFill>
                  <a:srgbClr val="F79646">
                    <a:lumMod val="50000"/>
                  </a:srgbClr>
                </a:solidFill>
              </a:rPr>
              <a:t>ברכה אחת מעין שלש. </a:t>
            </a:r>
          </a:p>
          <a:p>
            <a:pPr>
              <a:lnSpc>
                <a:spcPct val="120000"/>
              </a:lnSpc>
            </a:pPr>
            <a:r>
              <a:rPr lang="he-IL" sz="1500" b="0" i="0" dirty="0">
                <a:solidFill>
                  <a:srgbClr val="000000"/>
                </a:solidFill>
                <a:effectLst/>
                <a:latin typeface="Arial" panose="020B0604020202020204" pitchFamily="34" charset="0"/>
              </a:rPr>
              <a:t>מני? </a:t>
            </a:r>
          </a:p>
          <a:p>
            <a:pPr>
              <a:lnSpc>
                <a:spcPct val="120000"/>
              </a:lnSpc>
            </a:pPr>
            <a:r>
              <a:rPr lang="he-IL" sz="1500" b="0" i="0" dirty="0" err="1">
                <a:solidFill>
                  <a:srgbClr val="000000"/>
                </a:solidFill>
                <a:effectLst/>
                <a:latin typeface="Arial" panose="020B0604020202020204" pitchFamily="34" charset="0"/>
              </a:rPr>
              <a:t>אילימא</a:t>
            </a:r>
            <a:r>
              <a:rPr lang="he-IL" sz="1500" b="0" i="0" dirty="0">
                <a:solidFill>
                  <a:srgbClr val="000000"/>
                </a:solidFill>
                <a:effectLst/>
                <a:latin typeface="Arial" panose="020B0604020202020204" pitchFamily="34" charset="0"/>
              </a:rPr>
              <a:t> ר' יוחנן בן </a:t>
            </a:r>
            <a:r>
              <a:rPr lang="he-IL" sz="1500" b="0" i="0" dirty="0" err="1">
                <a:solidFill>
                  <a:srgbClr val="000000"/>
                </a:solidFill>
                <a:effectLst/>
                <a:latin typeface="Arial" panose="020B0604020202020204" pitchFamily="34" charset="0"/>
              </a:rPr>
              <a:t>נורי</a:t>
            </a:r>
            <a:r>
              <a:rPr lang="he-IL" sz="1500" b="0" i="0" dirty="0">
                <a:solidFill>
                  <a:srgbClr val="000000"/>
                </a:solidFill>
                <a:effectLst/>
                <a:latin typeface="Arial" panose="020B0604020202020204" pitchFamily="34" charset="0"/>
              </a:rPr>
              <a:t> היא </a:t>
            </a:r>
            <a:r>
              <a:rPr lang="he-IL" sz="1500" b="0" i="0" dirty="0" err="1">
                <a:solidFill>
                  <a:srgbClr val="000000"/>
                </a:solidFill>
                <a:effectLst/>
                <a:latin typeface="Arial" panose="020B0604020202020204" pitchFamily="34" charset="0"/>
              </a:rPr>
              <a:t>דאמר</a:t>
            </a:r>
            <a:r>
              <a:rPr lang="he-IL" sz="1500" b="0" i="0" dirty="0">
                <a:solidFill>
                  <a:srgbClr val="000000"/>
                </a:solidFill>
                <a:effectLst/>
                <a:latin typeface="Arial" panose="020B0604020202020204" pitchFamily="34" charset="0"/>
              </a:rPr>
              <a:t> אורז מין דגן הוא - המוציא לחם מן הארץ ושלש ברכות בעי ברוכי!</a:t>
            </a:r>
          </a:p>
          <a:p>
            <a:pPr>
              <a:lnSpc>
                <a:spcPct val="120000"/>
              </a:lnSpc>
            </a:pPr>
            <a:r>
              <a:rPr lang="he-IL" sz="1500" b="0" i="0" dirty="0">
                <a:solidFill>
                  <a:srgbClr val="000000"/>
                </a:solidFill>
                <a:effectLst/>
                <a:latin typeface="Arial" panose="020B0604020202020204" pitchFamily="34" charset="0"/>
              </a:rPr>
              <a:t>אלא לאו רבנן היא, </a:t>
            </a:r>
            <a:r>
              <a:rPr lang="he-IL" sz="1500" b="0" i="0" dirty="0" err="1">
                <a:solidFill>
                  <a:srgbClr val="000000"/>
                </a:solidFill>
                <a:effectLst/>
                <a:latin typeface="Arial" panose="020B0604020202020204" pitchFamily="34" charset="0"/>
              </a:rPr>
              <a:t>ותיובתא</a:t>
            </a:r>
            <a:r>
              <a:rPr lang="he-IL" sz="1500" b="0" i="0" dirty="0">
                <a:solidFill>
                  <a:srgbClr val="000000"/>
                </a:solidFill>
                <a:effectLst/>
                <a:latin typeface="Arial" panose="020B0604020202020204" pitchFamily="34" charset="0"/>
              </a:rPr>
              <a:t> </a:t>
            </a:r>
            <a:r>
              <a:rPr lang="he-IL" sz="1500" b="0" i="0" dirty="0" err="1">
                <a:solidFill>
                  <a:srgbClr val="000000"/>
                </a:solidFill>
                <a:effectLst/>
                <a:latin typeface="Arial" panose="020B0604020202020204" pitchFamily="34" charset="0"/>
              </a:rPr>
              <a:t>דרב</a:t>
            </a:r>
            <a:r>
              <a:rPr lang="he-IL" sz="1500" b="0" i="0" dirty="0">
                <a:solidFill>
                  <a:srgbClr val="000000"/>
                </a:solidFill>
                <a:effectLst/>
                <a:latin typeface="Arial" panose="020B0604020202020204" pitchFamily="34" charset="0"/>
              </a:rPr>
              <a:t> ושמואל </a:t>
            </a:r>
            <a:r>
              <a:rPr lang="he-IL" sz="1500" b="0" i="0" dirty="0" err="1">
                <a:solidFill>
                  <a:srgbClr val="000000"/>
                </a:solidFill>
                <a:effectLst/>
                <a:latin typeface="Arial" panose="020B0604020202020204" pitchFamily="34" charset="0"/>
              </a:rPr>
              <a:t>תיובתא</a:t>
            </a:r>
            <a:r>
              <a:rPr lang="he-IL" sz="1500" dirty="0">
                <a:solidFill>
                  <a:srgbClr val="000000"/>
                </a:solidFill>
                <a:latin typeface="Arial" panose="020B0604020202020204" pitchFamily="34" charset="0"/>
              </a:rPr>
              <a:t>.</a:t>
            </a:r>
            <a:endParaRPr lang="he-IL" sz="1500" dirty="0">
              <a:solidFill>
                <a:srgbClr val="F79646">
                  <a:lumMod val="50000"/>
                </a:srgbClr>
              </a:solidFill>
            </a:endParaRPr>
          </a:p>
        </p:txBody>
      </p:sp>
      <p:sp>
        <p:nvSpPr>
          <p:cNvPr id="3" name="הסבר מלבני מעוגל 6">
            <a:extLst>
              <a:ext uri="{FF2B5EF4-FFF2-40B4-BE49-F238E27FC236}">
                <a16:creationId xmlns:a16="http://schemas.microsoft.com/office/drawing/2014/main" id="{8628A6F0-2C68-C237-C966-EF96E6AFD574}"/>
              </a:ext>
            </a:extLst>
          </p:cNvPr>
          <p:cNvSpPr/>
          <p:nvPr/>
        </p:nvSpPr>
        <p:spPr>
          <a:xfrm>
            <a:off x="899592" y="74689"/>
            <a:ext cx="3819201" cy="576062"/>
          </a:xfrm>
          <a:prstGeom prst="wedgeRoundRectCallout">
            <a:avLst>
              <a:gd name="adj1" fmla="val 53252"/>
              <a:gd name="adj2" fmla="val -41083"/>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b="0" i="0" dirty="0">
                <a:solidFill>
                  <a:srgbClr val="000000"/>
                </a:solidFill>
                <a:effectLst/>
                <a:latin typeface="Arial" panose="020B0604020202020204" pitchFamily="34" charset="0"/>
              </a:rPr>
              <a:t>רב ושמואל </a:t>
            </a:r>
            <a:r>
              <a:rPr lang="he-IL" sz="1400" b="0" i="0" dirty="0" err="1">
                <a:solidFill>
                  <a:srgbClr val="000000"/>
                </a:solidFill>
                <a:effectLst/>
                <a:latin typeface="Arial" panose="020B0604020202020204" pitchFamily="34" charset="0"/>
              </a:rPr>
              <a:t>דאמרי</a:t>
            </a:r>
            <a:r>
              <a:rPr lang="he-IL" sz="1400" b="0" i="0" dirty="0">
                <a:solidFill>
                  <a:srgbClr val="000000"/>
                </a:solidFill>
                <a:effectLst/>
                <a:latin typeface="Arial" panose="020B0604020202020204" pitchFamily="34" charset="0"/>
              </a:rPr>
              <a:t> </a:t>
            </a:r>
            <a:r>
              <a:rPr lang="he-IL" sz="1400" b="0" i="0" dirty="0" err="1">
                <a:solidFill>
                  <a:srgbClr val="000000"/>
                </a:solidFill>
                <a:effectLst/>
                <a:latin typeface="Arial" panose="020B0604020202020204" pitchFamily="34" charset="0"/>
              </a:rPr>
              <a:t>תרווייהו</a:t>
            </a:r>
            <a:r>
              <a:rPr lang="he-IL" sz="1400" b="0" i="0" dirty="0">
                <a:solidFill>
                  <a:srgbClr val="000000"/>
                </a:solidFill>
                <a:effectLst/>
                <a:latin typeface="Arial" panose="020B0604020202020204" pitchFamily="34" charset="0"/>
              </a:rPr>
              <a:t>... </a:t>
            </a:r>
            <a:r>
              <a:rPr lang="he-IL" sz="1400" b="0" i="0" dirty="0" err="1">
                <a:solidFill>
                  <a:srgbClr val="000000"/>
                </a:solidFill>
                <a:effectLst/>
                <a:latin typeface="Arial" panose="020B0604020202020204" pitchFamily="34" charset="0"/>
              </a:rPr>
              <a:t>לאפוקי</a:t>
            </a:r>
            <a:r>
              <a:rPr lang="he-IL" sz="1400" b="0" i="0" dirty="0">
                <a:solidFill>
                  <a:srgbClr val="000000"/>
                </a:solidFill>
                <a:effectLst/>
                <a:latin typeface="Arial" panose="020B0604020202020204" pitchFamily="34" charset="0"/>
              </a:rPr>
              <a:t> אורז ודוחן </a:t>
            </a:r>
            <a:r>
              <a:rPr lang="he-IL" sz="1400" b="0" i="0" dirty="0" err="1">
                <a:solidFill>
                  <a:srgbClr val="000000"/>
                </a:solidFill>
                <a:effectLst/>
                <a:latin typeface="Arial" panose="020B0604020202020204" pitchFamily="34" charset="0"/>
              </a:rPr>
              <a:t>דאפילו</a:t>
            </a:r>
            <a:r>
              <a:rPr lang="he-IL" sz="1400" b="0" i="0" dirty="0">
                <a:solidFill>
                  <a:srgbClr val="000000"/>
                </a:solidFill>
                <a:effectLst/>
                <a:latin typeface="Arial" panose="020B0604020202020204" pitchFamily="34" charset="0"/>
              </a:rPr>
              <a:t> איתיה בעיניה </a:t>
            </a:r>
            <a:r>
              <a:rPr lang="he-IL" sz="1400" b="1" i="0" dirty="0">
                <a:solidFill>
                  <a:srgbClr val="000000"/>
                </a:solidFill>
                <a:effectLst/>
                <a:latin typeface="Arial" panose="020B0604020202020204" pitchFamily="34" charset="0"/>
              </a:rPr>
              <a:t>לא </a:t>
            </a:r>
            <a:r>
              <a:rPr lang="he-IL" sz="1400" b="1" i="0" dirty="0" err="1">
                <a:solidFill>
                  <a:srgbClr val="000000"/>
                </a:solidFill>
                <a:effectLst/>
                <a:latin typeface="Arial" panose="020B0604020202020204" pitchFamily="34" charset="0"/>
              </a:rPr>
              <a:t>מברכינן</a:t>
            </a:r>
            <a:r>
              <a:rPr lang="he-IL" sz="1400" b="1" i="0" dirty="0">
                <a:solidFill>
                  <a:srgbClr val="000000"/>
                </a:solidFill>
                <a:effectLst/>
                <a:latin typeface="Arial" panose="020B0604020202020204" pitchFamily="34" charset="0"/>
              </a:rPr>
              <a:t> בורא מיני מזונות</a:t>
            </a:r>
            <a:r>
              <a:rPr lang="he-IL" sz="1400" b="0" i="0" dirty="0">
                <a:solidFill>
                  <a:srgbClr val="000000"/>
                </a:solidFill>
                <a:effectLst/>
                <a:latin typeface="Arial" panose="020B0604020202020204" pitchFamily="34" charset="0"/>
              </a:rPr>
              <a:t>.</a:t>
            </a:r>
          </a:p>
        </p:txBody>
      </p:sp>
      <p:sp>
        <p:nvSpPr>
          <p:cNvPr id="4" name="תיבת טקסט 3">
            <a:extLst>
              <a:ext uri="{FF2B5EF4-FFF2-40B4-BE49-F238E27FC236}">
                <a16:creationId xmlns:a16="http://schemas.microsoft.com/office/drawing/2014/main" id="{AE713AC0-4A7C-A75A-28D3-CEF7AE656823}"/>
              </a:ext>
            </a:extLst>
          </p:cNvPr>
          <p:cNvSpPr txBox="1"/>
          <p:nvPr/>
        </p:nvSpPr>
        <p:spPr>
          <a:xfrm>
            <a:off x="8798798" y="156825"/>
            <a:ext cx="288032" cy="4139595"/>
          </a:xfrm>
          <a:prstGeom prst="rect">
            <a:avLst/>
          </a:prstGeom>
          <a:noFill/>
        </p:spPr>
        <p:txBody>
          <a:bodyPr wrap="square" rtlCol="1">
            <a:spAutoFit/>
          </a:bodyPr>
          <a:lstStyle/>
          <a:p>
            <a:r>
              <a:rPr lang="he-IL" sz="1300" dirty="0"/>
              <a:t>❶</a:t>
            </a:r>
          </a:p>
          <a:p>
            <a:endParaRPr lang="he-IL" sz="1300" dirty="0"/>
          </a:p>
          <a:p>
            <a:endParaRPr lang="he-IL" sz="1300" dirty="0"/>
          </a:p>
          <a:p>
            <a:endParaRPr lang="he-IL" sz="1300" dirty="0"/>
          </a:p>
          <a:p>
            <a:endParaRPr lang="he-IL" sz="1300" dirty="0"/>
          </a:p>
          <a:p>
            <a:endParaRPr lang="he-IL" sz="1300" dirty="0"/>
          </a:p>
          <a:p>
            <a:endParaRPr lang="he-IL" sz="1600" dirty="0"/>
          </a:p>
          <a:p>
            <a:endParaRPr lang="he-IL" sz="1300" dirty="0"/>
          </a:p>
          <a:p>
            <a:endParaRPr lang="he-IL" sz="1300" dirty="0"/>
          </a:p>
          <a:p>
            <a:endParaRPr lang="he-IL" sz="1300" dirty="0"/>
          </a:p>
          <a:p>
            <a:endParaRPr lang="he-IL" sz="1300" dirty="0"/>
          </a:p>
          <a:p>
            <a:endParaRPr lang="he-IL" sz="1300" dirty="0"/>
          </a:p>
          <a:p>
            <a:endParaRPr lang="he-IL" sz="1400" dirty="0"/>
          </a:p>
          <a:p>
            <a:r>
              <a:rPr lang="he-IL" sz="1300" dirty="0"/>
              <a:t>❷</a:t>
            </a:r>
          </a:p>
          <a:p>
            <a:endParaRPr lang="he-IL" sz="1300" dirty="0"/>
          </a:p>
          <a:p>
            <a:endParaRPr lang="he-IL" sz="2200" dirty="0"/>
          </a:p>
          <a:p>
            <a:endParaRPr lang="he-IL" sz="1300" dirty="0"/>
          </a:p>
          <a:p>
            <a:endParaRPr lang="he-IL" sz="1300" dirty="0"/>
          </a:p>
          <a:p>
            <a:r>
              <a:rPr lang="he-IL" sz="1300" dirty="0"/>
              <a:t>❸</a:t>
            </a:r>
          </a:p>
        </p:txBody>
      </p:sp>
    </p:spTree>
    <p:extLst>
      <p:ext uri="{BB962C8B-B14F-4D97-AF65-F5344CB8AC3E}">
        <p14:creationId xmlns:p14="http://schemas.microsoft.com/office/powerpoint/2010/main" val="74381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B4C0EF-A90A-7962-53FB-13DE9284456C}"/>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B2EB9921-B3DB-FB62-8DB2-26A6B72A34D9}"/>
              </a:ext>
            </a:extLst>
          </p:cNvPr>
          <p:cNvSpPr txBox="1"/>
          <p:nvPr/>
        </p:nvSpPr>
        <p:spPr>
          <a:xfrm>
            <a:off x="-161866" y="35330"/>
            <a:ext cx="1493506" cy="338554"/>
          </a:xfrm>
          <a:prstGeom prst="rect">
            <a:avLst/>
          </a:prstGeom>
          <a:noFill/>
        </p:spPr>
        <p:txBody>
          <a:bodyPr wrap="square" rtlCol="1">
            <a:spAutoFit/>
          </a:bodyPr>
          <a:lstStyle/>
          <a:p>
            <a:r>
              <a:rPr lang="he-IL" sz="1600" b="1" dirty="0">
                <a:solidFill>
                  <a:schemeClr val="bg1">
                    <a:lumMod val="50000"/>
                  </a:schemeClr>
                </a:solidFill>
              </a:rPr>
              <a:t>דף </a:t>
            </a:r>
            <a:r>
              <a:rPr lang="he-IL" sz="1600" b="1" dirty="0" err="1">
                <a:solidFill>
                  <a:schemeClr val="bg1">
                    <a:lumMod val="50000"/>
                  </a:schemeClr>
                </a:solidFill>
              </a:rPr>
              <a:t>לז</a:t>
            </a:r>
            <a:r>
              <a:rPr lang="he-IL" sz="1600" b="1" dirty="0">
                <a:solidFill>
                  <a:schemeClr val="bg1">
                    <a:lumMod val="50000"/>
                  </a:schemeClr>
                </a:solidFill>
              </a:rPr>
              <a:t> עמוד א</a:t>
            </a:r>
          </a:p>
        </p:txBody>
      </p:sp>
      <p:sp>
        <p:nvSpPr>
          <p:cNvPr id="7" name="TextBox 3">
            <a:extLst>
              <a:ext uri="{FF2B5EF4-FFF2-40B4-BE49-F238E27FC236}">
                <a16:creationId xmlns:a16="http://schemas.microsoft.com/office/drawing/2014/main" id="{C6264AF6-8502-4FDA-2A8E-2F5A837F383B}"/>
              </a:ext>
            </a:extLst>
          </p:cNvPr>
          <p:cNvSpPr txBox="1"/>
          <p:nvPr/>
        </p:nvSpPr>
        <p:spPr>
          <a:xfrm>
            <a:off x="962241" y="1858102"/>
            <a:ext cx="7524328" cy="3385799"/>
          </a:xfrm>
          <a:prstGeom prst="rect">
            <a:avLst/>
          </a:prstGeom>
          <a:noFill/>
        </p:spPr>
        <p:txBody>
          <a:bodyPr wrap="square" rtlCol="1">
            <a:spAutoFit/>
          </a:bodyPr>
          <a:lstStyle/>
          <a:p>
            <a:pPr>
              <a:lnSpc>
                <a:spcPct val="120000"/>
              </a:lnSpc>
            </a:pPr>
            <a:r>
              <a:rPr lang="he-IL" b="0" i="0" dirty="0">
                <a:solidFill>
                  <a:srgbClr val="000000"/>
                </a:solidFill>
                <a:effectLst/>
                <a:latin typeface="Arial" panose="020B0604020202020204" pitchFamily="34" charset="0"/>
              </a:rPr>
              <a:t>אמר מר: </a:t>
            </a:r>
          </a:p>
          <a:p>
            <a:pPr>
              <a:lnSpc>
                <a:spcPct val="120000"/>
              </a:lnSpc>
            </a:pPr>
            <a:r>
              <a:rPr lang="he-IL" dirty="0">
                <a:solidFill>
                  <a:srgbClr val="F79646">
                    <a:lumMod val="50000"/>
                  </a:srgbClr>
                </a:solidFill>
              </a:rPr>
              <a:t>הכוסס את </a:t>
            </a:r>
            <a:r>
              <a:rPr lang="he-IL" dirty="0" err="1">
                <a:solidFill>
                  <a:srgbClr val="F79646">
                    <a:lumMod val="50000"/>
                  </a:srgbClr>
                </a:solidFill>
              </a:rPr>
              <a:t>החטה</a:t>
            </a:r>
            <a:r>
              <a:rPr lang="he-IL" dirty="0">
                <a:solidFill>
                  <a:srgbClr val="F79646">
                    <a:lumMod val="50000"/>
                  </a:srgbClr>
                </a:solidFill>
              </a:rPr>
              <a:t> - מברך עליה בורא פרי האדמה. </a:t>
            </a:r>
          </a:p>
          <a:p>
            <a:pPr>
              <a:lnSpc>
                <a:spcPct val="120000"/>
              </a:lnSpc>
            </a:pPr>
            <a:endParaRPr lang="he-IL" dirty="0">
              <a:solidFill>
                <a:srgbClr val="000000"/>
              </a:solidFill>
              <a:latin typeface="Arial" panose="020B0604020202020204" pitchFamily="34" charset="0"/>
            </a:endParaRPr>
          </a:p>
          <a:p>
            <a:pPr>
              <a:lnSpc>
                <a:spcPct val="120000"/>
              </a:lnSpc>
            </a:pPr>
            <a:r>
              <a:rPr lang="he-IL" b="0" i="0" dirty="0">
                <a:solidFill>
                  <a:srgbClr val="000000"/>
                </a:solidFill>
                <a:effectLst/>
                <a:latin typeface="Arial" panose="020B0604020202020204" pitchFamily="34" charset="0"/>
              </a:rPr>
              <a:t>והתניא: </a:t>
            </a:r>
          </a:p>
          <a:p>
            <a:pPr>
              <a:lnSpc>
                <a:spcPct val="120000"/>
              </a:lnSpc>
            </a:pPr>
            <a:r>
              <a:rPr lang="he-IL" dirty="0">
                <a:solidFill>
                  <a:srgbClr val="F79646">
                    <a:lumMod val="50000"/>
                  </a:srgbClr>
                </a:solidFill>
              </a:rPr>
              <a:t>בורא מיני זרעים. </a:t>
            </a:r>
          </a:p>
          <a:p>
            <a:pPr>
              <a:lnSpc>
                <a:spcPct val="120000"/>
              </a:lnSpc>
            </a:pPr>
            <a:endParaRPr lang="he-IL" dirty="0">
              <a:solidFill>
                <a:srgbClr val="000000"/>
              </a:solidFill>
              <a:latin typeface="Arial" panose="020B0604020202020204" pitchFamily="34" charset="0"/>
            </a:endParaRPr>
          </a:p>
          <a:p>
            <a:pPr>
              <a:lnSpc>
                <a:spcPct val="120000"/>
              </a:lnSpc>
            </a:pPr>
            <a:r>
              <a:rPr lang="he-IL" b="0" i="0" dirty="0">
                <a:solidFill>
                  <a:srgbClr val="000000"/>
                </a:solidFill>
                <a:effectLst/>
                <a:latin typeface="Arial" panose="020B0604020202020204" pitchFamily="34" charset="0"/>
              </a:rPr>
              <a:t>לא </a:t>
            </a:r>
            <a:r>
              <a:rPr lang="he-IL" b="0" i="0" dirty="0" err="1">
                <a:solidFill>
                  <a:srgbClr val="000000"/>
                </a:solidFill>
                <a:effectLst/>
                <a:latin typeface="Arial" panose="020B0604020202020204" pitchFamily="34" charset="0"/>
              </a:rPr>
              <a:t>קשיא</a:t>
            </a:r>
            <a:r>
              <a:rPr lang="he-IL" b="0" i="0" dirty="0">
                <a:solidFill>
                  <a:srgbClr val="000000"/>
                </a:solidFill>
                <a:effectLst/>
                <a:latin typeface="Arial" panose="020B0604020202020204" pitchFamily="34" charset="0"/>
              </a:rPr>
              <a:t>, </a:t>
            </a:r>
          </a:p>
          <a:p>
            <a:pPr>
              <a:lnSpc>
                <a:spcPct val="120000"/>
              </a:lnSpc>
            </a:pPr>
            <a:r>
              <a:rPr lang="he-IL" b="0" i="0" dirty="0">
                <a:solidFill>
                  <a:srgbClr val="000000"/>
                </a:solidFill>
                <a:effectLst/>
                <a:latin typeface="Arial" panose="020B0604020202020204" pitchFamily="34" charset="0"/>
              </a:rPr>
              <a:t>הא ר' יהודה והא רבנן, </a:t>
            </a:r>
            <a:r>
              <a:rPr lang="he-IL" b="0" i="0" dirty="0" err="1">
                <a:solidFill>
                  <a:srgbClr val="000000"/>
                </a:solidFill>
                <a:effectLst/>
                <a:latin typeface="Arial" panose="020B0604020202020204" pitchFamily="34" charset="0"/>
              </a:rPr>
              <a:t>דתנן</a:t>
            </a:r>
            <a:r>
              <a:rPr lang="he-IL" b="0" i="0" dirty="0">
                <a:solidFill>
                  <a:srgbClr val="000000"/>
                </a:solidFill>
                <a:effectLst/>
                <a:latin typeface="Arial" panose="020B0604020202020204" pitchFamily="34" charset="0"/>
              </a:rPr>
              <a:t>: </a:t>
            </a:r>
          </a:p>
          <a:p>
            <a:pPr>
              <a:lnSpc>
                <a:spcPct val="120000"/>
              </a:lnSpc>
            </a:pPr>
            <a:r>
              <a:rPr lang="he-IL" dirty="0">
                <a:solidFill>
                  <a:srgbClr val="F79646">
                    <a:lumMod val="50000"/>
                  </a:srgbClr>
                </a:solidFill>
              </a:rPr>
              <a:t>ועל ירקות אומר - בורא פרי האדמה,</a:t>
            </a:r>
          </a:p>
          <a:p>
            <a:pPr>
              <a:lnSpc>
                <a:spcPct val="120000"/>
              </a:lnSpc>
            </a:pPr>
            <a:r>
              <a:rPr lang="he-IL" dirty="0">
                <a:solidFill>
                  <a:srgbClr val="F79646">
                    <a:lumMod val="50000"/>
                  </a:srgbClr>
                </a:solidFill>
              </a:rPr>
              <a:t>                        ר' יהודה אומר: בורא מיני דשאים.</a:t>
            </a:r>
          </a:p>
        </p:txBody>
      </p:sp>
      <p:sp>
        <p:nvSpPr>
          <p:cNvPr id="3" name="הסבר מלבני מעוגל 6">
            <a:extLst>
              <a:ext uri="{FF2B5EF4-FFF2-40B4-BE49-F238E27FC236}">
                <a16:creationId xmlns:a16="http://schemas.microsoft.com/office/drawing/2014/main" id="{BFA2A515-5A56-14AF-42CD-97C38B471B49}"/>
              </a:ext>
            </a:extLst>
          </p:cNvPr>
          <p:cNvSpPr/>
          <p:nvPr/>
        </p:nvSpPr>
        <p:spPr>
          <a:xfrm>
            <a:off x="204679" y="4895730"/>
            <a:ext cx="3240360" cy="1728192"/>
          </a:xfrm>
          <a:prstGeom prst="wedgeRoundRectCallout">
            <a:avLst>
              <a:gd name="adj1" fmla="val 54276"/>
              <a:gd name="adj2" fmla="val -44699"/>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100" dirty="0">
                <a:solidFill>
                  <a:schemeClr val="tx1"/>
                </a:solidFill>
              </a:rPr>
              <a:t>משנה לה ע"א:</a:t>
            </a:r>
            <a:endParaRPr lang="he-IL" sz="1100" dirty="0">
              <a:solidFill>
                <a:srgbClr val="F79646">
                  <a:lumMod val="50000"/>
                </a:srgbClr>
              </a:solidFill>
            </a:endParaRPr>
          </a:p>
          <a:p>
            <a:pPr>
              <a:lnSpc>
                <a:spcPct val="120000"/>
              </a:lnSpc>
            </a:pPr>
            <a:endParaRPr lang="he-IL" sz="200" dirty="0">
              <a:solidFill>
                <a:srgbClr val="F79646">
                  <a:lumMod val="50000"/>
                </a:srgbClr>
              </a:solidFill>
            </a:endParaRPr>
          </a:p>
          <a:p>
            <a:pPr>
              <a:lnSpc>
                <a:spcPct val="120000"/>
              </a:lnSpc>
            </a:pPr>
            <a:r>
              <a:rPr lang="he-IL" sz="1100" dirty="0">
                <a:solidFill>
                  <a:srgbClr val="F79646">
                    <a:lumMod val="50000"/>
                  </a:srgbClr>
                </a:solidFill>
              </a:rPr>
              <a:t>כיצד </a:t>
            </a:r>
            <a:r>
              <a:rPr lang="he-IL" sz="1100" dirty="0" err="1">
                <a:solidFill>
                  <a:srgbClr val="F79646">
                    <a:lumMod val="50000"/>
                  </a:srgbClr>
                </a:solidFill>
              </a:rPr>
              <a:t>מברכין</a:t>
            </a:r>
            <a:r>
              <a:rPr lang="he-IL" sz="1100" dirty="0">
                <a:solidFill>
                  <a:srgbClr val="F79646">
                    <a:lumMod val="50000"/>
                  </a:srgbClr>
                </a:solidFill>
              </a:rPr>
              <a:t> על הפירות? </a:t>
            </a:r>
          </a:p>
          <a:p>
            <a:pPr>
              <a:lnSpc>
                <a:spcPct val="120000"/>
              </a:lnSpc>
            </a:pPr>
            <a:r>
              <a:rPr lang="he-IL" sz="1100" dirty="0">
                <a:solidFill>
                  <a:srgbClr val="F79646">
                    <a:lumMod val="50000"/>
                  </a:srgbClr>
                </a:solidFill>
              </a:rPr>
              <a:t>על פירות האילן - הוא אומר "בורא פרי העץ", </a:t>
            </a:r>
          </a:p>
          <a:p>
            <a:pPr>
              <a:lnSpc>
                <a:spcPct val="120000"/>
              </a:lnSpc>
            </a:pPr>
            <a:r>
              <a:rPr lang="he-IL" sz="1100" dirty="0">
                <a:solidFill>
                  <a:srgbClr val="F79646">
                    <a:lumMod val="50000"/>
                  </a:srgbClr>
                </a:solidFill>
              </a:rPr>
              <a:t>חוץ מן היין שעל היין הוא אומר "בורא פרי הגפן". </a:t>
            </a:r>
          </a:p>
          <a:p>
            <a:pPr>
              <a:lnSpc>
                <a:spcPct val="120000"/>
              </a:lnSpc>
            </a:pPr>
            <a:r>
              <a:rPr lang="he-IL" sz="1100" dirty="0">
                <a:solidFill>
                  <a:srgbClr val="F79646">
                    <a:lumMod val="50000"/>
                  </a:srgbClr>
                </a:solidFill>
              </a:rPr>
              <a:t>ועל פירות הארץ - הוא אומר "בורא פרי האדמה", חוץ מן הפת שעל הפת הוא אומר "המוציא לחם מן הארץ".</a:t>
            </a:r>
          </a:p>
          <a:p>
            <a:pPr>
              <a:lnSpc>
                <a:spcPct val="120000"/>
              </a:lnSpc>
            </a:pPr>
            <a:r>
              <a:rPr lang="he-IL" sz="1100" dirty="0">
                <a:solidFill>
                  <a:srgbClr val="F79646">
                    <a:lumMod val="50000"/>
                  </a:srgbClr>
                </a:solidFill>
              </a:rPr>
              <a:t>ועל הירקות - הוא אומר "בורא פרי האדמה", רבי יהודה אומר: "בורא מיני דשאים".</a:t>
            </a:r>
          </a:p>
        </p:txBody>
      </p:sp>
      <p:sp>
        <p:nvSpPr>
          <p:cNvPr id="4" name="הסבר מלבני מעוגל 6">
            <a:extLst>
              <a:ext uri="{FF2B5EF4-FFF2-40B4-BE49-F238E27FC236}">
                <a16:creationId xmlns:a16="http://schemas.microsoft.com/office/drawing/2014/main" id="{F3E7F151-0C1B-52E8-A6E4-2F614C3CB0CC}"/>
              </a:ext>
            </a:extLst>
          </p:cNvPr>
          <p:cNvSpPr/>
          <p:nvPr/>
        </p:nvSpPr>
        <p:spPr>
          <a:xfrm>
            <a:off x="3356253" y="260648"/>
            <a:ext cx="5176187" cy="1512169"/>
          </a:xfrm>
          <a:prstGeom prst="wedgeRoundRectCallout">
            <a:avLst>
              <a:gd name="adj1" fmla="val 53252"/>
              <a:gd name="adj2" fmla="val -41083"/>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300" b="1" dirty="0">
                <a:solidFill>
                  <a:srgbClr val="F79646">
                    <a:lumMod val="50000"/>
                  </a:srgbClr>
                </a:solidFill>
              </a:rPr>
              <a:t>הכוסס את </a:t>
            </a:r>
            <a:r>
              <a:rPr lang="he-IL" sz="1300" b="1" dirty="0" err="1">
                <a:solidFill>
                  <a:srgbClr val="F79646">
                    <a:lumMod val="50000"/>
                  </a:srgbClr>
                </a:solidFill>
              </a:rPr>
              <a:t>החטה</a:t>
            </a:r>
            <a:r>
              <a:rPr lang="he-IL" sz="1300" b="1" dirty="0">
                <a:solidFill>
                  <a:srgbClr val="F79646">
                    <a:lumMod val="50000"/>
                  </a:srgbClr>
                </a:solidFill>
              </a:rPr>
              <a:t> </a:t>
            </a:r>
            <a:r>
              <a:rPr lang="he-IL" sz="1300" dirty="0">
                <a:solidFill>
                  <a:srgbClr val="F79646">
                    <a:lumMod val="50000"/>
                  </a:srgbClr>
                </a:solidFill>
              </a:rPr>
              <a:t>- מברך עליה בורא פרי האדמה, </a:t>
            </a:r>
          </a:p>
          <a:p>
            <a:pPr>
              <a:lnSpc>
                <a:spcPct val="120000"/>
              </a:lnSpc>
            </a:pPr>
            <a:r>
              <a:rPr lang="he-IL" sz="1300" dirty="0">
                <a:solidFill>
                  <a:srgbClr val="F79646">
                    <a:lumMod val="50000"/>
                  </a:srgbClr>
                </a:solidFill>
              </a:rPr>
              <a:t>טחנה </a:t>
            </a:r>
            <a:r>
              <a:rPr lang="he-IL" sz="1300" dirty="0" err="1">
                <a:solidFill>
                  <a:srgbClr val="F79646">
                    <a:lumMod val="50000"/>
                  </a:srgbClr>
                </a:solidFill>
              </a:rPr>
              <a:t>אפאה</a:t>
            </a:r>
            <a:r>
              <a:rPr lang="he-IL" sz="1300" dirty="0">
                <a:solidFill>
                  <a:srgbClr val="F79646">
                    <a:lumMod val="50000"/>
                  </a:srgbClr>
                </a:solidFill>
              </a:rPr>
              <a:t> ובשלה - בזמן שהפרוסות קיימות... אם אין הפרוסות קיימות </a:t>
            </a:r>
            <a:r>
              <a:rPr lang="he-IL" sz="1300" dirty="0" err="1">
                <a:solidFill>
                  <a:srgbClr val="F79646">
                    <a:lumMod val="50000"/>
                  </a:srgbClr>
                </a:solidFill>
              </a:rPr>
              <a:t>בתחלה</a:t>
            </a:r>
            <a:r>
              <a:rPr lang="he-IL" sz="1300" dirty="0">
                <a:solidFill>
                  <a:srgbClr val="F79646">
                    <a:lumMod val="50000"/>
                  </a:srgbClr>
                </a:solidFill>
              </a:rPr>
              <a:t> מברך עליה בורא מיני מזונות ולבסוף מברך עליה ברכה אחת מעין ג'. </a:t>
            </a:r>
          </a:p>
          <a:p>
            <a:pPr>
              <a:lnSpc>
                <a:spcPct val="120000"/>
              </a:lnSpc>
            </a:pPr>
            <a:r>
              <a:rPr lang="he-IL" sz="1300" b="1" dirty="0">
                <a:solidFill>
                  <a:srgbClr val="F79646">
                    <a:lumMod val="50000"/>
                  </a:srgbClr>
                </a:solidFill>
              </a:rPr>
              <a:t>הכוסס את האורז </a:t>
            </a:r>
            <a:r>
              <a:rPr lang="he-IL" sz="1300" dirty="0">
                <a:solidFill>
                  <a:srgbClr val="F79646">
                    <a:lumMod val="50000"/>
                  </a:srgbClr>
                </a:solidFill>
              </a:rPr>
              <a:t>- מברך עליו </a:t>
            </a:r>
            <a:r>
              <a:rPr lang="he-IL" sz="1300" dirty="0" err="1">
                <a:solidFill>
                  <a:srgbClr val="F79646">
                    <a:lumMod val="50000"/>
                  </a:srgbClr>
                </a:solidFill>
              </a:rPr>
              <a:t>ב''פ</a:t>
            </a:r>
            <a:r>
              <a:rPr lang="he-IL" sz="1300" dirty="0">
                <a:solidFill>
                  <a:srgbClr val="F79646">
                    <a:lumMod val="50000"/>
                  </a:srgbClr>
                </a:solidFill>
              </a:rPr>
              <a:t> האדמה. </a:t>
            </a:r>
          </a:p>
          <a:p>
            <a:pPr>
              <a:lnSpc>
                <a:spcPct val="120000"/>
              </a:lnSpc>
            </a:pPr>
            <a:r>
              <a:rPr lang="he-IL" sz="1300" dirty="0">
                <a:solidFill>
                  <a:srgbClr val="F79646">
                    <a:lumMod val="50000"/>
                  </a:srgbClr>
                </a:solidFill>
              </a:rPr>
              <a:t>טחנו </a:t>
            </a:r>
            <a:r>
              <a:rPr lang="he-IL" sz="1300" dirty="0" err="1">
                <a:solidFill>
                  <a:srgbClr val="F79646">
                    <a:lumMod val="50000"/>
                  </a:srgbClr>
                </a:solidFill>
              </a:rPr>
              <a:t>אפאו</a:t>
            </a:r>
            <a:r>
              <a:rPr lang="he-IL" sz="1300" dirty="0">
                <a:solidFill>
                  <a:srgbClr val="F79646">
                    <a:lumMod val="50000"/>
                  </a:srgbClr>
                </a:solidFill>
              </a:rPr>
              <a:t> ובשלו - אף על פי שהפרוסות קיימות </a:t>
            </a:r>
            <a:r>
              <a:rPr lang="he-IL" sz="1300" dirty="0" err="1">
                <a:solidFill>
                  <a:srgbClr val="F79646">
                    <a:lumMod val="50000"/>
                  </a:srgbClr>
                </a:solidFill>
              </a:rPr>
              <a:t>בתחלה</a:t>
            </a:r>
            <a:r>
              <a:rPr lang="he-IL" sz="1300" dirty="0">
                <a:solidFill>
                  <a:srgbClr val="F79646">
                    <a:lumMod val="50000"/>
                  </a:srgbClr>
                </a:solidFill>
              </a:rPr>
              <a:t> מברך עליו בורא מיני מזונות ולבסוף מברך עליו ברכה אחת מעין שלש.</a:t>
            </a:r>
          </a:p>
        </p:txBody>
      </p:sp>
    </p:spTree>
    <p:extLst>
      <p:ext uri="{BB962C8B-B14F-4D97-AF65-F5344CB8AC3E}">
        <p14:creationId xmlns:p14="http://schemas.microsoft.com/office/powerpoint/2010/main" val="2253312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B07DFE-2AD0-FBD1-3321-4416B15BF349}"/>
            </a:ext>
          </a:extLst>
        </p:cNvPr>
        <p:cNvGrpSpPr/>
        <p:nvPr/>
      </p:nvGrpSpPr>
      <p:grpSpPr>
        <a:xfrm>
          <a:off x="0" y="0"/>
          <a:ext cx="0" cy="0"/>
          <a:chOff x="0" y="0"/>
          <a:chExt cx="0" cy="0"/>
        </a:xfrm>
      </p:grpSpPr>
      <p:pic>
        <p:nvPicPr>
          <p:cNvPr id="2" name="תמונה 1">
            <a:extLst>
              <a:ext uri="{FF2B5EF4-FFF2-40B4-BE49-F238E27FC236}">
                <a16:creationId xmlns:a16="http://schemas.microsoft.com/office/drawing/2014/main" id="{17A52A68-03E4-C20F-0827-D5DC9997A7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a:extLst>
              <a:ext uri="{FF2B5EF4-FFF2-40B4-BE49-F238E27FC236}">
                <a16:creationId xmlns:a16="http://schemas.microsoft.com/office/drawing/2014/main" id="{A65F3814-EC05-20E5-EFAC-E278EDA54330}"/>
              </a:ext>
            </a:extLst>
          </p:cNvPr>
          <p:cNvSpPr txBox="1"/>
          <p:nvPr/>
        </p:nvSpPr>
        <p:spPr>
          <a:xfrm>
            <a:off x="-161866" y="35330"/>
            <a:ext cx="2789650" cy="338554"/>
          </a:xfrm>
          <a:prstGeom prst="rect">
            <a:avLst/>
          </a:prstGeom>
          <a:noFill/>
        </p:spPr>
        <p:txBody>
          <a:bodyPr wrap="square" rtlCol="1">
            <a:spAutoFit/>
          </a:bodyPr>
          <a:lstStyle/>
          <a:p>
            <a:r>
              <a:rPr lang="he-IL" sz="1600" b="1" dirty="0">
                <a:solidFill>
                  <a:schemeClr val="bg1">
                    <a:lumMod val="50000"/>
                  </a:schemeClr>
                </a:solidFill>
              </a:rPr>
              <a:t>דף </a:t>
            </a:r>
            <a:r>
              <a:rPr lang="he-IL" sz="1600" b="1" dirty="0" err="1">
                <a:solidFill>
                  <a:schemeClr val="bg1">
                    <a:lumMod val="50000"/>
                  </a:schemeClr>
                </a:solidFill>
              </a:rPr>
              <a:t>לז</a:t>
            </a:r>
            <a:r>
              <a:rPr lang="he-IL" sz="1600" b="1" dirty="0">
                <a:solidFill>
                  <a:schemeClr val="bg1">
                    <a:lumMod val="50000"/>
                  </a:schemeClr>
                </a:solidFill>
              </a:rPr>
              <a:t> עמוד א - דף </a:t>
            </a:r>
            <a:r>
              <a:rPr lang="he-IL" sz="1600" b="1" dirty="0" err="1">
                <a:solidFill>
                  <a:schemeClr val="bg1">
                    <a:lumMod val="50000"/>
                  </a:schemeClr>
                </a:solidFill>
              </a:rPr>
              <a:t>לז</a:t>
            </a:r>
            <a:r>
              <a:rPr lang="he-IL" sz="1600" b="1" dirty="0">
                <a:solidFill>
                  <a:schemeClr val="bg1">
                    <a:lumMod val="50000"/>
                  </a:schemeClr>
                </a:solidFill>
              </a:rPr>
              <a:t> עמוד ב</a:t>
            </a:r>
            <a:endParaRPr lang="he-IL" b="1" dirty="0">
              <a:solidFill>
                <a:schemeClr val="bg1">
                  <a:lumMod val="50000"/>
                </a:schemeClr>
              </a:solidFill>
            </a:endParaRPr>
          </a:p>
        </p:txBody>
      </p:sp>
      <p:sp>
        <p:nvSpPr>
          <p:cNvPr id="7" name="TextBox 3">
            <a:extLst>
              <a:ext uri="{FF2B5EF4-FFF2-40B4-BE49-F238E27FC236}">
                <a16:creationId xmlns:a16="http://schemas.microsoft.com/office/drawing/2014/main" id="{F7780D9E-156F-8394-D685-7A47A1D0925F}"/>
              </a:ext>
            </a:extLst>
          </p:cNvPr>
          <p:cNvSpPr txBox="1"/>
          <p:nvPr/>
        </p:nvSpPr>
        <p:spPr>
          <a:xfrm>
            <a:off x="107504" y="3634"/>
            <a:ext cx="8648868" cy="6741717"/>
          </a:xfrm>
          <a:prstGeom prst="rect">
            <a:avLst/>
          </a:prstGeom>
          <a:noFill/>
        </p:spPr>
        <p:txBody>
          <a:bodyPr wrap="square" rtlCol="1">
            <a:spAutoFit/>
          </a:bodyPr>
          <a:lstStyle/>
          <a:p>
            <a:pPr>
              <a:lnSpc>
                <a:spcPct val="120000"/>
              </a:lnSpc>
            </a:pPr>
            <a:r>
              <a:rPr lang="he-IL" sz="1550" b="0" i="0" dirty="0">
                <a:solidFill>
                  <a:srgbClr val="000000"/>
                </a:solidFill>
                <a:effectLst/>
                <a:latin typeface="Arial" panose="020B0604020202020204" pitchFamily="34" charset="0"/>
              </a:rPr>
              <a:t>אמר מר: </a:t>
            </a:r>
          </a:p>
          <a:p>
            <a:pPr>
              <a:lnSpc>
                <a:spcPct val="120000"/>
              </a:lnSpc>
            </a:pPr>
            <a:r>
              <a:rPr lang="he-IL" sz="1550" dirty="0">
                <a:solidFill>
                  <a:srgbClr val="F79646">
                    <a:lumMod val="50000"/>
                  </a:srgbClr>
                </a:solidFill>
              </a:rPr>
              <a:t>הכוסס את האורז - מברך עליו בורא פרי האדמה, </a:t>
            </a:r>
          </a:p>
          <a:p>
            <a:pPr>
              <a:lnSpc>
                <a:spcPct val="120000"/>
              </a:lnSpc>
            </a:pPr>
            <a:r>
              <a:rPr lang="he-IL" sz="1550" dirty="0">
                <a:solidFill>
                  <a:srgbClr val="F79646">
                    <a:lumMod val="50000"/>
                  </a:srgbClr>
                </a:solidFill>
              </a:rPr>
              <a:t>טחנו </a:t>
            </a:r>
            <a:r>
              <a:rPr lang="he-IL" sz="1550" dirty="0" err="1">
                <a:solidFill>
                  <a:srgbClr val="F79646">
                    <a:lumMod val="50000"/>
                  </a:srgbClr>
                </a:solidFill>
              </a:rPr>
              <a:t>אפאו</a:t>
            </a:r>
            <a:r>
              <a:rPr lang="he-IL" sz="1550" dirty="0">
                <a:solidFill>
                  <a:srgbClr val="F79646">
                    <a:lumMod val="50000"/>
                  </a:srgbClr>
                </a:solidFill>
              </a:rPr>
              <a:t> ובשלו - </a:t>
            </a:r>
            <a:r>
              <a:rPr lang="he-IL" sz="1550" dirty="0" err="1">
                <a:solidFill>
                  <a:srgbClr val="F79646">
                    <a:lumMod val="50000"/>
                  </a:srgbClr>
                </a:solidFill>
              </a:rPr>
              <a:t>אע</a:t>
            </a:r>
            <a:r>
              <a:rPr lang="he-IL" sz="1550" dirty="0">
                <a:solidFill>
                  <a:srgbClr val="F79646">
                    <a:lumMod val="50000"/>
                  </a:srgbClr>
                </a:solidFill>
              </a:rPr>
              <a:t>''פ שהפרוסות קיימות </a:t>
            </a:r>
            <a:r>
              <a:rPr lang="he-IL" sz="1550" dirty="0" err="1">
                <a:solidFill>
                  <a:srgbClr val="F79646">
                    <a:lumMod val="50000"/>
                  </a:srgbClr>
                </a:solidFill>
              </a:rPr>
              <a:t>בתחלה</a:t>
            </a:r>
            <a:r>
              <a:rPr lang="he-IL" sz="1550" dirty="0">
                <a:solidFill>
                  <a:srgbClr val="F79646">
                    <a:lumMod val="50000"/>
                  </a:srgbClr>
                </a:solidFill>
              </a:rPr>
              <a:t> מברך עליו בורא מיני מזונות ולבסוף </a:t>
            </a:r>
            <a:r>
              <a:rPr lang="he-IL" sz="1550" b="1" dirty="0">
                <a:solidFill>
                  <a:srgbClr val="F79646">
                    <a:lumMod val="50000"/>
                  </a:srgbClr>
                </a:solidFill>
              </a:rPr>
              <a:t>ברכה אחת מעין שלש</a:t>
            </a:r>
            <a:r>
              <a:rPr lang="he-IL" sz="1550" dirty="0">
                <a:solidFill>
                  <a:srgbClr val="F79646">
                    <a:lumMod val="50000"/>
                  </a:srgbClr>
                </a:solidFill>
              </a:rPr>
              <a:t>. </a:t>
            </a:r>
          </a:p>
          <a:p>
            <a:pPr>
              <a:lnSpc>
                <a:spcPct val="120000"/>
              </a:lnSpc>
            </a:pPr>
            <a:endParaRPr lang="he-IL" sz="900" dirty="0">
              <a:solidFill>
                <a:srgbClr val="000000"/>
              </a:solidFill>
              <a:latin typeface="Arial" panose="020B0604020202020204" pitchFamily="34" charset="0"/>
            </a:endParaRPr>
          </a:p>
          <a:p>
            <a:pPr>
              <a:lnSpc>
                <a:spcPct val="120000"/>
              </a:lnSpc>
            </a:pPr>
            <a:r>
              <a:rPr lang="he-IL" sz="1550" b="0" i="0" dirty="0">
                <a:solidFill>
                  <a:srgbClr val="000000"/>
                </a:solidFill>
                <a:effectLst/>
                <a:latin typeface="Arial" panose="020B0604020202020204" pitchFamily="34" charset="0"/>
              </a:rPr>
              <a:t>והתניא: </a:t>
            </a:r>
          </a:p>
          <a:p>
            <a:pPr>
              <a:lnSpc>
                <a:spcPct val="120000"/>
              </a:lnSpc>
            </a:pPr>
            <a:r>
              <a:rPr lang="he-IL" sz="1550" b="1" dirty="0">
                <a:solidFill>
                  <a:srgbClr val="F79646">
                    <a:lumMod val="50000"/>
                  </a:srgbClr>
                </a:solidFill>
              </a:rPr>
              <a:t>לבסוף ולא כלום</a:t>
            </a:r>
            <a:r>
              <a:rPr lang="he-IL" sz="1550" dirty="0">
                <a:solidFill>
                  <a:srgbClr val="F79646">
                    <a:lumMod val="50000"/>
                  </a:srgbClr>
                </a:solidFill>
              </a:rPr>
              <a:t>.</a:t>
            </a:r>
          </a:p>
          <a:p>
            <a:pPr>
              <a:lnSpc>
                <a:spcPct val="120000"/>
              </a:lnSpc>
            </a:pPr>
            <a:endParaRPr lang="he-IL" sz="900" dirty="0">
              <a:solidFill>
                <a:srgbClr val="000000"/>
              </a:solidFill>
              <a:latin typeface="Arial" panose="020B0604020202020204" pitchFamily="34" charset="0"/>
            </a:endParaRPr>
          </a:p>
          <a:p>
            <a:pPr>
              <a:lnSpc>
                <a:spcPct val="120000"/>
              </a:lnSpc>
            </a:pPr>
            <a:r>
              <a:rPr lang="he-IL" sz="1550" b="0" i="0" dirty="0">
                <a:solidFill>
                  <a:srgbClr val="000000"/>
                </a:solidFill>
                <a:effectLst/>
                <a:latin typeface="Arial" panose="020B0604020202020204" pitchFamily="34" charset="0"/>
              </a:rPr>
              <a:t>אמר רב ששת: </a:t>
            </a:r>
          </a:p>
          <a:p>
            <a:pPr>
              <a:lnSpc>
                <a:spcPct val="120000"/>
              </a:lnSpc>
            </a:pPr>
            <a:r>
              <a:rPr lang="he-IL" sz="1550" b="0" i="0" dirty="0">
                <a:solidFill>
                  <a:srgbClr val="000000"/>
                </a:solidFill>
                <a:effectLst/>
                <a:latin typeface="Arial" panose="020B0604020202020204" pitchFamily="34" charset="0"/>
              </a:rPr>
              <a:t>לא </a:t>
            </a:r>
            <a:r>
              <a:rPr lang="he-IL" sz="1550" b="0" i="0" dirty="0" err="1">
                <a:solidFill>
                  <a:srgbClr val="000000"/>
                </a:solidFill>
                <a:effectLst/>
                <a:latin typeface="Arial" panose="020B0604020202020204" pitchFamily="34" charset="0"/>
              </a:rPr>
              <a:t>קשיא</a:t>
            </a:r>
            <a:r>
              <a:rPr lang="he-IL" sz="1550" b="0" i="0" dirty="0">
                <a:solidFill>
                  <a:srgbClr val="000000"/>
                </a:solidFill>
                <a:effectLst/>
                <a:latin typeface="Arial" panose="020B0604020202020204" pitchFamily="34" charset="0"/>
              </a:rPr>
              <a:t>, הא </a:t>
            </a:r>
            <a:r>
              <a:rPr lang="he-IL" sz="1550" b="0" i="0" dirty="0" err="1">
                <a:solidFill>
                  <a:srgbClr val="000000"/>
                </a:solidFill>
                <a:effectLst/>
                <a:latin typeface="Arial" panose="020B0604020202020204" pitchFamily="34" charset="0"/>
              </a:rPr>
              <a:t>ר''ג</a:t>
            </a:r>
            <a:r>
              <a:rPr lang="he-IL" sz="1550" b="0" i="0" dirty="0">
                <a:solidFill>
                  <a:srgbClr val="000000"/>
                </a:solidFill>
                <a:effectLst/>
                <a:latin typeface="Arial" panose="020B0604020202020204" pitchFamily="34" charset="0"/>
              </a:rPr>
              <a:t> והא רבנן, </a:t>
            </a:r>
            <a:r>
              <a:rPr lang="he-IL" sz="1550" b="0" i="0" dirty="0" err="1">
                <a:solidFill>
                  <a:srgbClr val="000000"/>
                </a:solidFill>
                <a:effectLst/>
                <a:latin typeface="Arial" panose="020B0604020202020204" pitchFamily="34" charset="0"/>
              </a:rPr>
              <a:t>דתניא</a:t>
            </a:r>
            <a:r>
              <a:rPr lang="he-IL" sz="1550" b="0" i="0" dirty="0">
                <a:solidFill>
                  <a:srgbClr val="000000"/>
                </a:solidFill>
                <a:effectLst/>
                <a:latin typeface="Arial" panose="020B0604020202020204" pitchFamily="34" charset="0"/>
              </a:rPr>
              <a:t>: </a:t>
            </a:r>
          </a:p>
          <a:p>
            <a:pPr>
              <a:lnSpc>
                <a:spcPct val="120000"/>
              </a:lnSpc>
            </a:pPr>
            <a:r>
              <a:rPr lang="he-IL" sz="1550" dirty="0">
                <a:solidFill>
                  <a:srgbClr val="F79646">
                    <a:lumMod val="50000"/>
                  </a:srgbClr>
                </a:solidFill>
              </a:rPr>
              <a:t>זה הכלל: כל שהוא משבעת המינים - רבן גמליאל אומר: שלש ברכות, וחכמים אומרים: ברכה אחת מעין שלש.</a:t>
            </a:r>
          </a:p>
          <a:p>
            <a:pPr>
              <a:lnSpc>
                <a:spcPct val="120000"/>
              </a:lnSpc>
            </a:pPr>
            <a:r>
              <a:rPr lang="he-IL" sz="1550" dirty="0">
                <a:solidFill>
                  <a:srgbClr val="F79646">
                    <a:lumMod val="50000"/>
                  </a:srgbClr>
                </a:solidFill>
              </a:rPr>
              <a:t>         ומעשה ברבן גמליאל והזקנים שהיו מסובין בעלייה ביריחו, והביאו לפניהם כותבות ואכלו, </a:t>
            </a:r>
          </a:p>
          <a:p>
            <a:pPr>
              <a:lnSpc>
                <a:spcPct val="120000"/>
              </a:lnSpc>
            </a:pPr>
            <a:r>
              <a:rPr lang="he-IL" sz="1550" dirty="0">
                <a:solidFill>
                  <a:srgbClr val="F79646">
                    <a:lumMod val="50000"/>
                  </a:srgbClr>
                </a:solidFill>
              </a:rPr>
              <a:t>         ונתן רבן גמליאל רשות </a:t>
            </a:r>
            <a:r>
              <a:rPr lang="he-IL" sz="1550" dirty="0" err="1">
                <a:solidFill>
                  <a:srgbClr val="F79646">
                    <a:lumMod val="50000"/>
                  </a:srgbClr>
                </a:solidFill>
              </a:rPr>
              <a:t>לר</a:t>
            </a:r>
            <a:r>
              <a:rPr lang="he-IL" sz="1550" dirty="0">
                <a:solidFill>
                  <a:srgbClr val="F79646">
                    <a:lumMod val="50000"/>
                  </a:srgbClr>
                </a:solidFill>
              </a:rPr>
              <a:t>' עקיבא לברך, קפץ וברך רבי עקיבא ברכה אחת מעין שלש.</a:t>
            </a:r>
          </a:p>
          <a:p>
            <a:pPr>
              <a:lnSpc>
                <a:spcPct val="120000"/>
              </a:lnSpc>
            </a:pPr>
            <a:r>
              <a:rPr lang="he-IL" sz="1550" dirty="0">
                <a:solidFill>
                  <a:srgbClr val="F79646">
                    <a:lumMod val="50000"/>
                  </a:srgbClr>
                </a:solidFill>
              </a:rPr>
              <a:t>         אמר ליה רבן גמליאל: עקיבא, עד מתי אתה מכניס ראשך בין המחלוקת?</a:t>
            </a:r>
          </a:p>
          <a:p>
            <a:pPr>
              <a:lnSpc>
                <a:spcPct val="120000"/>
              </a:lnSpc>
            </a:pPr>
            <a:r>
              <a:rPr lang="he-IL" sz="1550" dirty="0">
                <a:solidFill>
                  <a:srgbClr val="F79646">
                    <a:lumMod val="50000"/>
                  </a:srgbClr>
                </a:solidFill>
              </a:rPr>
              <a:t>         </a:t>
            </a:r>
            <a:r>
              <a:rPr lang="he-IL" sz="1550" dirty="0" err="1">
                <a:solidFill>
                  <a:srgbClr val="F79646">
                    <a:lumMod val="50000"/>
                  </a:srgbClr>
                </a:solidFill>
              </a:rPr>
              <a:t>א''ל</a:t>
            </a:r>
            <a:r>
              <a:rPr lang="he-IL" sz="1550" dirty="0">
                <a:solidFill>
                  <a:srgbClr val="F79646">
                    <a:lumMod val="50000"/>
                  </a:srgbClr>
                </a:solidFill>
              </a:rPr>
              <a:t>: רבינו, </a:t>
            </a:r>
            <a:r>
              <a:rPr lang="he-IL" sz="1550" dirty="0" err="1">
                <a:solidFill>
                  <a:srgbClr val="F79646">
                    <a:lumMod val="50000"/>
                  </a:srgbClr>
                </a:solidFill>
              </a:rPr>
              <a:t>אע</a:t>
            </a:r>
            <a:r>
              <a:rPr lang="he-IL" sz="1550" dirty="0">
                <a:solidFill>
                  <a:srgbClr val="F79646">
                    <a:lumMod val="50000"/>
                  </a:srgbClr>
                </a:solidFill>
              </a:rPr>
              <a:t>''פ שאתה אומר כן וחבריך אומרים כן למדתנו רבינו יחיד ורבים הלכה כרבים.</a:t>
            </a:r>
          </a:p>
          <a:p>
            <a:pPr>
              <a:lnSpc>
                <a:spcPct val="120000"/>
              </a:lnSpc>
            </a:pPr>
            <a:r>
              <a:rPr lang="he-IL" sz="1550" dirty="0">
                <a:solidFill>
                  <a:srgbClr val="F79646">
                    <a:lumMod val="50000"/>
                  </a:srgbClr>
                </a:solidFill>
              </a:rPr>
              <a:t>רבי יהודה אומר משמו: </a:t>
            </a:r>
          </a:p>
          <a:p>
            <a:pPr>
              <a:lnSpc>
                <a:spcPct val="120000"/>
              </a:lnSpc>
            </a:pPr>
            <a:r>
              <a:rPr lang="he-IL" sz="1550" dirty="0">
                <a:solidFill>
                  <a:srgbClr val="F79646">
                    <a:lumMod val="50000"/>
                  </a:srgbClr>
                </a:solidFill>
              </a:rPr>
              <a:t>כל שהוא משבעת המינים ולא מין דגן הוא או מין דגן ולא </a:t>
            </a:r>
            <a:r>
              <a:rPr lang="he-IL" sz="1550" dirty="0" err="1">
                <a:solidFill>
                  <a:srgbClr val="F79646">
                    <a:lumMod val="50000"/>
                  </a:srgbClr>
                </a:solidFill>
              </a:rPr>
              <a:t>עשאו</a:t>
            </a:r>
            <a:r>
              <a:rPr lang="he-IL" sz="1550" dirty="0">
                <a:solidFill>
                  <a:srgbClr val="F79646">
                    <a:lumMod val="50000"/>
                  </a:srgbClr>
                </a:solidFill>
              </a:rPr>
              <a:t> פת - </a:t>
            </a:r>
            <a:r>
              <a:rPr lang="he-IL" sz="1550" dirty="0" err="1">
                <a:solidFill>
                  <a:srgbClr val="F79646">
                    <a:lumMod val="50000"/>
                  </a:srgbClr>
                </a:solidFill>
              </a:rPr>
              <a:t>ר''ג</a:t>
            </a:r>
            <a:r>
              <a:rPr lang="he-IL" sz="1550" dirty="0">
                <a:solidFill>
                  <a:srgbClr val="F79646">
                    <a:lumMod val="50000"/>
                  </a:srgbClr>
                </a:solidFill>
              </a:rPr>
              <a:t> אומר: שלש ברכות, </a:t>
            </a:r>
            <a:r>
              <a:rPr lang="he-IL" sz="1550" dirty="0" err="1">
                <a:solidFill>
                  <a:srgbClr val="F79646">
                    <a:lumMod val="50000"/>
                  </a:srgbClr>
                </a:solidFill>
              </a:rPr>
              <a:t>וחכ</a:t>
            </a:r>
            <a:r>
              <a:rPr lang="he-IL" sz="1550" dirty="0">
                <a:solidFill>
                  <a:srgbClr val="F79646">
                    <a:lumMod val="50000"/>
                  </a:srgbClr>
                </a:solidFill>
              </a:rPr>
              <a:t>''א: ברכה אחת.</a:t>
            </a:r>
          </a:p>
          <a:p>
            <a:pPr>
              <a:lnSpc>
                <a:spcPct val="120000"/>
              </a:lnSpc>
            </a:pPr>
            <a:r>
              <a:rPr lang="he-IL" sz="1550" dirty="0">
                <a:solidFill>
                  <a:srgbClr val="F79646">
                    <a:lumMod val="50000"/>
                  </a:srgbClr>
                </a:solidFill>
              </a:rPr>
              <a:t>כל שאינו לא משבעת </a:t>
            </a:r>
            <a:r>
              <a:rPr lang="he-IL" sz="1550" dirty="0" err="1">
                <a:solidFill>
                  <a:srgbClr val="F79646">
                    <a:lumMod val="50000"/>
                  </a:srgbClr>
                </a:solidFill>
              </a:rPr>
              <a:t>המינין</a:t>
            </a:r>
            <a:r>
              <a:rPr lang="he-IL" sz="1550" dirty="0">
                <a:solidFill>
                  <a:srgbClr val="F79646">
                    <a:lumMod val="50000"/>
                  </a:srgbClr>
                </a:solidFill>
              </a:rPr>
              <a:t> ולא מין דגן, כגון פת אורז ודוחן - </a:t>
            </a:r>
            <a:r>
              <a:rPr lang="he-IL" sz="1550" dirty="0" err="1">
                <a:solidFill>
                  <a:srgbClr val="F79646">
                    <a:lumMod val="50000"/>
                  </a:srgbClr>
                </a:solidFill>
              </a:rPr>
              <a:t>ר''ג</a:t>
            </a:r>
            <a:r>
              <a:rPr lang="he-IL" sz="1550" dirty="0">
                <a:solidFill>
                  <a:srgbClr val="F79646">
                    <a:lumMod val="50000"/>
                  </a:srgbClr>
                </a:solidFill>
              </a:rPr>
              <a:t> אומר: </a:t>
            </a:r>
            <a:r>
              <a:rPr lang="he-IL" sz="1550" b="1" dirty="0">
                <a:solidFill>
                  <a:srgbClr val="F79646">
                    <a:lumMod val="50000"/>
                  </a:srgbClr>
                </a:solidFill>
              </a:rPr>
              <a:t>ברכה אחת מעין שלש</a:t>
            </a:r>
            <a:r>
              <a:rPr lang="he-IL" sz="1550" dirty="0">
                <a:solidFill>
                  <a:srgbClr val="F79646">
                    <a:lumMod val="50000"/>
                  </a:srgbClr>
                </a:solidFill>
              </a:rPr>
              <a:t>, </a:t>
            </a:r>
            <a:r>
              <a:rPr lang="he-IL" sz="1550" dirty="0" err="1">
                <a:solidFill>
                  <a:srgbClr val="F79646">
                    <a:lumMod val="50000"/>
                  </a:srgbClr>
                </a:solidFill>
              </a:rPr>
              <a:t>וחכ</a:t>
            </a:r>
            <a:r>
              <a:rPr lang="he-IL" sz="1550" dirty="0">
                <a:solidFill>
                  <a:srgbClr val="F79646">
                    <a:lumMod val="50000"/>
                  </a:srgbClr>
                </a:solidFill>
              </a:rPr>
              <a:t>''א: </a:t>
            </a:r>
            <a:r>
              <a:rPr lang="he-IL" sz="1550" b="1" dirty="0">
                <a:solidFill>
                  <a:srgbClr val="F79646">
                    <a:lumMod val="50000"/>
                  </a:srgbClr>
                </a:solidFill>
              </a:rPr>
              <a:t>ולא כלום</a:t>
            </a:r>
            <a:r>
              <a:rPr lang="he-IL" sz="1550" dirty="0">
                <a:solidFill>
                  <a:srgbClr val="F79646">
                    <a:lumMod val="50000"/>
                  </a:srgbClr>
                </a:solidFill>
              </a:rPr>
              <a:t>.</a:t>
            </a:r>
          </a:p>
          <a:p>
            <a:pPr>
              <a:lnSpc>
                <a:spcPct val="120000"/>
              </a:lnSpc>
            </a:pPr>
            <a:endParaRPr lang="he-IL" sz="900" dirty="0">
              <a:solidFill>
                <a:srgbClr val="000000"/>
              </a:solidFill>
              <a:latin typeface="Arial" panose="020B0604020202020204" pitchFamily="34" charset="0"/>
            </a:endParaRPr>
          </a:p>
          <a:p>
            <a:pPr>
              <a:lnSpc>
                <a:spcPct val="120000"/>
              </a:lnSpc>
            </a:pPr>
            <a:r>
              <a:rPr lang="he-IL" sz="1550" b="0" i="0" dirty="0">
                <a:solidFill>
                  <a:srgbClr val="000000"/>
                </a:solidFill>
                <a:effectLst/>
                <a:latin typeface="Arial" panose="020B0604020202020204" pitchFamily="34" charset="0"/>
              </a:rPr>
              <a:t>במאי </a:t>
            </a:r>
            <a:r>
              <a:rPr lang="he-IL" sz="1550" b="0" i="0" dirty="0" err="1">
                <a:solidFill>
                  <a:srgbClr val="000000"/>
                </a:solidFill>
                <a:effectLst/>
                <a:latin typeface="Arial" panose="020B0604020202020204" pitchFamily="34" charset="0"/>
              </a:rPr>
              <a:t>אוקימתא</a:t>
            </a:r>
            <a:r>
              <a:rPr lang="he-IL" sz="1550" b="0" i="0" dirty="0">
                <a:solidFill>
                  <a:srgbClr val="000000"/>
                </a:solidFill>
                <a:effectLst/>
                <a:latin typeface="Arial" panose="020B0604020202020204" pitchFamily="34" charset="0"/>
              </a:rPr>
              <a:t> </a:t>
            </a:r>
            <a:r>
              <a:rPr lang="he-IL" sz="1550" b="0" i="0" dirty="0" err="1">
                <a:solidFill>
                  <a:srgbClr val="000000"/>
                </a:solidFill>
                <a:effectLst/>
                <a:latin typeface="Arial" panose="020B0604020202020204" pitchFamily="34" charset="0"/>
              </a:rPr>
              <a:t>כר''ג</a:t>
            </a:r>
            <a:r>
              <a:rPr lang="he-IL" sz="1550" b="0" i="0" dirty="0">
                <a:solidFill>
                  <a:srgbClr val="000000"/>
                </a:solidFill>
                <a:effectLst/>
                <a:latin typeface="Arial" panose="020B0604020202020204" pitchFamily="34" charset="0"/>
              </a:rPr>
              <a:t>? אימא סיפא </a:t>
            </a:r>
            <a:r>
              <a:rPr lang="he-IL" sz="1550" b="0" i="0" dirty="0" err="1">
                <a:solidFill>
                  <a:srgbClr val="000000"/>
                </a:solidFill>
                <a:effectLst/>
                <a:latin typeface="Arial" panose="020B0604020202020204" pitchFamily="34" charset="0"/>
              </a:rPr>
              <a:t>דרישא</a:t>
            </a:r>
            <a:r>
              <a:rPr lang="he-IL" sz="1550" b="0" i="0" dirty="0">
                <a:solidFill>
                  <a:srgbClr val="000000"/>
                </a:solidFill>
                <a:effectLst/>
                <a:latin typeface="Arial" panose="020B0604020202020204" pitchFamily="34" charset="0"/>
              </a:rPr>
              <a:t>: </a:t>
            </a:r>
          </a:p>
          <a:p>
            <a:pPr>
              <a:lnSpc>
                <a:spcPct val="120000"/>
              </a:lnSpc>
            </a:pPr>
            <a:r>
              <a:rPr lang="he-IL" sz="1550" dirty="0">
                <a:solidFill>
                  <a:srgbClr val="F79646">
                    <a:lumMod val="50000"/>
                  </a:srgbClr>
                </a:solidFill>
              </a:rPr>
              <a:t>אם אין הפרוסות קיימות - </a:t>
            </a:r>
            <a:r>
              <a:rPr lang="he-IL" sz="1550" dirty="0" err="1">
                <a:solidFill>
                  <a:srgbClr val="F79646">
                    <a:lumMod val="50000"/>
                  </a:srgbClr>
                </a:solidFill>
              </a:rPr>
              <a:t>בתחלה</a:t>
            </a:r>
            <a:r>
              <a:rPr lang="he-IL" sz="1550" dirty="0">
                <a:solidFill>
                  <a:srgbClr val="F79646">
                    <a:lumMod val="50000"/>
                  </a:srgbClr>
                </a:solidFill>
              </a:rPr>
              <a:t> מברך עליה בורא מיני מזונות, ולבסוף מברך עליה ברכה אחת מעין שלש</a:t>
            </a:r>
            <a:r>
              <a:rPr lang="he-IL" sz="1550" b="0" i="0" dirty="0">
                <a:solidFill>
                  <a:srgbClr val="000000"/>
                </a:solidFill>
                <a:effectLst/>
                <a:latin typeface="Arial" panose="020B0604020202020204" pitchFamily="34" charset="0"/>
              </a:rPr>
              <a:t> -</a:t>
            </a:r>
          </a:p>
          <a:p>
            <a:pPr>
              <a:lnSpc>
                <a:spcPct val="120000"/>
              </a:lnSpc>
            </a:pPr>
            <a:r>
              <a:rPr lang="he-IL" sz="1550" b="0" i="0" dirty="0">
                <a:solidFill>
                  <a:srgbClr val="000000"/>
                </a:solidFill>
                <a:effectLst/>
                <a:latin typeface="Arial" panose="020B0604020202020204" pitchFamily="34" charset="0"/>
              </a:rPr>
              <a:t>מני? אי </a:t>
            </a:r>
            <a:r>
              <a:rPr lang="he-IL" sz="1550" b="0" i="0" dirty="0" err="1">
                <a:solidFill>
                  <a:srgbClr val="000000"/>
                </a:solidFill>
                <a:effectLst/>
                <a:latin typeface="Arial" panose="020B0604020202020204" pitchFamily="34" charset="0"/>
              </a:rPr>
              <a:t>ר''ג</a:t>
            </a:r>
            <a:r>
              <a:rPr lang="he-IL" sz="1550" b="0" i="0" dirty="0">
                <a:solidFill>
                  <a:srgbClr val="000000"/>
                </a:solidFill>
                <a:effectLst/>
                <a:latin typeface="Arial" panose="020B0604020202020204" pitchFamily="34" charset="0"/>
              </a:rPr>
              <a:t>, השתא </a:t>
            </a:r>
            <a:r>
              <a:rPr lang="he-IL" sz="1550" b="0" i="0" dirty="0" err="1">
                <a:solidFill>
                  <a:srgbClr val="000000"/>
                </a:solidFill>
                <a:effectLst/>
                <a:latin typeface="Arial" panose="020B0604020202020204" pitchFamily="34" charset="0"/>
              </a:rPr>
              <a:t>אכותבות</a:t>
            </a:r>
            <a:r>
              <a:rPr lang="he-IL" sz="1550" b="0" i="0" dirty="0">
                <a:solidFill>
                  <a:srgbClr val="000000"/>
                </a:solidFill>
                <a:effectLst/>
                <a:latin typeface="Arial" panose="020B0604020202020204" pitchFamily="34" charset="0"/>
              </a:rPr>
              <a:t> </a:t>
            </a:r>
            <a:r>
              <a:rPr lang="he-IL" sz="1550" b="0" i="0" dirty="0" err="1">
                <a:solidFill>
                  <a:srgbClr val="000000"/>
                </a:solidFill>
                <a:effectLst/>
                <a:latin typeface="Arial" panose="020B0604020202020204" pitchFamily="34" charset="0"/>
              </a:rPr>
              <a:t>ואדייסא</a:t>
            </a:r>
            <a:r>
              <a:rPr lang="he-IL" sz="1550" b="0" i="0" dirty="0">
                <a:solidFill>
                  <a:srgbClr val="000000"/>
                </a:solidFill>
                <a:effectLst/>
                <a:latin typeface="Arial" panose="020B0604020202020204" pitchFamily="34" charset="0"/>
              </a:rPr>
              <a:t> אמר </a:t>
            </a:r>
            <a:r>
              <a:rPr lang="he-IL" sz="1550" b="0" i="0" dirty="0" err="1">
                <a:solidFill>
                  <a:srgbClr val="000000"/>
                </a:solidFill>
                <a:effectLst/>
                <a:latin typeface="Arial" panose="020B0604020202020204" pitchFamily="34" charset="0"/>
              </a:rPr>
              <a:t>ר''ג</a:t>
            </a:r>
            <a:r>
              <a:rPr lang="he-IL" sz="1550" b="0" i="0" dirty="0">
                <a:solidFill>
                  <a:srgbClr val="000000"/>
                </a:solidFill>
                <a:effectLst/>
                <a:latin typeface="Arial" panose="020B0604020202020204" pitchFamily="34" charset="0"/>
              </a:rPr>
              <a:t> ג' ברכות, אם אין הפרוסות קיימות </a:t>
            </a:r>
            <a:r>
              <a:rPr lang="he-IL" sz="1550" b="0" i="0" dirty="0" err="1">
                <a:solidFill>
                  <a:srgbClr val="000000"/>
                </a:solidFill>
                <a:effectLst/>
                <a:latin typeface="Arial" panose="020B0604020202020204" pitchFamily="34" charset="0"/>
              </a:rPr>
              <a:t>מיבעיא</a:t>
            </a:r>
            <a:r>
              <a:rPr lang="he-IL" sz="1550" b="0" i="0" dirty="0">
                <a:solidFill>
                  <a:srgbClr val="000000"/>
                </a:solidFill>
                <a:effectLst/>
                <a:latin typeface="Arial" panose="020B0604020202020204" pitchFamily="34" charset="0"/>
              </a:rPr>
              <a:t>? </a:t>
            </a:r>
          </a:p>
          <a:p>
            <a:pPr>
              <a:lnSpc>
                <a:spcPct val="120000"/>
              </a:lnSpc>
            </a:pPr>
            <a:r>
              <a:rPr lang="he-IL" sz="1550" b="0" i="0" dirty="0">
                <a:solidFill>
                  <a:srgbClr val="000000"/>
                </a:solidFill>
                <a:effectLst/>
                <a:latin typeface="Arial" panose="020B0604020202020204" pitchFamily="34" charset="0"/>
              </a:rPr>
              <a:t>אלא פשיטא רבנן, </a:t>
            </a:r>
          </a:p>
          <a:p>
            <a:pPr>
              <a:lnSpc>
                <a:spcPct val="120000"/>
              </a:lnSpc>
            </a:pPr>
            <a:r>
              <a:rPr lang="he-IL" sz="1550" b="0" i="0" dirty="0">
                <a:solidFill>
                  <a:srgbClr val="000000"/>
                </a:solidFill>
                <a:effectLst/>
                <a:latin typeface="Arial" panose="020B0604020202020204" pitchFamily="34" charset="0"/>
              </a:rPr>
              <a:t>אי הכי </a:t>
            </a:r>
            <a:r>
              <a:rPr lang="he-IL" sz="1550" b="0" i="0" dirty="0" err="1">
                <a:solidFill>
                  <a:srgbClr val="000000"/>
                </a:solidFill>
                <a:effectLst/>
                <a:latin typeface="Arial" panose="020B0604020202020204" pitchFamily="34" charset="0"/>
              </a:rPr>
              <a:t>קשיא</a:t>
            </a:r>
            <a:r>
              <a:rPr lang="he-IL" sz="1550" b="0" i="0" dirty="0">
                <a:solidFill>
                  <a:srgbClr val="000000"/>
                </a:solidFill>
                <a:effectLst/>
                <a:latin typeface="Arial" panose="020B0604020202020204" pitchFamily="34" charset="0"/>
              </a:rPr>
              <a:t> דרבנן אדרבנן! </a:t>
            </a:r>
          </a:p>
          <a:p>
            <a:pPr>
              <a:lnSpc>
                <a:spcPct val="120000"/>
              </a:lnSpc>
            </a:pPr>
            <a:endParaRPr lang="he-IL" sz="900" b="0" i="0" dirty="0">
              <a:solidFill>
                <a:srgbClr val="000000"/>
              </a:solidFill>
              <a:effectLst/>
              <a:latin typeface="Arial" panose="020B0604020202020204" pitchFamily="34" charset="0"/>
            </a:endParaRPr>
          </a:p>
          <a:p>
            <a:pPr>
              <a:lnSpc>
                <a:spcPct val="120000"/>
              </a:lnSpc>
            </a:pPr>
            <a:r>
              <a:rPr lang="he-IL" sz="1550" b="0" i="0" dirty="0">
                <a:solidFill>
                  <a:srgbClr val="000000"/>
                </a:solidFill>
                <a:effectLst/>
                <a:latin typeface="Arial" panose="020B0604020202020204" pitchFamily="34" charset="0"/>
              </a:rPr>
              <a:t>אלא לעולם רבנן, ותני גבי אורז: "</a:t>
            </a:r>
            <a:r>
              <a:rPr lang="he-IL" sz="1550" dirty="0">
                <a:solidFill>
                  <a:srgbClr val="F79646">
                    <a:lumMod val="50000"/>
                  </a:srgbClr>
                </a:solidFill>
              </a:rPr>
              <a:t>ולבסוף אינו מברך עליו ולא כלום</a:t>
            </a:r>
            <a:r>
              <a:rPr lang="he-IL" sz="1550" b="0" i="0" dirty="0">
                <a:solidFill>
                  <a:srgbClr val="000000"/>
                </a:solidFill>
                <a:effectLst/>
                <a:latin typeface="Arial" panose="020B0604020202020204" pitchFamily="34" charset="0"/>
              </a:rPr>
              <a:t>".</a:t>
            </a:r>
          </a:p>
        </p:txBody>
      </p:sp>
      <p:sp>
        <p:nvSpPr>
          <p:cNvPr id="3" name="תיבת טקסט 2">
            <a:extLst>
              <a:ext uri="{FF2B5EF4-FFF2-40B4-BE49-F238E27FC236}">
                <a16:creationId xmlns:a16="http://schemas.microsoft.com/office/drawing/2014/main" id="{A46ADD4F-2FDE-D7D2-DD17-D1CD02B37371}"/>
              </a:ext>
            </a:extLst>
          </p:cNvPr>
          <p:cNvSpPr txBox="1"/>
          <p:nvPr/>
        </p:nvSpPr>
        <p:spPr>
          <a:xfrm>
            <a:off x="8815095" y="1816164"/>
            <a:ext cx="310187" cy="4909036"/>
          </a:xfrm>
          <a:prstGeom prst="rect">
            <a:avLst/>
          </a:prstGeom>
          <a:noFill/>
        </p:spPr>
        <p:txBody>
          <a:bodyPr wrap="square" rtlCol="1">
            <a:spAutoFit/>
          </a:bodyPr>
          <a:lstStyle/>
          <a:p>
            <a:r>
              <a:rPr lang="he-IL" sz="1300" dirty="0"/>
              <a:t>①</a:t>
            </a:r>
          </a:p>
          <a:p>
            <a:endParaRPr lang="he-IL" sz="1400" dirty="0"/>
          </a:p>
          <a:p>
            <a:endParaRPr lang="he-IL" sz="1400" dirty="0"/>
          </a:p>
          <a:p>
            <a:endParaRPr lang="he-IL" sz="1400" dirty="0"/>
          </a:p>
          <a:p>
            <a:endParaRPr lang="he-IL" sz="1400" dirty="0"/>
          </a:p>
          <a:p>
            <a:endParaRPr lang="he-IL" sz="1400" dirty="0"/>
          </a:p>
          <a:p>
            <a:endParaRPr lang="he-IL" sz="1400" dirty="0"/>
          </a:p>
          <a:p>
            <a:endParaRPr lang="he-IL" sz="2700" dirty="0"/>
          </a:p>
          <a:p>
            <a:endParaRPr lang="he-IL" sz="1400" dirty="0"/>
          </a:p>
          <a:p>
            <a:endParaRPr lang="he-IL" sz="1400" dirty="0"/>
          </a:p>
          <a:p>
            <a:endParaRPr lang="he-IL" sz="1400" dirty="0"/>
          </a:p>
          <a:p>
            <a:endParaRPr lang="he-IL" sz="1400" dirty="0"/>
          </a:p>
          <a:p>
            <a:endParaRPr lang="he-IL" sz="1400" dirty="0"/>
          </a:p>
          <a:p>
            <a:endParaRPr lang="he-IL" sz="1400" dirty="0"/>
          </a:p>
          <a:p>
            <a:endParaRPr lang="he-IL" sz="2100" dirty="0"/>
          </a:p>
          <a:p>
            <a:endParaRPr lang="he-IL" sz="1400" dirty="0"/>
          </a:p>
          <a:p>
            <a:endParaRPr lang="he-IL" sz="1400" dirty="0"/>
          </a:p>
          <a:p>
            <a:endParaRPr lang="he-IL" sz="1400" dirty="0"/>
          </a:p>
          <a:p>
            <a:endParaRPr lang="he-IL" sz="1400" dirty="0"/>
          </a:p>
          <a:p>
            <a:endParaRPr lang="he-IL" sz="1600" dirty="0"/>
          </a:p>
          <a:p>
            <a:r>
              <a:rPr lang="he-IL" sz="1300" dirty="0"/>
              <a:t>②</a:t>
            </a:r>
          </a:p>
        </p:txBody>
      </p:sp>
      <p:sp>
        <p:nvSpPr>
          <p:cNvPr id="6" name="TextBox 5">
            <a:extLst>
              <a:ext uri="{FF2B5EF4-FFF2-40B4-BE49-F238E27FC236}">
                <a16:creationId xmlns:a16="http://schemas.microsoft.com/office/drawing/2014/main" id="{83E7C092-5BE8-DB55-0237-8050B5A534FF}"/>
              </a:ext>
            </a:extLst>
          </p:cNvPr>
          <p:cNvSpPr txBox="1"/>
          <p:nvPr/>
        </p:nvSpPr>
        <p:spPr>
          <a:xfrm>
            <a:off x="8552767" y="4116104"/>
            <a:ext cx="576064" cy="215444"/>
          </a:xfrm>
          <a:prstGeom prst="rect">
            <a:avLst/>
          </a:prstGeom>
          <a:noFill/>
        </p:spPr>
        <p:txBody>
          <a:bodyPr wrap="square" rtlCol="1">
            <a:spAutoFit/>
          </a:bodyPr>
          <a:lstStyle/>
          <a:p>
            <a:r>
              <a:rPr lang="he-IL" sz="800" dirty="0"/>
              <a:t>עמוד ב</a:t>
            </a:r>
          </a:p>
        </p:txBody>
      </p:sp>
      <p:sp>
        <p:nvSpPr>
          <p:cNvPr id="4" name="הסבר מלבני מעוגל 6">
            <a:extLst>
              <a:ext uri="{FF2B5EF4-FFF2-40B4-BE49-F238E27FC236}">
                <a16:creationId xmlns:a16="http://schemas.microsoft.com/office/drawing/2014/main" id="{4E91984E-8375-A50A-F0E3-3586EF076C9B}"/>
              </a:ext>
            </a:extLst>
          </p:cNvPr>
          <p:cNvSpPr/>
          <p:nvPr/>
        </p:nvSpPr>
        <p:spPr>
          <a:xfrm>
            <a:off x="305346" y="1022635"/>
            <a:ext cx="4482677" cy="1262626"/>
          </a:xfrm>
          <a:prstGeom prst="wedgeRoundRectCallout">
            <a:avLst>
              <a:gd name="adj1" fmla="val 53252"/>
              <a:gd name="adj2" fmla="val -41083"/>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100" b="1" dirty="0">
                <a:solidFill>
                  <a:srgbClr val="F79646">
                    <a:lumMod val="50000"/>
                  </a:srgbClr>
                </a:solidFill>
              </a:rPr>
              <a:t>הכוסס את </a:t>
            </a:r>
            <a:r>
              <a:rPr lang="he-IL" sz="1100" b="1" dirty="0" err="1">
                <a:solidFill>
                  <a:srgbClr val="F79646">
                    <a:lumMod val="50000"/>
                  </a:srgbClr>
                </a:solidFill>
              </a:rPr>
              <a:t>החטה</a:t>
            </a:r>
            <a:r>
              <a:rPr lang="he-IL" sz="1100" b="1" dirty="0">
                <a:solidFill>
                  <a:srgbClr val="F79646">
                    <a:lumMod val="50000"/>
                  </a:srgbClr>
                </a:solidFill>
              </a:rPr>
              <a:t> </a:t>
            </a:r>
            <a:r>
              <a:rPr lang="he-IL" sz="1100" dirty="0">
                <a:solidFill>
                  <a:srgbClr val="F79646">
                    <a:lumMod val="50000"/>
                  </a:srgbClr>
                </a:solidFill>
              </a:rPr>
              <a:t>- מברך עליה בורא פרי האדמה, </a:t>
            </a:r>
          </a:p>
          <a:p>
            <a:pPr>
              <a:lnSpc>
                <a:spcPct val="120000"/>
              </a:lnSpc>
            </a:pPr>
            <a:r>
              <a:rPr lang="he-IL" sz="1100" dirty="0">
                <a:solidFill>
                  <a:srgbClr val="F79646">
                    <a:lumMod val="50000"/>
                  </a:srgbClr>
                </a:solidFill>
              </a:rPr>
              <a:t>טחנה </a:t>
            </a:r>
            <a:r>
              <a:rPr lang="he-IL" sz="1100" dirty="0" err="1">
                <a:solidFill>
                  <a:srgbClr val="F79646">
                    <a:lumMod val="50000"/>
                  </a:srgbClr>
                </a:solidFill>
              </a:rPr>
              <a:t>אפאה</a:t>
            </a:r>
            <a:r>
              <a:rPr lang="he-IL" sz="1100" dirty="0">
                <a:solidFill>
                  <a:srgbClr val="F79646">
                    <a:lumMod val="50000"/>
                  </a:srgbClr>
                </a:solidFill>
              </a:rPr>
              <a:t> ובשלה - בזמן שהפרוסות קיימות... אם אין הפרוסות קיימות </a:t>
            </a:r>
            <a:r>
              <a:rPr lang="he-IL" sz="1100" dirty="0" err="1">
                <a:solidFill>
                  <a:srgbClr val="F79646">
                    <a:lumMod val="50000"/>
                  </a:srgbClr>
                </a:solidFill>
              </a:rPr>
              <a:t>בתחלה</a:t>
            </a:r>
            <a:r>
              <a:rPr lang="he-IL" sz="1100" dirty="0">
                <a:solidFill>
                  <a:srgbClr val="F79646">
                    <a:lumMod val="50000"/>
                  </a:srgbClr>
                </a:solidFill>
              </a:rPr>
              <a:t> מברך עליה בורא מיני מזונות ולבסוף מברך עליה ברכה אחת מעין ג'. </a:t>
            </a:r>
          </a:p>
          <a:p>
            <a:pPr>
              <a:lnSpc>
                <a:spcPct val="120000"/>
              </a:lnSpc>
            </a:pPr>
            <a:r>
              <a:rPr lang="he-IL" sz="1100" b="1" dirty="0">
                <a:solidFill>
                  <a:srgbClr val="F79646">
                    <a:lumMod val="50000"/>
                  </a:srgbClr>
                </a:solidFill>
              </a:rPr>
              <a:t>הכוסס את האורז </a:t>
            </a:r>
            <a:r>
              <a:rPr lang="he-IL" sz="1100" dirty="0">
                <a:solidFill>
                  <a:srgbClr val="F79646">
                    <a:lumMod val="50000"/>
                  </a:srgbClr>
                </a:solidFill>
              </a:rPr>
              <a:t>- מברך עליו </a:t>
            </a:r>
            <a:r>
              <a:rPr lang="he-IL" sz="1100" dirty="0" err="1">
                <a:solidFill>
                  <a:srgbClr val="F79646">
                    <a:lumMod val="50000"/>
                  </a:srgbClr>
                </a:solidFill>
              </a:rPr>
              <a:t>ב''פ</a:t>
            </a:r>
            <a:r>
              <a:rPr lang="he-IL" sz="1100" dirty="0">
                <a:solidFill>
                  <a:srgbClr val="F79646">
                    <a:lumMod val="50000"/>
                  </a:srgbClr>
                </a:solidFill>
              </a:rPr>
              <a:t> האדמה. </a:t>
            </a:r>
          </a:p>
          <a:p>
            <a:pPr>
              <a:lnSpc>
                <a:spcPct val="120000"/>
              </a:lnSpc>
            </a:pPr>
            <a:r>
              <a:rPr lang="he-IL" sz="1100" dirty="0">
                <a:solidFill>
                  <a:srgbClr val="F79646">
                    <a:lumMod val="50000"/>
                  </a:srgbClr>
                </a:solidFill>
              </a:rPr>
              <a:t>טחנו </a:t>
            </a:r>
            <a:r>
              <a:rPr lang="he-IL" sz="1100" dirty="0" err="1">
                <a:solidFill>
                  <a:srgbClr val="F79646">
                    <a:lumMod val="50000"/>
                  </a:srgbClr>
                </a:solidFill>
              </a:rPr>
              <a:t>אפאו</a:t>
            </a:r>
            <a:r>
              <a:rPr lang="he-IL" sz="1100" dirty="0">
                <a:solidFill>
                  <a:srgbClr val="F79646">
                    <a:lumMod val="50000"/>
                  </a:srgbClr>
                </a:solidFill>
              </a:rPr>
              <a:t> ובשלו - אף על פי שהפרוסות קיימות </a:t>
            </a:r>
            <a:r>
              <a:rPr lang="he-IL" sz="1100" dirty="0" err="1">
                <a:solidFill>
                  <a:srgbClr val="F79646">
                    <a:lumMod val="50000"/>
                  </a:srgbClr>
                </a:solidFill>
              </a:rPr>
              <a:t>בתחלה</a:t>
            </a:r>
            <a:r>
              <a:rPr lang="he-IL" sz="1100" dirty="0">
                <a:solidFill>
                  <a:srgbClr val="F79646">
                    <a:lumMod val="50000"/>
                  </a:srgbClr>
                </a:solidFill>
              </a:rPr>
              <a:t> מברך עליו בורא מיני מזונות ולבסוף מברך עליו ברכה אחת מעין שלש.</a:t>
            </a:r>
          </a:p>
        </p:txBody>
      </p:sp>
    </p:spTree>
    <p:extLst>
      <p:ext uri="{BB962C8B-B14F-4D97-AF65-F5344CB8AC3E}">
        <p14:creationId xmlns:p14="http://schemas.microsoft.com/office/powerpoint/2010/main" val="1269541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208E9E-ECA7-B6E9-CC4E-E970B74A1F28}"/>
            </a:ext>
          </a:extLst>
        </p:cNvPr>
        <p:cNvGrpSpPr/>
        <p:nvPr/>
      </p:nvGrpSpPr>
      <p:grpSpPr>
        <a:xfrm>
          <a:off x="0" y="0"/>
          <a:ext cx="0" cy="0"/>
          <a:chOff x="0" y="0"/>
          <a:chExt cx="0" cy="0"/>
        </a:xfrm>
      </p:grpSpPr>
      <p:pic>
        <p:nvPicPr>
          <p:cNvPr id="2" name="תמונה 1">
            <a:extLst>
              <a:ext uri="{FF2B5EF4-FFF2-40B4-BE49-F238E27FC236}">
                <a16:creationId xmlns:a16="http://schemas.microsoft.com/office/drawing/2014/main" id="{394663CF-5BCC-CE34-D2FC-444EA598B9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a:extLst>
              <a:ext uri="{FF2B5EF4-FFF2-40B4-BE49-F238E27FC236}">
                <a16:creationId xmlns:a16="http://schemas.microsoft.com/office/drawing/2014/main" id="{5DF4D46D-5797-59EE-4D0F-0C82C376E131}"/>
              </a:ext>
            </a:extLst>
          </p:cNvPr>
          <p:cNvSpPr txBox="1"/>
          <p:nvPr/>
        </p:nvSpPr>
        <p:spPr>
          <a:xfrm>
            <a:off x="-161866" y="35330"/>
            <a:ext cx="2789650" cy="338554"/>
          </a:xfrm>
          <a:prstGeom prst="rect">
            <a:avLst/>
          </a:prstGeom>
          <a:noFill/>
        </p:spPr>
        <p:txBody>
          <a:bodyPr wrap="square" rtlCol="1">
            <a:spAutoFit/>
          </a:bodyPr>
          <a:lstStyle/>
          <a:p>
            <a:r>
              <a:rPr lang="he-IL" sz="1600" b="1" dirty="0">
                <a:solidFill>
                  <a:schemeClr val="bg1">
                    <a:lumMod val="50000"/>
                  </a:schemeClr>
                </a:solidFill>
              </a:rPr>
              <a:t>דף </a:t>
            </a:r>
            <a:r>
              <a:rPr lang="he-IL" sz="1600" b="1" dirty="0" err="1">
                <a:solidFill>
                  <a:schemeClr val="bg1">
                    <a:lumMod val="50000"/>
                  </a:schemeClr>
                </a:solidFill>
              </a:rPr>
              <a:t>לז</a:t>
            </a:r>
            <a:r>
              <a:rPr lang="he-IL" sz="1600" b="1" dirty="0">
                <a:solidFill>
                  <a:schemeClr val="bg1">
                    <a:lumMod val="50000"/>
                  </a:schemeClr>
                </a:solidFill>
              </a:rPr>
              <a:t> עמוד א - דף </a:t>
            </a:r>
            <a:r>
              <a:rPr lang="he-IL" sz="1600" b="1" dirty="0" err="1">
                <a:solidFill>
                  <a:schemeClr val="bg1">
                    <a:lumMod val="50000"/>
                  </a:schemeClr>
                </a:solidFill>
              </a:rPr>
              <a:t>לז</a:t>
            </a:r>
            <a:r>
              <a:rPr lang="he-IL" sz="1600" b="1" dirty="0">
                <a:solidFill>
                  <a:schemeClr val="bg1">
                    <a:lumMod val="50000"/>
                  </a:schemeClr>
                </a:solidFill>
              </a:rPr>
              <a:t> עמוד ב</a:t>
            </a:r>
            <a:endParaRPr lang="he-IL" b="1" dirty="0">
              <a:solidFill>
                <a:schemeClr val="bg1">
                  <a:lumMod val="50000"/>
                </a:schemeClr>
              </a:solidFill>
            </a:endParaRPr>
          </a:p>
        </p:txBody>
      </p:sp>
      <p:sp>
        <p:nvSpPr>
          <p:cNvPr id="7" name="TextBox 3">
            <a:extLst>
              <a:ext uri="{FF2B5EF4-FFF2-40B4-BE49-F238E27FC236}">
                <a16:creationId xmlns:a16="http://schemas.microsoft.com/office/drawing/2014/main" id="{2C4B216A-AFDB-2F1D-5896-94CEC7BB0F0F}"/>
              </a:ext>
            </a:extLst>
          </p:cNvPr>
          <p:cNvSpPr txBox="1"/>
          <p:nvPr/>
        </p:nvSpPr>
        <p:spPr>
          <a:xfrm>
            <a:off x="107504" y="3634"/>
            <a:ext cx="8648868" cy="6741717"/>
          </a:xfrm>
          <a:prstGeom prst="rect">
            <a:avLst/>
          </a:prstGeom>
          <a:noFill/>
        </p:spPr>
        <p:txBody>
          <a:bodyPr wrap="square" rtlCol="1">
            <a:spAutoFit/>
          </a:bodyPr>
          <a:lstStyle/>
          <a:p>
            <a:pPr>
              <a:lnSpc>
                <a:spcPct val="120000"/>
              </a:lnSpc>
            </a:pPr>
            <a:r>
              <a:rPr lang="he-IL" sz="1550" b="0" i="0" dirty="0">
                <a:solidFill>
                  <a:srgbClr val="000000"/>
                </a:solidFill>
                <a:effectLst/>
                <a:latin typeface="Arial" panose="020B0604020202020204" pitchFamily="34" charset="0"/>
              </a:rPr>
              <a:t>אמר מר: </a:t>
            </a:r>
          </a:p>
          <a:p>
            <a:pPr>
              <a:lnSpc>
                <a:spcPct val="120000"/>
              </a:lnSpc>
            </a:pPr>
            <a:r>
              <a:rPr lang="he-IL" sz="1550" dirty="0">
                <a:solidFill>
                  <a:srgbClr val="F79646">
                    <a:lumMod val="50000"/>
                  </a:srgbClr>
                </a:solidFill>
              </a:rPr>
              <a:t>הכוסס את האורז - מברך עליו בורא פרי האדמה, </a:t>
            </a:r>
          </a:p>
          <a:p>
            <a:pPr>
              <a:lnSpc>
                <a:spcPct val="120000"/>
              </a:lnSpc>
            </a:pPr>
            <a:r>
              <a:rPr lang="he-IL" sz="1550" dirty="0">
                <a:solidFill>
                  <a:srgbClr val="F79646">
                    <a:lumMod val="50000"/>
                  </a:srgbClr>
                </a:solidFill>
              </a:rPr>
              <a:t>טחנו </a:t>
            </a:r>
            <a:r>
              <a:rPr lang="he-IL" sz="1550" dirty="0" err="1">
                <a:solidFill>
                  <a:srgbClr val="F79646">
                    <a:lumMod val="50000"/>
                  </a:srgbClr>
                </a:solidFill>
              </a:rPr>
              <a:t>אפאו</a:t>
            </a:r>
            <a:r>
              <a:rPr lang="he-IL" sz="1550" dirty="0">
                <a:solidFill>
                  <a:srgbClr val="F79646">
                    <a:lumMod val="50000"/>
                  </a:srgbClr>
                </a:solidFill>
              </a:rPr>
              <a:t> ובשלו - </a:t>
            </a:r>
            <a:r>
              <a:rPr lang="he-IL" sz="1550" dirty="0" err="1">
                <a:solidFill>
                  <a:srgbClr val="F79646">
                    <a:lumMod val="50000"/>
                  </a:srgbClr>
                </a:solidFill>
              </a:rPr>
              <a:t>אע</a:t>
            </a:r>
            <a:r>
              <a:rPr lang="he-IL" sz="1550" dirty="0">
                <a:solidFill>
                  <a:srgbClr val="F79646">
                    <a:lumMod val="50000"/>
                  </a:srgbClr>
                </a:solidFill>
              </a:rPr>
              <a:t>''פ שהפרוסות קיימות </a:t>
            </a:r>
            <a:r>
              <a:rPr lang="he-IL" sz="1550" dirty="0" err="1">
                <a:solidFill>
                  <a:srgbClr val="F79646">
                    <a:lumMod val="50000"/>
                  </a:srgbClr>
                </a:solidFill>
              </a:rPr>
              <a:t>בתחלה</a:t>
            </a:r>
            <a:r>
              <a:rPr lang="he-IL" sz="1550" dirty="0">
                <a:solidFill>
                  <a:srgbClr val="F79646">
                    <a:lumMod val="50000"/>
                  </a:srgbClr>
                </a:solidFill>
              </a:rPr>
              <a:t> מברך עליו בורא מיני מזונות ולבסוף </a:t>
            </a:r>
            <a:r>
              <a:rPr lang="he-IL" sz="1550" b="1" dirty="0">
                <a:solidFill>
                  <a:srgbClr val="F79646">
                    <a:lumMod val="50000"/>
                  </a:srgbClr>
                </a:solidFill>
              </a:rPr>
              <a:t>ברכה אחת מעין שלש</a:t>
            </a:r>
            <a:r>
              <a:rPr lang="he-IL" sz="1550" dirty="0">
                <a:solidFill>
                  <a:srgbClr val="F79646">
                    <a:lumMod val="50000"/>
                  </a:srgbClr>
                </a:solidFill>
              </a:rPr>
              <a:t>. </a:t>
            </a:r>
          </a:p>
          <a:p>
            <a:pPr>
              <a:lnSpc>
                <a:spcPct val="120000"/>
              </a:lnSpc>
            </a:pPr>
            <a:endParaRPr lang="he-IL" sz="900" dirty="0">
              <a:solidFill>
                <a:srgbClr val="000000"/>
              </a:solidFill>
              <a:latin typeface="Arial" panose="020B0604020202020204" pitchFamily="34" charset="0"/>
            </a:endParaRPr>
          </a:p>
          <a:p>
            <a:pPr>
              <a:lnSpc>
                <a:spcPct val="120000"/>
              </a:lnSpc>
            </a:pPr>
            <a:r>
              <a:rPr lang="he-IL" sz="1550" b="0" i="0" dirty="0">
                <a:solidFill>
                  <a:srgbClr val="000000"/>
                </a:solidFill>
                <a:effectLst/>
                <a:latin typeface="Arial" panose="020B0604020202020204" pitchFamily="34" charset="0"/>
              </a:rPr>
              <a:t>והתניא: </a:t>
            </a:r>
          </a:p>
          <a:p>
            <a:pPr>
              <a:lnSpc>
                <a:spcPct val="120000"/>
              </a:lnSpc>
            </a:pPr>
            <a:r>
              <a:rPr lang="he-IL" sz="1550" b="1" dirty="0">
                <a:solidFill>
                  <a:srgbClr val="F79646">
                    <a:lumMod val="50000"/>
                  </a:srgbClr>
                </a:solidFill>
              </a:rPr>
              <a:t>לבסוף ולא כלום</a:t>
            </a:r>
            <a:r>
              <a:rPr lang="he-IL" sz="1550" dirty="0">
                <a:solidFill>
                  <a:srgbClr val="F79646">
                    <a:lumMod val="50000"/>
                  </a:srgbClr>
                </a:solidFill>
              </a:rPr>
              <a:t>.</a:t>
            </a:r>
          </a:p>
          <a:p>
            <a:pPr>
              <a:lnSpc>
                <a:spcPct val="120000"/>
              </a:lnSpc>
            </a:pPr>
            <a:endParaRPr lang="he-IL" sz="900" dirty="0">
              <a:solidFill>
                <a:srgbClr val="000000"/>
              </a:solidFill>
              <a:latin typeface="Arial" panose="020B0604020202020204" pitchFamily="34" charset="0"/>
            </a:endParaRPr>
          </a:p>
          <a:p>
            <a:pPr>
              <a:lnSpc>
                <a:spcPct val="120000"/>
              </a:lnSpc>
            </a:pPr>
            <a:r>
              <a:rPr lang="he-IL" sz="1550" b="0" i="0" dirty="0">
                <a:solidFill>
                  <a:srgbClr val="000000"/>
                </a:solidFill>
                <a:effectLst/>
                <a:latin typeface="Arial" panose="020B0604020202020204" pitchFamily="34" charset="0"/>
              </a:rPr>
              <a:t>אמר רב ששת: </a:t>
            </a:r>
          </a:p>
          <a:p>
            <a:pPr>
              <a:lnSpc>
                <a:spcPct val="120000"/>
              </a:lnSpc>
            </a:pPr>
            <a:r>
              <a:rPr lang="he-IL" sz="1550" b="0" i="0" dirty="0">
                <a:solidFill>
                  <a:srgbClr val="000000"/>
                </a:solidFill>
                <a:effectLst/>
                <a:latin typeface="Arial" panose="020B0604020202020204" pitchFamily="34" charset="0"/>
              </a:rPr>
              <a:t>לא </a:t>
            </a:r>
            <a:r>
              <a:rPr lang="he-IL" sz="1550" b="0" i="0" dirty="0" err="1">
                <a:solidFill>
                  <a:srgbClr val="000000"/>
                </a:solidFill>
                <a:effectLst/>
                <a:latin typeface="Arial" panose="020B0604020202020204" pitchFamily="34" charset="0"/>
              </a:rPr>
              <a:t>קשיא</a:t>
            </a:r>
            <a:r>
              <a:rPr lang="he-IL" sz="1550" b="0" i="0" dirty="0">
                <a:solidFill>
                  <a:srgbClr val="000000"/>
                </a:solidFill>
                <a:effectLst/>
                <a:latin typeface="Arial" panose="020B0604020202020204" pitchFamily="34" charset="0"/>
              </a:rPr>
              <a:t>, הא </a:t>
            </a:r>
            <a:r>
              <a:rPr lang="he-IL" sz="1550" b="0" i="0" dirty="0" err="1">
                <a:solidFill>
                  <a:srgbClr val="000000"/>
                </a:solidFill>
                <a:effectLst/>
                <a:latin typeface="Arial" panose="020B0604020202020204" pitchFamily="34" charset="0"/>
              </a:rPr>
              <a:t>ר''ג</a:t>
            </a:r>
            <a:r>
              <a:rPr lang="he-IL" sz="1550" b="0" i="0" dirty="0">
                <a:solidFill>
                  <a:srgbClr val="000000"/>
                </a:solidFill>
                <a:effectLst/>
                <a:latin typeface="Arial" panose="020B0604020202020204" pitchFamily="34" charset="0"/>
              </a:rPr>
              <a:t> והא רבנן, </a:t>
            </a:r>
            <a:r>
              <a:rPr lang="he-IL" sz="1550" b="0" i="0" dirty="0" err="1">
                <a:solidFill>
                  <a:srgbClr val="000000"/>
                </a:solidFill>
                <a:effectLst/>
                <a:latin typeface="Arial" panose="020B0604020202020204" pitchFamily="34" charset="0"/>
              </a:rPr>
              <a:t>דתניא</a:t>
            </a:r>
            <a:r>
              <a:rPr lang="he-IL" sz="1550" b="0" i="0" dirty="0">
                <a:solidFill>
                  <a:srgbClr val="000000"/>
                </a:solidFill>
                <a:effectLst/>
                <a:latin typeface="Arial" panose="020B0604020202020204" pitchFamily="34" charset="0"/>
              </a:rPr>
              <a:t>: </a:t>
            </a:r>
          </a:p>
          <a:p>
            <a:pPr>
              <a:lnSpc>
                <a:spcPct val="120000"/>
              </a:lnSpc>
            </a:pPr>
            <a:r>
              <a:rPr lang="he-IL" sz="1550" dirty="0">
                <a:solidFill>
                  <a:srgbClr val="F79646">
                    <a:lumMod val="50000"/>
                  </a:srgbClr>
                </a:solidFill>
              </a:rPr>
              <a:t>זה הכלל: כל שהוא משבעת המינים - רבן גמליאל אומר: שלש ברכות, וחכמים אומרים: ברכה אחת מעין שלש.</a:t>
            </a:r>
          </a:p>
          <a:p>
            <a:pPr>
              <a:lnSpc>
                <a:spcPct val="120000"/>
              </a:lnSpc>
            </a:pPr>
            <a:r>
              <a:rPr lang="he-IL" sz="1550" dirty="0">
                <a:solidFill>
                  <a:srgbClr val="F79646">
                    <a:lumMod val="50000"/>
                  </a:srgbClr>
                </a:solidFill>
              </a:rPr>
              <a:t>         ומעשה ברבן גמליאל והזקנים שהיו מסובין בעלייה ביריחו, והביאו לפניהם כותבות ואכלו, </a:t>
            </a:r>
          </a:p>
          <a:p>
            <a:pPr>
              <a:lnSpc>
                <a:spcPct val="120000"/>
              </a:lnSpc>
            </a:pPr>
            <a:r>
              <a:rPr lang="he-IL" sz="1550" dirty="0">
                <a:solidFill>
                  <a:srgbClr val="F79646">
                    <a:lumMod val="50000"/>
                  </a:srgbClr>
                </a:solidFill>
              </a:rPr>
              <a:t>         ונתן רבן גמליאל רשות </a:t>
            </a:r>
            <a:r>
              <a:rPr lang="he-IL" sz="1550" dirty="0" err="1">
                <a:solidFill>
                  <a:srgbClr val="F79646">
                    <a:lumMod val="50000"/>
                  </a:srgbClr>
                </a:solidFill>
              </a:rPr>
              <a:t>לר</a:t>
            </a:r>
            <a:r>
              <a:rPr lang="he-IL" sz="1550" dirty="0">
                <a:solidFill>
                  <a:srgbClr val="F79646">
                    <a:lumMod val="50000"/>
                  </a:srgbClr>
                </a:solidFill>
              </a:rPr>
              <a:t>' עקיבא לברך, קפץ וברך רבי עקיבא ברכה אחת מעין שלש.</a:t>
            </a:r>
          </a:p>
          <a:p>
            <a:pPr>
              <a:lnSpc>
                <a:spcPct val="120000"/>
              </a:lnSpc>
            </a:pPr>
            <a:r>
              <a:rPr lang="he-IL" sz="1550" dirty="0">
                <a:solidFill>
                  <a:srgbClr val="F79646">
                    <a:lumMod val="50000"/>
                  </a:srgbClr>
                </a:solidFill>
              </a:rPr>
              <a:t>         אמר ליה רבן גמליאל: עקיבא, עד מתי אתה מכניס ראשך בין המחלוקת?</a:t>
            </a:r>
          </a:p>
          <a:p>
            <a:pPr>
              <a:lnSpc>
                <a:spcPct val="120000"/>
              </a:lnSpc>
            </a:pPr>
            <a:r>
              <a:rPr lang="he-IL" sz="1550" dirty="0">
                <a:solidFill>
                  <a:srgbClr val="F79646">
                    <a:lumMod val="50000"/>
                  </a:srgbClr>
                </a:solidFill>
              </a:rPr>
              <a:t>         </a:t>
            </a:r>
            <a:r>
              <a:rPr lang="he-IL" sz="1550" dirty="0" err="1">
                <a:solidFill>
                  <a:srgbClr val="F79646">
                    <a:lumMod val="50000"/>
                  </a:srgbClr>
                </a:solidFill>
              </a:rPr>
              <a:t>א''ל</a:t>
            </a:r>
            <a:r>
              <a:rPr lang="he-IL" sz="1550" dirty="0">
                <a:solidFill>
                  <a:srgbClr val="F79646">
                    <a:lumMod val="50000"/>
                  </a:srgbClr>
                </a:solidFill>
              </a:rPr>
              <a:t>: רבינו, </a:t>
            </a:r>
            <a:r>
              <a:rPr lang="he-IL" sz="1550" dirty="0" err="1">
                <a:solidFill>
                  <a:srgbClr val="F79646">
                    <a:lumMod val="50000"/>
                  </a:srgbClr>
                </a:solidFill>
              </a:rPr>
              <a:t>אע</a:t>
            </a:r>
            <a:r>
              <a:rPr lang="he-IL" sz="1550" dirty="0">
                <a:solidFill>
                  <a:srgbClr val="F79646">
                    <a:lumMod val="50000"/>
                  </a:srgbClr>
                </a:solidFill>
              </a:rPr>
              <a:t>''פ שאתה אומר כן וחבריך אומרים כן למדתנו רבינו יחיד ורבים הלכה כרבים.</a:t>
            </a:r>
          </a:p>
          <a:p>
            <a:pPr>
              <a:lnSpc>
                <a:spcPct val="120000"/>
              </a:lnSpc>
            </a:pPr>
            <a:r>
              <a:rPr lang="he-IL" sz="1550" dirty="0">
                <a:solidFill>
                  <a:srgbClr val="F79646">
                    <a:lumMod val="50000"/>
                  </a:srgbClr>
                </a:solidFill>
              </a:rPr>
              <a:t>רבי יהודה אומר משמו: </a:t>
            </a:r>
          </a:p>
          <a:p>
            <a:pPr>
              <a:lnSpc>
                <a:spcPct val="120000"/>
              </a:lnSpc>
            </a:pPr>
            <a:r>
              <a:rPr lang="he-IL" sz="1550" dirty="0">
                <a:solidFill>
                  <a:srgbClr val="F79646">
                    <a:lumMod val="50000"/>
                  </a:srgbClr>
                </a:solidFill>
              </a:rPr>
              <a:t>כל שהוא משבעת המינים ולא מין דגן הוא או מין דגן ולא </a:t>
            </a:r>
            <a:r>
              <a:rPr lang="he-IL" sz="1550" dirty="0" err="1">
                <a:solidFill>
                  <a:srgbClr val="F79646">
                    <a:lumMod val="50000"/>
                  </a:srgbClr>
                </a:solidFill>
              </a:rPr>
              <a:t>עשאו</a:t>
            </a:r>
            <a:r>
              <a:rPr lang="he-IL" sz="1550" dirty="0">
                <a:solidFill>
                  <a:srgbClr val="F79646">
                    <a:lumMod val="50000"/>
                  </a:srgbClr>
                </a:solidFill>
              </a:rPr>
              <a:t> פת - </a:t>
            </a:r>
            <a:r>
              <a:rPr lang="he-IL" sz="1550" dirty="0" err="1">
                <a:solidFill>
                  <a:srgbClr val="F79646">
                    <a:lumMod val="50000"/>
                  </a:srgbClr>
                </a:solidFill>
              </a:rPr>
              <a:t>ר''ג</a:t>
            </a:r>
            <a:r>
              <a:rPr lang="he-IL" sz="1550" dirty="0">
                <a:solidFill>
                  <a:srgbClr val="F79646">
                    <a:lumMod val="50000"/>
                  </a:srgbClr>
                </a:solidFill>
              </a:rPr>
              <a:t> אומר: </a:t>
            </a:r>
            <a:r>
              <a:rPr lang="he-IL" sz="1550" b="1" dirty="0">
                <a:solidFill>
                  <a:srgbClr val="FF0000"/>
                </a:solidFill>
              </a:rPr>
              <a:t>שלש ברכות</a:t>
            </a:r>
            <a:r>
              <a:rPr lang="he-IL" sz="1550" dirty="0">
                <a:solidFill>
                  <a:srgbClr val="F79646">
                    <a:lumMod val="50000"/>
                  </a:srgbClr>
                </a:solidFill>
              </a:rPr>
              <a:t>, </a:t>
            </a:r>
            <a:r>
              <a:rPr lang="he-IL" sz="1550" dirty="0" err="1">
                <a:solidFill>
                  <a:srgbClr val="F79646">
                    <a:lumMod val="50000"/>
                  </a:srgbClr>
                </a:solidFill>
              </a:rPr>
              <a:t>וחכ</a:t>
            </a:r>
            <a:r>
              <a:rPr lang="he-IL" sz="1550" dirty="0">
                <a:solidFill>
                  <a:srgbClr val="F79646">
                    <a:lumMod val="50000"/>
                  </a:srgbClr>
                </a:solidFill>
              </a:rPr>
              <a:t>''א: </a:t>
            </a:r>
            <a:r>
              <a:rPr lang="he-IL" sz="1550" b="1" dirty="0">
                <a:solidFill>
                  <a:srgbClr val="FF0000"/>
                </a:solidFill>
              </a:rPr>
              <a:t>ברכה אחת</a:t>
            </a:r>
            <a:r>
              <a:rPr lang="he-IL" sz="1550" dirty="0">
                <a:solidFill>
                  <a:srgbClr val="F79646">
                    <a:lumMod val="50000"/>
                  </a:srgbClr>
                </a:solidFill>
              </a:rPr>
              <a:t>.</a:t>
            </a:r>
          </a:p>
          <a:p>
            <a:pPr>
              <a:lnSpc>
                <a:spcPct val="120000"/>
              </a:lnSpc>
            </a:pPr>
            <a:r>
              <a:rPr lang="he-IL" sz="1550" dirty="0">
                <a:solidFill>
                  <a:srgbClr val="F79646">
                    <a:lumMod val="50000"/>
                  </a:srgbClr>
                </a:solidFill>
              </a:rPr>
              <a:t>כל שאינו לא משבעת </a:t>
            </a:r>
            <a:r>
              <a:rPr lang="he-IL" sz="1550" dirty="0" err="1">
                <a:solidFill>
                  <a:srgbClr val="F79646">
                    <a:lumMod val="50000"/>
                  </a:srgbClr>
                </a:solidFill>
              </a:rPr>
              <a:t>המינין</a:t>
            </a:r>
            <a:r>
              <a:rPr lang="he-IL" sz="1550" dirty="0">
                <a:solidFill>
                  <a:srgbClr val="F79646">
                    <a:lumMod val="50000"/>
                  </a:srgbClr>
                </a:solidFill>
              </a:rPr>
              <a:t> ולא מין דגן, כגון פת אורז ודוחן - </a:t>
            </a:r>
            <a:r>
              <a:rPr lang="he-IL" sz="1550" dirty="0" err="1">
                <a:solidFill>
                  <a:srgbClr val="F79646">
                    <a:lumMod val="50000"/>
                  </a:srgbClr>
                </a:solidFill>
              </a:rPr>
              <a:t>ר''ג</a:t>
            </a:r>
            <a:r>
              <a:rPr lang="he-IL" sz="1550" dirty="0">
                <a:solidFill>
                  <a:srgbClr val="F79646">
                    <a:lumMod val="50000"/>
                  </a:srgbClr>
                </a:solidFill>
              </a:rPr>
              <a:t> אומר: ברכה אחת מעין שלש, </a:t>
            </a:r>
            <a:r>
              <a:rPr lang="he-IL" sz="1550" dirty="0" err="1">
                <a:solidFill>
                  <a:srgbClr val="F79646">
                    <a:lumMod val="50000"/>
                  </a:srgbClr>
                </a:solidFill>
              </a:rPr>
              <a:t>וחכ</a:t>
            </a:r>
            <a:r>
              <a:rPr lang="he-IL" sz="1550" dirty="0">
                <a:solidFill>
                  <a:srgbClr val="F79646">
                    <a:lumMod val="50000"/>
                  </a:srgbClr>
                </a:solidFill>
              </a:rPr>
              <a:t>''א: ולא כלום.</a:t>
            </a:r>
          </a:p>
          <a:p>
            <a:pPr>
              <a:lnSpc>
                <a:spcPct val="120000"/>
              </a:lnSpc>
            </a:pPr>
            <a:endParaRPr lang="he-IL" sz="900" dirty="0">
              <a:solidFill>
                <a:srgbClr val="000000"/>
              </a:solidFill>
              <a:latin typeface="Arial" panose="020B0604020202020204" pitchFamily="34" charset="0"/>
            </a:endParaRPr>
          </a:p>
          <a:p>
            <a:pPr>
              <a:lnSpc>
                <a:spcPct val="120000"/>
              </a:lnSpc>
            </a:pPr>
            <a:r>
              <a:rPr lang="he-IL" sz="1550" b="0" i="0" dirty="0">
                <a:solidFill>
                  <a:srgbClr val="000000"/>
                </a:solidFill>
                <a:effectLst/>
                <a:latin typeface="Arial" panose="020B0604020202020204" pitchFamily="34" charset="0"/>
              </a:rPr>
              <a:t>במאי </a:t>
            </a:r>
            <a:r>
              <a:rPr lang="he-IL" sz="1550" b="0" i="0" dirty="0" err="1">
                <a:solidFill>
                  <a:srgbClr val="000000"/>
                </a:solidFill>
                <a:effectLst/>
                <a:latin typeface="Arial" panose="020B0604020202020204" pitchFamily="34" charset="0"/>
              </a:rPr>
              <a:t>אוקימתא</a:t>
            </a:r>
            <a:r>
              <a:rPr lang="he-IL" sz="1550" b="0" i="0" dirty="0">
                <a:solidFill>
                  <a:srgbClr val="000000"/>
                </a:solidFill>
                <a:effectLst/>
                <a:latin typeface="Arial" panose="020B0604020202020204" pitchFamily="34" charset="0"/>
              </a:rPr>
              <a:t> </a:t>
            </a:r>
            <a:r>
              <a:rPr lang="he-IL" sz="1550" b="0" i="0" dirty="0" err="1">
                <a:solidFill>
                  <a:srgbClr val="000000"/>
                </a:solidFill>
                <a:effectLst/>
                <a:latin typeface="Arial" panose="020B0604020202020204" pitchFamily="34" charset="0"/>
              </a:rPr>
              <a:t>כר''ג</a:t>
            </a:r>
            <a:r>
              <a:rPr lang="he-IL" sz="1550" b="0" i="0" dirty="0">
                <a:solidFill>
                  <a:srgbClr val="000000"/>
                </a:solidFill>
                <a:effectLst/>
                <a:latin typeface="Arial" panose="020B0604020202020204" pitchFamily="34" charset="0"/>
              </a:rPr>
              <a:t>? אימא סיפא </a:t>
            </a:r>
            <a:r>
              <a:rPr lang="he-IL" sz="1550" b="0" i="0" dirty="0" err="1">
                <a:solidFill>
                  <a:srgbClr val="000000"/>
                </a:solidFill>
                <a:effectLst/>
                <a:latin typeface="Arial" panose="020B0604020202020204" pitchFamily="34" charset="0"/>
              </a:rPr>
              <a:t>דרישא</a:t>
            </a:r>
            <a:r>
              <a:rPr lang="he-IL" sz="1550" b="0" i="0" dirty="0">
                <a:solidFill>
                  <a:srgbClr val="000000"/>
                </a:solidFill>
                <a:effectLst/>
                <a:latin typeface="Arial" panose="020B0604020202020204" pitchFamily="34" charset="0"/>
              </a:rPr>
              <a:t>: </a:t>
            </a:r>
          </a:p>
          <a:p>
            <a:pPr>
              <a:lnSpc>
                <a:spcPct val="120000"/>
              </a:lnSpc>
            </a:pPr>
            <a:r>
              <a:rPr lang="he-IL" sz="1550" dirty="0">
                <a:solidFill>
                  <a:srgbClr val="F79646">
                    <a:lumMod val="50000"/>
                  </a:srgbClr>
                </a:solidFill>
              </a:rPr>
              <a:t>אם אין הפרוסות קיימות - </a:t>
            </a:r>
            <a:r>
              <a:rPr lang="he-IL" sz="1550" dirty="0" err="1">
                <a:solidFill>
                  <a:srgbClr val="F79646">
                    <a:lumMod val="50000"/>
                  </a:srgbClr>
                </a:solidFill>
              </a:rPr>
              <a:t>בתחלה</a:t>
            </a:r>
            <a:r>
              <a:rPr lang="he-IL" sz="1550" dirty="0">
                <a:solidFill>
                  <a:srgbClr val="F79646">
                    <a:lumMod val="50000"/>
                  </a:srgbClr>
                </a:solidFill>
              </a:rPr>
              <a:t> מברך עליה בורא מיני מזונות, ולבסוף מברך עליה </a:t>
            </a:r>
            <a:r>
              <a:rPr lang="he-IL" sz="1550" b="1" dirty="0">
                <a:solidFill>
                  <a:srgbClr val="FF0000"/>
                </a:solidFill>
              </a:rPr>
              <a:t>ברכה אחת מעין שלש</a:t>
            </a:r>
            <a:r>
              <a:rPr lang="he-IL" sz="1550" b="1" i="0" dirty="0">
                <a:solidFill>
                  <a:srgbClr val="FF0000"/>
                </a:solidFill>
                <a:effectLst/>
                <a:latin typeface="Arial" panose="020B0604020202020204" pitchFamily="34" charset="0"/>
              </a:rPr>
              <a:t> </a:t>
            </a:r>
            <a:r>
              <a:rPr lang="he-IL" sz="1550" b="0" i="0" dirty="0">
                <a:solidFill>
                  <a:srgbClr val="000000"/>
                </a:solidFill>
                <a:effectLst/>
                <a:latin typeface="Arial" panose="020B0604020202020204" pitchFamily="34" charset="0"/>
              </a:rPr>
              <a:t>-</a:t>
            </a:r>
          </a:p>
          <a:p>
            <a:pPr>
              <a:lnSpc>
                <a:spcPct val="120000"/>
              </a:lnSpc>
            </a:pPr>
            <a:r>
              <a:rPr lang="he-IL" sz="1550" b="0" i="0" dirty="0">
                <a:solidFill>
                  <a:srgbClr val="000000"/>
                </a:solidFill>
                <a:effectLst/>
                <a:latin typeface="Arial" panose="020B0604020202020204" pitchFamily="34" charset="0"/>
              </a:rPr>
              <a:t>מני? אי </a:t>
            </a:r>
            <a:r>
              <a:rPr lang="he-IL" sz="1550" b="0" i="0" dirty="0" err="1">
                <a:solidFill>
                  <a:srgbClr val="000000"/>
                </a:solidFill>
                <a:effectLst/>
                <a:latin typeface="Arial" panose="020B0604020202020204" pitchFamily="34" charset="0"/>
              </a:rPr>
              <a:t>ר''ג</a:t>
            </a:r>
            <a:r>
              <a:rPr lang="he-IL" sz="1550" b="0" i="0" dirty="0">
                <a:solidFill>
                  <a:srgbClr val="000000"/>
                </a:solidFill>
                <a:effectLst/>
                <a:latin typeface="Arial" panose="020B0604020202020204" pitchFamily="34" charset="0"/>
              </a:rPr>
              <a:t>, השתא </a:t>
            </a:r>
            <a:r>
              <a:rPr lang="he-IL" sz="1550" b="0" i="0" dirty="0" err="1">
                <a:solidFill>
                  <a:srgbClr val="000000"/>
                </a:solidFill>
                <a:effectLst/>
                <a:latin typeface="Arial" panose="020B0604020202020204" pitchFamily="34" charset="0"/>
              </a:rPr>
              <a:t>אכותבות</a:t>
            </a:r>
            <a:r>
              <a:rPr lang="he-IL" sz="1550" b="0" i="0" dirty="0">
                <a:solidFill>
                  <a:srgbClr val="000000"/>
                </a:solidFill>
                <a:effectLst/>
                <a:latin typeface="Arial" panose="020B0604020202020204" pitchFamily="34" charset="0"/>
              </a:rPr>
              <a:t> </a:t>
            </a:r>
            <a:r>
              <a:rPr lang="he-IL" sz="1550" b="0" i="0" dirty="0" err="1">
                <a:solidFill>
                  <a:srgbClr val="000000"/>
                </a:solidFill>
                <a:effectLst/>
                <a:latin typeface="Arial" panose="020B0604020202020204" pitchFamily="34" charset="0"/>
              </a:rPr>
              <a:t>ואדייסא</a:t>
            </a:r>
            <a:r>
              <a:rPr lang="he-IL" sz="1550" b="0" i="0" dirty="0">
                <a:solidFill>
                  <a:srgbClr val="000000"/>
                </a:solidFill>
                <a:effectLst/>
                <a:latin typeface="Arial" panose="020B0604020202020204" pitchFamily="34" charset="0"/>
              </a:rPr>
              <a:t> אמר </a:t>
            </a:r>
            <a:r>
              <a:rPr lang="he-IL" sz="1550" b="0" i="0" dirty="0" err="1">
                <a:solidFill>
                  <a:srgbClr val="000000"/>
                </a:solidFill>
                <a:effectLst/>
                <a:latin typeface="Arial" panose="020B0604020202020204" pitchFamily="34" charset="0"/>
              </a:rPr>
              <a:t>ר''ג</a:t>
            </a:r>
            <a:r>
              <a:rPr lang="he-IL" sz="1550" b="0" i="0" dirty="0">
                <a:solidFill>
                  <a:srgbClr val="000000"/>
                </a:solidFill>
                <a:effectLst/>
                <a:latin typeface="Arial" panose="020B0604020202020204" pitchFamily="34" charset="0"/>
              </a:rPr>
              <a:t> ג' ברכות, אם אין הפרוסות קיימות </a:t>
            </a:r>
            <a:r>
              <a:rPr lang="he-IL" sz="1550" b="0" i="0" dirty="0" err="1">
                <a:solidFill>
                  <a:srgbClr val="000000"/>
                </a:solidFill>
                <a:effectLst/>
                <a:latin typeface="Arial" panose="020B0604020202020204" pitchFamily="34" charset="0"/>
              </a:rPr>
              <a:t>מיבעיא</a:t>
            </a:r>
            <a:r>
              <a:rPr lang="he-IL" sz="1550" b="0" i="0" dirty="0">
                <a:solidFill>
                  <a:srgbClr val="000000"/>
                </a:solidFill>
                <a:effectLst/>
                <a:latin typeface="Arial" panose="020B0604020202020204" pitchFamily="34" charset="0"/>
              </a:rPr>
              <a:t>? </a:t>
            </a:r>
          </a:p>
          <a:p>
            <a:pPr>
              <a:lnSpc>
                <a:spcPct val="120000"/>
              </a:lnSpc>
            </a:pPr>
            <a:r>
              <a:rPr lang="he-IL" sz="1550" b="0" i="0" dirty="0">
                <a:solidFill>
                  <a:srgbClr val="000000"/>
                </a:solidFill>
                <a:effectLst/>
                <a:latin typeface="Arial" panose="020B0604020202020204" pitchFamily="34" charset="0"/>
              </a:rPr>
              <a:t>אלא פשיטא רבנן, </a:t>
            </a:r>
          </a:p>
          <a:p>
            <a:pPr>
              <a:lnSpc>
                <a:spcPct val="120000"/>
              </a:lnSpc>
            </a:pPr>
            <a:r>
              <a:rPr lang="he-IL" sz="1550" b="0" i="0" dirty="0">
                <a:solidFill>
                  <a:srgbClr val="000000"/>
                </a:solidFill>
                <a:effectLst/>
                <a:latin typeface="Arial" panose="020B0604020202020204" pitchFamily="34" charset="0"/>
              </a:rPr>
              <a:t>אי הכי </a:t>
            </a:r>
            <a:r>
              <a:rPr lang="he-IL" sz="1550" b="0" i="0" dirty="0" err="1">
                <a:solidFill>
                  <a:srgbClr val="000000"/>
                </a:solidFill>
                <a:effectLst/>
                <a:latin typeface="Arial" panose="020B0604020202020204" pitchFamily="34" charset="0"/>
              </a:rPr>
              <a:t>קשיא</a:t>
            </a:r>
            <a:r>
              <a:rPr lang="he-IL" sz="1550" b="0" i="0" dirty="0">
                <a:solidFill>
                  <a:srgbClr val="000000"/>
                </a:solidFill>
                <a:effectLst/>
                <a:latin typeface="Arial" panose="020B0604020202020204" pitchFamily="34" charset="0"/>
              </a:rPr>
              <a:t> דרבנן אדרבנן! </a:t>
            </a:r>
          </a:p>
          <a:p>
            <a:pPr>
              <a:lnSpc>
                <a:spcPct val="120000"/>
              </a:lnSpc>
            </a:pPr>
            <a:endParaRPr lang="he-IL" sz="900" b="0" i="0" dirty="0">
              <a:solidFill>
                <a:srgbClr val="000000"/>
              </a:solidFill>
              <a:effectLst/>
              <a:latin typeface="Arial" panose="020B0604020202020204" pitchFamily="34" charset="0"/>
            </a:endParaRPr>
          </a:p>
          <a:p>
            <a:pPr>
              <a:lnSpc>
                <a:spcPct val="120000"/>
              </a:lnSpc>
            </a:pPr>
            <a:r>
              <a:rPr lang="he-IL" sz="1550" b="0" i="0" dirty="0">
                <a:solidFill>
                  <a:srgbClr val="000000"/>
                </a:solidFill>
                <a:effectLst/>
                <a:latin typeface="Arial" panose="020B0604020202020204" pitchFamily="34" charset="0"/>
              </a:rPr>
              <a:t>אלא לעולם רבנן, ותני גבי אורז: "</a:t>
            </a:r>
            <a:r>
              <a:rPr lang="he-IL" sz="1550" dirty="0">
                <a:solidFill>
                  <a:srgbClr val="F79646">
                    <a:lumMod val="50000"/>
                  </a:srgbClr>
                </a:solidFill>
              </a:rPr>
              <a:t>ולבסוף אינו מברך עליו </a:t>
            </a:r>
            <a:r>
              <a:rPr lang="he-IL" sz="1550" b="1" dirty="0">
                <a:solidFill>
                  <a:srgbClr val="F79646">
                    <a:lumMod val="50000"/>
                  </a:srgbClr>
                </a:solidFill>
              </a:rPr>
              <a:t>ולא כלום</a:t>
            </a:r>
            <a:r>
              <a:rPr lang="he-IL" sz="1550" b="0" i="0" dirty="0">
                <a:solidFill>
                  <a:srgbClr val="000000"/>
                </a:solidFill>
                <a:effectLst/>
                <a:latin typeface="Arial" panose="020B0604020202020204" pitchFamily="34" charset="0"/>
              </a:rPr>
              <a:t>".</a:t>
            </a:r>
          </a:p>
        </p:txBody>
      </p:sp>
      <p:sp>
        <p:nvSpPr>
          <p:cNvPr id="3" name="תיבת טקסט 2">
            <a:extLst>
              <a:ext uri="{FF2B5EF4-FFF2-40B4-BE49-F238E27FC236}">
                <a16:creationId xmlns:a16="http://schemas.microsoft.com/office/drawing/2014/main" id="{6442E895-C9C4-761F-48E1-521DC77C0682}"/>
              </a:ext>
            </a:extLst>
          </p:cNvPr>
          <p:cNvSpPr txBox="1"/>
          <p:nvPr/>
        </p:nvSpPr>
        <p:spPr>
          <a:xfrm>
            <a:off x="8815095" y="1816164"/>
            <a:ext cx="310187" cy="4909036"/>
          </a:xfrm>
          <a:prstGeom prst="rect">
            <a:avLst/>
          </a:prstGeom>
          <a:noFill/>
        </p:spPr>
        <p:txBody>
          <a:bodyPr wrap="square" rtlCol="1">
            <a:spAutoFit/>
          </a:bodyPr>
          <a:lstStyle/>
          <a:p>
            <a:r>
              <a:rPr lang="he-IL" sz="1300" dirty="0"/>
              <a:t>①</a:t>
            </a:r>
          </a:p>
          <a:p>
            <a:endParaRPr lang="he-IL" sz="1400" dirty="0"/>
          </a:p>
          <a:p>
            <a:endParaRPr lang="he-IL" sz="1400" dirty="0"/>
          </a:p>
          <a:p>
            <a:endParaRPr lang="he-IL" sz="1400" dirty="0"/>
          </a:p>
          <a:p>
            <a:endParaRPr lang="he-IL" sz="1400" dirty="0"/>
          </a:p>
          <a:p>
            <a:endParaRPr lang="he-IL" sz="1400" dirty="0"/>
          </a:p>
          <a:p>
            <a:endParaRPr lang="he-IL" sz="1400" dirty="0"/>
          </a:p>
          <a:p>
            <a:endParaRPr lang="he-IL" sz="2700" dirty="0"/>
          </a:p>
          <a:p>
            <a:endParaRPr lang="he-IL" sz="1400" dirty="0"/>
          </a:p>
          <a:p>
            <a:endParaRPr lang="he-IL" sz="1400" dirty="0"/>
          </a:p>
          <a:p>
            <a:endParaRPr lang="he-IL" sz="1400" dirty="0"/>
          </a:p>
          <a:p>
            <a:endParaRPr lang="he-IL" sz="1400" dirty="0"/>
          </a:p>
          <a:p>
            <a:endParaRPr lang="he-IL" sz="1400" dirty="0"/>
          </a:p>
          <a:p>
            <a:endParaRPr lang="he-IL" sz="1400" dirty="0"/>
          </a:p>
          <a:p>
            <a:endParaRPr lang="he-IL" sz="2100" dirty="0"/>
          </a:p>
          <a:p>
            <a:endParaRPr lang="he-IL" sz="1400" dirty="0"/>
          </a:p>
          <a:p>
            <a:endParaRPr lang="he-IL" sz="1400" dirty="0"/>
          </a:p>
          <a:p>
            <a:endParaRPr lang="he-IL" sz="1400" dirty="0"/>
          </a:p>
          <a:p>
            <a:endParaRPr lang="he-IL" sz="1400" dirty="0"/>
          </a:p>
          <a:p>
            <a:endParaRPr lang="he-IL" sz="1600" dirty="0"/>
          </a:p>
          <a:p>
            <a:r>
              <a:rPr lang="he-IL" sz="1300" dirty="0"/>
              <a:t>②</a:t>
            </a:r>
          </a:p>
        </p:txBody>
      </p:sp>
      <p:sp>
        <p:nvSpPr>
          <p:cNvPr id="6" name="TextBox 5">
            <a:extLst>
              <a:ext uri="{FF2B5EF4-FFF2-40B4-BE49-F238E27FC236}">
                <a16:creationId xmlns:a16="http://schemas.microsoft.com/office/drawing/2014/main" id="{DAEFEAB8-7522-B71D-1AD7-AECED8857B74}"/>
              </a:ext>
            </a:extLst>
          </p:cNvPr>
          <p:cNvSpPr txBox="1"/>
          <p:nvPr/>
        </p:nvSpPr>
        <p:spPr>
          <a:xfrm>
            <a:off x="8552767" y="4116104"/>
            <a:ext cx="576064" cy="215444"/>
          </a:xfrm>
          <a:prstGeom prst="rect">
            <a:avLst/>
          </a:prstGeom>
          <a:noFill/>
        </p:spPr>
        <p:txBody>
          <a:bodyPr wrap="square" rtlCol="1">
            <a:spAutoFit/>
          </a:bodyPr>
          <a:lstStyle/>
          <a:p>
            <a:r>
              <a:rPr lang="he-IL" sz="800" dirty="0"/>
              <a:t>עמוד ב</a:t>
            </a:r>
          </a:p>
        </p:txBody>
      </p:sp>
      <p:sp>
        <p:nvSpPr>
          <p:cNvPr id="8" name="הסבר מלבני מעוגל 6">
            <a:extLst>
              <a:ext uri="{FF2B5EF4-FFF2-40B4-BE49-F238E27FC236}">
                <a16:creationId xmlns:a16="http://schemas.microsoft.com/office/drawing/2014/main" id="{E1A63A23-EC43-6E69-B117-AD0661F57B3A}"/>
              </a:ext>
            </a:extLst>
          </p:cNvPr>
          <p:cNvSpPr/>
          <p:nvPr/>
        </p:nvSpPr>
        <p:spPr>
          <a:xfrm>
            <a:off x="305346" y="1022635"/>
            <a:ext cx="4482677" cy="1262626"/>
          </a:xfrm>
          <a:prstGeom prst="wedgeRoundRectCallout">
            <a:avLst>
              <a:gd name="adj1" fmla="val 53252"/>
              <a:gd name="adj2" fmla="val -41083"/>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100" b="1" dirty="0">
                <a:solidFill>
                  <a:srgbClr val="F79646">
                    <a:lumMod val="50000"/>
                  </a:srgbClr>
                </a:solidFill>
              </a:rPr>
              <a:t>הכוסס את </a:t>
            </a:r>
            <a:r>
              <a:rPr lang="he-IL" sz="1100" b="1" dirty="0" err="1">
                <a:solidFill>
                  <a:srgbClr val="F79646">
                    <a:lumMod val="50000"/>
                  </a:srgbClr>
                </a:solidFill>
              </a:rPr>
              <a:t>החטה</a:t>
            </a:r>
            <a:r>
              <a:rPr lang="he-IL" sz="1100" b="1" dirty="0">
                <a:solidFill>
                  <a:srgbClr val="F79646">
                    <a:lumMod val="50000"/>
                  </a:srgbClr>
                </a:solidFill>
              </a:rPr>
              <a:t> </a:t>
            </a:r>
            <a:r>
              <a:rPr lang="he-IL" sz="1100" dirty="0">
                <a:solidFill>
                  <a:srgbClr val="F79646">
                    <a:lumMod val="50000"/>
                  </a:srgbClr>
                </a:solidFill>
              </a:rPr>
              <a:t>- מברך עליה בורא פרי האדמה, </a:t>
            </a:r>
          </a:p>
          <a:p>
            <a:pPr>
              <a:lnSpc>
                <a:spcPct val="120000"/>
              </a:lnSpc>
            </a:pPr>
            <a:r>
              <a:rPr lang="he-IL" sz="1100" dirty="0">
                <a:solidFill>
                  <a:srgbClr val="F79646">
                    <a:lumMod val="50000"/>
                  </a:srgbClr>
                </a:solidFill>
              </a:rPr>
              <a:t>טחנה </a:t>
            </a:r>
            <a:r>
              <a:rPr lang="he-IL" sz="1100" dirty="0" err="1">
                <a:solidFill>
                  <a:srgbClr val="F79646">
                    <a:lumMod val="50000"/>
                  </a:srgbClr>
                </a:solidFill>
              </a:rPr>
              <a:t>אפאה</a:t>
            </a:r>
            <a:r>
              <a:rPr lang="he-IL" sz="1100" dirty="0">
                <a:solidFill>
                  <a:srgbClr val="F79646">
                    <a:lumMod val="50000"/>
                  </a:srgbClr>
                </a:solidFill>
              </a:rPr>
              <a:t> ובשלה - בזמן שהפרוסות קיימות... אם אין הפרוסות קיימות </a:t>
            </a:r>
            <a:r>
              <a:rPr lang="he-IL" sz="1100" dirty="0" err="1">
                <a:solidFill>
                  <a:srgbClr val="F79646">
                    <a:lumMod val="50000"/>
                  </a:srgbClr>
                </a:solidFill>
              </a:rPr>
              <a:t>בתחלה</a:t>
            </a:r>
            <a:r>
              <a:rPr lang="he-IL" sz="1100" dirty="0">
                <a:solidFill>
                  <a:srgbClr val="F79646">
                    <a:lumMod val="50000"/>
                  </a:srgbClr>
                </a:solidFill>
              </a:rPr>
              <a:t> מברך עליה בורא מיני מזונות ולבסוף מברך עליה </a:t>
            </a:r>
            <a:r>
              <a:rPr lang="he-IL" sz="1100" b="1" dirty="0">
                <a:solidFill>
                  <a:srgbClr val="FF0000"/>
                </a:solidFill>
              </a:rPr>
              <a:t>ברכה אחת מעין ג'</a:t>
            </a:r>
            <a:r>
              <a:rPr lang="he-IL" sz="1100" dirty="0">
                <a:solidFill>
                  <a:srgbClr val="F79646">
                    <a:lumMod val="50000"/>
                  </a:srgbClr>
                </a:solidFill>
              </a:rPr>
              <a:t>. </a:t>
            </a:r>
          </a:p>
          <a:p>
            <a:pPr>
              <a:lnSpc>
                <a:spcPct val="120000"/>
              </a:lnSpc>
            </a:pPr>
            <a:r>
              <a:rPr lang="he-IL" sz="1100" b="1" dirty="0">
                <a:solidFill>
                  <a:srgbClr val="F79646">
                    <a:lumMod val="50000"/>
                  </a:srgbClr>
                </a:solidFill>
              </a:rPr>
              <a:t>הכוסס את האורז </a:t>
            </a:r>
            <a:r>
              <a:rPr lang="he-IL" sz="1100" dirty="0">
                <a:solidFill>
                  <a:srgbClr val="F79646">
                    <a:lumMod val="50000"/>
                  </a:srgbClr>
                </a:solidFill>
              </a:rPr>
              <a:t>- מברך עליו </a:t>
            </a:r>
            <a:r>
              <a:rPr lang="he-IL" sz="1100" dirty="0" err="1">
                <a:solidFill>
                  <a:srgbClr val="F79646">
                    <a:lumMod val="50000"/>
                  </a:srgbClr>
                </a:solidFill>
              </a:rPr>
              <a:t>ב''פ</a:t>
            </a:r>
            <a:r>
              <a:rPr lang="he-IL" sz="1100" dirty="0">
                <a:solidFill>
                  <a:srgbClr val="F79646">
                    <a:lumMod val="50000"/>
                  </a:srgbClr>
                </a:solidFill>
              </a:rPr>
              <a:t> האדמה. </a:t>
            </a:r>
          </a:p>
          <a:p>
            <a:pPr>
              <a:lnSpc>
                <a:spcPct val="120000"/>
              </a:lnSpc>
            </a:pPr>
            <a:r>
              <a:rPr lang="he-IL" sz="1100" dirty="0">
                <a:solidFill>
                  <a:srgbClr val="F79646">
                    <a:lumMod val="50000"/>
                  </a:srgbClr>
                </a:solidFill>
              </a:rPr>
              <a:t>טחנו </a:t>
            </a:r>
            <a:r>
              <a:rPr lang="he-IL" sz="1100" dirty="0" err="1">
                <a:solidFill>
                  <a:srgbClr val="F79646">
                    <a:lumMod val="50000"/>
                  </a:srgbClr>
                </a:solidFill>
              </a:rPr>
              <a:t>אפאו</a:t>
            </a:r>
            <a:r>
              <a:rPr lang="he-IL" sz="1100" dirty="0">
                <a:solidFill>
                  <a:srgbClr val="F79646">
                    <a:lumMod val="50000"/>
                  </a:srgbClr>
                </a:solidFill>
              </a:rPr>
              <a:t> ובשלו - אף על פי שהפרוסות קיימות </a:t>
            </a:r>
            <a:r>
              <a:rPr lang="he-IL" sz="1100" dirty="0" err="1">
                <a:solidFill>
                  <a:srgbClr val="F79646">
                    <a:lumMod val="50000"/>
                  </a:srgbClr>
                </a:solidFill>
              </a:rPr>
              <a:t>בתחלה</a:t>
            </a:r>
            <a:r>
              <a:rPr lang="he-IL" sz="1100" dirty="0">
                <a:solidFill>
                  <a:srgbClr val="F79646">
                    <a:lumMod val="50000"/>
                  </a:srgbClr>
                </a:solidFill>
              </a:rPr>
              <a:t> מברך עליו בורא מיני מזונות ולבסוף מברך עליו ברכה אחת מעין שלש.</a:t>
            </a:r>
          </a:p>
        </p:txBody>
      </p:sp>
    </p:spTree>
    <p:extLst>
      <p:ext uri="{BB962C8B-B14F-4D97-AF65-F5344CB8AC3E}">
        <p14:creationId xmlns:p14="http://schemas.microsoft.com/office/powerpoint/2010/main" val="3973489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9E55F6-ACAF-BFF4-7CEA-317F1C65275B}"/>
            </a:ext>
          </a:extLst>
        </p:cNvPr>
        <p:cNvGrpSpPr/>
        <p:nvPr/>
      </p:nvGrpSpPr>
      <p:grpSpPr>
        <a:xfrm>
          <a:off x="0" y="0"/>
          <a:ext cx="0" cy="0"/>
          <a:chOff x="0" y="0"/>
          <a:chExt cx="0" cy="0"/>
        </a:xfrm>
      </p:grpSpPr>
      <p:pic>
        <p:nvPicPr>
          <p:cNvPr id="2" name="תמונה 1">
            <a:extLst>
              <a:ext uri="{FF2B5EF4-FFF2-40B4-BE49-F238E27FC236}">
                <a16:creationId xmlns:a16="http://schemas.microsoft.com/office/drawing/2014/main" id="{F3E1642D-BC2A-0943-16EE-6CE7030569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a:extLst>
              <a:ext uri="{FF2B5EF4-FFF2-40B4-BE49-F238E27FC236}">
                <a16:creationId xmlns:a16="http://schemas.microsoft.com/office/drawing/2014/main" id="{861B9881-18B2-9A66-E0C7-78CE96C7A474}"/>
              </a:ext>
            </a:extLst>
          </p:cNvPr>
          <p:cNvSpPr txBox="1"/>
          <p:nvPr/>
        </p:nvSpPr>
        <p:spPr>
          <a:xfrm>
            <a:off x="-161866" y="35330"/>
            <a:ext cx="2789650" cy="338554"/>
          </a:xfrm>
          <a:prstGeom prst="rect">
            <a:avLst/>
          </a:prstGeom>
          <a:noFill/>
        </p:spPr>
        <p:txBody>
          <a:bodyPr wrap="square" rtlCol="1">
            <a:spAutoFit/>
          </a:bodyPr>
          <a:lstStyle/>
          <a:p>
            <a:r>
              <a:rPr lang="he-IL" sz="1600" b="1" dirty="0">
                <a:solidFill>
                  <a:schemeClr val="bg1">
                    <a:lumMod val="50000"/>
                  </a:schemeClr>
                </a:solidFill>
              </a:rPr>
              <a:t>דף </a:t>
            </a:r>
            <a:r>
              <a:rPr lang="he-IL" sz="1600" b="1" dirty="0" err="1">
                <a:solidFill>
                  <a:schemeClr val="bg1">
                    <a:lumMod val="50000"/>
                  </a:schemeClr>
                </a:solidFill>
              </a:rPr>
              <a:t>לז</a:t>
            </a:r>
            <a:r>
              <a:rPr lang="he-IL" sz="1600" b="1" dirty="0">
                <a:solidFill>
                  <a:schemeClr val="bg1">
                    <a:lumMod val="50000"/>
                  </a:schemeClr>
                </a:solidFill>
              </a:rPr>
              <a:t> עמוד א - דף </a:t>
            </a:r>
            <a:r>
              <a:rPr lang="he-IL" sz="1600" b="1" dirty="0" err="1">
                <a:solidFill>
                  <a:schemeClr val="bg1">
                    <a:lumMod val="50000"/>
                  </a:schemeClr>
                </a:solidFill>
              </a:rPr>
              <a:t>לז</a:t>
            </a:r>
            <a:r>
              <a:rPr lang="he-IL" sz="1600" b="1" dirty="0">
                <a:solidFill>
                  <a:schemeClr val="bg1">
                    <a:lumMod val="50000"/>
                  </a:schemeClr>
                </a:solidFill>
              </a:rPr>
              <a:t> עמוד ב</a:t>
            </a:r>
            <a:endParaRPr lang="he-IL" b="1" dirty="0">
              <a:solidFill>
                <a:schemeClr val="bg1">
                  <a:lumMod val="50000"/>
                </a:schemeClr>
              </a:solidFill>
            </a:endParaRPr>
          </a:p>
        </p:txBody>
      </p:sp>
      <p:sp>
        <p:nvSpPr>
          <p:cNvPr id="7" name="TextBox 3">
            <a:extLst>
              <a:ext uri="{FF2B5EF4-FFF2-40B4-BE49-F238E27FC236}">
                <a16:creationId xmlns:a16="http://schemas.microsoft.com/office/drawing/2014/main" id="{D4CF43E4-A87B-1258-4152-031B8BB19540}"/>
              </a:ext>
            </a:extLst>
          </p:cNvPr>
          <p:cNvSpPr txBox="1"/>
          <p:nvPr/>
        </p:nvSpPr>
        <p:spPr>
          <a:xfrm>
            <a:off x="107504" y="3634"/>
            <a:ext cx="8648868" cy="6741717"/>
          </a:xfrm>
          <a:prstGeom prst="rect">
            <a:avLst/>
          </a:prstGeom>
          <a:noFill/>
        </p:spPr>
        <p:txBody>
          <a:bodyPr wrap="square" rtlCol="1">
            <a:spAutoFit/>
          </a:bodyPr>
          <a:lstStyle/>
          <a:p>
            <a:pPr>
              <a:lnSpc>
                <a:spcPct val="120000"/>
              </a:lnSpc>
            </a:pPr>
            <a:r>
              <a:rPr lang="he-IL" sz="1550" i="0" dirty="0">
                <a:solidFill>
                  <a:srgbClr val="000000"/>
                </a:solidFill>
                <a:effectLst/>
                <a:latin typeface="Arial" panose="020B0604020202020204" pitchFamily="34" charset="0"/>
              </a:rPr>
              <a:t>אמר מר: </a:t>
            </a:r>
          </a:p>
          <a:p>
            <a:pPr>
              <a:lnSpc>
                <a:spcPct val="120000"/>
              </a:lnSpc>
            </a:pPr>
            <a:r>
              <a:rPr lang="he-IL" sz="1550" dirty="0">
                <a:solidFill>
                  <a:srgbClr val="F79646">
                    <a:lumMod val="50000"/>
                  </a:srgbClr>
                </a:solidFill>
              </a:rPr>
              <a:t>הכוסס את האורז - מברך עליו בורא פרי האדמה, </a:t>
            </a:r>
          </a:p>
          <a:p>
            <a:pPr>
              <a:lnSpc>
                <a:spcPct val="120000"/>
              </a:lnSpc>
            </a:pPr>
            <a:r>
              <a:rPr lang="he-IL" sz="1550" dirty="0">
                <a:solidFill>
                  <a:srgbClr val="F79646">
                    <a:lumMod val="50000"/>
                  </a:srgbClr>
                </a:solidFill>
              </a:rPr>
              <a:t>טחנו </a:t>
            </a:r>
            <a:r>
              <a:rPr lang="he-IL" sz="1550" dirty="0" err="1">
                <a:solidFill>
                  <a:srgbClr val="F79646">
                    <a:lumMod val="50000"/>
                  </a:srgbClr>
                </a:solidFill>
              </a:rPr>
              <a:t>אפאו</a:t>
            </a:r>
            <a:r>
              <a:rPr lang="he-IL" sz="1550" dirty="0">
                <a:solidFill>
                  <a:srgbClr val="F79646">
                    <a:lumMod val="50000"/>
                  </a:srgbClr>
                </a:solidFill>
              </a:rPr>
              <a:t> ובשלו - </a:t>
            </a:r>
            <a:r>
              <a:rPr lang="he-IL" sz="1550" dirty="0" err="1">
                <a:solidFill>
                  <a:srgbClr val="F79646">
                    <a:lumMod val="50000"/>
                  </a:srgbClr>
                </a:solidFill>
              </a:rPr>
              <a:t>אע</a:t>
            </a:r>
            <a:r>
              <a:rPr lang="he-IL" sz="1550" dirty="0">
                <a:solidFill>
                  <a:srgbClr val="F79646">
                    <a:lumMod val="50000"/>
                  </a:srgbClr>
                </a:solidFill>
              </a:rPr>
              <a:t>''פ שהפרוסות קיימות </a:t>
            </a:r>
            <a:r>
              <a:rPr lang="he-IL" sz="1550" dirty="0" err="1">
                <a:solidFill>
                  <a:srgbClr val="F79646">
                    <a:lumMod val="50000"/>
                  </a:srgbClr>
                </a:solidFill>
              </a:rPr>
              <a:t>בתחלה</a:t>
            </a:r>
            <a:r>
              <a:rPr lang="he-IL" sz="1550" dirty="0">
                <a:solidFill>
                  <a:srgbClr val="F79646">
                    <a:lumMod val="50000"/>
                  </a:srgbClr>
                </a:solidFill>
              </a:rPr>
              <a:t> מברך עליו בורא מיני מזונות ולבסוף </a:t>
            </a:r>
            <a:r>
              <a:rPr lang="he-IL" sz="1550" b="1" dirty="0">
                <a:solidFill>
                  <a:srgbClr val="F79646">
                    <a:lumMod val="50000"/>
                  </a:srgbClr>
                </a:solidFill>
              </a:rPr>
              <a:t>ברכה אחת מעין שלש</a:t>
            </a:r>
            <a:r>
              <a:rPr lang="he-IL" sz="1550" dirty="0">
                <a:solidFill>
                  <a:srgbClr val="F79646">
                    <a:lumMod val="50000"/>
                  </a:srgbClr>
                </a:solidFill>
              </a:rPr>
              <a:t>. </a:t>
            </a:r>
          </a:p>
          <a:p>
            <a:pPr>
              <a:lnSpc>
                <a:spcPct val="120000"/>
              </a:lnSpc>
            </a:pPr>
            <a:endParaRPr lang="he-IL" sz="900" dirty="0">
              <a:solidFill>
                <a:srgbClr val="000000"/>
              </a:solidFill>
              <a:latin typeface="Arial" panose="020B0604020202020204" pitchFamily="34" charset="0"/>
            </a:endParaRPr>
          </a:p>
          <a:p>
            <a:pPr>
              <a:lnSpc>
                <a:spcPct val="120000"/>
              </a:lnSpc>
            </a:pPr>
            <a:r>
              <a:rPr lang="he-IL" sz="1550" i="0" dirty="0">
                <a:solidFill>
                  <a:srgbClr val="000000"/>
                </a:solidFill>
                <a:effectLst/>
                <a:latin typeface="Arial" panose="020B0604020202020204" pitchFamily="34" charset="0"/>
              </a:rPr>
              <a:t>והתניא: </a:t>
            </a:r>
          </a:p>
          <a:p>
            <a:pPr>
              <a:lnSpc>
                <a:spcPct val="120000"/>
              </a:lnSpc>
            </a:pPr>
            <a:r>
              <a:rPr lang="he-IL" sz="1550" b="1" dirty="0">
                <a:solidFill>
                  <a:srgbClr val="F79646">
                    <a:lumMod val="50000"/>
                  </a:srgbClr>
                </a:solidFill>
              </a:rPr>
              <a:t>לבסוף ולא כלום</a:t>
            </a:r>
            <a:r>
              <a:rPr lang="he-IL" sz="1550" dirty="0">
                <a:solidFill>
                  <a:srgbClr val="F79646">
                    <a:lumMod val="50000"/>
                  </a:srgbClr>
                </a:solidFill>
              </a:rPr>
              <a:t>.</a:t>
            </a:r>
          </a:p>
          <a:p>
            <a:pPr>
              <a:lnSpc>
                <a:spcPct val="120000"/>
              </a:lnSpc>
            </a:pPr>
            <a:endParaRPr lang="he-IL" sz="900" dirty="0">
              <a:solidFill>
                <a:srgbClr val="000000"/>
              </a:solidFill>
              <a:latin typeface="Arial" panose="020B0604020202020204" pitchFamily="34" charset="0"/>
            </a:endParaRPr>
          </a:p>
          <a:p>
            <a:pPr>
              <a:lnSpc>
                <a:spcPct val="120000"/>
              </a:lnSpc>
            </a:pPr>
            <a:r>
              <a:rPr lang="he-IL" sz="1550" i="0" dirty="0">
                <a:solidFill>
                  <a:srgbClr val="000000"/>
                </a:solidFill>
                <a:effectLst/>
                <a:latin typeface="Arial" panose="020B0604020202020204" pitchFamily="34" charset="0"/>
              </a:rPr>
              <a:t>אמר רב ששת: </a:t>
            </a:r>
          </a:p>
          <a:p>
            <a:pPr>
              <a:lnSpc>
                <a:spcPct val="120000"/>
              </a:lnSpc>
            </a:pPr>
            <a:r>
              <a:rPr lang="he-IL" sz="1550" i="0" dirty="0">
                <a:solidFill>
                  <a:srgbClr val="000000"/>
                </a:solidFill>
                <a:effectLst/>
                <a:latin typeface="Arial" panose="020B0604020202020204" pitchFamily="34" charset="0"/>
              </a:rPr>
              <a:t>לא </a:t>
            </a:r>
            <a:r>
              <a:rPr lang="he-IL" sz="1550" i="0" dirty="0" err="1">
                <a:solidFill>
                  <a:srgbClr val="000000"/>
                </a:solidFill>
                <a:effectLst/>
                <a:latin typeface="Arial" panose="020B0604020202020204" pitchFamily="34" charset="0"/>
              </a:rPr>
              <a:t>קשיא</a:t>
            </a:r>
            <a:r>
              <a:rPr lang="he-IL" sz="1550" i="0" dirty="0">
                <a:solidFill>
                  <a:srgbClr val="000000"/>
                </a:solidFill>
                <a:effectLst/>
                <a:latin typeface="Arial" panose="020B0604020202020204" pitchFamily="34" charset="0"/>
              </a:rPr>
              <a:t>, הא </a:t>
            </a:r>
            <a:r>
              <a:rPr lang="he-IL" sz="1550" i="0" dirty="0" err="1">
                <a:solidFill>
                  <a:srgbClr val="000000"/>
                </a:solidFill>
                <a:effectLst/>
                <a:latin typeface="Arial" panose="020B0604020202020204" pitchFamily="34" charset="0"/>
              </a:rPr>
              <a:t>ר''ג</a:t>
            </a:r>
            <a:r>
              <a:rPr lang="he-IL" sz="1550" i="0" dirty="0">
                <a:solidFill>
                  <a:srgbClr val="000000"/>
                </a:solidFill>
                <a:effectLst/>
                <a:latin typeface="Arial" panose="020B0604020202020204" pitchFamily="34" charset="0"/>
              </a:rPr>
              <a:t> והא רבנן, </a:t>
            </a:r>
            <a:r>
              <a:rPr lang="he-IL" sz="1550" i="0" dirty="0" err="1">
                <a:solidFill>
                  <a:srgbClr val="000000"/>
                </a:solidFill>
                <a:effectLst/>
                <a:latin typeface="Arial" panose="020B0604020202020204" pitchFamily="34" charset="0"/>
              </a:rPr>
              <a:t>דתניא</a:t>
            </a:r>
            <a:r>
              <a:rPr lang="he-IL" sz="1550" i="0" dirty="0">
                <a:solidFill>
                  <a:srgbClr val="000000"/>
                </a:solidFill>
                <a:effectLst/>
                <a:latin typeface="Arial" panose="020B0604020202020204" pitchFamily="34" charset="0"/>
              </a:rPr>
              <a:t>: </a:t>
            </a:r>
          </a:p>
          <a:p>
            <a:pPr>
              <a:lnSpc>
                <a:spcPct val="120000"/>
              </a:lnSpc>
            </a:pPr>
            <a:r>
              <a:rPr lang="he-IL" sz="1550" dirty="0">
                <a:solidFill>
                  <a:srgbClr val="F79646">
                    <a:lumMod val="50000"/>
                  </a:srgbClr>
                </a:solidFill>
              </a:rPr>
              <a:t>זה הכלל: כל שהוא משבעת המינים - רבן גמליאל אומר: שלש ברכות, וחכמים אומרים: ברכה אחת מעין שלש.</a:t>
            </a:r>
          </a:p>
          <a:p>
            <a:pPr>
              <a:lnSpc>
                <a:spcPct val="120000"/>
              </a:lnSpc>
            </a:pPr>
            <a:r>
              <a:rPr lang="he-IL" sz="1550" dirty="0">
                <a:solidFill>
                  <a:srgbClr val="F79646">
                    <a:lumMod val="50000"/>
                  </a:srgbClr>
                </a:solidFill>
              </a:rPr>
              <a:t>         ומעשה ברבן גמליאל והזקנים שהיו מסובין בעלייה ביריחו, והביאו לפניהם כותבות ואכלו, </a:t>
            </a:r>
          </a:p>
          <a:p>
            <a:pPr>
              <a:lnSpc>
                <a:spcPct val="120000"/>
              </a:lnSpc>
            </a:pPr>
            <a:r>
              <a:rPr lang="he-IL" sz="1550" dirty="0">
                <a:solidFill>
                  <a:srgbClr val="F79646">
                    <a:lumMod val="50000"/>
                  </a:srgbClr>
                </a:solidFill>
              </a:rPr>
              <a:t>         ונתן רבן גמליאל רשות </a:t>
            </a:r>
            <a:r>
              <a:rPr lang="he-IL" sz="1550" dirty="0" err="1">
                <a:solidFill>
                  <a:srgbClr val="F79646">
                    <a:lumMod val="50000"/>
                  </a:srgbClr>
                </a:solidFill>
              </a:rPr>
              <a:t>לר</a:t>
            </a:r>
            <a:r>
              <a:rPr lang="he-IL" sz="1550" dirty="0">
                <a:solidFill>
                  <a:srgbClr val="F79646">
                    <a:lumMod val="50000"/>
                  </a:srgbClr>
                </a:solidFill>
              </a:rPr>
              <a:t>' עקיבא לברך, קפץ וברך רבי עקיבא ברכה אחת מעין שלש.</a:t>
            </a:r>
          </a:p>
          <a:p>
            <a:pPr>
              <a:lnSpc>
                <a:spcPct val="120000"/>
              </a:lnSpc>
            </a:pPr>
            <a:r>
              <a:rPr lang="he-IL" sz="1550" dirty="0">
                <a:solidFill>
                  <a:srgbClr val="F79646">
                    <a:lumMod val="50000"/>
                  </a:srgbClr>
                </a:solidFill>
              </a:rPr>
              <a:t>         אמר ליה רבן גמליאל: עקיבא, עד מתי אתה מכניס ראשך בין המחלוקת?</a:t>
            </a:r>
          </a:p>
          <a:p>
            <a:pPr>
              <a:lnSpc>
                <a:spcPct val="120000"/>
              </a:lnSpc>
            </a:pPr>
            <a:r>
              <a:rPr lang="he-IL" sz="1550" dirty="0">
                <a:solidFill>
                  <a:srgbClr val="F79646">
                    <a:lumMod val="50000"/>
                  </a:srgbClr>
                </a:solidFill>
              </a:rPr>
              <a:t>         </a:t>
            </a:r>
            <a:r>
              <a:rPr lang="he-IL" sz="1550" dirty="0" err="1">
                <a:solidFill>
                  <a:srgbClr val="F79646">
                    <a:lumMod val="50000"/>
                  </a:srgbClr>
                </a:solidFill>
              </a:rPr>
              <a:t>א''ל</a:t>
            </a:r>
            <a:r>
              <a:rPr lang="he-IL" sz="1550" dirty="0">
                <a:solidFill>
                  <a:srgbClr val="F79646">
                    <a:lumMod val="50000"/>
                  </a:srgbClr>
                </a:solidFill>
              </a:rPr>
              <a:t>: רבינו, </a:t>
            </a:r>
            <a:r>
              <a:rPr lang="he-IL" sz="1550" dirty="0" err="1">
                <a:solidFill>
                  <a:srgbClr val="F79646">
                    <a:lumMod val="50000"/>
                  </a:srgbClr>
                </a:solidFill>
              </a:rPr>
              <a:t>אע</a:t>
            </a:r>
            <a:r>
              <a:rPr lang="he-IL" sz="1550" dirty="0">
                <a:solidFill>
                  <a:srgbClr val="F79646">
                    <a:lumMod val="50000"/>
                  </a:srgbClr>
                </a:solidFill>
              </a:rPr>
              <a:t>''פ שאתה אומר כן וחבריך אומרים כן למדתנו רבינו יחיד ורבים הלכה כרבים.</a:t>
            </a:r>
          </a:p>
          <a:p>
            <a:pPr>
              <a:lnSpc>
                <a:spcPct val="120000"/>
              </a:lnSpc>
            </a:pPr>
            <a:r>
              <a:rPr lang="he-IL" sz="1550" dirty="0">
                <a:solidFill>
                  <a:srgbClr val="F79646">
                    <a:lumMod val="50000"/>
                  </a:srgbClr>
                </a:solidFill>
              </a:rPr>
              <a:t>רבי יהודה אומר משמו: </a:t>
            </a:r>
          </a:p>
          <a:p>
            <a:pPr>
              <a:lnSpc>
                <a:spcPct val="120000"/>
              </a:lnSpc>
            </a:pPr>
            <a:r>
              <a:rPr lang="he-IL" sz="1550" dirty="0">
                <a:solidFill>
                  <a:srgbClr val="F79646">
                    <a:lumMod val="50000"/>
                  </a:srgbClr>
                </a:solidFill>
              </a:rPr>
              <a:t>כל שהוא משבעת המינים ולא מין דגן הוא או מין דגן ולא </a:t>
            </a:r>
            <a:r>
              <a:rPr lang="he-IL" sz="1550" dirty="0" err="1">
                <a:solidFill>
                  <a:srgbClr val="F79646">
                    <a:lumMod val="50000"/>
                  </a:srgbClr>
                </a:solidFill>
              </a:rPr>
              <a:t>עשאו</a:t>
            </a:r>
            <a:r>
              <a:rPr lang="he-IL" sz="1550" dirty="0">
                <a:solidFill>
                  <a:srgbClr val="F79646">
                    <a:lumMod val="50000"/>
                  </a:srgbClr>
                </a:solidFill>
              </a:rPr>
              <a:t> פת - </a:t>
            </a:r>
            <a:r>
              <a:rPr lang="he-IL" sz="1550" dirty="0" err="1">
                <a:solidFill>
                  <a:srgbClr val="F79646">
                    <a:lumMod val="50000"/>
                  </a:srgbClr>
                </a:solidFill>
              </a:rPr>
              <a:t>ר''ג</a:t>
            </a:r>
            <a:r>
              <a:rPr lang="he-IL" sz="1550" dirty="0">
                <a:solidFill>
                  <a:srgbClr val="F79646">
                    <a:lumMod val="50000"/>
                  </a:srgbClr>
                </a:solidFill>
              </a:rPr>
              <a:t> אומר: שלש ברכות, </a:t>
            </a:r>
            <a:r>
              <a:rPr lang="he-IL" sz="1550" dirty="0" err="1">
                <a:solidFill>
                  <a:srgbClr val="F79646">
                    <a:lumMod val="50000"/>
                  </a:srgbClr>
                </a:solidFill>
              </a:rPr>
              <a:t>וחכ</a:t>
            </a:r>
            <a:r>
              <a:rPr lang="he-IL" sz="1550" dirty="0">
                <a:solidFill>
                  <a:srgbClr val="F79646">
                    <a:lumMod val="50000"/>
                  </a:srgbClr>
                </a:solidFill>
              </a:rPr>
              <a:t>''א: ברכה אחת.</a:t>
            </a:r>
          </a:p>
          <a:p>
            <a:pPr>
              <a:lnSpc>
                <a:spcPct val="120000"/>
              </a:lnSpc>
            </a:pPr>
            <a:r>
              <a:rPr lang="he-IL" sz="1550" dirty="0">
                <a:solidFill>
                  <a:srgbClr val="F79646">
                    <a:lumMod val="50000"/>
                  </a:srgbClr>
                </a:solidFill>
              </a:rPr>
              <a:t>כל שאינו לא משבעת </a:t>
            </a:r>
            <a:r>
              <a:rPr lang="he-IL" sz="1550" dirty="0" err="1">
                <a:solidFill>
                  <a:srgbClr val="F79646">
                    <a:lumMod val="50000"/>
                  </a:srgbClr>
                </a:solidFill>
              </a:rPr>
              <a:t>המינין</a:t>
            </a:r>
            <a:r>
              <a:rPr lang="he-IL" sz="1550" dirty="0">
                <a:solidFill>
                  <a:srgbClr val="F79646">
                    <a:lumMod val="50000"/>
                  </a:srgbClr>
                </a:solidFill>
              </a:rPr>
              <a:t> ולא מין דגן, כגון פת אורז ודוחן - </a:t>
            </a:r>
            <a:r>
              <a:rPr lang="he-IL" sz="1550" dirty="0" err="1">
                <a:solidFill>
                  <a:srgbClr val="F79646">
                    <a:lumMod val="50000"/>
                  </a:srgbClr>
                </a:solidFill>
              </a:rPr>
              <a:t>ר''ג</a:t>
            </a:r>
            <a:r>
              <a:rPr lang="he-IL" sz="1550" dirty="0">
                <a:solidFill>
                  <a:srgbClr val="F79646">
                    <a:lumMod val="50000"/>
                  </a:srgbClr>
                </a:solidFill>
              </a:rPr>
              <a:t> אומר: ברכה אחת מעין שלש, </a:t>
            </a:r>
            <a:r>
              <a:rPr lang="he-IL" sz="1550" dirty="0" err="1">
                <a:solidFill>
                  <a:srgbClr val="F79646">
                    <a:lumMod val="50000"/>
                  </a:srgbClr>
                </a:solidFill>
              </a:rPr>
              <a:t>וחכ</a:t>
            </a:r>
            <a:r>
              <a:rPr lang="he-IL" sz="1550" dirty="0">
                <a:solidFill>
                  <a:srgbClr val="F79646">
                    <a:lumMod val="50000"/>
                  </a:srgbClr>
                </a:solidFill>
              </a:rPr>
              <a:t>''א: ולא כלום.</a:t>
            </a:r>
          </a:p>
          <a:p>
            <a:pPr>
              <a:lnSpc>
                <a:spcPct val="120000"/>
              </a:lnSpc>
            </a:pPr>
            <a:endParaRPr lang="he-IL" sz="900" dirty="0">
              <a:solidFill>
                <a:srgbClr val="000000"/>
              </a:solidFill>
              <a:latin typeface="Arial" panose="020B0604020202020204" pitchFamily="34" charset="0"/>
            </a:endParaRPr>
          </a:p>
          <a:p>
            <a:pPr>
              <a:lnSpc>
                <a:spcPct val="120000"/>
              </a:lnSpc>
            </a:pPr>
            <a:r>
              <a:rPr lang="he-IL" sz="1550" i="0" dirty="0">
                <a:solidFill>
                  <a:srgbClr val="000000"/>
                </a:solidFill>
                <a:effectLst/>
                <a:latin typeface="Arial" panose="020B0604020202020204" pitchFamily="34" charset="0"/>
              </a:rPr>
              <a:t>במאי </a:t>
            </a:r>
            <a:r>
              <a:rPr lang="he-IL" sz="1550" i="0" dirty="0" err="1">
                <a:solidFill>
                  <a:srgbClr val="000000"/>
                </a:solidFill>
                <a:effectLst/>
                <a:latin typeface="Arial" panose="020B0604020202020204" pitchFamily="34" charset="0"/>
              </a:rPr>
              <a:t>אוקימתא</a:t>
            </a:r>
            <a:r>
              <a:rPr lang="he-IL" sz="1550" i="0" dirty="0">
                <a:solidFill>
                  <a:srgbClr val="000000"/>
                </a:solidFill>
                <a:effectLst/>
                <a:latin typeface="Arial" panose="020B0604020202020204" pitchFamily="34" charset="0"/>
              </a:rPr>
              <a:t> </a:t>
            </a:r>
            <a:r>
              <a:rPr lang="he-IL" sz="1550" i="0" dirty="0" err="1">
                <a:solidFill>
                  <a:srgbClr val="000000"/>
                </a:solidFill>
                <a:effectLst/>
                <a:latin typeface="Arial" panose="020B0604020202020204" pitchFamily="34" charset="0"/>
              </a:rPr>
              <a:t>כר''ג</a:t>
            </a:r>
            <a:r>
              <a:rPr lang="he-IL" sz="1550" i="0" dirty="0">
                <a:solidFill>
                  <a:srgbClr val="000000"/>
                </a:solidFill>
                <a:effectLst/>
                <a:latin typeface="Arial" panose="020B0604020202020204" pitchFamily="34" charset="0"/>
              </a:rPr>
              <a:t>? אימא סיפא </a:t>
            </a:r>
            <a:r>
              <a:rPr lang="he-IL" sz="1550" i="0" dirty="0" err="1">
                <a:solidFill>
                  <a:srgbClr val="000000"/>
                </a:solidFill>
                <a:effectLst/>
                <a:latin typeface="Arial" panose="020B0604020202020204" pitchFamily="34" charset="0"/>
              </a:rPr>
              <a:t>דרישא</a:t>
            </a:r>
            <a:r>
              <a:rPr lang="he-IL" sz="1550" i="0" dirty="0">
                <a:solidFill>
                  <a:srgbClr val="000000"/>
                </a:solidFill>
                <a:effectLst/>
                <a:latin typeface="Arial" panose="020B0604020202020204" pitchFamily="34" charset="0"/>
              </a:rPr>
              <a:t>: </a:t>
            </a:r>
          </a:p>
          <a:p>
            <a:pPr>
              <a:lnSpc>
                <a:spcPct val="120000"/>
              </a:lnSpc>
            </a:pPr>
            <a:r>
              <a:rPr lang="he-IL" sz="1550" dirty="0">
                <a:solidFill>
                  <a:srgbClr val="F79646">
                    <a:lumMod val="50000"/>
                  </a:srgbClr>
                </a:solidFill>
              </a:rPr>
              <a:t>אם אין הפרוסות קיימות - </a:t>
            </a:r>
            <a:r>
              <a:rPr lang="he-IL" sz="1550" dirty="0" err="1">
                <a:solidFill>
                  <a:srgbClr val="F79646">
                    <a:lumMod val="50000"/>
                  </a:srgbClr>
                </a:solidFill>
              </a:rPr>
              <a:t>בתחלה</a:t>
            </a:r>
            <a:r>
              <a:rPr lang="he-IL" sz="1550" dirty="0">
                <a:solidFill>
                  <a:srgbClr val="F79646">
                    <a:lumMod val="50000"/>
                  </a:srgbClr>
                </a:solidFill>
              </a:rPr>
              <a:t> מברך עליה בורא מיני מזונות, ולבסוף מברך עליה ברכה אחת מעין שלש</a:t>
            </a:r>
            <a:r>
              <a:rPr lang="he-IL" sz="1550" i="0" dirty="0">
                <a:solidFill>
                  <a:srgbClr val="000000"/>
                </a:solidFill>
                <a:effectLst/>
                <a:latin typeface="Arial" panose="020B0604020202020204" pitchFamily="34" charset="0"/>
              </a:rPr>
              <a:t> -</a:t>
            </a:r>
          </a:p>
          <a:p>
            <a:pPr>
              <a:lnSpc>
                <a:spcPct val="120000"/>
              </a:lnSpc>
            </a:pPr>
            <a:r>
              <a:rPr lang="he-IL" sz="1550" i="0" dirty="0">
                <a:solidFill>
                  <a:srgbClr val="000000"/>
                </a:solidFill>
                <a:effectLst/>
                <a:latin typeface="Arial" panose="020B0604020202020204" pitchFamily="34" charset="0"/>
              </a:rPr>
              <a:t>מני? אי </a:t>
            </a:r>
            <a:r>
              <a:rPr lang="he-IL" sz="1550" i="0" dirty="0" err="1">
                <a:solidFill>
                  <a:srgbClr val="000000"/>
                </a:solidFill>
                <a:effectLst/>
                <a:latin typeface="Arial" panose="020B0604020202020204" pitchFamily="34" charset="0"/>
              </a:rPr>
              <a:t>ר''ג</a:t>
            </a:r>
            <a:r>
              <a:rPr lang="he-IL" sz="1550" i="0" dirty="0">
                <a:solidFill>
                  <a:srgbClr val="000000"/>
                </a:solidFill>
                <a:effectLst/>
                <a:latin typeface="Arial" panose="020B0604020202020204" pitchFamily="34" charset="0"/>
              </a:rPr>
              <a:t>, השתא </a:t>
            </a:r>
            <a:r>
              <a:rPr lang="he-IL" sz="1550" i="0" dirty="0" err="1">
                <a:solidFill>
                  <a:srgbClr val="000000"/>
                </a:solidFill>
                <a:effectLst/>
                <a:latin typeface="Arial" panose="020B0604020202020204" pitchFamily="34" charset="0"/>
              </a:rPr>
              <a:t>אכותבות</a:t>
            </a:r>
            <a:r>
              <a:rPr lang="he-IL" sz="1550" i="0" dirty="0">
                <a:solidFill>
                  <a:srgbClr val="000000"/>
                </a:solidFill>
                <a:effectLst/>
                <a:latin typeface="Arial" panose="020B0604020202020204" pitchFamily="34" charset="0"/>
              </a:rPr>
              <a:t> </a:t>
            </a:r>
            <a:r>
              <a:rPr lang="he-IL" sz="1550" i="0" dirty="0" err="1">
                <a:solidFill>
                  <a:srgbClr val="000000"/>
                </a:solidFill>
                <a:effectLst/>
                <a:latin typeface="Arial" panose="020B0604020202020204" pitchFamily="34" charset="0"/>
              </a:rPr>
              <a:t>ואדייסא</a:t>
            </a:r>
            <a:r>
              <a:rPr lang="he-IL" sz="1550" i="0" dirty="0">
                <a:solidFill>
                  <a:srgbClr val="000000"/>
                </a:solidFill>
                <a:effectLst/>
                <a:latin typeface="Arial" panose="020B0604020202020204" pitchFamily="34" charset="0"/>
              </a:rPr>
              <a:t> אמר </a:t>
            </a:r>
            <a:r>
              <a:rPr lang="he-IL" sz="1550" i="0" dirty="0" err="1">
                <a:solidFill>
                  <a:srgbClr val="000000"/>
                </a:solidFill>
                <a:effectLst/>
                <a:latin typeface="Arial" panose="020B0604020202020204" pitchFamily="34" charset="0"/>
              </a:rPr>
              <a:t>ר''ג</a:t>
            </a:r>
            <a:r>
              <a:rPr lang="he-IL" sz="1550" i="0" dirty="0">
                <a:solidFill>
                  <a:srgbClr val="000000"/>
                </a:solidFill>
                <a:effectLst/>
                <a:latin typeface="Arial" panose="020B0604020202020204" pitchFamily="34" charset="0"/>
              </a:rPr>
              <a:t> ג' ברכות, אם אין הפרוסות קיימות </a:t>
            </a:r>
            <a:r>
              <a:rPr lang="he-IL" sz="1550" i="0" dirty="0" err="1">
                <a:solidFill>
                  <a:srgbClr val="000000"/>
                </a:solidFill>
                <a:effectLst/>
                <a:latin typeface="Arial" panose="020B0604020202020204" pitchFamily="34" charset="0"/>
              </a:rPr>
              <a:t>מיבעיא</a:t>
            </a:r>
            <a:r>
              <a:rPr lang="he-IL" sz="1550" i="0" dirty="0">
                <a:solidFill>
                  <a:srgbClr val="000000"/>
                </a:solidFill>
                <a:effectLst/>
                <a:latin typeface="Arial" panose="020B0604020202020204" pitchFamily="34" charset="0"/>
              </a:rPr>
              <a:t>? </a:t>
            </a:r>
          </a:p>
          <a:p>
            <a:pPr>
              <a:lnSpc>
                <a:spcPct val="120000"/>
              </a:lnSpc>
            </a:pPr>
            <a:r>
              <a:rPr lang="he-IL" sz="1550" i="0" dirty="0">
                <a:solidFill>
                  <a:srgbClr val="000000"/>
                </a:solidFill>
                <a:effectLst/>
                <a:latin typeface="Arial" panose="020B0604020202020204" pitchFamily="34" charset="0"/>
              </a:rPr>
              <a:t>אלא פשיטא רבנן, </a:t>
            </a:r>
          </a:p>
          <a:p>
            <a:pPr>
              <a:lnSpc>
                <a:spcPct val="120000"/>
              </a:lnSpc>
            </a:pPr>
            <a:r>
              <a:rPr lang="he-IL" sz="1550" i="0" dirty="0">
                <a:solidFill>
                  <a:srgbClr val="000000"/>
                </a:solidFill>
                <a:effectLst/>
                <a:latin typeface="Arial" panose="020B0604020202020204" pitchFamily="34" charset="0"/>
              </a:rPr>
              <a:t>אי הכי </a:t>
            </a:r>
            <a:r>
              <a:rPr lang="he-IL" sz="1550" i="0" dirty="0" err="1">
                <a:solidFill>
                  <a:srgbClr val="000000"/>
                </a:solidFill>
                <a:effectLst/>
                <a:latin typeface="Arial" panose="020B0604020202020204" pitchFamily="34" charset="0"/>
              </a:rPr>
              <a:t>קשיא</a:t>
            </a:r>
            <a:r>
              <a:rPr lang="he-IL" sz="1550" i="0" dirty="0">
                <a:solidFill>
                  <a:srgbClr val="000000"/>
                </a:solidFill>
                <a:effectLst/>
                <a:latin typeface="Arial" panose="020B0604020202020204" pitchFamily="34" charset="0"/>
              </a:rPr>
              <a:t> דרבנן אדרבנן! </a:t>
            </a:r>
          </a:p>
          <a:p>
            <a:pPr>
              <a:lnSpc>
                <a:spcPct val="120000"/>
              </a:lnSpc>
            </a:pPr>
            <a:endParaRPr lang="he-IL" sz="900" i="0" dirty="0">
              <a:solidFill>
                <a:srgbClr val="000000"/>
              </a:solidFill>
              <a:effectLst/>
              <a:latin typeface="Arial" panose="020B0604020202020204" pitchFamily="34" charset="0"/>
            </a:endParaRPr>
          </a:p>
          <a:p>
            <a:pPr>
              <a:lnSpc>
                <a:spcPct val="120000"/>
              </a:lnSpc>
            </a:pPr>
            <a:r>
              <a:rPr lang="he-IL" sz="1550" i="0" dirty="0">
                <a:solidFill>
                  <a:srgbClr val="000000"/>
                </a:solidFill>
                <a:effectLst/>
                <a:latin typeface="Arial" panose="020B0604020202020204" pitchFamily="34" charset="0"/>
              </a:rPr>
              <a:t>אלא לעולם רבנן, ותני גבי אורז: "</a:t>
            </a:r>
            <a:r>
              <a:rPr lang="he-IL" sz="1550" dirty="0">
                <a:solidFill>
                  <a:srgbClr val="F79646">
                    <a:lumMod val="50000"/>
                  </a:srgbClr>
                </a:solidFill>
              </a:rPr>
              <a:t>ולבסוף אינו מברך עליו ולא כלום</a:t>
            </a:r>
            <a:r>
              <a:rPr lang="he-IL" sz="1550" i="0" dirty="0">
                <a:solidFill>
                  <a:srgbClr val="000000"/>
                </a:solidFill>
                <a:effectLst/>
                <a:latin typeface="Arial" panose="020B0604020202020204" pitchFamily="34" charset="0"/>
              </a:rPr>
              <a:t>".</a:t>
            </a:r>
          </a:p>
        </p:txBody>
      </p:sp>
      <p:sp>
        <p:nvSpPr>
          <p:cNvPr id="3" name="תיבת טקסט 2">
            <a:extLst>
              <a:ext uri="{FF2B5EF4-FFF2-40B4-BE49-F238E27FC236}">
                <a16:creationId xmlns:a16="http://schemas.microsoft.com/office/drawing/2014/main" id="{C97DB4A4-80B5-0BD7-3ED2-D4F8DDD9090F}"/>
              </a:ext>
            </a:extLst>
          </p:cNvPr>
          <p:cNvSpPr txBox="1"/>
          <p:nvPr/>
        </p:nvSpPr>
        <p:spPr>
          <a:xfrm>
            <a:off x="8815095" y="1816164"/>
            <a:ext cx="310187" cy="4909036"/>
          </a:xfrm>
          <a:prstGeom prst="rect">
            <a:avLst/>
          </a:prstGeom>
          <a:noFill/>
        </p:spPr>
        <p:txBody>
          <a:bodyPr wrap="square" rtlCol="1">
            <a:spAutoFit/>
          </a:bodyPr>
          <a:lstStyle/>
          <a:p>
            <a:r>
              <a:rPr lang="he-IL" sz="1300" dirty="0"/>
              <a:t>①</a:t>
            </a:r>
          </a:p>
          <a:p>
            <a:endParaRPr lang="he-IL" sz="1400" dirty="0"/>
          </a:p>
          <a:p>
            <a:endParaRPr lang="he-IL" sz="1400" dirty="0"/>
          </a:p>
          <a:p>
            <a:endParaRPr lang="he-IL" sz="1400" dirty="0"/>
          </a:p>
          <a:p>
            <a:endParaRPr lang="he-IL" sz="1400" dirty="0"/>
          </a:p>
          <a:p>
            <a:endParaRPr lang="he-IL" sz="1400" dirty="0"/>
          </a:p>
          <a:p>
            <a:endParaRPr lang="he-IL" sz="1400" dirty="0"/>
          </a:p>
          <a:p>
            <a:endParaRPr lang="he-IL" sz="2700" dirty="0"/>
          </a:p>
          <a:p>
            <a:endParaRPr lang="he-IL" sz="1400" dirty="0"/>
          </a:p>
          <a:p>
            <a:endParaRPr lang="he-IL" sz="1400" dirty="0"/>
          </a:p>
          <a:p>
            <a:endParaRPr lang="he-IL" sz="1400" dirty="0"/>
          </a:p>
          <a:p>
            <a:endParaRPr lang="he-IL" sz="1400" dirty="0"/>
          </a:p>
          <a:p>
            <a:endParaRPr lang="he-IL" sz="1400" dirty="0"/>
          </a:p>
          <a:p>
            <a:endParaRPr lang="he-IL" sz="1400" dirty="0"/>
          </a:p>
          <a:p>
            <a:endParaRPr lang="he-IL" sz="2100" dirty="0"/>
          </a:p>
          <a:p>
            <a:endParaRPr lang="he-IL" sz="1400" dirty="0"/>
          </a:p>
          <a:p>
            <a:endParaRPr lang="he-IL" sz="1400" dirty="0"/>
          </a:p>
          <a:p>
            <a:endParaRPr lang="he-IL" sz="1400" dirty="0"/>
          </a:p>
          <a:p>
            <a:endParaRPr lang="he-IL" sz="1400" dirty="0"/>
          </a:p>
          <a:p>
            <a:endParaRPr lang="he-IL" sz="1600" dirty="0"/>
          </a:p>
          <a:p>
            <a:r>
              <a:rPr lang="he-IL" sz="1300" dirty="0"/>
              <a:t>②</a:t>
            </a:r>
          </a:p>
        </p:txBody>
      </p:sp>
      <p:sp>
        <p:nvSpPr>
          <p:cNvPr id="6" name="TextBox 5">
            <a:extLst>
              <a:ext uri="{FF2B5EF4-FFF2-40B4-BE49-F238E27FC236}">
                <a16:creationId xmlns:a16="http://schemas.microsoft.com/office/drawing/2014/main" id="{0EF6E962-BF4E-92E4-D688-7B7100E4D919}"/>
              </a:ext>
            </a:extLst>
          </p:cNvPr>
          <p:cNvSpPr txBox="1"/>
          <p:nvPr/>
        </p:nvSpPr>
        <p:spPr>
          <a:xfrm>
            <a:off x="8552767" y="4116104"/>
            <a:ext cx="576064" cy="215444"/>
          </a:xfrm>
          <a:prstGeom prst="rect">
            <a:avLst/>
          </a:prstGeom>
          <a:noFill/>
        </p:spPr>
        <p:txBody>
          <a:bodyPr wrap="square" rtlCol="1">
            <a:spAutoFit/>
          </a:bodyPr>
          <a:lstStyle/>
          <a:p>
            <a:r>
              <a:rPr lang="he-IL" sz="800" dirty="0"/>
              <a:t>עמוד ב</a:t>
            </a:r>
          </a:p>
        </p:txBody>
      </p:sp>
    </p:spTree>
    <p:extLst>
      <p:ext uri="{BB962C8B-B14F-4D97-AF65-F5344CB8AC3E}">
        <p14:creationId xmlns:p14="http://schemas.microsoft.com/office/powerpoint/2010/main" val="740760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E5D89F-5B75-C604-C399-D46E3ABB0269}"/>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0DBBD191-F0AF-AC6F-A0DE-7C56533D4C64}"/>
              </a:ext>
            </a:extLst>
          </p:cNvPr>
          <p:cNvSpPr txBox="1"/>
          <p:nvPr/>
        </p:nvSpPr>
        <p:spPr>
          <a:xfrm>
            <a:off x="-161866" y="35330"/>
            <a:ext cx="1493506" cy="338554"/>
          </a:xfrm>
          <a:prstGeom prst="rect">
            <a:avLst/>
          </a:prstGeom>
          <a:noFill/>
        </p:spPr>
        <p:txBody>
          <a:bodyPr wrap="square" rtlCol="1">
            <a:spAutoFit/>
          </a:bodyPr>
          <a:lstStyle/>
          <a:p>
            <a:r>
              <a:rPr lang="he-IL" sz="1600" b="1" dirty="0">
                <a:solidFill>
                  <a:schemeClr val="bg1">
                    <a:lumMod val="50000"/>
                  </a:schemeClr>
                </a:solidFill>
              </a:rPr>
              <a:t>דף </a:t>
            </a:r>
            <a:r>
              <a:rPr lang="he-IL" sz="1600" b="1" dirty="0" err="1">
                <a:solidFill>
                  <a:schemeClr val="bg1">
                    <a:lumMod val="50000"/>
                  </a:schemeClr>
                </a:solidFill>
              </a:rPr>
              <a:t>לז</a:t>
            </a:r>
            <a:r>
              <a:rPr lang="he-IL" sz="1600" b="1" dirty="0">
                <a:solidFill>
                  <a:schemeClr val="bg1">
                    <a:lumMod val="50000"/>
                  </a:schemeClr>
                </a:solidFill>
              </a:rPr>
              <a:t> עמוד ב</a:t>
            </a:r>
          </a:p>
        </p:txBody>
      </p:sp>
      <p:sp>
        <p:nvSpPr>
          <p:cNvPr id="7" name="TextBox 3">
            <a:extLst>
              <a:ext uri="{FF2B5EF4-FFF2-40B4-BE49-F238E27FC236}">
                <a16:creationId xmlns:a16="http://schemas.microsoft.com/office/drawing/2014/main" id="{0A0A532B-910F-CB58-71C7-D83A16B101D5}"/>
              </a:ext>
            </a:extLst>
          </p:cNvPr>
          <p:cNvSpPr txBox="1"/>
          <p:nvPr/>
        </p:nvSpPr>
        <p:spPr>
          <a:xfrm>
            <a:off x="33887" y="836712"/>
            <a:ext cx="8719473" cy="2573269"/>
          </a:xfrm>
          <a:prstGeom prst="rect">
            <a:avLst/>
          </a:prstGeom>
          <a:noFill/>
        </p:spPr>
        <p:txBody>
          <a:bodyPr wrap="square" rtlCol="1">
            <a:spAutoFit/>
          </a:bodyPr>
          <a:lstStyle/>
          <a:p>
            <a:pPr>
              <a:lnSpc>
                <a:spcPct val="120000"/>
              </a:lnSpc>
            </a:pPr>
            <a:r>
              <a:rPr lang="he-IL" b="0" i="0" dirty="0">
                <a:solidFill>
                  <a:srgbClr val="000000"/>
                </a:solidFill>
                <a:effectLst/>
                <a:latin typeface="Arial" panose="020B0604020202020204" pitchFamily="34" charset="0"/>
              </a:rPr>
              <a:t>אמר רבא: </a:t>
            </a:r>
          </a:p>
          <a:p>
            <a:pPr>
              <a:lnSpc>
                <a:spcPct val="120000"/>
              </a:lnSpc>
            </a:pPr>
            <a:r>
              <a:rPr lang="he-IL" b="0" i="0" dirty="0">
                <a:solidFill>
                  <a:srgbClr val="000000"/>
                </a:solidFill>
                <a:effectLst/>
                <a:latin typeface="Arial" panose="020B0604020202020204" pitchFamily="34" charset="0"/>
              </a:rPr>
              <a:t>האי </a:t>
            </a:r>
            <a:r>
              <a:rPr lang="he-IL" b="0" i="0" dirty="0" err="1">
                <a:solidFill>
                  <a:srgbClr val="000000"/>
                </a:solidFill>
                <a:effectLst/>
                <a:latin typeface="Arial" panose="020B0604020202020204" pitchFamily="34" charset="0"/>
              </a:rPr>
              <a:t>ריהטא</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דחקלאי</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דמפשי</a:t>
            </a:r>
            <a:r>
              <a:rPr lang="he-IL" b="0" i="0" dirty="0">
                <a:solidFill>
                  <a:srgbClr val="000000"/>
                </a:solidFill>
                <a:effectLst/>
                <a:latin typeface="Arial" panose="020B0604020202020204" pitchFamily="34" charset="0"/>
              </a:rPr>
              <a:t> ביה קמחא - מברך </a:t>
            </a:r>
            <a:r>
              <a:rPr lang="he-IL" b="0" i="0" dirty="0" err="1">
                <a:solidFill>
                  <a:srgbClr val="000000"/>
                </a:solidFill>
                <a:effectLst/>
                <a:latin typeface="Arial" panose="020B0604020202020204" pitchFamily="34" charset="0"/>
              </a:rPr>
              <a:t>במ</a:t>
            </a:r>
            <a:r>
              <a:rPr lang="he-IL" b="0" i="0" dirty="0">
                <a:solidFill>
                  <a:srgbClr val="000000"/>
                </a:solidFill>
                <a:effectLst/>
                <a:latin typeface="Arial" panose="020B0604020202020204" pitchFamily="34" charset="0"/>
              </a:rPr>
              <a:t>''מ, </a:t>
            </a:r>
            <a:r>
              <a:rPr lang="he-IL" b="0" i="0" dirty="0" err="1">
                <a:solidFill>
                  <a:srgbClr val="000000"/>
                </a:solidFill>
                <a:effectLst/>
                <a:latin typeface="Arial" panose="020B0604020202020204" pitchFamily="34" charset="0"/>
              </a:rPr>
              <a:t>מ''ט</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דסמידא</a:t>
            </a:r>
            <a:r>
              <a:rPr lang="he-IL" b="0" i="0" dirty="0">
                <a:solidFill>
                  <a:srgbClr val="000000"/>
                </a:solidFill>
                <a:effectLst/>
                <a:latin typeface="Arial" panose="020B0604020202020204" pitchFamily="34" charset="0"/>
              </a:rPr>
              <a:t> עיקר. </a:t>
            </a:r>
          </a:p>
          <a:p>
            <a:pPr>
              <a:lnSpc>
                <a:spcPct val="120000"/>
              </a:lnSpc>
            </a:pPr>
            <a:r>
              <a:rPr lang="he-IL" b="0" i="0" dirty="0" err="1">
                <a:solidFill>
                  <a:srgbClr val="000000"/>
                </a:solidFill>
                <a:effectLst/>
                <a:latin typeface="Arial" panose="020B0604020202020204" pitchFamily="34" charset="0"/>
              </a:rPr>
              <a:t>דמחוזא</a:t>
            </a:r>
            <a:r>
              <a:rPr lang="he-IL" b="0" i="0" dirty="0">
                <a:solidFill>
                  <a:srgbClr val="000000"/>
                </a:solidFill>
                <a:effectLst/>
                <a:latin typeface="Arial" panose="020B0604020202020204" pitchFamily="34" charset="0"/>
              </a:rPr>
              <a:t> דלא </a:t>
            </a:r>
            <a:r>
              <a:rPr lang="he-IL" b="0" i="0" dirty="0" err="1">
                <a:solidFill>
                  <a:srgbClr val="000000"/>
                </a:solidFill>
                <a:effectLst/>
                <a:latin typeface="Arial" panose="020B0604020202020204" pitchFamily="34" charset="0"/>
              </a:rPr>
              <a:t>מפשי</a:t>
            </a:r>
            <a:r>
              <a:rPr lang="he-IL" b="0" i="0" dirty="0">
                <a:solidFill>
                  <a:srgbClr val="000000"/>
                </a:solidFill>
                <a:effectLst/>
                <a:latin typeface="Arial" panose="020B0604020202020204" pitchFamily="34" charset="0"/>
              </a:rPr>
              <a:t> ביה קמחא - מברך עליו </a:t>
            </a:r>
            <a:r>
              <a:rPr lang="he-IL" b="0" i="0" dirty="0" err="1">
                <a:solidFill>
                  <a:srgbClr val="000000"/>
                </a:solidFill>
                <a:effectLst/>
                <a:latin typeface="Arial" panose="020B0604020202020204" pitchFamily="34" charset="0"/>
              </a:rPr>
              <a:t>שהכל</a:t>
            </a:r>
            <a:r>
              <a:rPr lang="he-IL" b="0" i="0" dirty="0">
                <a:solidFill>
                  <a:srgbClr val="000000"/>
                </a:solidFill>
                <a:effectLst/>
                <a:latin typeface="Arial" panose="020B0604020202020204" pitchFamily="34" charset="0"/>
              </a:rPr>
              <a:t> נהיה בדברו, </a:t>
            </a:r>
            <a:r>
              <a:rPr lang="he-IL" b="0" i="0" dirty="0" err="1">
                <a:solidFill>
                  <a:srgbClr val="000000"/>
                </a:solidFill>
                <a:effectLst/>
                <a:latin typeface="Arial" panose="020B0604020202020204" pitchFamily="34" charset="0"/>
              </a:rPr>
              <a:t>מ''ט</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דובשא</a:t>
            </a:r>
            <a:r>
              <a:rPr lang="he-IL" b="0" i="0" dirty="0">
                <a:solidFill>
                  <a:srgbClr val="000000"/>
                </a:solidFill>
                <a:effectLst/>
                <a:latin typeface="Arial" panose="020B0604020202020204" pitchFamily="34" charset="0"/>
              </a:rPr>
              <a:t> עיקר. </a:t>
            </a:r>
          </a:p>
          <a:p>
            <a:pPr>
              <a:lnSpc>
                <a:spcPct val="120000"/>
              </a:lnSpc>
            </a:pPr>
            <a:endParaRPr lang="he-IL" sz="2800" dirty="0">
              <a:solidFill>
                <a:srgbClr val="000000"/>
              </a:solidFill>
              <a:latin typeface="Arial" panose="020B0604020202020204" pitchFamily="34" charset="0"/>
            </a:endParaRPr>
          </a:p>
          <a:p>
            <a:pPr>
              <a:lnSpc>
                <a:spcPct val="120000"/>
              </a:lnSpc>
            </a:pPr>
            <a:r>
              <a:rPr lang="he-IL" b="0" i="0" dirty="0">
                <a:solidFill>
                  <a:srgbClr val="000000"/>
                </a:solidFill>
                <a:effectLst/>
                <a:latin typeface="Arial" panose="020B0604020202020204" pitchFamily="34" charset="0"/>
              </a:rPr>
              <a:t>והדר אמר רבא: </a:t>
            </a:r>
          </a:p>
          <a:p>
            <a:pPr>
              <a:lnSpc>
                <a:spcPct val="120000"/>
              </a:lnSpc>
            </a:pPr>
            <a:r>
              <a:rPr lang="he-IL" b="0" i="0" dirty="0">
                <a:solidFill>
                  <a:srgbClr val="000000"/>
                </a:solidFill>
                <a:effectLst/>
                <a:latin typeface="Arial" panose="020B0604020202020204" pitchFamily="34" charset="0"/>
              </a:rPr>
              <a:t>אידי ואידי </a:t>
            </a:r>
            <a:r>
              <a:rPr lang="he-IL" b="0" i="0" dirty="0" err="1">
                <a:solidFill>
                  <a:srgbClr val="000000"/>
                </a:solidFill>
                <a:effectLst/>
                <a:latin typeface="Arial" panose="020B0604020202020204" pitchFamily="34" charset="0"/>
              </a:rPr>
              <a:t>במ</a:t>
            </a:r>
            <a:r>
              <a:rPr lang="he-IL" b="0" i="0" dirty="0">
                <a:solidFill>
                  <a:srgbClr val="000000"/>
                </a:solidFill>
                <a:effectLst/>
                <a:latin typeface="Arial" panose="020B0604020202020204" pitchFamily="34" charset="0"/>
              </a:rPr>
              <a:t>''מ, </a:t>
            </a:r>
          </a:p>
          <a:p>
            <a:pPr>
              <a:lnSpc>
                <a:spcPct val="120000"/>
              </a:lnSpc>
            </a:pPr>
            <a:r>
              <a:rPr lang="he-IL" b="0" i="0" dirty="0" err="1">
                <a:solidFill>
                  <a:srgbClr val="000000"/>
                </a:solidFill>
                <a:effectLst/>
                <a:latin typeface="Arial" panose="020B0604020202020204" pitchFamily="34" charset="0"/>
              </a:rPr>
              <a:t>דרב</a:t>
            </a:r>
            <a:r>
              <a:rPr lang="he-IL" b="0" i="0" dirty="0">
                <a:solidFill>
                  <a:srgbClr val="000000"/>
                </a:solidFill>
                <a:effectLst/>
                <a:latin typeface="Arial" panose="020B0604020202020204" pitchFamily="34" charset="0"/>
              </a:rPr>
              <a:t> ושמואל </a:t>
            </a:r>
            <a:r>
              <a:rPr lang="he-IL" b="0" i="0" dirty="0" err="1">
                <a:solidFill>
                  <a:srgbClr val="000000"/>
                </a:solidFill>
                <a:effectLst/>
                <a:latin typeface="Arial" panose="020B0604020202020204" pitchFamily="34" charset="0"/>
              </a:rPr>
              <a:t>דאמרי</a:t>
            </a:r>
            <a:r>
              <a:rPr lang="he-IL" b="0" i="0" dirty="0">
                <a:solidFill>
                  <a:srgbClr val="000000"/>
                </a:solidFill>
                <a:effectLst/>
                <a:latin typeface="Arial" panose="020B0604020202020204" pitchFamily="34" charset="0"/>
              </a:rPr>
              <a:t> </a:t>
            </a:r>
            <a:r>
              <a:rPr lang="he-IL" b="0" i="0" dirty="0" err="1">
                <a:solidFill>
                  <a:srgbClr val="000000"/>
                </a:solidFill>
                <a:effectLst/>
                <a:latin typeface="Arial" panose="020B0604020202020204" pitchFamily="34" charset="0"/>
              </a:rPr>
              <a:t>תרוייהו</a:t>
            </a:r>
            <a:r>
              <a:rPr lang="he-IL" b="0" i="0" dirty="0">
                <a:solidFill>
                  <a:srgbClr val="000000"/>
                </a:solidFill>
                <a:effectLst/>
                <a:latin typeface="Arial" panose="020B0604020202020204" pitchFamily="34" charset="0"/>
              </a:rPr>
              <a:t>: כל שיש בו מחמשת המינים </a:t>
            </a:r>
            <a:r>
              <a:rPr lang="he-IL" b="0" i="0" dirty="0" err="1">
                <a:solidFill>
                  <a:srgbClr val="000000"/>
                </a:solidFill>
                <a:effectLst/>
                <a:latin typeface="Arial" panose="020B0604020202020204" pitchFamily="34" charset="0"/>
              </a:rPr>
              <a:t>מברכין</a:t>
            </a:r>
            <a:r>
              <a:rPr lang="he-IL" b="0" i="0" dirty="0">
                <a:solidFill>
                  <a:srgbClr val="000000"/>
                </a:solidFill>
                <a:effectLst/>
                <a:latin typeface="Arial" panose="020B0604020202020204" pitchFamily="34" charset="0"/>
              </a:rPr>
              <a:t> עליו בורא מיני מזונות. </a:t>
            </a:r>
          </a:p>
        </p:txBody>
      </p:sp>
      <p:pic>
        <p:nvPicPr>
          <p:cNvPr id="2" name="תמונה 1">
            <a:extLst>
              <a:ext uri="{FF2B5EF4-FFF2-40B4-BE49-F238E27FC236}">
                <a16:creationId xmlns:a16="http://schemas.microsoft.com/office/drawing/2014/main" id="{035F9E0A-F92F-F208-CFD0-553DFA9419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Tree>
    <p:extLst>
      <p:ext uri="{BB962C8B-B14F-4D97-AF65-F5344CB8AC3E}">
        <p14:creationId xmlns:p14="http://schemas.microsoft.com/office/powerpoint/2010/main" val="822556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01F052-6712-1082-AC37-333A789BE551}"/>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BA28EC4E-56F8-6AA0-8D2F-5BB2C19EBFE2}"/>
              </a:ext>
            </a:extLst>
          </p:cNvPr>
          <p:cNvSpPr txBox="1"/>
          <p:nvPr/>
        </p:nvSpPr>
        <p:spPr>
          <a:xfrm>
            <a:off x="-161866" y="35330"/>
            <a:ext cx="1493506" cy="338554"/>
          </a:xfrm>
          <a:prstGeom prst="rect">
            <a:avLst/>
          </a:prstGeom>
          <a:noFill/>
        </p:spPr>
        <p:txBody>
          <a:bodyPr wrap="square" rtlCol="1">
            <a:spAutoFit/>
          </a:bodyPr>
          <a:lstStyle/>
          <a:p>
            <a:r>
              <a:rPr lang="he-IL" sz="1600" b="1" dirty="0">
                <a:solidFill>
                  <a:schemeClr val="bg1">
                    <a:lumMod val="50000"/>
                  </a:schemeClr>
                </a:solidFill>
              </a:rPr>
              <a:t>דף </a:t>
            </a:r>
            <a:r>
              <a:rPr lang="he-IL" sz="1600" b="1" dirty="0" err="1">
                <a:solidFill>
                  <a:schemeClr val="bg1">
                    <a:lumMod val="50000"/>
                  </a:schemeClr>
                </a:solidFill>
              </a:rPr>
              <a:t>לז</a:t>
            </a:r>
            <a:r>
              <a:rPr lang="he-IL" sz="1600" b="1" dirty="0">
                <a:solidFill>
                  <a:schemeClr val="bg1">
                    <a:lumMod val="50000"/>
                  </a:schemeClr>
                </a:solidFill>
              </a:rPr>
              <a:t> עמוד ב</a:t>
            </a:r>
          </a:p>
        </p:txBody>
      </p:sp>
      <p:sp>
        <p:nvSpPr>
          <p:cNvPr id="7" name="TextBox 3">
            <a:extLst>
              <a:ext uri="{FF2B5EF4-FFF2-40B4-BE49-F238E27FC236}">
                <a16:creationId xmlns:a16="http://schemas.microsoft.com/office/drawing/2014/main" id="{66DD7542-357D-1FF5-DAC0-2FF844D26B80}"/>
              </a:ext>
            </a:extLst>
          </p:cNvPr>
          <p:cNvSpPr txBox="1"/>
          <p:nvPr/>
        </p:nvSpPr>
        <p:spPr>
          <a:xfrm>
            <a:off x="-324544" y="210314"/>
            <a:ext cx="9149912" cy="6380721"/>
          </a:xfrm>
          <a:prstGeom prst="rect">
            <a:avLst/>
          </a:prstGeom>
          <a:noFill/>
        </p:spPr>
        <p:txBody>
          <a:bodyPr wrap="square" rtlCol="1">
            <a:spAutoFit/>
          </a:bodyPr>
          <a:lstStyle/>
          <a:p>
            <a:pPr>
              <a:lnSpc>
                <a:spcPct val="120000"/>
              </a:lnSpc>
            </a:pP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יוסף: </a:t>
            </a:r>
          </a:p>
          <a:p>
            <a:pPr>
              <a:lnSpc>
                <a:spcPct val="120000"/>
              </a:lnSpc>
            </a:pPr>
            <a:r>
              <a:rPr lang="he-IL" sz="1600" b="0" i="0" dirty="0">
                <a:solidFill>
                  <a:srgbClr val="000000"/>
                </a:solidFill>
                <a:effectLst/>
                <a:latin typeface="Arial" panose="020B0604020202020204" pitchFamily="34" charset="0"/>
              </a:rPr>
              <a:t>האי </a:t>
            </a:r>
            <a:r>
              <a:rPr lang="he-IL" sz="1600" b="0" i="0" dirty="0" err="1">
                <a:solidFill>
                  <a:srgbClr val="000000"/>
                </a:solidFill>
                <a:effectLst/>
                <a:latin typeface="Arial" panose="020B0604020202020204" pitchFamily="34" charset="0"/>
              </a:rPr>
              <a:t>חביצא</a:t>
            </a:r>
            <a:r>
              <a:rPr lang="he-IL" sz="1600" b="0" i="0" dirty="0">
                <a:solidFill>
                  <a:srgbClr val="000000"/>
                </a:solidFill>
                <a:effectLst/>
                <a:latin typeface="Arial" panose="020B0604020202020204" pitchFamily="34" charset="0"/>
              </a:rPr>
              <a:t> דאית ביה </a:t>
            </a:r>
            <a:r>
              <a:rPr lang="he-IL" sz="1600" b="0" i="0" dirty="0" err="1">
                <a:solidFill>
                  <a:srgbClr val="000000"/>
                </a:solidFill>
                <a:effectLst/>
                <a:latin typeface="Arial" panose="020B0604020202020204" pitchFamily="34" charset="0"/>
              </a:rPr>
              <a:t>פרורין</a:t>
            </a:r>
            <a:r>
              <a:rPr lang="he-IL" sz="1600" b="0" i="0" dirty="0">
                <a:solidFill>
                  <a:srgbClr val="000000"/>
                </a:solidFill>
                <a:effectLst/>
                <a:latin typeface="Arial" panose="020B0604020202020204" pitchFamily="34" charset="0"/>
              </a:rPr>
              <a:t> כזית - </a:t>
            </a:r>
            <a:r>
              <a:rPr lang="he-IL" sz="1600" b="0" i="0" dirty="0" err="1">
                <a:solidFill>
                  <a:srgbClr val="000000"/>
                </a:solidFill>
                <a:effectLst/>
                <a:latin typeface="Arial" panose="020B0604020202020204" pitchFamily="34" charset="0"/>
              </a:rPr>
              <a:t>בתחלה</a:t>
            </a:r>
            <a:r>
              <a:rPr lang="he-IL" sz="1600" b="0" i="0" dirty="0">
                <a:solidFill>
                  <a:srgbClr val="000000"/>
                </a:solidFill>
                <a:effectLst/>
                <a:latin typeface="Arial" panose="020B0604020202020204" pitchFamily="34" charset="0"/>
              </a:rPr>
              <a:t> מברך עליו המוציא לחם מן הארץ ולבסוף מברך עליו שלש ברכות, </a:t>
            </a:r>
          </a:p>
          <a:p>
            <a:pPr>
              <a:lnSpc>
                <a:spcPct val="120000"/>
              </a:lnSpc>
            </a:pPr>
            <a:r>
              <a:rPr lang="he-IL" sz="1600" b="0" i="0" dirty="0">
                <a:solidFill>
                  <a:srgbClr val="000000"/>
                </a:solidFill>
                <a:effectLst/>
                <a:latin typeface="Arial" panose="020B0604020202020204" pitchFamily="34" charset="0"/>
              </a:rPr>
              <a:t>דלית ביה </a:t>
            </a:r>
            <a:r>
              <a:rPr lang="he-IL" sz="1600" b="0" i="0" dirty="0" err="1">
                <a:solidFill>
                  <a:srgbClr val="000000"/>
                </a:solidFill>
                <a:effectLst/>
                <a:latin typeface="Arial" panose="020B0604020202020204" pitchFamily="34" charset="0"/>
              </a:rPr>
              <a:t>פרורין</a:t>
            </a:r>
            <a:r>
              <a:rPr lang="he-IL" sz="1600" b="0" i="0" dirty="0">
                <a:solidFill>
                  <a:srgbClr val="000000"/>
                </a:solidFill>
                <a:effectLst/>
                <a:latin typeface="Arial" panose="020B0604020202020204" pitchFamily="34" charset="0"/>
              </a:rPr>
              <a:t> כזית - </a:t>
            </a:r>
            <a:r>
              <a:rPr lang="he-IL" sz="1600" b="0" i="0" dirty="0" err="1">
                <a:solidFill>
                  <a:srgbClr val="000000"/>
                </a:solidFill>
                <a:effectLst/>
                <a:latin typeface="Arial" panose="020B0604020202020204" pitchFamily="34" charset="0"/>
              </a:rPr>
              <a:t>בתחלה</a:t>
            </a:r>
            <a:r>
              <a:rPr lang="he-IL" sz="1600" b="0" i="0" dirty="0">
                <a:solidFill>
                  <a:srgbClr val="000000"/>
                </a:solidFill>
                <a:effectLst/>
                <a:latin typeface="Arial" panose="020B0604020202020204" pitchFamily="34" charset="0"/>
              </a:rPr>
              <a:t> מברך עליו בורא מיני מזונות ולבסוף ברכה אחת מעין שלש. </a:t>
            </a:r>
          </a:p>
          <a:p>
            <a:pPr>
              <a:lnSpc>
                <a:spcPct val="120000"/>
              </a:lnSpc>
            </a:pPr>
            <a:endParaRPr lang="he-IL" sz="14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       אמר רב יוסף:  </a:t>
            </a:r>
          </a:p>
          <a:p>
            <a:pPr>
              <a:lnSpc>
                <a:spcPct val="120000"/>
              </a:lnSpc>
            </a:pPr>
            <a:r>
              <a:rPr lang="he-IL" sz="1600" b="0" i="0" dirty="0">
                <a:solidFill>
                  <a:srgbClr val="000000"/>
                </a:solidFill>
                <a:effectLst/>
                <a:latin typeface="Arial" panose="020B0604020202020204" pitchFamily="34" charset="0"/>
              </a:rPr>
              <a:t>       מנא </a:t>
            </a:r>
            <a:r>
              <a:rPr lang="he-IL" sz="1600" b="0" i="0" dirty="0" err="1">
                <a:solidFill>
                  <a:srgbClr val="000000"/>
                </a:solidFill>
                <a:effectLst/>
                <a:latin typeface="Arial" panose="020B0604020202020204" pitchFamily="34" charset="0"/>
              </a:rPr>
              <a:t>אמינא</a:t>
            </a:r>
            <a:r>
              <a:rPr lang="he-IL" sz="1600" b="0" i="0" dirty="0">
                <a:solidFill>
                  <a:srgbClr val="000000"/>
                </a:solidFill>
                <a:effectLst/>
                <a:latin typeface="Arial" panose="020B0604020202020204" pitchFamily="34" charset="0"/>
              </a:rPr>
              <a:t> לה? - </a:t>
            </a:r>
            <a:r>
              <a:rPr lang="he-IL" sz="1600" b="0" i="0" dirty="0" err="1">
                <a:solidFill>
                  <a:srgbClr val="000000"/>
                </a:solidFill>
                <a:effectLst/>
                <a:latin typeface="Arial" panose="020B0604020202020204" pitchFamily="34" charset="0"/>
              </a:rPr>
              <a:t>דתניא</a:t>
            </a:r>
            <a:r>
              <a:rPr lang="he-IL" sz="1600" b="0" i="0" dirty="0">
                <a:solidFill>
                  <a:srgbClr val="000000"/>
                </a:solidFill>
                <a:effectLst/>
                <a:latin typeface="Arial" panose="020B0604020202020204" pitchFamily="34" charset="0"/>
              </a:rPr>
              <a:t>: </a:t>
            </a:r>
          </a:p>
          <a:p>
            <a:pPr>
              <a:lnSpc>
                <a:spcPct val="120000"/>
              </a:lnSpc>
            </a:pPr>
            <a:r>
              <a:rPr lang="he-IL" sz="1600" dirty="0">
                <a:solidFill>
                  <a:srgbClr val="F79646">
                    <a:lumMod val="50000"/>
                  </a:srgbClr>
                </a:solidFill>
              </a:rPr>
              <a:t>       היה עומד ומקריב מנחות בירושלים – אומר: ברוך שהחיינו </a:t>
            </a:r>
            <a:r>
              <a:rPr lang="he-IL" sz="1600" dirty="0" err="1">
                <a:solidFill>
                  <a:srgbClr val="F79646">
                    <a:lumMod val="50000"/>
                  </a:srgbClr>
                </a:solidFill>
              </a:rPr>
              <a:t>וקימנו</a:t>
            </a:r>
            <a:r>
              <a:rPr lang="he-IL" sz="1600" dirty="0">
                <a:solidFill>
                  <a:srgbClr val="F79646">
                    <a:lumMod val="50000"/>
                  </a:srgbClr>
                </a:solidFill>
              </a:rPr>
              <a:t> והגיענו לזמן הזה, </a:t>
            </a:r>
          </a:p>
          <a:p>
            <a:pPr>
              <a:lnSpc>
                <a:spcPct val="120000"/>
              </a:lnSpc>
            </a:pPr>
            <a:r>
              <a:rPr lang="he-IL" sz="1600" dirty="0">
                <a:solidFill>
                  <a:srgbClr val="F79646">
                    <a:lumMod val="50000"/>
                  </a:srgbClr>
                </a:solidFill>
              </a:rPr>
              <a:t>       נטלן לאכלן – מברך: המוציא לחם מן הארץ. </a:t>
            </a:r>
          </a:p>
          <a:p>
            <a:pPr>
              <a:lnSpc>
                <a:spcPct val="120000"/>
              </a:lnSpc>
            </a:pPr>
            <a:r>
              <a:rPr lang="he-IL" sz="1600" dirty="0">
                <a:solidFill>
                  <a:srgbClr val="000000"/>
                </a:solidFill>
                <a:latin typeface="Arial" panose="020B0604020202020204" pitchFamily="34" charset="0"/>
              </a:rPr>
              <a:t>       ותני עלה: </a:t>
            </a:r>
            <a:r>
              <a:rPr lang="he-IL" sz="1600" dirty="0">
                <a:solidFill>
                  <a:srgbClr val="F79646">
                    <a:lumMod val="50000"/>
                  </a:srgbClr>
                </a:solidFill>
              </a:rPr>
              <a:t>וכולן </a:t>
            </a:r>
            <a:r>
              <a:rPr lang="he-IL" sz="1600" dirty="0" err="1">
                <a:solidFill>
                  <a:srgbClr val="F79646">
                    <a:lumMod val="50000"/>
                  </a:srgbClr>
                </a:solidFill>
              </a:rPr>
              <a:t>פותתן</a:t>
            </a:r>
            <a:r>
              <a:rPr lang="he-IL" sz="1600" dirty="0">
                <a:solidFill>
                  <a:srgbClr val="F79646">
                    <a:lumMod val="50000"/>
                  </a:srgbClr>
                </a:solidFill>
              </a:rPr>
              <a:t> כזית. </a:t>
            </a:r>
          </a:p>
          <a:p>
            <a:pPr>
              <a:lnSpc>
                <a:spcPct val="120000"/>
              </a:lnSpc>
            </a:pPr>
            <a:endParaRPr lang="he-IL" sz="14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א''ל</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אביי</a:t>
            </a:r>
            <a:r>
              <a:rPr lang="he-IL" sz="16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       אלא מעתה לתנא דבי </a:t>
            </a:r>
            <a:r>
              <a:rPr lang="he-IL" sz="1600" b="0" i="0" dirty="0" err="1">
                <a:solidFill>
                  <a:srgbClr val="000000"/>
                </a:solidFill>
                <a:effectLst/>
                <a:latin typeface="Arial" panose="020B0604020202020204" pitchFamily="34" charset="0"/>
              </a:rPr>
              <a:t>ר''י</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דאמר</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פורכן</a:t>
            </a:r>
            <a:r>
              <a:rPr lang="he-IL" sz="1600" b="0" i="0" dirty="0">
                <a:solidFill>
                  <a:srgbClr val="000000"/>
                </a:solidFill>
                <a:effectLst/>
                <a:latin typeface="Arial" panose="020B0604020202020204" pitchFamily="34" charset="0"/>
              </a:rPr>
              <a:t> עד שמחזירן </a:t>
            </a:r>
            <a:r>
              <a:rPr lang="he-IL" sz="1600" b="0" i="0" dirty="0" err="1">
                <a:solidFill>
                  <a:srgbClr val="000000"/>
                </a:solidFill>
                <a:effectLst/>
                <a:latin typeface="Arial" panose="020B0604020202020204" pitchFamily="34" charset="0"/>
              </a:rPr>
              <a:t>לסלתן</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ה''נ</a:t>
            </a:r>
            <a:r>
              <a:rPr lang="he-IL" sz="1600" b="0" i="0" dirty="0">
                <a:solidFill>
                  <a:srgbClr val="000000"/>
                </a:solidFill>
                <a:effectLst/>
                <a:latin typeface="Arial" panose="020B0604020202020204" pitchFamily="34" charset="0"/>
              </a:rPr>
              <a:t> דלא בעי ברוכי המוציא לחם מן הארץ? </a:t>
            </a:r>
          </a:p>
          <a:p>
            <a:pPr>
              <a:lnSpc>
                <a:spcPct val="120000"/>
              </a:lnSpc>
            </a:pPr>
            <a:r>
              <a:rPr lang="he-IL" sz="1600" b="0" i="0" dirty="0">
                <a:solidFill>
                  <a:srgbClr val="000000"/>
                </a:solidFill>
                <a:effectLst/>
                <a:latin typeface="Arial" panose="020B0604020202020204" pitchFamily="34" charset="0"/>
              </a:rPr>
              <a:t>       וכי </a:t>
            </a:r>
            <a:r>
              <a:rPr lang="he-IL" sz="1600" b="0" i="0" dirty="0" err="1">
                <a:solidFill>
                  <a:srgbClr val="000000"/>
                </a:solidFill>
                <a:effectLst/>
                <a:latin typeface="Arial" panose="020B0604020202020204" pitchFamily="34" charset="0"/>
              </a:rPr>
              <a:t>תימא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ה''נ</a:t>
            </a:r>
            <a:r>
              <a:rPr lang="he-IL" sz="16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       והתניא: </a:t>
            </a:r>
            <a:r>
              <a:rPr lang="he-IL" sz="1600" dirty="0">
                <a:solidFill>
                  <a:srgbClr val="F79646">
                    <a:lumMod val="50000"/>
                  </a:srgbClr>
                </a:solidFill>
              </a:rPr>
              <a:t>לקט מכולן כזית ואכלן - אם חמץ הוא ענוש כרת, ואם מצה הוא אדם יוצא בו ידי חובתו בפסח.</a:t>
            </a:r>
          </a:p>
          <a:p>
            <a:pPr>
              <a:lnSpc>
                <a:spcPct val="120000"/>
              </a:lnSpc>
            </a:pPr>
            <a:endParaRPr lang="he-IL" sz="3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       הכא במאי עסקינן: </a:t>
            </a:r>
            <a:r>
              <a:rPr lang="he-IL" sz="1600" b="0" i="0" dirty="0" err="1">
                <a:solidFill>
                  <a:srgbClr val="000000"/>
                </a:solidFill>
                <a:effectLst/>
                <a:latin typeface="Arial" panose="020B0604020202020204" pitchFamily="34" charset="0"/>
              </a:rPr>
              <a:t>בשערסן</a:t>
            </a:r>
            <a:r>
              <a:rPr lang="he-IL" sz="16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       אי הכי, אימא סיפא: </a:t>
            </a:r>
            <a:r>
              <a:rPr lang="he-IL" sz="1600" dirty="0">
                <a:solidFill>
                  <a:srgbClr val="F79646">
                    <a:lumMod val="50000"/>
                  </a:srgbClr>
                </a:solidFill>
              </a:rPr>
              <a:t>והוא שאכלן בכדי אכילת פרס </a:t>
            </a:r>
            <a:r>
              <a:rPr lang="he-IL" sz="1600" b="0" i="0" dirty="0">
                <a:solidFill>
                  <a:srgbClr val="000000"/>
                </a:solidFill>
                <a:effectLst/>
                <a:latin typeface="Arial" panose="020B0604020202020204" pitchFamily="34" charset="0"/>
              </a:rPr>
              <a:t>- ואי </a:t>
            </a:r>
            <a:r>
              <a:rPr lang="he-IL" sz="1600" b="0" i="0" dirty="0" err="1">
                <a:solidFill>
                  <a:srgbClr val="000000"/>
                </a:solidFill>
                <a:effectLst/>
                <a:latin typeface="Arial" panose="020B0604020202020204" pitchFamily="34" charset="0"/>
              </a:rPr>
              <a:t>בשערסן</a:t>
            </a:r>
            <a:r>
              <a:rPr lang="he-IL" sz="1600" b="0" i="0" dirty="0">
                <a:solidFill>
                  <a:srgbClr val="000000"/>
                </a:solidFill>
                <a:effectLst/>
                <a:latin typeface="Arial" panose="020B0604020202020204" pitchFamily="34" charset="0"/>
              </a:rPr>
              <a:t> האי 'שאכלן'? 'שאכלו' </a:t>
            </a:r>
            <a:r>
              <a:rPr lang="he-IL" sz="1600" b="0" i="0" dirty="0" err="1">
                <a:solidFill>
                  <a:srgbClr val="000000"/>
                </a:solidFill>
                <a:effectLst/>
                <a:latin typeface="Arial" panose="020B0604020202020204" pitchFamily="34" charset="0"/>
              </a:rPr>
              <a:t>מיבעי</a:t>
            </a:r>
            <a:r>
              <a:rPr lang="he-IL" sz="1600" b="0" i="0" dirty="0">
                <a:solidFill>
                  <a:srgbClr val="000000"/>
                </a:solidFill>
                <a:effectLst/>
                <a:latin typeface="Arial" panose="020B0604020202020204" pitchFamily="34" charset="0"/>
              </a:rPr>
              <a:t> ליה!</a:t>
            </a:r>
          </a:p>
          <a:p>
            <a:pPr>
              <a:lnSpc>
                <a:spcPct val="120000"/>
              </a:lnSpc>
            </a:pPr>
            <a:endParaRPr lang="he-IL" sz="3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       הכא במאי עסקינן: בבא מלחם גדול. </a:t>
            </a:r>
          </a:p>
          <a:p>
            <a:pPr>
              <a:lnSpc>
                <a:spcPct val="120000"/>
              </a:lnSpc>
            </a:pPr>
            <a:endParaRPr lang="he-IL" sz="16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מאי </a:t>
            </a:r>
            <a:r>
              <a:rPr lang="he-IL" sz="1600" b="0" i="0" dirty="0" err="1">
                <a:solidFill>
                  <a:srgbClr val="000000"/>
                </a:solidFill>
                <a:effectLst/>
                <a:latin typeface="Arial" panose="020B0604020202020204" pitchFamily="34" charset="0"/>
              </a:rPr>
              <a:t>הוה</a:t>
            </a:r>
            <a:r>
              <a:rPr lang="he-IL" sz="1600" b="0" i="0" dirty="0">
                <a:solidFill>
                  <a:srgbClr val="000000"/>
                </a:solidFill>
                <a:effectLst/>
                <a:latin typeface="Arial" panose="020B0604020202020204" pitchFamily="34" charset="0"/>
              </a:rPr>
              <a:t> עלה? </a:t>
            </a:r>
          </a:p>
          <a:p>
            <a:pPr>
              <a:lnSpc>
                <a:spcPct val="120000"/>
              </a:lnSpc>
            </a:pPr>
            <a:r>
              <a:rPr lang="he-IL" sz="1600" b="0" i="0" dirty="0">
                <a:solidFill>
                  <a:srgbClr val="000000"/>
                </a:solidFill>
                <a:effectLst/>
                <a:latin typeface="Arial" panose="020B0604020202020204" pitchFamily="34" charset="0"/>
              </a:rPr>
              <a:t>אמר רב ששת: האי </a:t>
            </a:r>
            <a:r>
              <a:rPr lang="he-IL" sz="1600" b="0" i="0" dirty="0" err="1">
                <a:solidFill>
                  <a:srgbClr val="000000"/>
                </a:solidFill>
                <a:effectLst/>
                <a:latin typeface="Arial" panose="020B0604020202020204" pitchFamily="34" charset="0"/>
              </a:rPr>
              <a:t>חביצא</a:t>
            </a:r>
            <a:r>
              <a:rPr lang="he-IL" sz="1600" b="0" i="0" dirty="0">
                <a:solidFill>
                  <a:srgbClr val="000000"/>
                </a:solidFill>
                <a:effectLst/>
                <a:latin typeface="Arial" panose="020B0604020202020204" pitchFamily="34" charset="0"/>
              </a:rPr>
              <a:t> אף על גב דלית ביה </a:t>
            </a:r>
            <a:r>
              <a:rPr lang="he-IL" sz="1600" b="0" i="0" dirty="0" err="1">
                <a:solidFill>
                  <a:srgbClr val="000000"/>
                </a:solidFill>
                <a:effectLst/>
                <a:latin typeface="Arial" panose="020B0604020202020204" pitchFamily="34" charset="0"/>
              </a:rPr>
              <a:t>פרורין</a:t>
            </a:r>
            <a:r>
              <a:rPr lang="he-IL" sz="1600" b="0" i="0" dirty="0">
                <a:solidFill>
                  <a:srgbClr val="000000"/>
                </a:solidFill>
                <a:effectLst/>
                <a:latin typeface="Arial" panose="020B0604020202020204" pitchFamily="34" charset="0"/>
              </a:rPr>
              <a:t> כזית מברך עליו המוציא לחם מן הארץ. </a:t>
            </a:r>
          </a:p>
          <a:p>
            <a:pPr>
              <a:lnSpc>
                <a:spcPct val="120000"/>
              </a:lnSpc>
            </a:pPr>
            <a:r>
              <a:rPr lang="he-IL" sz="1600" b="0" i="0" dirty="0">
                <a:solidFill>
                  <a:srgbClr val="000000"/>
                </a:solidFill>
                <a:effectLst/>
                <a:latin typeface="Arial" panose="020B0604020202020204" pitchFamily="34" charset="0"/>
              </a:rPr>
              <a:t>                     אמר רבא: והוא </a:t>
            </a:r>
            <a:r>
              <a:rPr lang="he-IL" sz="1600" b="0" i="0" dirty="0" err="1">
                <a:solidFill>
                  <a:srgbClr val="000000"/>
                </a:solidFill>
                <a:effectLst/>
                <a:latin typeface="Arial" panose="020B0604020202020204" pitchFamily="34" charset="0"/>
              </a:rPr>
              <a:t>דאיכא</a:t>
            </a:r>
            <a:r>
              <a:rPr lang="he-IL" sz="1600" b="0" i="0" dirty="0">
                <a:solidFill>
                  <a:srgbClr val="000000"/>
                </a:solidFill>
                <a:effectLst/>
                <a:latin typeface="Arial" panose="020B0604020202020204" pitchFamily="34" charset="0"/>
              </a:rPr>
              <a:t> עליה </a:t>
            </a:r>
            <a:r>
              <a:rPr lang="he-IL" sz="1600" b="0" i="0" dirty="0" err="1">
                <a:solidFill>
                  <a:srgbClr val="000000"/>
                </a:solidFill>
                <a:effectLst/>
                <a:latin typeface="Arial" panose="020B0604020202020204" pitchFamily="34" charset="0"/>
              </a:rPr>
              <a:t>תוריתא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דנהמא</a:t>
            </a:r>
            <a:r>
              <a:rPr lang="he-IL" sz="1600" b="0" i="0" dirty="0">
                <a:solidFill>
                  <a:srgbClr val="000000"/>
                </a:solidFill>
                <a:effectLst/>
                <a:latin typeface="Arial" panose="020B0604020202020204" pitchFamily="34" charset="0"/>
              </a:rPr>
              <a:t>. </a:t>
            </a:r>
          </a:p>
        </p:txBody>
      </p:sp>
      <p:sp>
        <p:nvSpPr>
          <p:cNvPr id="2" name="תיבת טקסט 1">
            <a:extLst>
              <a:ext uri="{FF2B5EF4-FFF2-40B4-BE49-F238E27FC236}">
                <a16:creationId xmlns:a16="http://schemas.microsoft.com/office/drawing/2014/main" id="{2B797F2D-B55E-DA7E-C2C0-F218EC83C8B1}"/>
              </a:ext>
            </a:extLst>
          </p:cNvPr>
          <p:cNvSpPr txBox="1"/>
          <p:nvPr/>
        </p:nvSpPr>
        <p:spPr>
          <a:xfrm>
            <a:off x="8452043" y="4368829"/>
            <a:ext cx="251520" cy="923330"/>
          </a:xfrm>
          <a:prstGeom prst="rect">
            <a:avLst/>
          </a:prstGeom>
          <a:noFill/>
        </p:spPr>
        <p:txBody>
          <a:bodyPr wrap="square" rtlCol="1">
            <a:spAutoFit/>
          </a:bodyPr>
          <a:lstStyle/>
          <a:p>
            <a:r>
              <a:rPr lang="he-IL" sz="1200" dirty="0"/>
              <a:t>①</a:t>
            </a:r>
          </a:p>
          <a:p>
            <a:endParaRPr lang="he-IL" sz="1400" dirty="0"/>
          </a:p>
          <a:p>
            <a:endParaRPr lang="he-IL" sz="1600" dirty="0"/>
          </a:p>
          <a:p>
            <a:r>
              <a:rPr lang="he-IL" sz="1200" dirty="0"/>
              <a:t>②</a:t>
            </a:r>
          </a:p>
        </p:txBody>
      </p:sp>
      <p:pic>
        <p:nvPicPr>
          <p:cNvPr id="3" name="תמונה 2">
            <a:extLst>
              <a:ext uri="{FF2B5EF4-FFF2-40B4-BE49-F238E27FC236}">
                <a16:creationId xmlns:a16="http://schemas.microsoft.com/office/drawing/2014/main" id="{F249B289-50C5-4343-92CD-1C9BCB0A68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Tree>
    <p:extLst>
      <p:ext uri="{BB962C8B-B14F-4D97-AF65-F5344CB8AC3E}">
        <p14:creationId xmlns:p14="http://schemas.microsoft.com/office/powerpoint/2010/main" val="3790726284"/>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24020</TotalTime>
  <Words>2302</Words>
  <Application>Microsoft Office PowerPoint</Application>
  <PresentationFormat>‫הצגה על המסך (4:3)</PresentationFormat>
  <Paragraphs>347</Paragraphs>
  <Slides>11</Slides>
  <Notes>9</Notes>
  <HiddenSlides>0</HiddenSlides>
  <MMClips>0</MMClips>
  <ScaleCrop>false</ScaleCrop>
  <HeadingPairs>
    <vt:vector size="6" baseType="variant">
      <vt:variant>
        <vt:lpstr>גופנים בשימוש</vt:lpstr>
      </vt:variant>
      <vt:variant>
        <vt:i4>2</vt:i4>
      </vt:variant>
      <vt:variant>
        <vt:lpstr>ערכת נושא</vt:lpstr>
      </vt:variant>
      <vt:variant>
        <vt:i4>1</vt:i4>
      </vt:variant>
      <vt:variant>
        <vt:lpstr>כותרות שקופיות</vt:lpstr>
      </vt:variant>
      <vt:variant>
        <vt:i4>11</vt:i4>
      </vt:variant>
    </vt:vector>
  </HeadingPairs>
  <TitlesOfParts>
    <vt:vector size="14" baseType="lpstr">
      <vt:lpstr>Arial</vt:lpstr>
      <vt:lpstr>Calibri</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הראל</dc:creator>
  <cp:lastModifiedBy>נועם שפירא</cp:lastModifiedBy>
  <cp:revision>2398</cp:revision>
  <dcterms:created xsi:type="dcterms:W3CDTF">2015-01-28T10:22:53Z</dcterms:created>
  <dcterms:modified xsi:type="dcterms:W3CDTF">2024-02-13T15:08:35Z</dcterms:modified>
</cp:coreProperties>
</file>