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615" r:id="rId2"/>
    <p:sldId id="630" r:id="rId3"/>
    <p:sldId id="642" r:id="rId4"/>
    <p:sldId id="643" r:id="rId5"/>
    <p:sldId id="636" r:id="rId6"/>
    <p:sldId id="644" r:id="rId7"/>
    <p:sldId id="647" r:id="rId8"/>
    <p:sldId id="645" r:id="rId9"/>
    <p:sldId id="646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7E70B-A8BF-E370-3027-C7E37DD80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EE263B3-C324-BCD9-8830-BCD75E5BFA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706714F-B1CB-E68A-83BC-760DA76F8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950E579-BF34-3100-F457-BF4660B0B2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543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6B328-0163-7968-2C1C-FEA61EE61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E1000CAA-BD68-7BA2-293E-519AAB69E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E6D3454-AA2F-B280-EC4D-3B364A193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A6FBD83-857B-CA05-75F2-174F02E374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779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CDA25-603D-F31A-0370-FA930971D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B34B17C-B8FD-2D5A-1F65-647224A27A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00B184E5-01F5-B0ED-0CD9-14C732B383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10BA0C2-FCA4-A55D-57B0-0BFE15BD9D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818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900EC-E702-1B0E-00CA-3421CEB9B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E063440-64C1-AAE5-D2F7-867C31D5D0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FFD52B0-05D1-8C6F-0990-B187C4A5E2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FFD04B9-EC28-B7A6-78EF-4C9BD083B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2204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9D3F63-61FA-3645-5D2B-3AAC2CAD91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13845F2-F8B1-6107-7532-76BF2CD6E5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23CBF139-67BF-6742-83CC-07949A7E2A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4160F66-1F7B-BAEA-4709-4D2263267B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775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08125-ED59-B421-AEF7-B69A8B88B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35DCB94-6C05-FF4C-D134-04B745DDD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100B4CD-F0F7-6558-0526-A48C5D07F0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2BAE7C4-FE82-33CE-D413-CFFEDD9AE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10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9B8D8-47A2-2260-3590-8169ACE3D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A053BE8-2F97-C57C-0917-0A62904015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309BED0A-71F5-0A63-264D-81080E6A9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6EEA12E-C62F-BE6E-2FA3-883E53DD7C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0879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EEF218-D49D-B370-1A2F-70DD75FAF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35A16DC-1FDB-07F6-D005-ADED46C4C4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4D9AA56-60E3-A6EB-DC26-639863993B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6A60C2B-4300-76B2-BD00-D3D540DCAB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968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ה'/אדר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7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לח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לח ע"א (שורה ראשונה) – דף לח ע"ב (שורה אחרונה)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083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לח ע"א (שורה ראשונה) – דף לח ע"ב (שורה אחרונה)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</a:t>
            </a:r>
            <a:r>
              <a:rPr lang="he-IL" sz="2400" b="1">
                <a:solidFill>
                  <a:srgbClr val="00B050"/>
                </a:solidFill>
              </a:rPr>
              <a:t>בדף לט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4C0EF-A90A-7962-53FB-13DE92844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EB9921-B3DB-FB62-8DB2-26A6B72A34D9}"/>
              </a:ext>
            </a:extLst>
          </p:cNvPr>
          <p:cNvSpPr txBox="1"/>
          <p:nvPr/>
        </p:nvSpPr>
        <p:spPr>
          <a:xfrm>
            <a:off x="-161866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6264AF6-8502-4FDA-2A8E-2F5A837F383B}"/>
              </a:ext>
            </a:extLst>
          </p:cNvPr>
          <p:cNvSpPr txBox="1"/>
          <p:nvPr/>
        </p:nvSpPr>
        <p:spPr>
          <a:xfrm>
            <a:off x="347292" y="41131"/>
            <a:ext cx="8208912" cy="68423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דארעא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סברת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גובלא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בעלמא הוא,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מיני מזונות.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סעודתיה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המוציא לחם מן הארץ ושלש ברכות.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 בר רב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ואדם יוצא בהן ידי חובתו בפסח,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לחם עוני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קרינן ביה.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מר בר רב אשי: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דובשא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זיעה בעלמא הוא.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כמאן? - כי האי תנא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דבש תמרים ויין תפוחים וחומץ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ספוניות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ושאר מי פירות של תרומה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אליעזר מחייב קרן וחומש ורבי יהושע פוטר.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טרימא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מהו?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יתיב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דשומשמי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אמרת 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דקורטמי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אמרת 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דפורצני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אמרת?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אדהכי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אסקיה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לדעתיה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אמרת,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ואדכרתן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אסי: האי תמרי של תרומה מותר לעשות מהן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טרימא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ואסור לעשות מהן שכר.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והלכתא: תמרי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ועבדינהו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טרימא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פרי העץ, מאי טעמא?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במלתייהו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קיימי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כדמעיקרא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7AEAA74-9536-2E3A-BCB2-308AAC23D335}"/>
              </a:ext>
            </a:extLst>
          </p:cNvPr>
          <p:cNvSpPr txBox="1"/>
          <p:nvPr/>
        </p:nvSpPr>
        <p:spPr>
          <a:xfrm>
            <a:off x="8436874" y="41131"/>
            <a:ext cx="455606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600" dirty="0"/>
          </a:p>
          <a:p>
            <a:endParaRPr lang="he-IL" dirty="0"/>
          </a:p>
          <a:p>
            <a:endParaRPr lang="he-IL" sz="1700" dirty="0"/>
          </a:p>
          <a:p>
            <a:endParaRPr lang="he-IL" sz="26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sz="1700" dirty="0"/>
          </a:p>
          <a:p>
            <a:endParaRPr lang="he-IL" dirty="0"/>
          </a:p>
          <a:p>
            <a:endParaRPr lang="he-IL" sz="28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8BAE8EA3-77AC-7C6F-47D2-4560F672E2BB}"/>
              </a:ext>
            </a:extLst>
          </p:cNvPr>
          <p:cNvSpPr/>
          <p:nvPr/>
        </p:nvSpPr>
        <p:spPr>
          <a:xfrm>
            <a:off x="1383377" y="69791"/>
            <a:ext cx="2970783" cy="936104"/>
          </a:xfrm>
          <a:prstGeom prst="wedgeRoundRectCallout">
            <a:avLst>
              <a:gd name="adj1" fmla="val 54276"/>
              <a:gd name="adj2" fmla="val -446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chemeClr val="tx1"/>
                </a:solidFill>
              </a:rPr>
              <a:t>לז</a:t>
            </a:r>
            <a:r>
              <a:rPr lang="he-IL" sz="1100" dirty="0">
                <a:solidFill>
                  <a:schemeClr val="tx1"/>
                </a:solidFill>
              </a:rPr>
              <a:t> ע"ב:</a:t>
            </a: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טרוקנין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חייבין בחלה.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אתא רבין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טרוקנין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פטורין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מן החלה.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טרוקנין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כובא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דארעא. 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9ABFDDC2-449F-05AE-C3F5-151D5AE8EAC8}"/>
              </a:ext>
            </a:extLst>
          </p:cNvPr>
          <p:cNvSpPr/>
          <p:nvPr/>
        </p:nvSpPr>
        <p:spPr>
          <a:xfrm>
            <a:off x="179512" y="3645024"/>
            <a:ext cx="1444554" cy="1597531"/>
          </a:xfrm>
          <a:prstGeom prst="wedgeRoundRectCallout">
            <a:avLst>
              <a:gd name="adj1" fmla="val 55437"/>
              <a:gd name="adj2" fmla="val 4524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chemeClr val="tx1"/>
                </a:solidFill>
              </a:rPr>
              <a:t>גובלא</a:t>
            </a:r>
            <a:r>
              <a:rPr lang="he-IL" sz="1100" dirty="0">
                <a:solidFill>
                  <a:schemeClr val="tx1"/>
                </a:solidFill>
              </a:rPr>
              <a:t> – גוש של בצק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chemeClr val="tx1"/>
                </a:solidFill>
              </a:rPr>
              <a:t>טרימא</a:t>
            </a:r>
            <a:r>
              <a:rPr lang="he-IL" sz="1100" dirty="0">
                <a:solidFill>
                  <a:schemeClr val="tx1"/>
                </a:solidFill>
              </a:rPr>
              <a:t> – 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מִמְעָךְ </a:t>
            </a:r>
            <a:endParaRPr lang="he-IL" sz="1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chemeClr val="tx1"/>
                </a:solidFill>
              </a:rPr>
              <a:t>שומשמי</a:t>
            </a:r>
            <a:r>
              <a:rPr lang="he-IL" sz="1100" dirty="0">
                <a:solidFill>
                  <a:schemeClr val="tx1"/>
                </a:solidFill>
              </a:rPr>
              <a:t> – שומשום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chemeClr val="tx1"/>
                </a:solidFill>
              </a:rPr>
              <a:t>קורטמי</a:t>
            </a:r>
            <a:r>
              <a:rPr lang="he-IL" sz="1100" dirty="0">
                <a:solidFill>
                  <a:schemeClr val="tx1"/>
                </a:solidFill>
              </a:rPr>
              <a:t> – מין כרכום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>
                <a:solidFill>
                  <a:schemeClr val="tx1"/>
                </a:solidFill>
              </a:rPr>
              <a:t>פורצני – חרצנים </a:t>
            </a:r>
            <a:endParaRPr lang="he-IL" sz="1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chemeClr val="tx1"/>
                </a:solidFill>
              </a:rPr>
              <a:t>חשילתא</a:t>
            </a:r>
            <a:r>
              <a:rPr lang="he-IL" sz="1100" dirty="0">
                <a:solidFill>
                  <a:schemeClr val="tx1"/>
                </a:solidFill>
              </a:rPr>
              <a:t> – דבר מעוך</a:t>
            </a:r>
          </a:p>
        </p:txBody>
      </p:sp>
    </p:spTree>
    <p:extLst>
      <p:ext uri="{BB962C8B-B14F-4D97-AF65-F5344CB8AC3E}">
        <p14:creationId xmlns:p14="http://schemas.microsoft.com/office/powerpoint/2010/main" val="225331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3298A-7E7D-A019-6B47-76032F982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AC912-21A3-BB3D-D544-9476EE55D1E5}"/>
              </a:ext>
            </a:extLst>
          </p:cNvPr>
          <p:cNvSpPr txBox="1"/>
          <p:nvPr/>
        </p:nvSpPr>
        <p:spPr>
          <a:xfrm>
            <a:off x="-161866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DC254CB-36D6-EAA0-4CE3-C0B99687B674}"/>
              </a:ext>
            </a:extLst>
          </p:cNvPr>
          <p:cNvSpPr txBox="1"/>
          <p:nvPr/>
        </p:nvSpPr>
        <p:spPr>
          <a:xfrm>
            <a:off x="347292" y="41131"/>
            <a:ext cx="8208912" cy="6583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ושמואל אמר: בורא מיני מזונות.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ולא פליגי, הא בעבה הא ברכה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עבה לאכילה עבדי לה, רכה לרפואה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עבדי לה.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יוסף: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שבוחשין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השתות בשבת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ושותין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זיתום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המצרי.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לרפואה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רפואה בשבת מי שרי?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ואת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תסברא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והא תנן: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כל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האוכלין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אוכל אדם לרפואה בשבת וכל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המשקין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שותה.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אלא מה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גברא לאכילה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גברא לאכילה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לישנא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אלא מה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גברא לאכילה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ורפואה ממילא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לאכילה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ורפואה ממילא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(ושמואל),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דאי מהאי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לאכילה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ורפואה ממילא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אבל הכא 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לרפואה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כיון דאית ליה הנאה מיניה בעי ברוכי.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F44F4B4B-32C0-D340-B4C5-26CBB127A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0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84A57E-EBD2-F9DF-D7E7-C2838FA963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1A3C790-3501-AF67-4010-11677927E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296306-DBE4-9029-8C18-0ED6DD6E9876}"/>
              </a:ext>
            </a:extLst>
          </p:cNvPr>
          <p:cNvSpPr txBox="1"/>
          <p:nvPr/>
        </p:nvSpPr>
        <p:spPr>
          <a:xfrm>
            <a:off x="-161866" y="35330"/>
            <a:ext cx="16375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א - דף לח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FA4FB2E-7983-BAB4-E8C8-7D76E8292668}"/>
              </a:ext>
            </a:extLst>
          </p:cNvPr>
          <p:cNvSpPr txBox="1"/>
          <p:nvPr/>
        </p:nvSpPr>
        <p:spPr>
          <a:xfrm>
            <a:off x="154345" y="74687"/>
            <a:ext cx="8640960" cy="6786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שעל הפת הוא אומר המוציא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מה הוא אומר? </a:t>
            </a: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המוציא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לחם מן הארץ.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נחמיה אומר: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מוציא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לחם מן הארץ.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</a:t>
            </a:r>
            <a:r>
              <a:rPr lang="he-IL" sz="16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מוציא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כולי עלמא לא פליגי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אֵל מוֹצִיאָם מִמִּצְרָיִם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פליגי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</a:t>
            </a:r>
            <a:r>
              <a:rPr lang="he-IL" sz="1600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המוציא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רבנן סברי המוציא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הַמּוֹצִיא לְךָ מַיִם מִצּוּר הַחַלָּמִישׁ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ורבי נחמיה סבר המוציא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דמפיק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משמע, 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הַמּוֹצִיא אֶתְכֶם מִתַּחַת סִבְלוֹת מִצְרָיִם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      ורבנן - ההוא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קודשא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לישראל: כד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מפיקנא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לכו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עבידנא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היכי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דידעיתו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דאפיקית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יתכון ממצרים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וִידַעְתֶּם כִּי אֲנִי ה'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אֱלֹהֵיכֶם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הַמּוֹצִיא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משתבחין ליה רבנן לרבי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[את] בר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גדול הוא ובקי בברכות הוא.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להם: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לכשיבא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לידכם הביאוהו לידי.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איקלע לגביה, אפיקו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פתח ואמר: </a:t>
            </a:r>
            <a:r>
              <a:rPr lang="he-IL" sz="16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מוציא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זה הוא שאומרים עליו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גדול הוא ובקי בברכות הוא?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אמר </a:t>
            </a:r>
            <a:r>
              <a:rPr lang="he-IL" sz="16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המוציא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ואשמעינן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דהלכתא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מוציא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נפשיה מפלוגתא.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והלכתא: </a:t>
            </a:r>
            <a:r>
              <a:rPr lang="he-IL" sz="16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המוציא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לחם מן הארץ,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FE25751-6D66-F670-BC15-4779CF3047EB}"/>
              </a:ext>
            </a:extLst>
          </p:cNvPr>
          <p:cNvSpPr/>
          <p:nvPr/>
        </p:nvSpPr>
        <p:spPr>
          <a:xfrm>
            <a:off x="1691680" y="188640"/>
            <a:ext cx="3402831" cy="1008112"/>
          </a:xfrm>
          <a:prstGeom prst="wedgeRoundRectCallout">
            <a:avLst>
              <a:gd name="adj1" fmla="val 54276"/>
              <a:gd name="adj2" fmla="val -446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משנה לה ע"א:</a:t>
            </a: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כיצד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...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ועל פירות הארץ - הוא אומר "בורא פרי האדמה", חוץ מן הפת שעל הפת הוא אומר "המוציא לחם מן הארץ".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2C3D7C13-64D1-C55F-9763-CB9FDCE75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60479"/>
              </p:ext>
            </p:extLst>
          </p:nvPr>
        </p:nvGraphicFramePr>
        <p:xfrm>
          <a:off x="6228184" y="3187122"/>
          <a:ext cx="2525490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1830">
                  <a:extLst>
                    <a:ext uri="{9D8B030D-6E8A-4147-A177-3AD203B41FA5}">
                      <a16:colId xmlns:a16="http://schemas.microsoft.com/office/drawing/2014/main" val="764041548"/>
                    </a:ext>
                  </a:extLst>
                </a:gridCol>
                <a:gridCol w="841830">
                  <a:extLst>
                    <a:ext uri="{9D8B030D-6E8A-4147-A177-3AD203B41FA5}">
                      <a16:colId xmlns:a16="http://schemas.microsoft.com/office/drawing/2014/main" val="1626390758"/>
                    </a:ext>
                  </a:extLst>
                </a:gridCol>
                <a:gridCol w="841830">
                  <a:extLst>
                    <a:ext uri="{9D8B030D-6E8A-4147-A177-3AD203B41FA5}">
                      <a16:colId xmlns:a16="http://schemas.microsoft.com/office/drawing/2014/main" val="4233150505"/>
                    </a:ext>
                  </a:extLst>
                </a:gridCol>
              </a:tblGrid>
              <a:tr h="245285"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מוציא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המוציא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862333"/>
                  </a:ext>
                </a:extLst>
              </a:tr>
              <a:tr h="245285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501188"/>
                  </a:ext>
                </a:extLst>
              </a:tr>
              <a:tr h="245285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רבי נחמיה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558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1E71D-7768-A35F-BF92-2F5724B7146B}"/>
              </a:ext>
            </a:extLst>
          </p:cNvPr>
          <p:cNvSpPr txBox="1"/>
          <p:nvPr/>
        </p:nvSpPr>
        <p:spPr>
          <a:xfrm>
            <a:off x="8569545" y="539547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275951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5D89F-5B75-C604-C399-D46E3ABB0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DBBD191-F0AF-AC6F-A0DE-7C56533D4C64}"/>
              </a:ext>
            </a:extLst>
          </p:cNvPr>
          <p:cNvSpPr txBox="1"/>
          <p:nvPr/>
        </p:nvSpPr>
        <p:spPr>
          <a:xfrm>
            <a:off x="-161866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A0A532B-910F-CB58-71C7-D83A16B101D5}"/>
              </a:ext>
            </a:extLst>
          </p:cNvPr>
          <p:cNvSpPr txBox="1"/>
          <p:nvPr/>
        </p:nvSpPr>
        <p:spPr>
          <a:xfrm>
            <a:off x="251520" y="1295179"/>
            <a:ext cx="8446610" cy="53465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ועל הירקות אומר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ירקות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מה פת שנשתנה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האור, אף ירקות נמי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שנשתנו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האור.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רבנאי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זאת אומרת: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בורא פרי האדמה (ממאי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ירקות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רבינו ומנו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בורא פרי האדמה.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ורבותינו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היורדין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מארץ ישראל ומנו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ואני אומר: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פרי האדמה - שלקו,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- שלקו, בורא פרי האדמה.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שלקו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משכחת 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וסלקא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וקרא,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אלא 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שלקו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היכי משכחת לה?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נחמן בר יצחק: משכחת לה בתומי וכרתי.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DDD55872-D87B-FF83-6FE7-D78A0C8C7F22}"/>
              </a:ext>
            </a:extLst>
          </p:cNvPr>
          <p:cNvSpPr/>
          <p:nvPr/>
        </p:nvSpPr>
        <p:spPr>
          <a:xfrm>
            <a:off x="2195736" y="188640"/>
            <a:ext cx="6552728" cy="1008112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משנה לה ע"א:</a:t>
            </a: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כיצד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...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ועל פירות הארץ - הוא אומר "בורא פרי האדמה", חוץ מן הפת שעל הפת הוא אומר "המוציא לחם מן הארץ".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ועל הירקות - הוא אומר "בורא פרי האדמה", רבי יהודה אומר: "בורא מיני דשאים".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6519EA2-1E71-E424-BC40-62C8C0A525D2}"/>
              </a:ext>
            </a:extLst>
          </p:cNvPr>
          <p:cNvSpPr txBox="1"/>
          <p:nvPr/>
        </p:nvSpPr>
        <p:spPr>
          <a:xfrm>
            <a:off x="8542438" y="1772746"/>
            <a:ext cx="455606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20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82255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B9C79F-952D-0193-1BAC-C636F1494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1B55F9-3066-3F2F-06F0-D8948A813711}"/>
              </a:ext>
            </a:extLst>
          </p:cNvPr>
          <p:cNvSpPr txBox="1"/>
          <p:nvPr/>
        </p:nvSpPr>
        <p:spPr>
          <a:xfrm>
            <a:off x="-161866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0035A51-EB36-564A-5257-165255BA9178}"/>
              </a:ext>
            </a:extLst>
          </p:cNvPr>
          <p:cNvSpPr txBox="1"/>
          <p:nvPr/>
        </p:nvSpPr>
        <p:spPr>
          <a:xfrm>
            <a:off x="107504" y="2645269"/>
            <a:ext cx="8446610" cy="420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נחמן –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רבינו ומנו שמואל: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וחברינו היורדים מארץ ישראל ומנו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ואני אומר: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במחלוקת שנויה,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יוצאין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ברקיק השרוי ובמבושל שלא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נמוח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ור' יוסי אומר: יוצאים ברקיק השרוי אבל לא במבושל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נמוח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ולא היא,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ועד כאן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יוסי התם אלא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טעם מצה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הכא אפי' רבי יוסי מודה.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3245639F-56F4-A665-BF98-3EC0360CEC84}"/>
              </a:ext>
            </a:extLst>
          </p:cNvPr>
          <p:cNvSpPr/>
          <p:nvPr/>
        </p:nvSpPr>
        <p:spPr>
          <a:xfrm>
            <a:off x="3994533" y="121527"/>
            <a:ext cx="4680520" cy="2448273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רבינו ומנו רב: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בורא פרי האדמה.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ורבותינו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היורדין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מארץ ישראל ומנו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אמר: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ואני אומר: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פרי האדמה - שלקו,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- שלקו, בורא פרי האדמה.</a:t>
            </a:r>
          </a:p>
        </p:txBody>
      </p:sp>
    </p:spTree>
    <p:extLst>
      <p:ext uri="{BB962C8B-B14F-4D97-AF65-F5344CB8AC3E}">
        <p14:creationId xmlns:p14="http://schemas.microsoft.com/office/powerpoint/2010/main" val="205674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8824A-B697-BEB5-D49B-B06CA8207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4697E1-6C18-8292-B53C-E6AFFC435ADA}"/>
              </a:ext>
            </a:extLst>
          </p:cNvPr>
          <p:cNvSpPr txBox="1"/>
          <p:nvPr/>
        </p:nvSpPr>
        <p:spPr>
          <a:xfrm>
            <a:off x="-161866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9456DAA-C822-32C4-0EF4-EF3E989A654F}"/>
              </a:ext>
            </a:extLst>
          </p:cNvPr>
          <p:cNvSpPr txBox="1"/>
          <p:nvPr/>
        </p:nvSpPr>
        <p:spPr>
          <a:xfrm>
            <a:off x="107504" y="2645269"/>
            <a:ext cx="8446610" cy="420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נחמן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רבינו ומנו 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וחברינו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היורדים מארץ ישראל ומנו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ואני אומר: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במחלוקת שנויה,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יוצאין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ברקיק השרוי ובמבושל שלא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נמוח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ור' יוסי אומר: יוצאים ברקיק השרוי אבל לא במבושל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נמוח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ולא היא,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ועד כאן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יוסי התם אלא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טעם מצה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הכא אפי' רבי יוסי מודה.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E721F0E1-2774-7D65-76AC-B132390FD445}"/>
              </a:ext>
            </a:extLst>
          </p:cNvPr>
          <p:cNvSpPr/>
          <p:nvPr/>
        </p:nvSpPr>
        <p:spPr>
          <a:xfrm>
            <a:off x="3994533" y="121527"/>
            <a:ext cx="4680520" cy="2448273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</a:t>
            </a:r>
            <a:r>
              <a:rPr lang="he-IL" sz="14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רבינו ומנו </a:t>
            </a: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רב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בורא פרי האדמה.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ורבותינו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היורדין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מארץ ישראל ומנו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דר' יוחנן אמר: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ואני אומר: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פרי האדמה - שלקו,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שתחלתו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- שלקו, בורא פרי האדמה.</a:t>
            </a:r>
          </a:p>
        </p:txBody>
      </p:sp>
    </p:spTree>
    <p:extLst>
      <p:ext uri="{BB962C8B-B14F-4D97-AF65-F5344CB8AC3E}">
        <p14:creationId xmlns:p14="http://schemas.microsoft.com/office/powerpoint/2010/main" val="41395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7E5CF6-8313-DDBD-8766-98F8AC03F1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85B435-03F9-3E0F-F50B-0D2F83FB62AC}"/>
              </a:ext>
            </a:extLst>
          </p:cNvPr>
          <p:cNvSpPr txBox="1"/>
          <p:nvPr/>
        </p:nvSpPr>
        <p:spPr>
          <a:xfrm>
            <a:off x="-161866" y="35330"/>
            <a:ext cx="9894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F6AB6EA-4ADE-9F23-8466-A70019D5800F}"/>
              </a:ext>
            </a:extLst>
          </p:cNvPr>
          <p:cNvSpPr txBox="1"/>
          <p:nvPr/>
        </p:nvSpPr>
        <p:spPr>
          <a:xfrm>
            <a:off x="395536" y="1531625"/>
            <a:ext cx="8208912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יוחנן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ור' בנימין בר יפת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יוחנן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נחמן בר יצחק: קבע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לשבשתיה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כר' בנימין בר יפת.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תהי בה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מה ענין ר' בנימין בר יפת אצל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אבא?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דייק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וגמיר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מרבי יוחנן רביה, ורבי בנימין בר יפת לא דייק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ועוד: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תלתין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יומין מהדר תלמודיה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יוחנן רביה, ור' בנימין בר יפת לא מהדר.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ועוד: בר מן דין ובר מן דין,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דההוא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תורמסא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דשלקי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שבע זמנין בקדרה ואכלי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בקנוח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סעודה אתו ושאלו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יוחנן ואמר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פרי האדמה.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ועוד: 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אני ראיתי את ר' יוחנן שאכל זית מליח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תחלה וסוף - אי אמרת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במילתייהו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קיימי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עליו בורא פרי העץ ולבסוף מברך עליו ברכה אחת מעין שלש, אלא אי אמרת שלקות לאו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במילתייהו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קיימי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עליו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אלא לבסוף מאי מברך? דילמא בורא נפשות רבות וחסרונן על כל מה שברא.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952C9C5D-3407-95F9-4F5B-5CDDD5114B41}"/>
              </a:ext>
            </a:extLst>
          </p:cNvPr>
          <p:cNvSpPr/>
          <p:nvPr/>
        </p:nvSpPr>
        <p:spPr>
          <a:xfrm>
            <a:off x="1187624" y="155083"/>
            <a:ext cx="7488832" cy="1219241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משום רבינו ומנו רב: 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בורא פרי האדמה.</a:t>
            </a: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ורבותינו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היורדין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מארץ ישראל ומנו </a:t>
            </a:r>
            <a:r>
              <a:rPr lang="he-IL" sz="14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40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משמיה דר' יוחנן אמר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בדברו....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 רב נחמן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- משום רבינו ומנו שמואל: שלקות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עליהם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בפה''א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וחברינו היורדים מארץ ישראל ומנו </a:t>
            </a:r>
            <a:r>
              <a:rPr lang="he-IL" sz="14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40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משמיה דר' יוחנן אמר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בדברו...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942C9D4-C620-7240-8EA9-D2D593202837}"/>
              </a:ext>
            </a:extLst>
          </p:cNvPr>
          <p:cNvSpPr txBox="1"/>
          <p:nvPr/>
        </p:nvSpPr>
        <p:spPr>
          <a:xfrm>
            <a:off x="8646393" y="3952360"/>
            <a:ext cx="288032" cy="18312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400" dirty="0"/>
          </a:p>
          <a:p>
            <a:r>
              <a:rPr lang="he-IL" sz="1300" dirty="0"/>
              <a:t>③</a:t>
            </a:r>
          </a:p>
          <a:p>
            <a:endParaRPr lang="he-IL" sz="3300" dirty="0"/>
          </a:p>
          <a:p>
            <a:r>
              <a:rPr lang="he-IL" sz="13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385826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D7967C-955E-D7BA-727D-B9F840BF89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257B28-0426-4D27-1125-054720917246}"/>
              </a:ext>
            </a:extLst>
          </p:cNvPr>
          <p:cNvSpPr txBox="1"/>
          <p:nvPr/>
        </p:nvSpPr>
        <p:spPr>
          <a:xfrm>
            <a:off x="-161866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F01FEF0-2912-36CE-4D05-7A1D8A8C7230}"/>
              </a:ext>
            </a:extLst>
          </p:cNvPr>
          <p:cNvSpPr txBox="1"/>
          <p:nvPr/>
        </p:nvSpPr>
        <p:spPr>
          <a:xfrm>
            <a:off x="501100" y="3108814"/>
            <a:ext cx="8064896" cy="23147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יצחק בר שמואל: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ירקות שאדם יוצא בהן ידי חובתו בפסח -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יוצא בהן ובקלח שלהן, אבל לא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כבושין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b="1" dirty="0">
                <a:solidFill>
                  <a:srgbClr val="F79646">
                    <a:lumMod val="50000"/>
                  </a:srgbClr>
                </a:solidFill>
              </a:rPr>
              <a:t>ולא </a:t>
            </a:r>
            <a:r>
              <a:rPr lang="he-IL" b="1" dirty="0" err="1">
                <a:solidFill>
                  <a:srgbClr val="F79646">
                    <a:lumMod val="50000"/>
                  </a:srgbClr>
                </a:solidFill>
              </a:rPr>
              <a:t>שלוקין</a:t>
            </a:r>
            <a:r>
              <a:rPr lang="he-IL" b="1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ולא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מבושלין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במילתייהו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שלוקין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לא? </a:t>
            </a:r>
          </a:p>
          <a:p>
            <a:pPr>
              <a:lnSpc>
                <a:spcPct val="120000"/>
              </a:lnSpc>
            </a:pPr>
            <a:endParaRPr lang="he-IL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דבעינן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טעם מרור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וליכא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4992B0BC-4F23-E9BC-6250-271BE8A6EFA6}"/>
              </a:ext>
            </a:extLst>
          </p:cNvPr>
          <p:cNvSpPr/>
          <p:nvPr/>
        </p:nvSpPr>
        <p:spPr>
          <a:xfrm>
            <a:off x="971600" y="573846"/>
            <a:ext cx="7704856" cy="2227353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דרש רב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משום רבינו ומנו רב: שלקות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עליהם בורא פרי האדמה.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ורבותינו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היורדין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מארץ ישראל ומנו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משמיה דר' יוחנן אמר: שלקות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עליהן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שהכל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נהיה בדברו....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דרש רב נחמן משום רבינו ומנו שמואל: שלקות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עליהם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בפה''א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וחברינו היורדים מארץ ישראל ומנו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משמיה דר' יוחנן אמר: שלקות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עליהן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שהכל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נהיה בדברו...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אמר ר'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בר אבא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יוחנן: שלקות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עליהם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בפה''א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ור' בנימין בר יפת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יוחנן: שלקות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בדברו...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ועוד: אמר ר'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אני ראיתי את ר' יוחנן שאכל זית מליח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ובריך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תחלה וסוף - 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אמרת </a:t>
            </a:r>
            <a:r>
              <a:rPr lang="he-IL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שלקות </a:t>
            </a:r>
            <a:r>
              <a:rPr lang="he-IL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במילתייהו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קיימי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עליו בורא פרי העץ ולבסוף מברך עליו ברכה אחת מעין שלש...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803DD9F9-A4F9-F225-B43B-4D3A51DE6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1096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24539</TotalTime>
  <Words>1880</Words>
  <Application>Microsoft Office PowerPoint</Application>
  <PresentationFormat>‫הצגה על המסך (4:3)</PresentationFormat>
  <Paragraphs>283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2412</cp:revision>
  <dcterms:created xsi:type="dcterms:W3CDTF">2015-01-28T10:22:53Z</dcterms:created>
  <dcterms:modified xsi:type="dcterms:W3CDTF">2024-02-14T15:53:29Z</dcterms:modified>
</cp:coreProperties>
</file>