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615" r:id="rId2"/>
    <p:sldId id="630" r:id="rId3"/>
    <p:sldId id="642" r:id="rId4"/>
    <p:sldId id="648" r:id="rId5"/>
    <p:sldId id="649" r:id="rId6"/>
    <p:sldId id="650" r:id="rId7"/>
    <p:sldId id="651" r:id="rId8"/>
    <p:sldId id="652" r:id="rId9"/>
    <p:sldId id="653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7E70B-A8BF-E370-3027-C7E37DD80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EE263B3-C324-BCD9-8830-BCD75E5BFA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706714F-B1CB-E68A-83BC-760DA76F8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950E579-BF34-3100-F457-BF4660B0B2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543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6B328-0163-7968-2C1C-FEA61EE61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E1000CAA-BD68-7BA2-293E-519AAB69E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E6D3454-AA2F-B280-EC4D-3B364A193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A6FBD83-857B-CA05-75F2-174F02E374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779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EC298-3A94-CF93-0C74-32DD8F9E8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26FBB89-B6DB-7C51-E869-E423445418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D3245DA4-7D31-1A9E-6F41-115376DD4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2468DC7-86A3-F043-5C9A-0FE4C2FD5A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6867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A9FB3-6435-CB3B-D0CF-84C0021C2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29ECB9E-86AD-12F5-BE14-C78AA8C722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AA7B74F-DE7F-443B-6E6F-F17A275AC2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8914B83-AD12-9C71-3F5B-8688B4FC6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181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E3F5CE-931E-EC1F-261D-8E091B0DB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1CBB659-360D-D296-8B4E-C5C4DA066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DED549CA-5208-FCB2-4984-2059D318A8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7BB1D35-A55C-B4F9-F8CF-F331504CAA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601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7BE70A-6E9E-6E2D-AB44-EBB2CE7EF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355C46ED-CAC0-DAD0-7AA8-C0C7595E67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010C6CBA-77BF-A3A6-8AB2-1A14022D0F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4C4020B-64BD-1744-94C6-679AD1282D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921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75116-3AE0-CA56-A53A-72BC5D0A8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CAD0CF6-9F7E-9A42-03D8-BE7C55E0B4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7840E7BE-05DC-C9C5-5E91-9061542AE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6D74FBB-B197-426A-30CB-B14F2D4BA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3417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25B21-34CA-576A-79C5-233524F96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054B17BC-45BF-2140-1D27-8A4EEFA3E9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D979F19-1915-7327-DBC4-7D8E0EA72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C3E0EA4-1550-498E-F81A-0E6980FA1F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368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י"ב/אדר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679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לט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לח ע"ב (שורה אחרונה) – דף לט ע"ב (סוף הדף)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083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לח ע"ב (שורה אחרונה) – דף לט ע"ב (סוף הדף)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4C0EF-A90A-7962-53FB-13DE92844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EB9921-B3DB-FB62-8DB2-26A6B72A34D9}"/>
              </a:ext>
            </a:extLst>
          </p:cNvPr>
          <p:cNvSpPr txBox="1"/>
          <p:nvPr/>
        </p:nvSpPr>
        <p:spPr>
          <a:xfrm>
            <a:off x="-161866" y="35330"/>
            <a:ext cx="286165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לח עמוד ב - דף לט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6264AF6-8502-4FDA-2A8E-2F5A837F383B}"/>
              </a:ext>
            </a:extLst>
          </p:cNvPr>
          <p:cNvSpPr txBox="1"/>
          <p:nvPr/>
        </p:nvSpPr>
        <p:spPr>
          <a:xfrm>
            <a:off x="1043608" y="1732676"/>
            <a:ext cx="7527284" cy="37752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רבי ירמיה לרבי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יוחנן היכי מברך על זית מליח?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כיון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דשקילא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לגרעיניה בצר ליה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שיעורא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סברת כזית גדול בעינן?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כזית בינוני בעינן (והא איכא),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וההוא דאייתו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דרבי יוחנן זית גדול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דאע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דשקלוה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לגרעינותיה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שיעורא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זית שאמרו לא קטן ולא גדול אלא בינוני וזהו אגורי.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ואמר רבי אבהו: לא אגורי שמו אלא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אברוטי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שמו, ואמרי לה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סמרוסי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ולמה נקרא שמו אגורי? ששמנו אגור בתוכו.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35A44151-2220-B52B-58F4-A69242BB2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5">
            <a:extLst>
              <a:ext uri="{FF2B5EF4-FFF2-40B4-BE49-F238E27FC236}">
                <a16:creationId xmlns:a16="http://schemas.microsoft.com/office/drawing/2014/main" id="{379F1DD9-D255-A098-3C7E-922C200B6D7E}"/>
              </a:ext>
            </a:extLst>
          </p:cNvPr>
          <p:cNvSpPr txBox="1"/>
          <p:nvPr/>
        </p:nvSpPr>
        <p:spPr>
          <a:xfrm>
            <a:off x="8477210" y="248450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19517F90-B9F0-A196-1B03-945543CF2F81}"/>
              </a:ext>
            </a:extLst>
          </p:cNvPr>
          <p:cNvSpPr/>
          <p:nvPr/>
        </p:nvSpPr>
        <p:spPr>
          <a:xfrm>
            <a:off x="3563888" y="659139"/>
            <a:ext cx="5040559" cy="753637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אני ראיתי את ר' יוחנן שאכל זית מליח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תחלה וסוף.</a:t>
            </a:r>
          </a:p>
        </p:txBody>
      </p:sp>
    </p:spTree>
    <p:extLst>
      <p:ext uri="{BB962C8B-B14F-4D97-AF65-F5344CB8AC3E}">
        <p14:creationId xmlns:p14="http://schemas.microsoft.com/office/powerpoint/2010/main" val="225331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3298A-7E7D-A019-6B47-76032F982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44F4B4B-32C0-D340-B4C5-26CBB127A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9AC912-21A3-BB3D-D544-9476EE55D1E5}"/>
              </a:ext>
            </a:extLst>
          </p:cNvPr>
          <p:cNvSpPr txBox="1"/>
          <p:nvPr/>
        </p:nvSpPr>
        <p:spPr>
          <a:xfrm>
            <a:off x="-145088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DC254CB-36D6-EAA0-4CE3-C0B99687B674}"/>
              </a:ext>
            </a:extLst>
          </p:cNvPr>
          <p:cNvSpPr txBox="1"/>
          <p:nvPr/>
        </p:nvSpPr>
        <p:spPr>
          <a:xfrm>
            <a:off x="2188750" y="116632"/>
            <a:ext cx="6703730" cy="6491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כתנאי:  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כת"י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פירנצה: ת"ש)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דהנהו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תרי תלמידי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דהוו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יתבי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קמיה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דבר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קפרא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הביאו לפניו כרוב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ודורמסקין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ופרגיות.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נתן בר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קפרא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רשות לאחד מהן לברך,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קפץ וברך על הפרגיות.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לגלג עליו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חבירו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כעס בר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קפרא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אמר: לא על המברך אני כועס אלא על המלגלג אני כועס,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אם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חבירך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דומה כמי שלא טעם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טעם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בשר מעולם, אתה על מה לגלגת עליו?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חזר ואמר: לא על המלגלג אני כועס אלא על המברך אני כועס,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ואמר אם חכמה אין כאן זקנה </a:t>
            </a:r>
            <a:r>
              <a:rPr lang="he-IL" sz="1600">
                <a:solidFill>
                  <a:srgbClr val="F79646">
                    <a:lumMod val="50000"/>
                  </a:srgbClr>
                </a:solidFill>
              </a:rPr>
              <a:t>אין כאן?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ושניהם לא הוציאו שנתן.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לאו בהא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דמברך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סבר שלקות ופרגיות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הלכך חביב עדיף.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ומלגלג סבר שלקות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ב''פ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האדמה פרגיות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- הלכך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עדיף.</a:t>
            </a:r>
          </a:p>
          <a:p>
            <a:pPr>
              <a:lnSpc>
                <a:spcPct val="120000"/>
              </a:lnSpc>
            </a:pPr>
            <a:endParaRPr lang="he-IL" sz="2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 שלקות ופרגיות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סבר חביב עדיף, ומר סבר כרוב עדיף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דזיין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8E539D1-6686-9D43-928D-BA10FECDAEBA}"/>
              </a:ext>
            </a:extLst>
          </p:cNvPr>
          <p:cNvSpPr/>
          <p:nvPr/>
        </p:nvSpPr>
        <p:spPr>
          <a:xfrm>
            <a:off x="204679" y="463387"/>
            <a:ext cx="4024059" cy="1512168"/>
          </a:xfrm>
          <a:prstGeom prst="wedgeRoundRectCallout">
            <a:avLst>
              <a:gd name="adj1" fmla="val 52272"/>
              <a:gd name="adj2" fmla="val -4220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לח עמוד ב: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רב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חסדא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משום רבינו ומנו רב: שלקות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עליהם בורא פרי האדמה...</a:t>
            </a:r>
          </a:p>
          <a:p>
            <a:pPr>
              <a:lnSpc>
                <a:spcPct val="120000"/>
              </a:lnSpc>
            </a:pP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משמיה דר' יוחנן אמר: שלקות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עליהן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שהכל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נהיה בדברו....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רב נחמן משום רבינו ומנו שמואל: שלקות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עליהם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בפה''א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עולא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משמיה דר' יוחנן אמר: שלקות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עליהן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שהכל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נהיה בדברו...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אמר ר'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חייא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בר אבא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יוחנן: שלקות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מברכין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עליהם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בפה''א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ור' בנימין בר יפת </a:t>
            </a: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א''ר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 יוחנן: שלקות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עליהם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בדברו...</a:t>
            </a:r>
          </a:p>
        </p:txBody>
      </p:sp>
    </p:spTree>
    <p:extLst>
      <p:ext uri="{BB962C8B-B14F-4D97-AF65-F5344CB8AC3E}">
        <p14:creationId xmlns:p14="http://schemas.microsoft.com/office/powerpoint/2010/main" val="243660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B88C2-E310-CF93-D9E0-320C72DBD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9078CE1-FAAC-DCF1-396E-7138EBE2D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8B6A0F-A15A-510B-0560-1543BF74FEB8}"/>
              </a:ext>
            </a:extLst>
          </p:cNvPr>
          <p:cNvSpPr txBox="1"/>
          <p:nvPr/>
        </p:nvSpPr>
        <p:spPr>
          <a:xfrm>
            <a:off x="-145088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B061EA50-E933-D979-EEAE-F5D144EFA2C0}"/>
              </a:ext>
            </a:extLst>
          </p:cNvPr>
          <p:cNvSpPr txBox="1"/>
          <p:nvPr/>
        </p:nvSpPr>
        <p:spPr>
          <a:xfrm>
            <a:off x="2195736" y="188640"/>
            <a:ext cx="6552728" cy="61775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לן: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גרגלידי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פרמינהו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זוטא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לבי רב יהודה אמר לן: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אידי ואידי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דפרמינהו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טפי כי היכי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דנמתיק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טעמיה.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אשי: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רב כהנא אמר לן: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תבשילא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דסלקא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מפשו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קמחא - בורא פרי האדמה,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דמפשו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קמחא טפי - בורא מיני מזונות.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והדר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אידי ואידי בורא פרי האדמה, והאי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דשדי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קמחא טפי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לדבוקי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בעלמא עבדי לה.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תבשיל של תרדין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יפה ללב, וטוב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לעינים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לבני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ועביד תוך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D948C438-CEAE-176C-57BA-4A34537C1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29403"/>
              </p:ext>
            </p:extLst>
          </p:nvPr>
        </p:nvGraphicFramePr>
        <p:xfrm>
          <a:off x="323528" y="1237341"/>
          <a:ext cx="2952330" cy="868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103360984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1900632861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482556650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 rtl="1"/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פרימא</a:t>
                      </a:r>
                      <a:r>
                        <a:rPr lang="he-IL" sz="1300" dirty="0"/>
                        <a:t> רבא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פרימא</a:t>
                      </a:r>
                      <a:r>
                        <a:rPr lang="he-IL" sz="1300" dirty="0"/>
                        <a:t> זוטא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01264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בי רב </a:t>
                      </a:r>
                      <a:r>
                        <a:rPr lang="he-IL" sz="1300" dirty="0" err="1"/>
                        <a:t>הונא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בפה"א</a:t>
                      </a:r>
                      <a:endParaRPr lang="he-IL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שהכל</a:t>
                      </a:r>
                      <a:endParaRPr lang="he-IL" sz="1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1061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בי רב יהודה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בפה"א</a:t>
                      </a:r>
                      <a:endParaRPr lang="he-IL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בפה"א</a:t>
                      </a:r>
                      <a:endParaRPr lang="he-IL" sz="1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20558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02D7425D-9F2A-EB87-F93A-43B30FA3A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7069"/>
              </p:ext>
            </p:extLst>
          </p:nvPr>
        </p:nvGraphicFramePr>
        <p:xfrm>
          <a:off x="323528" y="3280400"/>
          <a:ext cx="2520276" cy="868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0092">
                  <a:extLst>
                    <a:ext uri="{9D8B030D-6E8A-4147-A177-3AD203B41FA5}">
                      <a16:colId xmlns:a16="http://schemas.microsoft.com/office/drawing/2014/main" val="103360984"/>
                    </a:ext>
                  </a:extLst>
                </a:gridCol>
                <a:gridCol w="840092">
                  <a:extLst>
                    <a:ext uri="{9D8B030D-6E8A-4147-A177-3AD203B41FA5}">
                      <a16:colId xmlns:a16="http://schemas.microsoft.com/office/drawing/2014/main" val="1900632861"/>
                    </a:ext>
                  </a:extLst>
                </a:gridCol>
                <a:gridCol w="840092">
                  <a:extLst>
                    <a:ext uri="{9D8B030D-6E8A-4147-A177-3AD203B41FA5}">
                      <a16:colId xmlns:a16="http://schemas.microsoft.com/office/drawing/2014/main" val="2482556650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 rtl="1"/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דסלקא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דלפתא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01264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רב כהנא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בפה"א</a:t>
                      </a:r>
                      <a:endParaRPr lang="he-IL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/>
                        <a:t>במ"מ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10618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הדר אמר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בפה"א</a:t>
                      </a:r>
                      <a:endParaRPr lang="he-IL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/>
                        <a:t>בפה"א</a:t>
                      </a:r>
                      <a:endParaRPr lang="he-IL" sz="1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20558"/>
                  </a:ext>
                </a:extLst>
              </a:tr>
            </a:tbl>
          </a:graphicData>
        </a:graphic>
      </p:graphicFrame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5793657-FDBF-417B-54C4-B760BDAC4FC0}"/>
              </a:ext>
            </a:extLst>
          </p:cNvPr>
          <p:cNvSpPr txBox="1"/>
          <p:nvPr/>
        </p:nvSpPr>
        <p:spPr>
          <a:xfrm>
            <a:off x="8601161" y="193536"/>
            <a:ext cx="455606" cy="53091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1700" dirty="0"/>
          </a:p>
          <a:p>
            <a:endParaRPr lang="he-IL" sz="1700" dirty="0"/>
          </a:p>
          <a:p>
            <a:endParaRPr lang="he-IL" sz="1700" dirty="0"/>
          </a:p>
          <a:p>
            <a:endParaRPr lang="he-IL" sz="1700" dirty="0"/>
          </a:p>
          <a:p>
            <a:endParaRPr lang="he-IL" sz="20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51841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D804D-8895-9FEF-6976-7147DD013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823D0C1-4F46-E632-2AF4-7E5F0FD7D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9783CF-F51B-2DF4-D3EF-03D877C0475E}"/>
              </a:ext>
            </a:extLst>
          </p:cNvPr>
          <p:cNvSpPr txBox="1"/>
          <p:nvPr/>
        </p:nvSpPr>
        <p:spPr>
          <a:xfrm>
            <a:off x="-145088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4737204E-3686-9FB4-0942-50B501D96BCC}"/>
              </a:ext>
            </a:extLst>
          </p:cNvPr>
          <p:cNvSpPr txBox="1"/>
          <p:nvPr/>
        </p:nvSpPr>
        <p:spPr>
          <a:xfrm>
            <a:off x="1259632" y="595489"/>
            <a:ext cx="7272808" cy="42184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 לי,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דסלקא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כסלקא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דלפתא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כלפתא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דכולהו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שלקי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ככולהו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שלקי.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דשיבתא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מאי?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למתוקי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עבדי או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לעבורי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זוהמא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עבדי לה?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השבת, משנתנה טעם בקדירה - אין בה משום תרומה, ואינה מטמאה טומאת אוכלים.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 מינה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למתוקי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עבדי לה שמע מינה.</a:t>
            </a:r>
          </a:p>
        </p:txBody>
      </p:sp>
    </p:spTree>
    <p:extLst>
      <p:ext uri="{BB962C8B-B14F-4D97-AF65-F5344CB8AC3E}">
        <p14:creationId xmlns:p14="http://schemas.microsoft.com/office/powerpoint/2010/main" val="17269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1BD42-5AA9-3DE6-7481-3EDBDA352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89EC521-E7CC-C4A7-6A88-C4B67CB07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B3A347-AAD3-1CA2-626C-93598E5A1CDE}"/>
              </a:ext>
            </a:extLst>
          </p:cNvPr>
          <p:cNvSpPr txBox="1"/>
          <p:nvPr/>
        </p:nvSpPr>
        <p:spPr>
          <a:xfrm>
            <a:off x="-145088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א - דף לט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0814F21-0271-F331-793E-FD6CE17EE0BA}"/>
              </a:ext>
            </a:extLst>
          </p:cNvPr>
          <p:cNvSpPr txBox="1"/>
          <p:nvPr/>
        </p:nvSpPr>
        <p:spPr>
          <a:xfrm>
            <a:off x="2386593" y="66298"/>
            <a:ext cx="6120680" cy="6786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פת צנומה בקערה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המוציא.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ופליגא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צריך שתכלה ברכה עם הפת.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שנא צנומה דלא,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כליא ברכה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אפרוסה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הפת נמי,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אפרוסה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גמרה!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בוצע.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נהרדעי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עבדי כר'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עבדי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 אם: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אבוך עביד כר'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צריך שתכלה ברכה עם הפת,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עבדי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בוצע.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B3C35159-15E4-BFBC-DC02-574556E5C702}"/>
              </a:ext>
            </a:extLst>
          </p:cNvPr>
          <p:cNvSpPr txBox="1"/>
          <p:nvPr/>
        </p:nvSpPr>
        <p:spPr>
          <a:xfrm>
            <a:off x="8426876" y="306334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4060A7BD-4E3F-01B4-49A5-ED806458C6A0}"/>
              </a:ext>
            </a:extLst>
          </p:cNvPr>
          <p:cNvSpPr/>
          <p:nvPr/>
        </p:nvSpPr>
        <p:spPr>
          <a:xfrm>
            <a:off x="420704" y="620688"/>
            <a:ext cx="2999168" cy="1512168"/>
          </a:xfrm>
          <a:prstGeom prst="wedgeRoundRectCallout">
            <a:avLst>
              <a:gd name="adj1" fmla="val 52552"/>
              <a:gd name="adj2" fmla="val -3998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תוס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':</a:t>
            </a:r>
          </a:p>
          <a:p>
            <a:pPr>
              <a:lnSpc>
                <a:spcPct val="120000"/>
              </a:lnSpc>
            </a:pP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כגון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שלמה לפניו ובצע מן הצנומה רב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סבר דהוי כמו שלמה מאחר שהיא חביבה [מברך עליה] ור'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ס''ל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שתכלה ברכה עם הפת ואם כן בעינן שתכלה הברכה עם בציעת הפת וכיון שבצועה קודם לכן שלמה עדיף אבל אי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שלמה מודה שיברך על הפרורים המוציא לחם מן הארץ.</a:t>
            </a:r>
          </a:p>
        </p:txBody>
      </p:sp>
    </p:spTree>
    <p:extLst>
      <p:ext uri="{BB962C8B-B14F-4D97-AF65-F5344CB8AC3E}">
        <p14:creationId xmlns:p14="http://schemas.microsoft.com/office/powerpoint/2010/main" val="344113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66957-7B13-6FF1-1EA6-1AB139B4E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C0F18FB-B116-1EDA-3BFA-8505313C1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23A047-4A6A-5880-6345-363931C749C3}"/>
              </a:ext>
            </a:extLst>
          </p:cNvPr>
          <p:cNvSpPr txBox="1"/>
          <p:nvPr/>
        </p:nvSpPr>
        <p:spPr>
          <a:xfrm>
            <a:off x="-145088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א - דף לט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F2BFF73A-F4E4-D8BC-5502-D9EC73525980}"/>
              </a:ext>
            </a:extLst>
          </p:cNvPr>
          <p:cNvSpPr txBox="1"/>
          <p:nvPr/>
        </p:nvSpPr>
        <p:spPr>
          <a:xfrm>
            <a:off x="2386593" y="66298"/>
            <a:ext cx="6120680" cy="6786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פת צנומה בקערה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המוציא.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ופליגא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צריך שתכלה ברכה עם הפת.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שנא צנומה דלא,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כליא ברכה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אפרוסה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כליא,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הפת נמי,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אפרוסה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גמרה!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מברך </a:t>
            </a:r>
            <a:r>
              <a:rPr lang="he-IL" sz="1600" b="0" i="0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בוצע.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נהרדעי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עבדי 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כר'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עבדי </a:t>
            </a:r>
            <a:r>
              <a:rPr lang="he-IL" sz="1600" b="0" i="0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כרבא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לי אם: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אבוך עביד 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כר'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צריך שתכלה ברכה עם הפת,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עבדי </a:t>
            </a:r>
            <a:r>
              <a:rPr lang="he-IL" sz="1600" b="0" i="0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כרבא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והלכתא </a:t>
            </a:r>
            <a:r>
              <a:rPr lang="he-IL" sz="1600" b="0" i="0" dirty="0" err="1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כרבא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בוצע.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E4D24EF-A6F0-3DE9-5531-2B68F21B2A60}"/>
              </a:ext>
            </a:extLst>
          </p:cNvPr>
          <p:cNvSpPr txBox="1"/>
          <p:nvPr/>
        </p:nvSpPr>
        <p:spPr>
          <a:xfrm>
            <a:off x="8426876" y="306334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F9C39838-02E8-4EBD-50D2-61E55D67CAB4}"/>
              </a:ext>
            </a:extLst>
          </p:cNvPr>
          <p:cNvSpPr/>
          <p:nvPr/>
        </p:nvSpPr>
        <p:spPr>
          <a:xfrm>
            <a:off x="420704" y="620688"/>
            <a:ext cx="2999168" cy="1512168"/>
          </a:xfrm>
          <a:prstGeom prst="wedgeRoundRectCallout">
            <a:avLst>
              <a:gd name="adj1" fmla="val 52552"/>
              <a:gd name="adj2" fmla="val -3998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 err="1">
                <a:solidFill>
                  <a:srgbClr val="000000"/>
                </a:solidFill>
                <a:latin typeface="Arial" panose="020B0604020202020204" pitchFamily="34" charset="0"/>
              </a:rPr>
              <a:t>תוס</a:t>
            </a:r>
            <a:r>
              <a:rPr lang="he-IL" sz="1050" dirty="0">
                <a:solidFill>
                  <a:srgbClr val="000000"/>
                </a:solidFill>
                <a:latin typeface="Arial" panose="020B0604020202020204" pitchFamily="34" charset="0"/>
              </a:rPr>
              <a:t>':</a:t>
            </a:r>
          </a:p>
          <a:p>
            <a:pPr>
              <a:lnSpc>
                <a:spcPct val="120000"/>
              </a:lnSpc>
            </a:pP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כגון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שלמה לפניו ובצע מן הצנומה רב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סבר דהוי כמו שלמה מאחר שהיא חביבה [מברך עליה] ור'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ס''ל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שתכלה ברכה עם הפת ואם כן בעינן שתכלה הברכה עם בציעת הפת וכיון שבצועה קודם לכן שלמה עדיף אבל אי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שלמה מודה שיברך על הפרורים המוציא לחם מן הארץ.</a:t>
            </a:r>
          </a:p>
        </p:txBody>
      </p:sp>
    </p:spTree>
    <p:extLst>
      <p:ext uri="{BB962C8B-B14F-4D97-AF65-F5344CB8AC3E}">
        <p14:creationId xmlns:p14="http://schemas.microsoft.com/office/powerpoint/2010/main" val="156934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C6C16-FE91-9755-A1D0-56DAC06AD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E3F3FA-EC66-7EFC-2446-77011D5E5D2B}"/>
              </a:ext>
            </a:extLst>
          </p:cNvPr>
          <p:cNvSpPr txBox="1"/>
          <p:nvPr/>
        </p:nvSpPr>
        <p:spPr>
          <a:xfrm>
            <a:off x="-136699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1C67E4E-957E-897B-BBC9-94DD849D6DF2}"/>
              </a:ext>
            </a:extLst>
          </p:cNvPr>
          <p:cNvSpPr txBox="1"/>
          <p:nvPr/>
        </p:nvSpPr>
        <p:spPr>
          <a:xfrm>
            <a:off x="107504" y="-30817"/>
            <a:ext cx="8813155" cy="68423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הביאו לפניהם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פתיתין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ושלמין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מברך על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הפתיתין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ופוטר את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השלמין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יוחנן אמר: שלמה מצוה מן המובחר.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פרוסה של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ושלמה 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השעורין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דברי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על הפרוסה של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ופוטר את השלמה של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שעורין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ירמיה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כתנאי: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תורמין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בצל קטן שלם אבל לא חצי בצל גדול,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ר' יהודה אומר: לא כי אלא חצי בצל גדול.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מאי לאו בהא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סבר חשוב עדיף ומר סבר שלם עדיף?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כהן כולי עלמא לא פליגי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דחשוב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עדיף,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כי פליגי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כהן,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כל מקום שיש כהן תורם מן היפה,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וכל מקום שאין כהן תורם מן המתקיים.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ר' יהודה אומר: אין תורם אלא מן היפה. </a:t>
            </a:r>
          </a:p>
          <a:p>
            <a:pPr>
              <a:lnSpc>
                <a:spcPct val="120000"/>
              </a:lnSpc>
            </a:pPr>
            <a:endParaRPr lang="he-IL" sz="1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וירא שמים יוצא 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שניהן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ומנו? מר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מניח פרוסה בתוך השלמה ובוצע.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 תנא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נחמן בר יצחק: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מניח הפרוסה בתוך השלמה ובוצע ומברך.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מה שמך?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שלמן.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שלום אתה ושלמה משנתך ששמת שלום בין התלמידים.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מחבר חץ ישר 3">
            <a:extLst>
              <a:ext uri="{FF2B5EF4-FFF2-40B4-BE49-F238E27FC236}">
                <a16:creationId xmlns:a16="http://schemas.microsoft.com/office/drawing/2014/main" id="{B117F522-E3C0-6AE4-12F8-CDDA5DA4166A}"/>
              </a:ext>
            </a:extLst>
          </p:cNvPr>
          <p:cNvCxnSpPr>
            <a:cxnSpLocks/>
          </p:cNvCxnSpPr>
          <p:nvPr/>
        </p:nvCxnSpPr>
        <p:spPr>
          <a:xfrm>
            <a:off x="5218669" y="1650474"/>
            <a:ext cx="1153531" cy="376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CEEFED12-FDDD-B2BA-0F46-329ECD90559A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63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2163D-17E7-EC77-776F-96279153A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88BDFE-11D3-B4D0-37D5-4CDEFE4078BB}"/>
              </a:ext>
            </a:extLst>
          </p:cNvPr>
          <p:cNvSpPr txBox="1"/>
          <p:nvPr/>
        </p:nvSpPr>
        <p:spPr>
          <a:xfrm>
            <a:off x="-136699" y="35330"/>
            <a:ext cx="149350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לט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A09854F-0A4B-C193-C578-BCA41F64186B}"/>
              </a:ext>
            </a:extLst>
          </p:cNvPr>
          <p:cNvSpPr txBox="1"/>
          <p:nvPr/>
        </p:nvSpPr>
        <p:spPr>
          <a:xfrm>
            <a:off x="1187624" y="287483"/>
            <a:ext cx="7445003" cy="5789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מודים בפסח שמניח פרוסה בתוך שלמה ובוצע.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טעמא?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לחם עוני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כתיב. </a:t>
            </a:r>
          </a:p>
          <a:p>
            <a:pPr>
              <a:lnSpc>
                <a:spcPct val="120000"/>
              </a:lnSpc>
            </a:pPr>
            <a:endParaRPr lang="he-IL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ובשבת חייב אדם לבצוע על שתי ככרות.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לחם משנה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כתיב.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לרב כהנא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דנקיט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תרתי ובצע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בצע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שירותא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אשי: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מתחזי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כרעבתנותא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אמר [ליה]: 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יומא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קעביד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והאידנא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עביד לא מתחזי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כרעבתנותא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אמי ורב אסי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מתרמי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דערובא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המוציא לחם מן הארץ,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אמרי: הואיל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ואתעביד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מצוה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נעביד ביה מצוה אחריתי.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FB95572B-EF8D-51B2-76D7-18D3F7031DDE}"/>
              </a:ext>
            </a:extLst>
          </p:cNvPr>
          <p:cNvSpPr txBox="1"/>
          <p:nvPr/>
        </p:nvSpPr>
        <p:spPr>
          <a:xfrm>
            <a:off x="8534049" y="301768"/>
            <a:ext cx="455606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51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r>
              <a:rPr lang="he-IL" dirty="0"/>
              <a:t>●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13B0627B-12BB-4BF7-B8CB-030343E16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AE7487C1-D5DB-C241-94C1-38F89EAA3717}"/>
              </a:ext>
            </a:extLst>
          </p:cNvPr>
          <p:cNvSpPr txBox="1"/>
          <p:nvPr/>
        </p:nvSpPr>
        <p:spPr>
          <a:xfrm>
            <a:off x="7947987" y="2976681"/>
            <a:ext cx="388219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sz="1400" dirty="0"/>
          </a:p>
          <a:p>
            <a:endParaRPr lang="he-IL" dirty="0"/>
          </a:p>
          <a:p>
            <a:r>
              <a:rPr lang="he-IL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26242745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25161</TotalTime>
  <Words>1460</Words>
  <Application>Microsoft Office PowerPoint</Application>
  <PresentationFormat>‫הצגה על המסך (4:3)</PresentationFormat>
  <Paragraphs>276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2435</cp:revision>
  <dcterms:created xsi:type="dcterms:W3CDTF">2015-01-28T10:22:53Z</dcterms:created>
  <dcterms:modified xsi:type="dcterms:W3CDTF">2024-02-21T06:23:42Z</dcterms:modified>
</cp:coreProperties>
</file>