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615" r:id="rId2"/>
    <p:sldId id="642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  <p:sldId id="42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ראל" initials="ה" lastIdx="1" clrIdx="0">
    <p:extLst>
      <p:ext uri="{19B8F6BF-5375-455C-9EA6-DF929625EA0E}">
        <p15:presenceInfo xmlns:p15="http://schemas.microsoft.com/office/powerpoint/2012/main" userId="הרא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5250" autoAdjust="0"/>
  </p:normalViewPr>
  <p:slideViewPr>
    <p:cSldViewPr>
      <p:cViewPr varScale="1">
        <p:scale>
          <a:sx n="91" d="100"/>
          <a:sy n="91" d="100"/>
        </p:scale>
        <p:origin x="12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2E648E-CA2E-4885-8A88-243AF9A8D75E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125537-8725-4A13-8BEE-395E38D92F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9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B328-0163-7968-2C1C-FEA61EE61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1000CAA-BD68-7BA2-293E-519AAB69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E6D3454-AA2F-B280-EC4D-3B364A193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A6FBD83-857B-CA05-75F2-174F02E37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779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463C-74AC-6EE0-7B89-75E8EDC9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D30B853-8DFE-42EF-5713-A2B393541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8798683-72A1-51F5-9027-71AB916CD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C8E7055-9B9F-2CAC-1B22-96D9333A2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0838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F1A9F-7125-9ABD-56F4-154B56C6A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1132C11-6FB8-CDA6-CF4C-3528FB2F3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F13F6AB-6612-ED83-6932-95ECF2E5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49882AB-47FA-86B7-2FA9-E64C609C4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99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3C4D6-0F46-4F2F-5D8D-ADA2C1FEB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15F320F-25F9-6633-7CBE-506E9E58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2324231-8B3F-B2F4-8051-6F2F09962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1F51F81-5ABF-07D1-DEDE-BAE505E78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800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6FE37-5447-2D6D-ED4C-2149177F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11A4D2F-9A9E-2BDD-5811-01BCEA25C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0EA69CA-7E03-740E-0A1C-8340C05B6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F7B062-44E6-6D2E-194A-90D3261F2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407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8E07A-9782-4D3F-BA1F-1C58F36E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331248A-01A7-1DC4-6D12-456847CD7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F8FA1ED-73C0-84A9-7496-C097EC63F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EB9BFF-29A4-5550-939D-98E9496E6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87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DEA2-2650-67C9-033E-2CEB118FA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F51C85-9040-B91E-CCA8-524112E2A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285942B-7D46-AF8D-6975-3BA7E8945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79525A-5852-83FF-5BDD-12E285849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26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D8FE-C6E4-9F20-22DF-588424026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A0BDC83-3993-D3A7-BCE2-56D8F4F6E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2EE38D4-A458-EA43-6A7C-19A6C3E9D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ACA7147-0A00-16A6-FF8A-DD980194C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A912-CF9C-A4E8-5995-5BCB5FD13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779EEEC-3609-F93C-E846-0F9E51C4B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9240D81-74D1-5B06-075D-332B86AB5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2F1DAAE-E07D-E595-F523-D6A2D179D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98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B6B1-EE2A-5E2D-F45D-3200DFDE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4BCBA32-B69A-C1FD-1B36-09F5ABCE7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39735AE-ED75-8A77-DE19-06E6BC57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82DAEA3-26B4-318F-B5C3-6F346166E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646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FE376-C8A0-870C-0DF8-BCA573E6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82328E4-DA84-5FCB-DFD3-D34CAB135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E068858-4E21-68AC-BC16-CBD75B8FD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7AF856D-D047-5DC0-C947-BE31C5713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50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1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3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1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3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54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4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6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2D9F-8966-4E40-B24B-F4D66135C1D0}" type="datetimeFigureOut">
              <a:rPr lang="he-IL" smtClean="0"/>
              <a:pPr/>
              <a:t>י"ג/אדר א/תשפ"ד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1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f-yomi.com/MediaPage.aspx?id=2668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16" y="1386064"/>
            <a:ext cx="8820472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C0504D">
                    <a:lumMod val="75000"/>
                  </a:srgbClr>
                </a:solidFill>
              </a:rPr>
              <a:t>מסכת ברכות</a:t>
            </a:r>
          </a:p>
          <a:p>
            <a:pPr algn="ctr"/>
            <a:r>
              <a:rPr lang="he-IL" sz="4000" b="1" dirty="0">
                <a:solidFill>
                  <a:srgbClr val="C0504D">
                    <a:lumMod val="75000"/>
                  </a:srgbClr>
                </a:solidFill>
              </a:rPr>
              <a:t>דף מ</a:t>
            </a:r>
          </a:p>
          <a:p>
            <a:pPr algn="ctr"/>
            <a:endParaRPr lang="he-IL" sz="20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דף מ ע"א (תחילת הדף) – דף </a:t>
            </a:r>
            <a:r>
              <a:rPr lang="he-IL" sz="2400" b="1" dirty="0" err="1">
                <a:solidFill>
                  <a:srgbClr val="C0504D">
                    <a:lumMod val="75000"/>
                  </a:srgbClr>
                </a:solidFill>
              </a:rPr>
              <a:t>מא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 ע"א (שורה 4)</a:t>
            </a:r>
          </a:p>
          <a:p>
            <a:pPr algn="ctr"/>
            <a:endParaRPr lang="he-IL" sz="20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EEECE1">
                    <a:lumMod val="50000"/>
                  </a:srgbClr>
                </a:solidFill>
              </a:rPr>
              <a:t>מצגת עזר ללימוד הדף היומי</a:t>
            </a:r>
          </a:p>
          <a:p>
            <a:pPr algn="ctr"/>
            <a:endParaRPr lang="he-IL" sz="800" b="1" dirty="0">
              <a:solidFill>
                <a:srgbClr val="EEECE1">
                  <a:lumMod val="50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EEECE1">
                    <a:lumMod val="50000"/>
                  </a:srgbClr>
                </a:solidFill>
              </a:rPr>
              <a:t>בעריכת: הראל שפירא</a:t>
            </a:r>
          </a:p>
          <a:p>
            <a:pPr algn="ctr"/>
            <a:endParaRPr lang="he-IL" sz="1400" b="1" dirty="0">
              <a:solidFill>
                <a:srgbClr val="EEECE1">
                  <a:lumMod val="50000"/>
                </a:srgbClr>
              </a:solidFill>
            </a:endParaRPr>
          </a:p>
          <a:p>
            <a:pPr algn="ctr"/>
            <a:endParaRPr lang="he-IL" sz="2400" b="1" dirty="0">
              <a:solidFill>
                <a:srgbClr val="EEECE1">
                  <a:lumMod val="50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EEECE1">
                    <a:lumMod val="50000"/>
                  </a:srgbClr>
                </a:solidFill>
              </a:rPr>
              <a:t>לשמיעת השיעור בליווי המצגת – </a:t>
            </a:r>
            <a:r>
              <a:rPr lang="he-IL" sz="2400" dirty="0">
                <a:solidFill>
                  <a:srgbClr val="EEECE1">
                    <a:lumMod val="50000"/>
                  </a:srgbClr>
                </a:solidFill>
                <a:hlinkClick r:id="rId3"/>
              </a:rPr>
              <a:t>לחץ כאן</a:t>
            </a:r>
            <a:endParaRPr lang="he-IL" sz="2400" dirty="0">
              <a:solidFill>
                <a:srgbClr val="EEECE1">
                  <a:lumMod val="50000"/>
                </a:srgbClr>
              </a:solidFill>
            </a:endParaRP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he-IL" sz="1400" dirty="0"/>
              <a:t>ליצירת קשר: </a:t>
            </a:r>
          </a:p>
          <a:p>
            <a:r>
              <a:rPr lang="he-IL" sz="1400" dirty="0"/>
              <a:t>טל': 054-4931075</a:t>
            </a:r>
            <a:endParaRPr lang="en-US" sz="1400" dirty="0"/>
          </a:p>
          <a:p>
            <a:r>
              <a:rPr lang="he-IL" sz="1400" dirty="0"/>
              <a:t>דוא"ל: </a:t>
            </a:r>
            <a:r>
              <a:rPr lang="en-US" sz="1400" dirty="0"/>
              <a:t>rlshapira@gmail.com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0831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EC3ED-B277-8AA2-090E-1B62A2E82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C2BEC4E-335C-C168-47B7-BC97856F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2B475-B7AF-9B48-0AC3-3B53ED9E0902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A9A8E66-70F6-BD0E-E28E-1BFDD2E0EA6F}"/>
              </a:ext>
            </a:extLst>
          </p:cNvPr>
          <p:cNvSpPr txBox="1"/>
          <p:nvPr/>
        </p:nvSpPr>
        <p:spPr>
          <a:xfrm>
            <a:off x="683568" y="-47655"/>
            <a:ext cx="7776864" cy="6694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משנה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ועל דבר שאין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גדולו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מן הארץ - אומר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נהיה בדברו. 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החומץ ועל הנובלות ועל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הגובאי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- אומר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נהיה בדברו.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ר' יהודה אומר: כל שהוא מין קללה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מברכין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עליו. 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היו לפניו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מינין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הרבה -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ר' יהודה אומר: אם יש ביניהן מין שבעה עליו הוא מברך,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''א: מברך על איזה מהן שירצה.</a:t>
            </a:r>
          </a:p>
          <a:p>
            <a:pPr>
              <a:lnSpc>
                <a:spcPct val="120000"/>
              </a:lnSpc>
            </a:pPr>
            <a:br>
              <a:rPr lang="he-IL" sz="1100" dirty="0"/>
            </a:br>
            <a:r>
              <a:rPr lang="he-I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he-IL" sz="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תנו רבנן: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דבר שאין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גדולו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מן הארץ כגון בשר בהמות חיות ועופות ודגים - אומר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נהיה בדברו.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החלב ועל הביצים ועל הגבינה - אומר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הפת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שעפשה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ועל היין שהקרים ועל התבשיל שעבר צורתו - אומר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המלח ועל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הזמית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he-IL" sz="1600" b="1" dirty="0">
                <a:solidFill>
                  <a:srgbClr val="F79646">
                    <a:lumMod val="50000"/>
                  </a:srgbClr>
                </a:solidFill>
              </a:rPr>
              <a:t>ועל כמהין ופטריות - אומר </a:t>
            </a:r>
            <a:r>
              <a:rPr lang="he-IL" sz="1600" b="1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למימרא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דכמהין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ופטריות לאו גדולי קרקע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נינהו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והתניא: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הנודר מפירות הארץ - אסור בפירות הארץ ומותר בכמהין ופטריות,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ואם אמר כל </a:t>
            </a:r>
            <a:r>
              <a:rPr lang="he-IL" sz="1600" b="1" dirty="0">
                <a:solidFill>
                  <a:srgbClr val="F79646">
                    <a:lumMod val="50000"/>
                  </a:srgbClr>
                </a:solidFill>
              </a:rPr>
              <a:t>גדולי קרקע 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עלי - אסור אף </a:t>
            </a:r>
            <a:r>
              <a:rPr lang="he-IL" sz="1600" b="1" dirty="0">
                <a:solidFill>
                  <a:srgbClr val="F79646">
                    <a:lumMod val="50000"/>
                  </a:srgbClr>
                </a:solidFill>
              </a:rPr>
              <a:t>בכמהין ופטריות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he-IL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אביי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מירבא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רבו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מארעא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מינקי לא ינקי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מארעא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והא על דבר שאין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גדולו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מן הארץ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קתני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 </a:t>
            </a:r>
          </a:p>
          <a:p>
            <a:pPr>
              <a:lnSpc>
                <a:spcPct val="120000"/>
              </a:lnSpc>
            </a:pPr>
            <a:endParaRPr lang="he-IL" sz="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תני: 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על דבר שאין יונק מן הארץ.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7F94344-8F19-BC13-F7CD-69DD3AD63DE7}"/>
              </a:ext>
            </a:extLst>
          </p:cNvPr>
          <p:cNvSpPr txBox="1"/>
          <p:nvPr/>
        </p:nvSpPr>
        <p:spPr>
          <a:xfrm>
            <a:off x="8347166" y="295408"/>
            <a:ext cx="288032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◦</a:t>
            </a:r>
          </a:p>
          <a:p>
            <a:endParaRPr lang="he-IL" sz="300" dirty="0"/>
          </a:p>
          <a:p>
            <a:r>
              <a:rPr lang="he-IL" dirty="0"/>
              <a:t>◦</a:t>
            </a:r>
          </a:p>
          <a:p>
            <a:endParaRPr lang="he-IL" sz="2300" dirty="0"/>
          </a:p>
          <a:p>
            <a:r>
              <a:rPr lang="he-IL" dirty="0"/>
              <a:t>◦</a:t>
            </a:r>
          </a:p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377F9AC-ECFE-2531-D53E-016DF7A43D37}"/>
              </a:ext>
            </a:extLst>
          </p:cNvPr>
          <p:cNvSpPr txBox="1"/>
          <p:nvPr/>
        </p:nvSpPr>
        <p:spPr>
          <a:xfrm>
            <a:off x="8349972" y="2957128"/>
            <a:ext cx="288032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◦</a:t>
            </a:r>
          </a:p>
          <a:p>
            <a:endParaRPr lang="he-IL" sz="100" dirty="0"/>
          </a:p>
          <a:p>
            <a:r>
              <a:rPr lang="he-IL" dirty="0"/>
              <a:t>◦</a:t>
            </a:r>
          </a:p>
          <a:p>
            <a:endParaRPr lang="he-IL" sz="100" dirty="0"/>
          </a:p>
          <a:p>
            <a:r>
              <a:rPr lang="he-IL" dirty="0"/>
              <a:t>◦</a:t>
            </a:r>
          </a:p>
          <a:p>
            <a:endParaRPr lang="he-IL" sz="100" dirty="0"/>
          </a:p>
          <a:p>
            <a:r>
              <a:rPr lang="he-IL" dirty="0"/>
              <a:t>◦</a:t>
            </a:r>
          </a:p>
        </p:txBody>
      </p:sp>
    </p:spTree>
    <p:extLst>
      <p:ext uri="{BB962C8B-B14F-4D97-AF65-F5344CB8AC3E}">
        <p14:creationId xmlns:p14="http://schemas.microsoft.com/office/powerpoint/2010/main" val="47226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68EE-DE13-1624-CFF2-EFE234042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965D1F-1329-60A1-5DFB-F4A32A2B089E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6DDE55-BC0C-7524-4C7F-A7E736D31CED}"/>
              </a:ext>
            </a:extLst>
          </p:cNvPr>
          <p:cNvSpPr txBox="1"/>
          <p:nvPr/>
        </p:nvSpPr>
        <p:spPr>
          <a:xfrm>
            <a:off x="467544" y="1208844"/>
            <a:ext cx="8098452" cy="53465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ועל הנובלות.</a:t>
            </a:r>
          </a:p>
          <a:p>
            <a:pPr>
              <a:lnSpc>
                <a:spcPct val="120000"/>
              </a:lnSpc>
            </a:pPr>
            <a:endParaRPr lang="he-IL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מאי נובלות?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זירא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אילעא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חד אמר: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וחד אמר: תמרי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תנן: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ר' יהודה אומר כל שהוא מין קללה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מברכין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עליו 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</a:t>
            </a:r>
            <a:endParaRPr lang="he-I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e-IL" sz="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בשלמא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''ד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היינו דקרי ליה מין קללה,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למאן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תמרי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מאי מין קללה?</a:t>
            </a:r>
          </a:p>
          <a:p>
            <a:pPr>
              <a:lnSpc>
                <a:spcPct val="120000"/>
              </a:lnSpc>
            </a:pPr>
            <a:endParaRPr lang="he-IL" sz="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אשארא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e-IL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איכא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דאמרי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he-I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בשלמא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למאן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היינו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דמברכינן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עלייהו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שהכל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endParaRPr lang="he-I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''ד תמרי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שהכל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בורא פרי העץ מבעי ליה לברוכי!</a:t>
            </a:r>
          </a:p>
          <a:p>
            <a:pPr>
              <a:lnSpc>
                <a:spcPct val="120000"/>
              </a:lnSpc>
            </a:pPr>
            <a:endParaRPr lang="he-IL" sz="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בנובלות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סתמא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כ''ע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לא פליגי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דבושלי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נינהו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כי פליגי בנובלות תמרה,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דתנן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הקלין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שבדמאי: השיתין, והרימין,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והעוזרדין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, בנות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שוח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, ובנות שקמה,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וגופנין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, ונצפה, ונובלות תמרה.</a:t>
            </a:r>
          </a:p>
        </p:txBody>
      </p:sp>
      <p:sp>
        <p:nvSpPr>
          <p:cNvPr id="6" name="הסבר מלבני מעוגל 6">
            <a:extLst>
              <a:ext uri="{FF2B5EF4-FFF2-40B4-BE49-F238E27FC236}">
                <a16:creationId xmlns:a16="http://schemas.microsoft.com/office/drawing/2014/main" id="{737156A0-272E-3AB7-7408-1F0AC00C04DC}"/>
              </a:ext>
            </a:extLst>
          </p:cNvPr>
          <p:cNvSpPr/>
          <p:nvPr/>
        </p:nvSpPr>
        <p:spPr>
          <a:xfrm>
            <a:off x="4139952" y="208252"/>
            <a:ext cx="4464496" cy="916492"/>
          </a:xfrm>
          <a:prstGeom prst="wedgeRoundRectCallout">
            <a:avLst>
              <a:gd name="adj1" fmla="val 53037"/>
              <a:gd name="adj2" fmla="val -41815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משנה: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על החומץ ועל הנובלות ועל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הגובאי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- אומר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נהיה בדברו.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ר' יהודה אומר: כל שהוא מין קללה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מברכין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עליו. </a:t>
            </a:r>
          </a:p>
        </p:txBody>
      </p:sp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C10E8AEC-0968-2DE8-7A50-0FFCFE095830}"/>
              </a:ext>
            </a:extLst>
          </p:cNvPr>
          <p:cNvSpPr/>
          <p:nvPr/>
        </p:nvSpPr>
        <p:spPr>
          <a:xfrm>
            <a:off x="179512" y="6453336"/>
            <a:ext cx="936104" cy="360040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1BCA128-B103-118E-83F0-7E030F9D2591}"/>
              </a:ext>
            </a:extLst>
          </p:cNvPr>
          <p:cNvSpPr txBox="1"/>
          <p:nvPr/>
        </p:nvSpPr>
        <p:spPr>
          <a:xfrm>
            <a:off x="8565996" y="2710323"/>
            <a:ext cx="39849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❶</a:t>
            </a:r>
          </a:p>
          <a:p>
            <a:endParaRPr lang="he-IL" sz="1300" dirty="0"/>
          </a:p>
          <a:p>
            <a:endParaRPr lang="he-IL" sz="2000" dirty="0"/>
          </a:p>
          <a:p>
            <a:endParaRPr lang="he-IL" sz="14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r>
              <a:rPr lang="he-IL" sz="1300" dirty="0"/>
              <a:t>❷</a:t>
            </a:r>
          </a:p>
        </p:txBody>
      </p:sp>
    </p:spTree>
    <p:extLst>
      <p:ext uri="{BB962C8B-B14F-4D97-AF65-F5344CB8AC3E}">
        <p14:creationId xmlns:p14="http://schemas.microsoft.com/office/powerpoint/2010/main" val="298374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84BC-CBCE-1158-44C3-3B60B84D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4466A-7F51-F41F-9209-95ADC76EE21E}"/>
              </a:ext>
            </a:extLst>
          </p:cNvPr>
          <p:cNvSpPr txBox="1"/>
          <p:nvPr/>
        </p:nvSpPr>
        <p:spPr>
          <a:xfrm>
            <a:off x="-145088" y="35330"/>
            <a:ext cx="15487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 - דף </a:t>
            </a:r>
            <a:r>
              <a:rPr lang="he-IL" sz="1600" b="1" dirty="0" err="1">
                <a:solidFill>
                  <a:schemeClr val="bg1">
                    <a:lumMod val="50000"/>
                  </a:schemeClr>
                </a:solidFill>
              </a:rPr>
              <a:t>מא</a:t>
            </a:r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493798D-B2A5-C5BD-E00D-848747838808}"/>
              </a:ext>
            </a:extLst>
          </p:cNvPr>
          <p:cNvSpPr txBox="1"/>
          <p:nvPr/>
        </p:nvSpPr>
        <p:spPr>
          <a:xfrm>
            <a:off x="433988" y="1392505"/>
            <a:ext cx="8098452" cy="5403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שיתין – אמר רבה בר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חנה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יוחנן: מין תאנים.</a:t>
            </a: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רימין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כנדי.</a:t>
            </a: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העוזרדין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טולשי</a:t>
            </a: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בנות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שוח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אמר רבה בר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חנה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יוחנן: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תאיני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חיורתא</a:t>
            </a: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בנות שקמה – אמר רבה בר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חנה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יוחנן: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דובלי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גופנין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שילהי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גופני.</a:t>
            </a: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נצפה – פרחה. </a:t>
            </a: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נובלות תמרה – ר'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אילעא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ור'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זירא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חד אמר: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וחד אמר: תמרי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e-I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בשלמא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''ד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היינו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דקתני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'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הקלין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שבדמאי',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ספיקן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הוא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דפטור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הא ודאן חייב, </a:t>
            </a: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למאן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תמרי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ודאן חייב?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הפקרא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נינהו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 </a:t>
            </a:r>
          </a:p>
          <a:p>
            <a:pPr>
              <a:lnSpc>
                <a:spcPct val="120000"/>
              </a:lnSpc>
            </a:pPr>
            <a:endParaRPr lang="he-IL" sz="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הכא במאי עסקינן: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שעשאן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גורן,</a:t>
            </a: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דא''ר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יצחק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יוחנן משום ר' אליעזר בן יעקב: </a:t>
            </a: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הלקט והשכחה והפאה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שעשאן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גורן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הוקבעו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למעשר. </a:t>
            </a:r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איכא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בשלמא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''ד תמרי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דזיקא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היינו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דהכא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קרי לה נובלות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סתמא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והתם קרי לה תמרה,</a:t>
            </a:r>
          </a:p>
          <a:p>
            <a:pPr>
              <a:lnSpc>
                <a:spcPct val="120000"/>
              </a:lnSpc>
            </a:pP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למ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''ד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בושלי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ניתני אידי ואידי נובלות תמרה או אידי ואידי נובלות </a:t>
            </a: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סתמא</a:t>
            </a: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>
              <a:lnSpc>
                <a:spcPct val="120000"/>
              </a:lnSpc>
            </a:pPr>
            <a:endParaRPr lang="he-IL" sz="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קשיא</a:t>
            </a:r>
            <a:r>
              <a:rPr lang="he-IL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הסבר מלבני מעוגל 6">
            <a:extLst>
              <a:ext uri="{FF2B5EF4-FFF2-40B4-BE49-F238E27FC236}">
                <a16:creationId xmlns:a16="http://schemas.microsoft.com/office/drawing/2014/main" id="{F97CE9C8-9F94-3D76-710D-CBE92421D6F0}"/>
              </a:ext>
            </a:extLst>
          </p:cNvPr>
          <p:cNvSpPr/>
          <p:nvPr/>
        </p:nvSpPr>
        <p:spPr>
          <a:xfrm>
            <a:off x="2051720" y="124362"/>
            <a:ext cx="6552728" cy="1216406"/>
          </a:xfrm>
          <a:prstGeom prst="wedgeRoundRectCallout">
            <a:avLst>
              <a:gd name="adj1" fmla="val 53037"/>
              <a:gd name="adj2" fmla="val -41815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על החומץ ועל הנובלות ועל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הגובאי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- אומר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נהיה בדברו.</a:t>
            </a:r>
          </a:p>
          <a:p>
            <a:pPr>
              <a:lnSpc>
                <a:spcPct val="120000"/>
              </a:lnSpc>
            </a:pPr>
            <a:r>
              <a:rPr lang="he-IL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בנובלות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סתמא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כ''ע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לא פליגי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דבושלי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כמרא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נינהו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כי פליגי בנובלות תמרה, </a:t>
            </a:r>
            <a:r>
              <a:rPr lang="he-IL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דתנן</a:t>
            </a:r>
            <a:r>
              <a:rPr lang="he-IL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הקלין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שבדמאי: השיתין, והרימין,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והעוזרדין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, בנות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שוח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, ובנות שקמה,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וגופנין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, ונצפה, ונובלות תמרה.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CDDA5FA-9C53-9F4B-A845-2D8C85A7A778}"/>
              </a:ext>
            </a:extLst>
          </p:cNvPr>
          <p:cNvSpPr txBox="1"/>
          <p:nvPr/>
        </p:nvSpPr>
        <p:spPr>
          <a:xfrm>
            <a:off x="8565996" y="3864020"/>
            <a:ext cx="398492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❶</a:t>
            </a:r>
          </a:p>
          <a:p>
            <a:endParaRPr lang="he-IL" sz="1300" dirty="0"/>
          </a:p>
          <a:p>
            <a:endParaRPr lang="he-IL" sz="2000" dirty="0"/>
          </a:p>
          <a:p>
            <a:endParaRPr lang="he-IL" sz="1400" dirty="0"/>
          </a:p>
          <a:p>
            <a:endParaRPr lang="he-IL" sz="1300" dirty="0"/>
          </a:p>
          <a:p>
            <a:endParaRPr lang="he-IL" sz="1400" dirty="0"/>
          </a:p>
          <a:p>
            <a:endParaRPr lang="he-IL" sz="1300" dirty="0"/>
          </a:p>
          <a:p>
            <a:endParaRPr lang="he-IL" sz="1300" dirty="0"/>
          </a:p>
          <a:p>
            <a:r>
              <a:rPr lang="he-IL" sz="1300" dirty="0"/>
              <a:t>❷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4BE95301-2940-E4F3-1ECB-FBA98BF7F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58080"/>
              </p:ext>
            </p:extLst>
          </p:nvPr>
        </p:nvGraphicFramePr>
        <p:xfrm>
          <a:off x="322514" y="1559064"/>
          <a:ext cx="3025350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8450">
                  <a:extLst>
                    <a:ext uri="{9D8B030D-6E8A-4147-A177-3AD203B41FA5}">
                      <a16:colId xmlns:a16="http://schemas.microsoft.com/office/drawing/2014/main" val="4261512942"/>
                    </a:ext>
                  </a:extLst>
                </a:gridCol>
                <a:gridCol w="1008450">
                  <a:extLst>
                    <a:ext uri="{9D8B030D-6E8A-4147-A177-3AD203B41FA5}">
                      <a16:colId xmlns:a16="http://schemas.microsoft.com/office/drawing/2014/main" val="2759856371"/>
                    </a:ext>
                  </a:extLst>
                </a:gridCol>
                <a:gridCol w="1008450">
                  <a:extLst>
                    <a:ext uri="{9D8B030D-6E8A-4147-A177-3AD203B41FA5}">
                      <a16:colId xmlns:a16="http://schemas.microsoft.com/office/drawing/2014/main" val="1494178367"/>
                    </a:ext>
                  </a:extLst>
                </a:gridCol>
              </a:tblGrid>
              <a:tr h="245285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נובלות</a:t>
                      </a:r>
                    </a:p>
                    <a:p>
                      <a:pPr algn="ctr" rtl="1"/>
                      <a:r>
                        <a:rPr lang="he-IL" sz="1200" dirty="0"/>
                        <a:t>(מס' ברכות)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נובלות תמרה</a:t>
                      </a:r>
                    </a:p>
                    <a:p>
                      <a:pPr algn="ctr" rtl="1"/>
                      <a:r>
                        <a:rPr lang="he-IL" sz="1200" dirty="0"/>
                        <a:t>(מס' דמאי)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75574"/>
                  </a:ext>
                </a:extLst>
              </a:tr>
              <a:tr h="24528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חד אמר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err="1"/>
                        <a:t>בושלי</a:t>
                      </a:r>
                      <a:r>
                        <a:rPr lang="he-IL" sz="1200" dirty="0"/>
                        <a:t> </a:t>
                      </a:r>
                      <a:r>
                        <a:rPr lang="he-IL" sz="1200" dirty="0" err="1"/>
                        <a:t>כמרא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err="1"/>
                        <a:t>בושלי</a:t>
                      </a:r>
                      <a:r>
                        <a:rPr lang="he-IL" sz="1200" dirty="0"/>
                        <a:t> </a:t>
                      </a:r>
                      <a:r>
                        <a:rPr lang="he-IL" sz="1200" dirty="0" err="1"/>
                        <a:t>כמרא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90208"/>
                  </a:ext>
                </a:extLst>
              </a:tr>
              <a:tr h="24528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חד אמר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err="1"/>
                        <a:t>בושלי</a:t>
                      </a:r>
                      <a:r>
                        <a:rPr lang="he-IL" sz="1200" dirty="0"/>
                        <a:t> </a:t>
                      </a:r>
                      <a:r>
                        <a:rPr lang="he-IL" sz="1200" dirty="0" err="1"/>
                        <a:t>כמרא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תמרי </a:t>
                      </a:r>
                      <a:r>
                        <a:rPr lang="he-IL" sz="1200" dirty="0" err="1"/>
                        <a:t>דזיקא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51864"/>
                  </a:ext>
                </a:extLst>
              </a:tr>
            </a:tbl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3FBC46F9-591D-A572-8FF2-7AFFB295CBCD}"/>
              </a:ext>
            </a:extLst>
          </p:cNvPr>
          <p:cNvSpPr txBox="1"/>
          <p:nvPr/>
        </p:nvSpPr>
        <p:spPr>
          <a:xfrm>
            <a:off x="8426876" y="5882061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עמוד א</a:t>
            </a:r>
          </a:p>
        </p:txBody>
      </p:sp>
    </p:spTree>
    <p:extLst>
      <p:ext uri="{BB962C8B-B14F-4D97-AF65-F5344CB8AC3E}">
        <p14:creationId xmlns:p14="http://schemas.microsoft.com/office/powerpoint/2010/main" val="37041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16" y="2915647"/>
            <a:ext cx="8820472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דף מ ע"א (תחילת הדף) – דף </a:t>
            </a:r>
            <a:r>
              <a:rPr lang="he-IL" sz="2400" b="1" dirty="0" err="1">
                <a:solidFill>
                  <a:srgbClr val="C0504D">
                    <a:lumMod val="75000"/>
                  </a:srgbClr>
                </a:solidFill>
              </a:rPr>
              <a:t>מא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 ע"א (שורה 4)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00B050"/>
                </a:solidFill>
              </a:rPr>
              <a:t>להתראות בדף </a:t>
            </a:r>
            <a:r>
              <a:rPr lang="he-IL" sz="2400" b="1" dirty="0" err="1">
                <a:solidFill>
                  <a:srgbClr val="00B050"/>
                </a:solidFill>
              </a:rPr>
              <a:t>מא</a:t>
            </a:r>
            <a:endParaRPr lang="he-IL" sz="2400" b="1" dirty="0">
              <a:solidFill>
                <a:srgbClr val="00B050"/>
              </a:solidFill>
            </a:endParaRPr>
          </a:p>
          <a:p>
            <a:pPr algn="ctr"/>
            <a:endParaRPr lang="he-IL" sz="20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he-IL" sz="1400" dirty="0"/>
              <a:t>ליצירת קשר: </a:t>
            </a:r>
          </a:p>
          <a:p>
            <a:r>
              <a:rPr lang="he-IL" sz="1400" dirty="0"/>
              <a:t>טל': 054-4931075</a:t>
            </a:r>
            <a:endParaRPr lang="en-US" sz="1400" dirty="0"/>
          </a:p>
          <a:p>
            <a:r>
              <a:rPr lang="he-IL" sz="1400" dirty="0"/>
              <a:t>דוא"ל: </a:t>
            </a:r>
            <a:r>
              <a:rPr lang="en-US" sz="1400" dirty="0"/>
              <a:t>rlshapira@gmail.com</a:t>
            </a:r>
            <a:endParaRPr lang="he-IL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6E679-A7EC-45BA-8925-0D1259BA82A3}"/>
              </a:ext>
            </a:extLst>
          </p:cNvPr>
          <p:cNvSpPr txBox="1"/>
          <p:nvPr/>
        </p:nvSpPr>
        <p:spPr>
          <a:xfrm>
            <a:off x="8519188" y="2844246"/>
            <a:ext cx="3012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4243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298A-7E7D-A019-6B47-76032F98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44F4B4B-32C0-D340-B4C5-26CBB127A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AC912-21A3-BB3D-D544-9476EE55D1E5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DC254CB-36D6-EAA0-4CE3-C0B99687B674}"/>
              </a:ext>
            </a:extLst>
          </p:cNvPr>
          <p:cNvSpPr txBox="1"/>
          <p:nvPr/>
        </p:nvSpPr>
        <p:spPr>
          <a:xfrm>
            <a:off x="1763688" y="332656"/>
            <a:ext cx="6703730" cy="3906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טול ברוך טול ברוך - אינו צריך לברך,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הבא מלח הבא לפתן - צריך לברך. </a:t>
            </a:r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ור' יוחנן אמר: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אפי' הביאו מלח הביאו לפתן - נמי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א''צ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לברך,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גביל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לתורי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גביל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לתורי - צריך לברך. </a:t>
            </a:r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ורב ששת אמר: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אפילו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גביל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לתורי - נמי אינו צריך לברך,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 יהודה אמר רב: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אסור לאדם שיאכל קודם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שיתן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מאכל לבהמתו,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שנא': "</a:t>
            </a:r>
            <a:r>
              <a:rPr lang="he-IL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וְנָתַתִּי עֵשֶׂב בְּשָׂדְךָ לִבְהֶמְתֶּךָ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והדר "</a:t>
            </a:r>
            <a:r>
              <a:rPr lang="he-IL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וְאָכַלְתָּ וְשָׂבָעְתָּ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".</a:t>
            </a: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6422271-796F-B8B6-47B6-982C6BC3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84874"/>
              </p:ext>
            </p:extLst>
          </p:nvPr>
        </p:nvGraphicFramePr>
        <p:xfrm>
          <a:off x="3905300" y="4688378"/>
          <a:ext cx="4449568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5652">
                  <a:extLst>
                    <a:ext uri="{9D8B030D-6E8A-4147-A177-3AD203B41FA5}">
                      <a16:colId xmlns:a16="http://schemas.microsoft.com/office/drawing/2014/main" val="620633393"/>
                    </a:ext>
                  </a:extLst>
                </a:gridCol>
                <a:gridCol w="1005246">
                  <a:extLst>
                    <a:ext uri="{9D8B030D-6E8A-4147-A177-3AD203B41FA5}">
                      <a16:colId xmlns:a16="http://schemas.microsoft.com/office/drawing/2014/main" val="997605994"/>
                    </a:ext>
                  </a:extLst>
                </a:gridCol>
                <a:gridCol w="1038802">
                  <a:extLst>
                    <a:ext uri="{9D8B030D-6E8A-4147-A177-3AD203B41FA5}">
                      <a16:colId xmlns:a16="http://schemas.microsoft.com/office/drawing/2014/main" val="3344695855"/>
                    </a:ext>
                  </a:extLst>
                </a:gridCol>
                <a:gridCol w="959868">
                  <a:extLst>
                    <a:ext uri="{9D8B030D-6E8A-4147-A177-3AD203B41FA5}">
                      <a16:colId xmlns:a16="http://schemas.microsoft.com/office/drawing/2014/main" val="1516046643"/>
                    </a:ext>
                  </a:extLst>
                </a:gridCol>
              </a:tblGrid>
              <a:tr h="280830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האם צריך לברך?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טול ברוך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הביאו מלח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err="1"/>
                        <a:t>גביל</a:t>
                      </a:r>
                      <a:r>
                        <a:rPr lang="he-IL" sz="1400" dirty="0"/>
                        <a:t> לתורי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41086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V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V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96417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רבי יוחנן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V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64254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 ששת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2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0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D23A-31DB-8BC2-4209-BAF25D4F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46646E6-8E17-647B-40FC-A67D8A7B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5B371-6A56-55EA-C09A-D33C674D4832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0849F14-6EED-FC5A-5663-97CCE592AA83}"/>
              </a:ext>
            </a:extLst>
          </p:cNvPr>
          <p:cNvSpPr txBox="1"/>
          <p:nvPr/>
        </p:nvSpPr>
        <p:spPr>
          <a:xfrm>
            <a:off x="1763688" y="235481"/>
            <a:ext cx="6703730" cy="62514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רבא בר שמואל משום רבי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חייא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הבוצע רשאי לבצוע עד שיביאו מלח או לפתן לפני כל אחד ואחד. 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רבא בר שמואל אקלע לבי ריש גלותא אפיקו ליה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ריפתא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ובצע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להדיא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אמרו ליה: הדר מר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משמעתיה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אמר להו: לית דין צריך בשש.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ואמר רבא בר שמואל משום רבי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מי רגלים כלים אלא בישיבה. </a:t>
            </a:r>
          </a:p>
          <a:p>
            <a:pPr>
              <a:lnSpc>
                <a:spcPct val="120000"/>
              </a:lnSpc>
            </a:pPr>
            <a:endParaRPr lang="he-IL" sz="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אמר רב כהנא: ובעפר תיחוח אפילו בעמידה,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עפר תיחוח יעמוד במקום גבוה וישתין למקום מדרון.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ואמר רבא בר שמואל משמיה דר'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אחר כל אכילתך אכול מלח ואחר כל שתייתך שתה מים ואי אתה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נזוק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e-IL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תניא נמי הכי: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      אחר כל אכילתך אכול מלח ואחר כל שתייתך שתה מים ואי אתה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נזוק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he-IL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תניא אידך: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      אכל כל מאכל ולא אכל מלח שתה כל משקין ולא שתה מים -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      ביום ידאג מן ריח הפה ובלילה ידאג מפני אסכרה.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190393A-B660-4297-4986-D58770D334DB}"/>
              </a:ext>
            </a:extLst>
          </p:cNvPr>
          <p:cNvSpPr txBox="1"/>
          <p:nvPr/>
        </p:nvSpPr>
        <p:spPr>
          <a:xfrm>
            <a:off x="8262589" y="315161"/>
            <a:ext cx="576064" cy="4124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400" dirty="0"/>
          </a:p>
          <a:p>
            <a:endParaRPr lang="he-IL" sz="1300" dirty="0"/>
          </a:p>
          <a:p>
            <a:endParaRPr lang="he-IL" sz="1400" dirty="0"/>
          </a:p>
          <a:p>
            <a:r>
              <a:rPr lang="he-IL" sz="1300" dirty="0"/>
              <a:t>②</a:t>
            </a:r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000" dirty="0"/>
          </a:p>
          <a:p>
            <a:endParaRPr lang="he-IL" sz="1300" dirty="0"/>
          </a:p>
          <a:p>
            <a:endParaRPr lang="he-IL" sz="1200" dirty="0"/>
          </a:p>
          <a:p>
            <a:endParaRPr lang="he-IL" sz="1300" dirty="0"/>
          </a:p>
          <a:p>
            <a:r>
              <a:rPr lang="he-IL" sz="1300" dirty="0"/>
              <a:t>③</a:t>
            </a:r>
          </a:p>
        </p:txBody>
      </p:sp>
      <p:sp>
        <p:nvSpPr>
          <p:cNvPr id="6" name="הסבר מלבני מעוגל 6">
            <a:extLst>
              <a:ext uri="{FF2B5EF4-FFF2-40B4-BE49-F238E27FC236}">
                <a16:creationId xmlns:a16="http://schemas.microsoft.com/office/drawing/2014/main" id="{4D34216A-09B5-5A23-16E1-33F653A3D3B9}"/>
              </a:ext>
            </a:extLst>
          </p:cNvPr>
          <p:cNvSpPr/>
          <p:nvPr/>
        </p:nvSpPr>
        <p:spPr>
          <a:xfrm>
            <a:off x="251520" y="548680"/>
            <a:ext cx="2104950" cy="2808312"/>
          </a:xfrm>
          <a:prstGeom prst="wedgeRoundRectCallout">
            <a:avLst>
              <a:gd name="adj1" fmla="val 55342"/>
              <a:gd name="adj2" fmla="val -3460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תוס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':</a:t>
            </a:r>
          </a:p>
          <a:p>
            <a:pPr>
              <a:lnSpc>
                <a:spcPct val="120000"/>
              </a:lnSpc>
            </a:pP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ואנו אין אנו רגילים להביא על השלחן לא מלח ולא לפתן משום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דפת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שלנו חשוב והרי הוא כי הא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דאמר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בסמוך לית דין צריך בשש. </a:t>
            </a:r>
          </a:p>
          <a:p>
            <a:pPr>
              <a:lnSpc>
                <a:spcPct val="120000"/>
              </a:lnSpc>
            </a:pP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מיהו רבי מנחם היה מדקדק מאד להביא מלח על השלחן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כדאיתא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במדרש כשישראל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יושבין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על השלחן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וממתינין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זה את זה עד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שיטלו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ידיהם והן בלא מצות השטן מקטרג עליהם וברית מלח </a:t>
            </a:r>
            <a:r>
              <a:rPr lang="he-I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מגין</a:t>
            </a:r>
            <a:r>
              <a:rPr lang="he-IL" sz="1100" dirty="0">
                <a:solidFill>
                  <a:srgbClr val="000000"/>
                </a:solidFill>
                <a:latin typeface="Arial" panose="020B0604020202020204" pitchFamily="34" charset="0"/>
              </a:rPr>
              <a:t> עליהם.</a:t>
            </a:r>
          </a:p>
        </p:txBody>
      </p:sp>
    </p:spTree>
    <p:extLst>
      <p:ext uri="{BB962C8B-B14F-4D97-AF65-F5344CB8AC3E}">
        <p14:creationId xmlns:p14="http://schemas.microsoft.com/office/powerpoint/2010/main" val="8487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93C73-6123-334F-8BA8-867CD115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92A03B1-6403-F3B8-8728-25DEE4E3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95831-26C9-419A-DDBE-59C8A0BC520D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A824B9E-F96C-918E-434C-69878E3EAFAC}"/>
              </a:ext>
            </a:extLst>
          </p:cNvPr>
          <p:cNvSpPr txBox="1"/>
          <p:nvPr/>
        </p:nvSpPr>
        <p:spPr>
          <a:xfrm>
            <a:off x="1763688" y="44624"/>
            <a:ext cx="6703730" cy="67315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ת''ר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המקפה אכילתו במים - אינו בא לידי חולי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מעים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וכמה? אמר רב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חסדא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קיתון לפת.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 מרי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יוחנן: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הרגיל </a:t>
            </a:r>
            <a:r>
              <a:rPr lang="he-I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בעדשים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אחת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לשלשים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יום - מונע אסכרה מתוך ביתו.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כל יומא לא,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מ''ט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משום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דקשה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לריח הפה.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ואמר רב מרי אמר רבי יוחנן: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הרגיל </a:t>
            </a:r>
            <a:r>
              <a:rPr lang="he-I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בחרדל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אחת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לשלשים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יום - מונע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חלאים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מתוך ביתו.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כל יומא לא,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מ''ט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משום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דקשה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לחולשא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דלבא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 אשי אמר רב: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הרגיל </a:t>
            </a:r>
            <a:r>
              <a:rPr lang="he-I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בדגים קטנים 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אינו בא לידי חולי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מעים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ולא עוד אלא שדגים קטנים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מפרין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ומרבין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ומברין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כל גופו של אדם.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ברבי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חנינא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הרגיל </a:t>
            </a:r>
            <a:r>
              <a:rPr lang="he-IL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בקצח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אינו בא לידי כאב לב. 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מיתיבי: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     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רשב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''ג אומר: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קצח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אחד מששים סמני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המות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הוא, והישן למזרח גרנו דמו בראשו.</a:t>
            </a:r>
          </a:p>
          <a:p>
            <a:pPr>
              <a:lnSpc>
                <a:spcPct val="120000"/>
              </a:lnSpc>
            </a:pPr>
            <a:endParaRPr lang="he-IL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קשיא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הא בריחו הא בטעמו.</a:t>
            </a:r>
          </a:p>
          <a:p>
            <a:pPr>
              <a:lnSpc>
                <a:spcPct val="120000"/>
              </a:lnSpc>
            </a:pPr>
            <a:endParaRPr lang="he-IL" sz="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אימיה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דרבי ירמיה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אפיא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ריפתא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ומדבקא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ומקלפא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ליה.</a:t>
            </a: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6DDB26F-D272-834D-3E88-A096AD04671A}"/>
              </a:ext>
            </a:extLst>
          </p:cNvPr>
          <p:cNvSpPr txBox="1"/>
          <p:nvPr/>
        </p:nvSpPr>
        <p:spPr>
          <a:xfrm>
            <a:off x="8400306" y="53605"/>
            <a:ext cx="425062" cy="5216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●</a:t>
            </a:r>
          </a:p>
          <a:p>
            <a:endParaRPr lang="he-IL" dirty="0"/>
          </a:p>
          <a:p>
            <a:endParaRPr lang="he-IL" dirty="0"/>
          </a:p>
          <a:p>
            <a:endParaRPr lang="he-IL" sz="2400" dirty="0"/>
          </a:p>
          <a:p>
            <a:r>
              <a:rPr lang="he-IL" sz="1300" dirty="0"/>
              <a:t>①</a:t>
            </a:r>
          </a:p>
          <a:p>
            <a:endParaRPr lang="he-IL" dirty="0"/>
          </a:p>
          <a:p>
            <a:endParaRPr lang="he-IL" sz="2300" dirty="0"/>
          </a:p>
          <a:p>
            <a:endParaRPr lang="he-IL" sz="2100" dirty="0"/>
          </a:p>
          <a:p>
            <a:r>
              <a:rPr lang="he-IL" sz="1300" dirty="0"/>
              <a:t>②</a:t>
            </a:r>
          </a:p>
          <a:p>
            <a:endParaRPr lang="he-IL" dirty="0"/>
          </a:p>
          <a:p>
            <a:endParaRPr lang="he-IL" sz="2300" dirty="0"/>
          </a:p>
          <a:p>
            <a:endParaRPr lang="he-IL" sz="2000" dirty="0"/>
          </a:p>
          <a:p>
            <a:r>
              <a:rPr lang="he-IL" sz="1300" dirty="0"/>
              <a:t>③</a:t>
            </a:r>
          </a:p>
          <a:p>
            <a:endParaRPr lang="he-IL" dirty="0"/>
          </a:p>
          <a:p>
            <a:endParaRPr lang="he-IL" sz="2400" dirty="0"/>
          </a:p>
          <a:p>
            <a:endParaRPr lang="he-IL" sz="2000" dirty="0"/>
          </a:p>
          <a:p>
            <a:r>
              <a:rPr lang="he-IL" sz="1300" dirty="0"/>
              <a:t>④</a:t>
            </a:r>
          </a:p>
          <a:p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2C8EE67-011C-A538-513A-34CABA68597B}"/>
              </a:ext>
            </a:extLst>
          </p:cNvPr>
          <p:cNvSpPr txBox="1"/>
          <p:nvPr/>
        </p:nvSpPr>
        <p:spPr>
          <a:xfrm>
            <a:off x="7969661" y="5243888"/>
            <a:ext cx="28803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◦</a:t>
            </a:r>
          </a:p>
          <a:p>
            <a:endParaRPr lang="he-IL" dirty="0"/>
          </a:p>
          <a:p>
            <a:endParaRPr lang="he-IL" sz="2900" dirty="0"/>
          </a:p>
          <a:p>
            <a:r>
              <a:rPr lang="he-IL" dirty="0"/>
              <a:t>◦</a:t>
            </a:r>
          </a:p>
          <a:p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0AE985D-B0B1-1748-23E6-3D9C56160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140968"/>
            <a:ext cx="2023896" cy="216628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087755F-B420-227D-5921-91A8487E1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1550751"/>
            <a:ext cx="3704465" cy="1446201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3D434F9-0546-DD56-BBFB-84726B0E86AD}"/>
              </a:ext>
            </a:extLst>
          </p:cNvPr>
          <p:cNvSpPr txBox="1"/>
          <p:nvPr/>
        </p:nvSpPr>
        <p:spPr>
          <a:xfrm>
            <a:off x="57170" y="5260666"/>
            <a:ext cx="7200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err="1"/>
              <a:t>קצח</a:t>
            </a:r>
            <a:r>
              <a:rPr lang="he-IL" sz="1000" dirty="0"/>
              <a:t> הגינה</a:t>
            </a:r>
          </a:p>
        </p:txBody>
      </p:sp>
    </p:spTree>
    <p:extLst>
      <p:ext uri="{BB962C8B-B14F-4D97-AF65-F5344CB8AC3E}">
        <p14:creationId xmlns:p14="http://schemas.microsoft.com/office/powerpoint/2010/main" val="2697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7276-3865-16D4-5289-D81A7C94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C8B41E9-2E66-7963-8E07-6A4D92FA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6855-3AFD-19F1-66EA-DD8702684565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C17C55B-9BD6-CFAE-EFF4-F76CB1832CB7}"/>
              </a:ext>
            </a:extLst>
          </p:cNvPr>
          <p:cNvSpPr txBox="1"/>
          <p:nvPr/>
        </p:nvSpPr>
        <p:spPr>
          <a:xfrm>
            <a:off x="99115" y="1238038"/>
            <a:ext cx="8359914" cy="50880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ר' יהודה אומר בורא מיני דשאים: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זירא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ואיתימא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חיננא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פפא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הלכה כרבי יהודה.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זירא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ואיתימא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חיננא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פפא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מ''ט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דרבי יהודה?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קרא "</a:t>
            </a:r>
            <a:r>
              <a:rPr lang="he-IL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בָּרוּךְ ה' יוֹם יוֹם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–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וכי ביום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מברכין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אותו ובלילה אין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מברכין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אותו?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אלא לומר לך: כל יום ויום תן לו מעין ברכותיו, הכא נמי כל מין ומין תן לו מעין ברכותיו. 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זירא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ואיתימא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חיננא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פפא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בא וראה שלא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כמדת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הקב''ה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מדת בשר ודם –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מדת בשר ודם - כלי ריקן מחזיק מלא אינו מחזיק,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הקב''ה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אינו כן - מלא מחזיק ריקן אינו מחזיק,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שנאמר: "</a:t>
            </a:r>
            <a:r>
              <a:rPr lang="he-IL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וַיֹּאמֶר אִם שָׁמוֹעַ תִּשְׁמַע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- אם שמוע תשמע, ואם לאו לא תשמע,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ד''א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אם שמוע בישן תשמע בחדש, ואם יפנה לבבך שוב לא תשמע.</a:t>
            </a: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" name="הסבר מלבני מעוגל 6">
            <a:extLst>
              <a:ext uri="{FF2B5EF4-FFF2-40B4-BE49-F238E27FC236}">
                <a16:creationId xmlns:a16="http://schemas.microsoft.com/office/drawing/2014/main" id="{0E785E99-A8BF-D067-1F4D-30CA086ED319}"/>
              </a:ext>
            </a:extLst>
          </p:cNvPr>
          <p:cNvSpPr/>
          <p:nvPr/>
        </p:nvSpPr>
        <p:spPr>
          <a:xfrm>
            <a:off x="5067667" y="161411"/>
            <a:ext cx="3456384" cy="931108"/>
          </a:xfrm>
          <a:prstGeom prst="wedgeRoundRectCallout">
            <a:avLst>
              <a:gd name="adj1" fmla="val 52552"/>
              <a:gd name="adj2" fmla="val -39984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משנה לה ע"א: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ועל הירקות - הוא אומר "בורא פרי האדמה",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רבי יהודה אומר: "בורא מיני דשאים".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4A36B54-8125-4A05-DFE7-18DE558231AF}"/>
              </a:ext>
            </a:extLst>
          </p:cNvPr>
          <p:cNvSpPr txBox="1"/>
          <p:nvPr/>
        </p:nvSpPr>
        <p:spPr>
          <a:xfrm>
            <a:off x="8254200" y="1844686"/>
            <a:ext cx="576064" cy="2908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1300" dirty="0"/>
          </a:p>
          <a:p>
            <a:endParaRPr lang="he-IL" sz="1300" dirty="0"/>
          </a:p>
          <a:p>
            <a:endParaRPr lang="he-IL" sz="1700" dirty="0"/>
          </a:p>
          <a:p>
            <a:r>
              <a:rPr lang="he-IL" sz="1300" dirty="0"/>
              <a:t>②</a:t>
            </a:r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300" dirty="0"/>
          </a:p>
          <a:p>
            <a:endParaRPr lang="he-IL" sz="1000" dirty="0"/>
          </a:p>
          <a:p>
            <a:endParaRPr lang="he-IL" sz="1300" dirty="0"/>
          </a:p>
          <a:p>
            <a:endParaRPr lang="he-IL" sz="1200" dirty="0"/>
          </a:p>
          <a:p>
            <a:endParaRPr lang="he-IL" sz="1300" dirty="0"/>
          </a:p>
          <a:p>
            <a:r>
              <a:rPr lang="he-IL" sz="13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43886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AB70-6A07-1C15-7718-B26C15ECB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4FEEC-B29C-22EC-72E8-C8737250DA88}"/>
              </a:ext>
            </a:extLst>
          </p:cNvPr>
          <p:cNvSpPr txBox="1"/>
          <p:nvPr/>
        </p:nvSpPr>
        <p:spPr>
          <a:xfrm>
            <a:off x="-145088" y="35330"/>
            <a:ext cx="26288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א - 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11DDEA3-12B8-4D66-7452-3504A3E1D1A8}"/>
              </a:ext>
            </a:extLst>
          </p:cNvPr>
          <p:cNvSpPr txBox="1"/>
          <p:nvPr/>
        </p:nvSpPr>
        <p:spPr>
          <a:xfrm>
            <a:off x="149449" y="7575"/>
            <a:ext cx="8424936" cy="6768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בירך על פירות האילן בורא פרי האדמה - יצא,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ועל פירות הארץ בורא פרי העץ - לא יצא,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ועל כולם אם אמר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נהיה בדברו - יצא.</a:t>
            </a:r>
          </a:p>
          <a:p>
            <a:pPr>
              <a:lnSpc>
                <a:spcPct val="120000"/>
              </a:lnSpc>
            </a:pPr>
            <a:br>
              <a:rPr lang="he-IL" sz="1100" dirty="0"/>
            </a:br>
            <a:r>
              <a:rPr lang="he-IL" sz="16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גמרא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he-IL" sz="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מאן תנא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דעיקר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אילן ארעא היא?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 נחמן בר יצחק: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ר' יהודה היא,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דתנן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יבש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המעין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ונקצץ האילן - מביא ואינו קורא, ר' יהודה אומר: מביא וקורא.</a:t>
            </a:r>
          </a:p>
          <a:p>
            <a:pPr>
              <a:lnSpc>
                <a:spcPct val="120000"/>
              </a:lnSpc>
            </a:pPr>
            <a:endParaRPr lang="he-I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על פירות הארץ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וכו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': </a:t>
            </a:r>
          </a:p>
          <a:p>
            <a:pPr>
              <a:lnSpc>
                <a:spcPct val="120000"/>
              </a:lnSpc>
            </a:pPr>
            <a:endParaRPr lang="he-IL" sz="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פשיטא!</a:t>
            </a:r>
          </a:p>
          <a:p>
            <a:pPr>
              <a:lnSpc>
                <a:spcPct val="120000"/>
              </a:lnSpc>
            </a:pPr>
            <a:endParaRPr lang="he-IL" sz="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א''ר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נחמן בר יצחק: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לא נצרכה אלא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 יהודה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חטה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מין אילן היא,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דתניא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אילן שאכל ממנו אדם הראשון –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רבי מאיר אומר: גפן היה, שאין לך דבר שמביא יללה על האדם אלא יין שנאמר "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וַיֵּשְׁת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ְּ מִן הַיַּיִן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וַיִּשְׁכָּר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".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רבי נחמיה אומר: תאנה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היתה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, שבדבר שנתקלקלו בו נתקנו שנאמר: "וַיִּתְפְּרוּ עֲלֵה תְאֵנָה".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ר''י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חטה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היתה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, שאין התינוק יודע לקרות אבא ואמא עד שיטעום טעם דגן.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ס''ד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אמינא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הואיל ואמר רבי יהודה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חטה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מין אילן היא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ליברך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עליה בורא פרי העץ,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קמשמע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מברכינן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בורא פרי העץ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דכי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שקלת ליה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לפירי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איתיה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לגווזא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והדר מפיק,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דכי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שקלת ליה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לפירי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ליתיה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לגווזא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דהדר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מפיק 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מברכינן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עליה בורא פרי העץ אלא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בפה''א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B37E36B-B109-663A-D339-E14B59751E91}"/>
              </a:ext>
            </a:extLst>
          </p:cNvPr>
          <p:cNvSpPr txBox="1"/>
          <p:nvPr/>
        </p:nvSpPr>
        <p:spPr>
          <a:xfrm>
            <a:off x="8426876" y="6309900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עמוד ב</a:t>
            </a:r>
          </a:p>
        </p:txBody>
      </p:sp>
    </p:spTree>
    <p:extLst>
      <p:ext uri="{BB962C8B-B14F-4D97-AF65-F5344CB8AC3E}">
        <p14:creationId xmlns:p14="http://schemas.microsoft.com/office/powerpoint/2010/main" val="119260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DBC35-F468-42AC-0B51-5B3D2125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1F3FDE9-3802-E375-985F-8E200014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58CC4-AEFD-57DD-C9E9-12656193B42D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C78BB1F-66B1-8B2A-302C-DAEB685E6604}"/>
              </a:ext>
            </a:extLst>
          </p:cNvPr>
          <p:cNvSpPr txBox="1"/>
          <p:nvPr/>
        </p:nvSpPr>
        <p:spPr>
          <a:xfrm>
            <a:off x="2267744" y="831486"/>
            <a:ext cx="6457644" cy="60852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ועל כולן אם אמר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שהכל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וכו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': </a:t>
            </a:r>
          </a:p>
          <a:p>
            <a:pPr>
              <a:lnSpc>
                <a:spcPct val="120000"/>
              </a:lnSpc>
            </a:pPr>
            <a:endParaRPr lang="he-IL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אתמר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רב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הונא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אמר: חוץ מן הפת ומן היין,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ורבי יוחנן אמר: אפי' פת ויין. </a:t>
            </a:r>
          </a:p>
          <a:p>
            <a:pPr>
              <a:lnSpc>
                <a:spcPct val="120000"/>
              </a:lnSpc>
            </a:pPr>
            <a:endParaRPr lang="he-IL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כתנאי: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ראה פת ואמר 'כמה נאה פת זו ברוך המקום שבראה' - יצא,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ראה תאנה ואמר 'כמה נאה תאנה זו ברוך המקום שבראה' - יצא, דברי ר' מאיר.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ר' יוסי אומר: כל המשנה ממטבע שטבעו חכמים </a:t>
            </a:r>
            <a:r>
              <a:rPr lang="he-IL" sz="1600">
                <a:solidFill>
                  <a:srgbClr val="F79646">
                    <a:lumMod val="50000"/>
                  </a:srgbClr>
                </a:solidFill>
              </a:rPr>
              <a:t>בברכות - לא 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יצא ידי חובתו. 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נימא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הונא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כר' יוסי ור' יוחנן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כר' מאיר!</a:t>
            </a:r>
          </a:p>
          <a:p>
            <a:pPr>
              <a:lnSpc>
                <a:spcPct val="120000"/>
              </a:lnSpc>
            </a:pPr>
            <a:endParaRPr lang="he-IL" sz="1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לך רב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הונא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אנא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אפי'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 מאיר,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עד כאן 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ר' מאיר התם אלא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מדכר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שמיה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דפת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היכא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דלא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מדכר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שמיה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דפת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אפילו ר' מאיר מודה. </a:t>
            </a:r>
          </a:p>
          <a:p>
            <a:pPr>
              <a:lnSpc>
                <a:spcPct val="120000"/>
              </a:lnSpc>
            </a:pPr>
            <a:endParaRPr lang="he-IL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ור' יוחנן אמר לך: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אנא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אפילו לרבי יוסי,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עד כאן 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ר' יוסי התם אלא משום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ברכה דלא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תקינו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רבנן,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אמר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שהכל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נהיה בדברו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דתקינו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רבנן אפילו ר' יוסי מודה.</a:t>
            </a: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" name="הסבר מלבני מעוגל 6">
            <a:extLst>
              <a:ext uri="{FF2B5EF4-FFF2-40B4-BE49-F238E27FC236}">
                <a16:creationId xmlns:a16="http://schemas.microsoft.com/office/drawing/2014/main" id="{7654233B-DD82-1CA4-0EAC-06D42E887D67}"/>
              </a:ext>
            </a:extLst>
          </p:cNvPr>
          <p:cNvSpPr/>
          <p:nvPr/>
        </p:nvSpPr>
        <p:spPr>
          <a:xfrm>
            <a:off x="5372477" y="136244"/>
            <a:ext cx="3375987" cy="603293"/>
          </a:xfrm>
          <a:prstGeom prst="wedgeRoundRectCallout">
            <a:avLst>
              <a:gd name="adj1" fmla="val 54540"/>
              <a:gd name="adj2" fmla="val -39984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000000"/>
                </a:solidFill>
                <a:latin typeface="Arial" panose="020B0604020202020204" pitchFamily="34" charset="0"/>
              </a:rPr>
              <a:t>משנה מ ע"א: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ועל כולם אם אמר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שהכל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נהיה בדברו - יצא.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456FCCAC-624B-351C-79DB-1EE388749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17345"/>
              </p:ext>
            </p:extLst>
          </p:nvPr>
        </p:nvGraphicFramePr>
        <p:xfrm>
          <a:off x="323528" y="1340768"/>
          <a:ext cx="1856408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192">
                  <a:extLst>
                    <a:ext uri="{9D8B030D-6E8A-4147-A177-3AD203B41FA5}">
                      <a16:colId xmlns:a16="http://schemas.microsoft.com/office/drawing/2014/main" val="3786165073"/>
                    </a:ext>
                  </a:extLst>
                </a:gridCol>
                <a:gridCol w="956216">
                  <a:extLst>
                    <a:ext uri="{9D8B030D-6E8A-4147-A177-3AD203B41FA5}">
                      <a16:colId xmlns:a16="http://schemas.microsoft.com/office/drawing/2014/main" val="948821534"/>
                    </a:ext>
                  </a:extLst>
                </a:gridCol>
              </a:tblGrid>
              <a:tr h="223502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ברכה על פת ויין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4009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endParaRPr lang="he-I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err="1"/>
                        <a:t>שהכל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0506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 </a:t>
                      </a:r>
                      <a:r>
                        <a:rPr lang="he-IL" sz="1400" dirty="0" err="1"/>
                        <a:t>הונא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44007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רבי יוחנן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V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44085"/>
                  </a:ext>
                </a:extLst>
              </a:tr>
            </a:tbl>
          </a:graphicData>
        </a:graphic>
      </p:graphicFrame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F796ECE7-F576-C5F0-2427-C80E7E1C7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98399"/>
              </p:ext>
            </p:extLst>
          </p:nvPr>
        </p:nvGraphicFramePr>
        <p:xfrm>
          <a:off x="323528" y="2785864"/>
          <a:ext cx="1856408" cy="1196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7432">
                  <a:extLst>
                    <a:ext uri="{9D8B030D-6E8A-4147-A177-3AD203B41FA5}">
                      <a16:colId xmlns:a16="http://schemas.microsoft.com/office/drawing/2014/main" val="3786165073"/>
                    </a:ext>
                  </a:extLst>
                </a:gridCol>
                <a:gridCol w="978976">
                  <a:extLst>
                    <a:ext uri="{9D8B030D-6E8A-4147-A177-3AD203B41FA5}">
                      <a16:colId xmlns:a16="http://schemas.microsoft.com/office/drawing/2014/main" val="948821534"/>
                    </a:ext>
                  </a:extLst>
                </a:gridCol>
              </a:tblGrid>
              <a:tr h="223502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ברכה על פת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4009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endParaRPr lang="he-I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50" dirty="0"/>
                        <a:t>כמה נאה פת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0506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רבי מאיר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V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44007"/>
                  </a:ext>
                </a:extLst>
              </a:tr>
              <a:tr h="223502"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רבי יוסי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X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4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9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2289-502B-017C-93C4-2CA09506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DC92389-48C9-349F-E958-AF94B16C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3B47A-3376-DB25-46D1-757C803AA870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8ED4DDA-3B59-1B3F-2B38-2A14BBAB189B}"/>
              </a:ext>
            </a:extLst>
          </p:cNvPr>
          <p:cNvSpPr txBox="1"/>
          <p:nvPr/>
        </p:nvSpPr>
        <p:spPr>
          <a:xfrm>
            <a:off x="35496" y="260648"/>
            <a:ext cx="8359914" cy="5826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בנימין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רעיא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כרך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ריפתא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ואמר: '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בריך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מריה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דהאי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פיתא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he-IL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e-IL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רב: יצא. </a:t>
            </a:r>
          </a:p>
          <a:p>
            <a:pPr>
              <a:lnSpc>
                <a:spcPct val="120000"/>
              </a:lnSpc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והאמר רב: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כל ברכה שאין בה הזכרת השם אינה ברכה! </a:t>
            </a:r>
          </a:p>
          <a:p>
            <a:pPr>
              <a:lnSpc>
                <a:spcPct val="120000"/>
              </a:lnSpc>
            </a:pPr>
            <a:endParaRPr lang="he-IL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'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בריך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רחמנא מריה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דהאי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פיתא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'. </a:t>
            </a:r>
          </a:p>
          <a:p>
            <a:pPr>
              <a:lnSpc>
                <a:spcPct val="120000"/>
              </a:lnSpc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והא בעינן שלש ברכות! </a:t>
            </a:r>
          </a:p>
          <a:p>
            <a:pPr>
              <a:lnSpc>
                <a:spcPct val="120000"/>
              </a:lnSpc>
            </a:pPr>
            <a:endParaRPr lang="he-IL" sz="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מאי יצא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דקאמר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 נמי יצא ידי ברכה ראשונה. </a:t>
            </a:r>
          </a:p>
          <a:p>
            <a:pPr>
              <a:lnSpc>
                <a:spcPct val="120000"/>
              </a:lnSpc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קמשמע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לן,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אע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''ג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בלשון חול?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תנינא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ואלו נאמרים בכל לשון: פרשת סוטה, וידוי מעשר, וקריאת שמע, ותפלה, וברכת המזון. </a:t>
            </a:r>
          </a:p>
          <a:p>
            <a:pPr>
              <a:lnSpc>
                <a:spcPct val="120000"/>
              </a:lnSpc>
            </a:pPr>
            <a:endParaRPr lang="he-IL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אצטריך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סד''א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הני מילי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דאמרה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בלשון חול כי היכי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דתקינו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רבנן בלשון קדש, </a:t>
            </a:r>
          </a:p>
          <a:p>
            <a:pPr>
              <a:lnSpc>
                <a:spcPct val="120000"/>
              </a:lnSpc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אבל לא אמרה בלשון חול כי היכי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דתקינו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רבנן בלשון קדש אימא לא </a:t>
            </a:r>
            <a:r>
              <a:rPr lang="he-I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קמ</a:t>
            </a:r>
            <a:r>
              <a:rPr lang="he-I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''ל.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19CB30B-C981-FBDF-A2A3-E679782F306B}"/>
              </a:ext>
            </a:extLst>
          </p:cNvPr>
          <p:cNvSpPr txBox="1"/>
          <p:nvPr/>
        </p:nvSpPr>
        <p:spPr>
          <a:xfrm>
            <a:off x="8557607" y="1785072"/>
            <a:ext cx="288032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❶</a:t>
            </a:r>
          </a:p>
          <a:p>
            <a:endParaRPr lang="he-IL" sz="1400" dirty="0"/>
          </a:p>
          <a:p>
            <a:endParaRPr lang="he-IL" sz="1400" dirty="0"/>
          </a:p>
          <a:p>
            <a:endParaRPr lang="he-IL" sz="1200" dirty="0"/>
          </a:p>
          <a:p>
            <a:endParaRPr lang="he-IL" sz="1400" dirty="0"/>
          </a:p>
          <a:p>
            <a:endParaRPr lang="he-IL" sz="1400" dirty="0"/>
          </a:p>
          <a:p>
            <a:endParaRPr lang="he-IL" sz="1400" dirty="0"/>
          </a:p>
          <a:p>
            <a:r>
              <a:rPr lang="he-IL" sz="1400" dirty="0"/>
              <a:t>❷</a:t>
            </a:r>
          </a:p>
          <a:p>
            <a:endParaRPr lang="he-IL" sz="1400" dirty="0"/>
          </a:p>
          <a:p>
            <a:endParaRPr lang="he-IL" dirty="0"/>
          </a:p>
          <a:p>
            <a:endParaRPr lang="he-IL" sz="1400" dirty="0"/>
          </a:p>
          <a:p>
            <a:endParaRPr lang="he-IL" sz="1600" dirty="0"/>
          </a:p>
          <a:p>
            <a:r>
              <a:rPr lang="he-IL" sz="1400" dirty="0"/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358381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9A91E-17AA-DCFE-3D6F-C5655A20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78230BA-534D-3F5D-683B-C0381B95F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746C7-CFE7-3150-11E3-8FB109D581B7}"/>
              </a:ext>
            </a:extLst>
          </p:cNvPr>
          <p:cNvSpPr txBox="1"/>
          <p:nvPr/>
        </p:nvSpPr>
        <p:spPr>
          <a:xfrm>
            <a:off x="-145088" y="35330"/>
            <a:ext cx="14047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>
                    <a:lumMod val="50000"/>
                  </a:schemeClr>
                </a:solidFill>
              </a:rPr>
              <a:t>דף מ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79AF71F-825B-3802-B3DE-BD3B10A3A024}"/>
              </a:ext>
            </a:extLst>
          </p:cNvPr>
          <p:cNvSpPr txBox="1"/>
          <p:nvPr/>
        </p:nvSpPr>
        <p:spPr>
          <a:xfrm>
            <a:off x="3314308" y="583723"/>
            <a:ext cx="5040560" cy="46415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גופא: </a:t>
            </a: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רב: כל ברכה שאין בה </a:t>
            </a:r>
            <a:r>
              <a:rPr lang="he-I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הזכרת השם 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אינה ברכה,</a:t>
            </a: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ורבי יוחנן אמר: כל ברכה שאין בה </a:t>
            </a:r>
            <a:r>
              <a:rPr lang="he-I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מלכות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אינה ברכה. </a:t>
            </a:r>
          </a:p>
          <a:p>
            <a:pPr>
              <a:lnSpc>
                <a:spcPct val="120000"/>
              </a:lnSpc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אמר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אביי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כוותיה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דרב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מסתברא,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דתניא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"לא עברתי ממצותיך ולא שכחתי" –</a:t>
            </a:r>
          </a:p>
          <a:p>
            <a:pPr>
              <a:lnSpc>
                <a:spcPct val="120000"/>
              </a:lnSpc>
            </a:pP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 לא עברתי - </a:t>
            </a:r>
            <a:r>
              <a:rPr lang="he-IL" dirty="0" err="1">
                <a:solidFill>
                  <a:srgbClr val="F79646">
                    <a:lumMod val="50000"/>
                  </a:srgbClr>
                </a:solidFill>
              </a:rPr>
              <a:t>מלברכך</a:t>
            </a: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ולא שכחתי - </a:t>
            </a:r>
            <a:r>
              <a:rPr lang="he-IL" b="1" dirty="0">
                <a:solidFill>
                  <a:srgbClr val="F79646">
                    <a:lumMod val="50000"/>
                  </a:srgbClr>
                </a:solidFill>
              </a:rPr>
              <a:t>מלהזכיר שמך </a:t>
            </a: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עליו, </a:t>
            </a:r>
          </a:p>
          <a:p>
            <a:pPr>
              <a:lnSpc>
                <a:spcPct val="120000"/>
              </a:lnSpc>
            </a:pPr>
            <a:endParaRPr lang="he-IL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ואילו מלכות לא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קתני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he-I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ור' יוחנן תני: </a:t>
            </a:r>
          </a:p>
          <a:p>
            <a:pPr>
              <a:lnSpc>
                <a:spcPct val="120000"/>
              </a:lnSpc>
            </a:pP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ולא שכחתי - </a:t>
            </a:r>
            <a:r>
              <a:rPr lang="he-IL" b="1" dirty="0">
                <a:solidFill>
                  <a:srgbClr val="F79646">
                    <a:lumMod val="50000"/>
                  </a:srgbClr>
                </a:solidFill>
              </a:rPr>
              <a:t>מלהזכיר שמך ומלכותך </a:t>
            </a:r>
            <a:r>
              <a:rPr lang="he-IL" dirty="0">
                <a:solidFill>
                  <a:srgbClr val="F79646">
                    <a:lumMod val="50000"/>
                  </a:srgbClr>
                </a:solidFill>
              </a:rPr>
              <a:t>עליו.</a:t>
            </a:r>
          </a:p>
        </p:txBody>
      </p:sp>
    </p:spTree>
    <p:extLst>
      <p:ext uri="{BB962C8B-B14F-4D97-AF65-F5344CB8AC3E}">
        <p14:creationId xmlns:p14="http://schemas.microsoft.com/office/powerpoint/2010/main" val="7752171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25879</TotalTime>
  <Words>2118</Words>
  <Application>Microsoft Office PowerPoint</Application>
  <PresentationFormat>‫הצגה על המסך (4:3)</PresentationFormat>
  <Paragraphs>429</Paragraphs>
  <Slides>13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6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הראל</dc:creator>
  <cp:lastModifiedBy>נועם שפירא</cp:lastModifiedBy>
  <cp:revision>2465</cp:revision>
  <dcterms:created xsi:type="dcterms:W3CDTF">2015-01-28T10:22:53Z</dcterms:created>
  <dcterms:modified xsi:type="dcterms:W3CDTF">2024-02-22T14:11:23Z</dcterms:modified>
</cp:coreProperties>
</file>