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673" r:id="rId2"/>
    <p:sldId id="664" r:id="rId3"/>
    <p:sldId id="668" r:id="rId4"/>
    <p:sldId id="669" r:id="rId5"/>
    <p:sldId id="670" r:id="rId6"/>
    <p:sldId id="671" r:id="rId7"/>
    <p:sldId id="672" r:id="rId8"/>
    <p:sldId id="429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6EC35C-75CF-A880-B137-17F07A691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3C6B370-B6AC-C8AE-1B81-69AEAD6E7B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96D5F34-714E-F6CB-71FB-4D03763DF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CFE5FD8-2401-8240-9AE2-F7B8D696C2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789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EE8DA-7D12-D91F-A428-5CB410D42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46D2A5E-46C6-C882-B325-F2EAEF0DA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87494BE-6B42-0949-6EE3-E1EA2BEB9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8C02AE-8E04-9054-2347-06D952903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666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8E168-CBF7-D5C8-A767-6A090C3A0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3E77E6D8-7405-4232-6ADC-C9475B000B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B517E4A-3747-2852-F756-7D4C10CEB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122C6B7-46BC-0D4E-16BE-2898B41E7F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298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FAF56-B574-1DCA-0AF8-114E1458E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09B1CFE-F958-22AC-329C-D6BAD38CE5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8302289-F4F5-1CED-4A5D-B481B4B662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7BCBDEC-245A-DC50-CA53-CE79D48ED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081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EC57B-9D42-3639-00FF-E771DE4F0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9FC7F21-1AE4-37F4-D5FF-F2F6575E5B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4C5D661-97B1-E804-0C41-15CC31CE5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FC1293D-70F9-615E-1C1B-7C7FFBE85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68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30762-0713-7536-2211-C3FD7E2DBD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04CEC0-A00B-2789-8431-2C2F93C7C9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CA4CACC-5064-6AAB-D46F-578827DF2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7C5BAD6-40C1-D9AE-AACB-D9B929AB60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766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כ"א/אדר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680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מב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ראשונה) – דף מג ע"א (שורה 5)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199169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F2C0-0454-A8A7-246C-89440E8CE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9A8F503-DA86-0151-74A6-155085C8628B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F997B6A-2A6D-E2D0-7AE8-E93380ADA601}"/>
              </a:ext>
            </a:extLst>
          </p:cNvPr>
          <p:cNvSpPr txBox="1"/>
          <p:nvPr/>
        </p:nvSpPr>
        <p:spPr>
          <a:xfrm>
            <a:off x="1547664" y="188640"/>
            <a:ext cx="7040006" cy="6196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תליסר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נחמן: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כפנא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כל שאחרים קובעים עליו סעודה צריך לברך.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עסיק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לבריה בי רב יהודה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פת הבאה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בכסנין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מברכי 'המוציא'.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'ציצי'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דילמא 'המוציא לחם מן הארץ'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מברכיתו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מונא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אמר משום רבי יהודה: פת הבאה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בכסנין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עליה 'המוציא'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שמואל: הלכה כרבי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מונא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אין הלכה כרבי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מר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משמיה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לחמניות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מערבין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המוציא.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דקבע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קבע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0DCC7ED8-828C-AE8C-81B3-D50B9147B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CBD81ED-D14F-DFB4-0444-2891D3AA2D9C}"/>
              </a:ext>
            </a:extLst>
          </p:cNvPr>
          <p:cNvSpPr txBox="1"/>
          <p:nvPr/>
        </p:nvSpPr>
        <p:spPr>
          <a:xfrm>
            <a:off x="8554114" y="189326"/>
            <a:ext cx="360040" cy="21852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90979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F2817-FEE4-1380-2744-721229042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606A69B-5565-FCE0-3680-2EED55ACB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56036D-1190-4ACA-8E17-13B62A18A276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C17A234-21EB-6E51-C6AC-90600B900D3E}"/>
              </a:ext>
            </a:extLst>
          </p:cNvPr>
          <p:cNvSpPr txBox="1"/>
          <p:nvPr/>
        </p:nvSpPr>
        <p:spPr>
          <a:xfrm>
            <a:off x="785639" y="113139"/>
            <a:ext cx="7688078" cy="65838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איקלע לבי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נתן.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סעודתייהו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אייתו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מידי למיכל,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שקל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אכיל.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ליה: לא סבר לה מר גמר אסור מלאכול?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להו: סלק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ורבי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איקלעו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לבי ריש גלותא.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דסליקו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שדרו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ריסתנא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מבי ריש גלותא, רבא אכיל ורבי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אכיל.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סבר לה מר סלק אסור מלאכול?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גלותא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סמכינן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הרגיל בשמן שמן מעכבו.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אשי: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רב כהנא אמר לן כגון 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דרגילינן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מעכבא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לן. </a:t>
            </a:r>
          </a:p>
          <a:p>
            <a:pPr>
              <a:lnSpc>
                <a:spcPct val="120000"/>
              </a:lnSpc>
            </a:pPr>
            <a:endParaRPr lang="he-IL" sz="1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ולית הלכתא ככל הני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שמעתתא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שלש תכיפות הן – תכף לסמיכה שחיטה, תכף לגאולה תפלה, תכף לנטילת ידים ברכה.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אף אנו נאמר: תכף לתלמידי חכמים ברכה,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וַיְבָרֲכֵנִי </a:t>
            </a:r>
            <a:r>
              <a:rPr lang="he-IL" sz="1600" dirty="0">
                <a:solidFill>
                  <a:srgbClr val="002060"/>
                </a:solidFill>
                <a:latin typeface="Arial" panose="020B0604020202020204" pitchFamily="34" charset="0"/>
              </a:rPr>
              <a:t>ה'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בִּגְלָלֶךָ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אימא מהכא: שנאמר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וַיְבָרֶךְ ה' אֶת בֵּית הַמִּצְרִי בִּגְלַל יוֹסֵף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EC29BFB-7FAD-B314-058D-AA1A66E5B6F3}"/>
              </a:ext>
            </a:extLst>
          </p:cNvPr>
          <p:cNvSpPr txBox="1"/>
          <p:nvPr/>
        </p:nvSpPr>
        <p:spPr>
          <a:xfrm>
            <a:off x="8440161" y="113825"/>
            <a:ext cx="36004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600" dirty="0"/>
          </a:p>
          <a:p>
            <a:endParaRPr lang="he-IL" dirty="0"/>
          </a:p>
          <a:p>
            <a:endParaRPr lang="he-IL" sz="20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8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5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59693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59A89B-C3CF-5EE4-2501-1AC4A4221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DC34247-171F-956E-1389-1B9756658F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C9CEE1-549F-D148-5759-79CE406F8E3A}"/>
              </a:ext>
            </a:extLst>
          </p:cNvPr>
          <p:cNvSpPr txBox="1"/>
          <p:nvPr/>
        </p:nvSpPr>
        <p:spPr>
          <a:xfrm>
            <a:off x="-145088" y="35330"/>
            <a:ext cx="16207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א -דף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B8E97A4-2BEA-2AEF-80F5-48949EE30C37}"/>
              </a:ext>
            </a:extLst>
          </p:cNvPr>
          <p:cNvSpPr txBox="1"/>
          <p:nvPr/>
        </p:nvSpPr>
        <p:spPr>
          <a:xfrm>
            <a:off x="0" y="68611"/>
            <a:ext cx="8892480" cy="6686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ברך על היין שלפני המזון - פטר את היין שלאחר המזון.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ברך על הפרפרת שלפני המזון - פטר את הפרפרת שלאחר המזון.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ברך על הפת - פטר את הפרפרת, על הפרפרת - לא פטר את הפת.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''א: אף לא מעשה קדרה.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יושבין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כל אחד מברך לעצמו, הסבו - אחד מברך לכולן.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בא להם יין בתוך המזון -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אחר המזון - אחד מברך לכולם, והוא אומר על המוגמר,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ואע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''פ שאין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מביאין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את המוגמר אלא לאחר סעודה.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בשבתות וימים טובים הואיל ואדם קובע סעודתו על היין,  אבל בשאר ימות השנה מברך על כל כוס וכוס.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מרי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יהושע בן לוי: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שנו אלא בשבתות וימים טובים ובשעה שאדם יוצא מבית המרחץ ובשעת הקזת דם הואיל ואדם קובע סעודתו על היין,  אבל בשאר ימות השנה מברך על כל כוס וכוס.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רבה בר מרי איקלע לבי רבא </a:t>
            </a:r>
            <a:r>
              <a:rPr lang="he-IL" sz="15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בחול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חזייה דבריך לפני המזון והדר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לאחר המזון.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יישר וכן אמר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ריב''ל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55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יצחק בר יוסף איקלע לבי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בי''ט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חזייה דבריך אכל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וכסא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55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סבר לה מר להא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דריב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''ל?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נמלך אנא.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62898EAE-DB39-5230-D492-376821508FF5}"/>
              </a:ext>
            </a:extLst>
          </p:cNvPr>
          <p:cNvSpPr txBox="1"/>
          <p:nvPr/>
        </p:nvSpPr>
        <p:spPr>
          <a:xfrm>
            <a:off x="8570892" y="18063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81048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74D6B-BB6D-D546-6637-18FB958A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FB16E4-ED71-7DBF-7F02-B38464F8966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3D4E621-4D0F-A9A3-0AE4-9BF722664930}"/>
              </a:ext>
            </a:extLst>
          </p:cNvPr>
          <p:cNvSpPr txBox="1"/>
          <p:nvPr/>
        </p:nvSpPr>
        <p:spPr>
          <a:xfrm>
            <a:off x="1475656" y="980962"/>
            <a:ext cx="7040006" cy="57528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 להם יין בתוך המזון - מהו שיפטור את היין שלאחר המזון?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תימצי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לומר 'ברך על היין שלפני המזון פוטר את היין שלאחר המזון'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לשתות וזה לשתות,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אבל הכא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לשתות וזה לשרות לא,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או דילמא לא שנא?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אמר: פוטר,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כהנא אמר: אינו פוטר.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אמר: פוטר,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ששת אמר: אינו פוטר.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יהודה וכל תלמידי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אינו פוטר.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איתיביה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לרב נחמן: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 להם יין בתוך המזון -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לאחר המזון - אחד מברך לכולם.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קאמר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אם לא בא להם יין בתוך המזון אלא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לאחר המזון - אחד מברך לכולם.</a:t>
            </a: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42C9F99D-3FD7-EDED-9472-06A651BF8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5B39944C-69AA-79A5-7A87-B6916D298B69}"/>
              </a:ext>
            </a:extLst>
          </p:cNvPr>
          <p:cNvSpPr/>
          <p:nvPr/>
        </p:nvSpPr>
        <p:spPr>
          <a:xfrm>
            <a:off x="4245516" y="134813"/>
            <a:ext cx="4307195" cy="792088"/>
          </a:xfrm>
          <a:prstGeom prst="wedgeRoundRectCallout">
            <a:avLst>
              <a:gd name="adj1" fmla="val 52463"/>
              <a:gd name="adj2" fmla="val -4532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ברך על היין שלפני המזון - פטר את היין שלאחר המזון. 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CEE3BD62-6A16-D035-A00E-AF6FF219D3FF}"/>
              </a:ext>
            </a:extLst>
          </p:cNvPr>
          <p:cNvSpPr/>
          <p:nvPr/>
        </p:nvSpPr>
        <p:spPr>
          <a:xfrm>
            <a:off x="174616" y="4725144"/>
            <a:ext cx="3888432" cy="1080120"/>
          </a:xfrm>
          <a:prstGeom prst="wedgeRoundRectCallout">
            <a:avLst>
              <a:gd name="adj1" fmla="val 54405"/>
              <a:gd name="adj2" fmla="val -3600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ברך על היין שלפני המזון - פטר את היין שלאחר המזון...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בא להם יין בתוך המזון -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אחר המזון - אחד מברך לכולם</a:t>
            </a:r>
          </a:p>
        </p:txBody>
      </p:sp>
    </p:spTree>
    <p:extLst>
      <p:ext uri="{BB962C8B-B14F-4D97-AF65-F5344CB8AC3E}">
        <p14:creationId xmlns:p14="http://schemas.microsoft.com/office/powerpoint/2010/main" val="180467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5CF72-7CB0-C8D3-6FB9-809E3C25E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362D48-6ED9-1DBA-88C6-E16BDE267F72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4ACC1F33-6108-C3A1-7658-40D681E6C2E4}"/>
              </a:ext>
            </a:extLst>
          </p:cNvPr>
          <p:cNvSpPr txBox="1"/>
          <p:nvPr/>
        </p:nvSpPr>
        <p:spPr>
          <a:xfrm>
            <a:off x="467544" y="1323002"/>
            <a:ext cx="8120126" cy="37584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ברך על הפת - פטר את הפרפרת, על הפרפרת - לא פטר את הפת.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אומרים: אף לא מעשה קדרה: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פליגי או דילמא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פליגי –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תנא קמא: "ברך על הפת פטר את הפרפרת"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מעשה קדרה,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פרפרת דלא פטרה להו פת אלא אפילו מעשה קדרה נמי לא פטרה.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 דילמא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אסיפא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פליגי,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"ברך על הפרפרת לא פטר את הפת" - פת הוא דלא פטר אבל מעשה קדרה פטר,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ואפי' מעשה קדרה נמי לא פטר.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תיקו.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0CF19DE4-F735-BD33-F1FD-5278F7CD663A}"/>
              </a:ext>
            </a:extLst>
          </p:cNvPr>
          <p:cNvSpPr/>
          <p:nvPr/>
        </p:nvSpPr>
        <p:spPr>
          <a:xfrm>
            <a:off x="1403648" y="260648"/>
            <a:ext cx="7221071" cy="792088"/>
          </a:xfrm>
          <a:prstGeom prst="wedgeRoundRectCallout">
            <a:avLst>
              <a:gd name="adj1" fmla="val 52463"/>
              <a:gd name="adj2" fmla="val -4532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ברך על הפת - פטר את הפרפרת, על הפרפרת - לא פטר את הפת.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''א: אף לא מעשה קדרה. 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C4B60C1-C39C-2DBF-4AE9-0A5A26BA0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316481"/>
              </p:ext>
            </p:extLst>
          </p:nvPr>
        </p:nvGraphicFramePr>
        <p:xfrm>
          <a:off x="4787608" y="5356438"/>
          <a:ext cx="4032864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0388">
                  <a:extLst>
                    <a:ext uri="{9D8B030D-6E8A-4147-A177-3AD203B41FA5}">
                      <a16:colId xmlns:a16="http://schemas.microsoft.com/office/drawing/2014/main" val="3160809433"/>
                    </a:ext>
                  </a:extLst>
                </a:gridCol>
                <a:gridCol w="1651238">
                  <a:extLst>
                    <a:ext uri="{9D8B030D-6E8A-4147-A177-3AD203B41FA5}">
                      <a16:colId xmlns:a16="http://schemas.microsoft.com/office/drawing/2014/main" val="3217619435"/>
                    </a:ext>
                  </a:extLst>
                </a:gridCol>
                <a:gridCol w="1651238">
                  <a:extLst>
                    <a:ext uri="{9D8B030D-6E8A-4147-A177-3AD203B41FA5}">
                      <a16:colId xmlns:a16="http://schemas.microsoft.com/office/drawing/2014/main" val="668341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/>
                        <a:t>ארישא</a:t>
                      </a:r>
                      <a:endParaRPr lang="he-I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ברך על הפת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2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ת"ק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פטר את הפרפרת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פטר מעשה קדרה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49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ב"ש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לא פטר את הפרפרת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לא פטר מעשה קדרה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358803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7E616A85-EEC7-A164-B714-9B0B69B99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9984"/>
              </p:ext>
            </p:extLst>
          </p:nvPr>
        </p:nvGraphicFramePr>
        <p:xfrm>
          <a:off x="323528" y="5356438"/>
          <a:ext cx="4032864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30388">
                  <a:extLst>
                    <a:ext uri="{9D8B030D-6E8A-4147-A177-3AD203B41FA5}">
                      <a16:colId xmlns:a16="http://schemas.microsoft.com/office/drawing/2014/main" val="3160809433"/>
                    </a:ext>
                  </a:extLst>
                </a:gridCol>
                <a:gridCol w="1651238">
                  <a:extLst>
                    <a:ext uri="{9D8B030D-6E8A-4147-A177-3AD203B41FA5}">
                      <a16:colId xmlns:a16="http://schemas.microsoft.com/office/drawing/2014/main" val="3217619435"/>
                    </a:ext>
                  </a:extLst>
                </a:gridCol>
                <a:gridCol w="1651238">
                  <a:extLst>
                    <a:ext uri="{9D8B030D-6E8A-4147-A177-3AD203B41FA5}">
                      <a16:colId xmlns:a16="http://schemas.microsoft.com/office/drawing/2014/main" val="6683417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 err="1"/>
                        <a:t>אסיפא</a:t>
                      </a:r>
                      <a:endParaRPr lang="he-I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ברך על הפרפרת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203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ת"ק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לא פטר את הפת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פטר מעשה קדרה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499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ב"ש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לא פטר את הפת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לא פטר מעשה קדרה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358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19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7EFD2-5B53-6004-719B-FC4EAF768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9906B1-D07B-D063-4A9C-B41530E15D90}"/>
              </a:ext>
            </a:extLst>
          </p:cNvPr>
          <p:cNvSpPr txBox="1"/>
          <p:nvPr/>
        </p:nvSpPr>
        <p:spPr>
          <a:xfrm>
            <a:off x="-145088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sz="1600" b="1" dirty="0" err="1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 עמוד ב - דף מג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3899BCBD-7F7B-C21A-29F7-6E5FAA9EAA21}"/>
              </a:ext>
            </a:extLst>
          </p:cNvPr>
          <p:cNvSpPr txBox="1"/>
          <p:nvPr/>
        </p:nvSpPr>
        <p:spPr>
          <a:xfrm>
            <a:off x="35496" y="997506"/>
            <a:ext cx="8640960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יושבין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אחד ואחד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הסבו - אין, לא הסבו - לא,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עשרה שהיו הולכים בדרך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שכולם אוכלים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מככר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אחד כל אחד ואחד מברך לעצמו,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ישבו לאכול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''פ שכל אחד ואחד אוכל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מככרו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אחד מברך לכולם.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ישבו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''פ שלא הסבו!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וניכול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בדוך פלן.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נח נפשיה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אזלו תלמידיו בתריה.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הדרי אמרי: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וניכול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אנהר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דכרכי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הסבו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תנן אבל ישבו לא או דילמא 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וניכול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בדוכתא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הסבו דמי?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בידייהו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קם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 אהדר קרעיה לאחוריה וקרע קריעה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אמר: נח נפשיה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ההוא סבא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מתניתין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אברייתא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ושני להו כיון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ניזיל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וניכול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בדוך פלן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כהסבו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דמי.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DA52FCD5-7D98-B22E-55F3-9AD8CC810B67}"/>
              </a:ext>
            </a:extLst>
          </p:cNvPr>
          <p:cNvSpPr/>
          <p:nvPr/>
        </p:nvSpPr>
        <p:spPr>
          <a:xfrm>
            <a:off x="4135056" y="151591"/>
            <a:ext cx="4556775" cy="792088"/>
          </a:xfrm>
          <a:prstGeom prst="wedgeRoundRectCallout">
            <a:avLst>
              <a:gd name="adj1" fmla="val 52463"/>
              <a:gd name="adj2" fmla="val -4532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5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יושבין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- כל אחד מברך לעצמו, הסבו - אחד מברך לכולן.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642A6A83-7FE8-EAE2-EFAD-B6022B53268E}"/>
              </a:ext>
            </a:extLst>
          </p:cNvPr>
          <p:cNvSpPr txBox="1"/>
          <p:nvPr/>
        </p:nvSpPr>
        <p:spPr>
          <a:xfrm>
            <a:off x="8461835" y="5674533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4346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ראשונה) – דף מג ע"א (שורה 5)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מג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27127</TotalTime>
  <Words>1263</Words>
  <Application>Microsoft Office PowerPoint</Application>
  <PresentationFormat>‫הצגה על המסך (4:3)</PresentationFormat>
  <Paragraphs>217</Paragraphs>
  <Slides>8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2512</cp:revision>
  <dcterms:created xsi:type="dcterms:W3CDTF">2015-01-28T10:22:53Z</dcterms:created>
  <dcterms:modified xsi:type="dcterms:W3CDTF">2024-03-01T08:38:21Z</dcterms:modified>
</cp:coreProperties>
</file>