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notesMasterIdLst>
    <p:notesMasterId r:id="rId16"/>
  </p:notesMasterIdLst>
  <p:sldIdLst>
    <p:sldId id="673" r:id="rId2"/>
    <p:sldId id="664" r:id="rId3"/>
    <p:sldId id="674" r:id="rId4"/>
    <p:sldId id="668" r:id="rId5"/>
    <p:sldId id="670" r:id="rId6"/>
    <p:sldId id="675" r:id="rId7"/>
    <p:sldId id="671" r:id="rId8"/>
    <p:sldId id="677" r:id="rId9"/>
    <p:sldId id="679" r:id="rId10"/>
    <p:sldId id="680" r:id="rId11"/>
    <p:sldId id="681" r:id="rId12"/>
    <p:sldId id="682" r:id="rId13"/>
    <p:sldId id="683" r:id="rId14"/>
    <p:sldId id="429" r:id="rId15"/>
  </p:sldIdLst>
  <p:sldSz cx="9144000" cy="6858000" type="screen4x3"/>
  <p:notesSz cx="6858000" cy="9144000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הראל" initials="ה" lastIdx="1" clrIdx="0">
    <p:extLst>
      <p:ext uri="{19B8F6BF-5375-455C-9EA6-DF929625EA0E}">
        <p15:presenceInfo xmlns:p15="http://schemas.microsoft.com/office/powerpoint/2012/main" userId="הראל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5250" autoAdjust="0"/>
  </p:normalViewPr>
  <p:slideViewPr>
    <p:cSldViewPr>
      <p:cViewPr varScale="1">
        <p:scale>
          <a:sx n="91" d="100"/>
          <a:sy n="91" d="100"/>
        </p:scale>
        <p:origin x="123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8620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88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A12E648E-CA2E-4885-8A88-243AF9A8D75E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8620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88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88125537-8725-4A13-8BEE-395E38D92F7F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179954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C6EC35C-75CF-A880-B137-17F07A69143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3C6B370-B6AC-C8AE-1B81-69AEAD6E7B0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96D5F34-714E-F6CB-71FB-4D03763DF41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CFE5FD8-2401-8240-9AE2-F7B8D696C2D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607891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56A8D4E-6721-D15A-2EA2-B7248F4C63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0B42A30-36DD-CBEA-D595-A22E1261CE7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F6A6CA02-9C65-B92E-2336-72CEFD691E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AB24721-89AB-AB64-F87E-61DACCFB7DC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11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702924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CC00B13-7BB6-FC65-CA69-21CA4AE0493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535F9273-8DD6-39BE-0950-34100549292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62E97A09-8264-291E-1DD3-81DAD38ADF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6DBED8C3-9C08-8817-3472-DA4EE7C3BB5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12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1557441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EAE6FB-DB6D-7C8D-F9EB-67083481A4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173181D1-B87F-26AA-D3AB-A644193250B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B75D785-5F14-ED8C-386D-81F07DF58C3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2766E5A9-531F-C6C2-8B2C-4506F71ADD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8006033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D9E284-FFBB-8EA1-EFD2-2E4B53120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3B979D0-E960-E7D3-C9CA-3AA473BFD8C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9FF02AEE-9F71-18F7-4ECE-6340F2752C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DF0D5ECD-7234-65B3-2A2B-75864C5EBAC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3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5752379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22EE8DA-7D12-D91F-A428-5CB410D42D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446D2A5E-46C6-C882-B325-F2EAEF0DA0B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587494BE-6B42-0949-6EE3-E1EA2BEB941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4D8C02AE-8E04-9054-2347-06D9529034B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4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76662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32FAF56-B574-1DCA-0AF8-114E1458E44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09B1CFE-F958-22AC-329C-D6BAD38CE5C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8302289-F4F5-1CED-4A5D-B481B4B662C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C7BCBDEC-245A-DC50-CA53-CE79D48ED1BF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5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57081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A5692BF-D639-AA97-04D7-57589D364B2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9BAEB57B-946B-9248-F06A-AC3488F7461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E3205225-7FCB-6D56-BD5A-ACF4501B987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B0867408-631E-D1CC-CC9D-2EF0002D0922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6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68844582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82EC57B-9D42-3639-00FF-E771DE4F0A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D9FC7F21-1AE4-37F4-D5FF-F2F6575E5BA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B4C5D661-97B1-E804-0C41-15CC31CE532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3FC1293D-70F9-615E-1C1B-7C7FFBE8550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7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268248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A53ABC-458F-1CA3-C5EF-4F98F57D659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1D6E37DE-C305-1263-3EEC-8377B272E5D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4E9957D-6AA2-620A-6685-EE0C9401D4E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AC378A7B-4020-CAC8-9AF9-A53C00F39C6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8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016490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7C808F8-A3E2-C1C5-A11E-F80CE659ED5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C97E9C3C-A61E-11F3-7216-FD1BC6CDF78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052B8EBF-7730-6597-80DD-ADD1C7B8F84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8928D196-731E-CE40-D8A3-B176D07CA6E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9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8571575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F99BDBF-C6F3-7D09-6155-499FA15223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>
            <a:extLst>
              <a:ext uri="{FF2B5EF4-FFF2-40B4-BE49-F238E27FC236}">
                <a16:creationId xmlns:a16="http://schemas.microsoft.com/office/drawing/2014/main" id="{68538D8B-4073-7461-8A1D-4F1CC243DD3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>
            <a:extLst>
              <a:ext uri="{FF2B5EF4-FFF2-40B4-BE49-F238E27FC236}">
                <a16:creationId xmlns:a16="http://schemas.microsoft.com/office/drawing/2014/main" id="{AB9E8B05-2DAD-5E4B-DD39-E235851F94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he-IL" dirty="0"/>
          </a:p>
        </p:txBody>
      </p:sp>
      <p:sp>
        <p:nvSpPr>
          <p:cNvPr id="4" name="מציין מיקום של מספר שקופית 3">
            <a:extLst>
              <a:ext uri="{FF2B5EF4-FFF2-40B4-BE49-F238E27FC236}">
                <a16:creationId xmlns:a16="http://schemas.microsoft.com/office/drawing/2014/main" id="{E904319A-E0E3-A11C-91DB-3C394135602C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25537-8725-4A13-8BEE-395E38D92F7F}" type="slidenum">
              <a:rPr lang="he-IL" smtClean="0"/>
              <a:pPr/>
              <a:t>10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4280890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2011131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8794463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700311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530167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37334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633545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702474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39916713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31395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967725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05683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EC2D9F-8966-4E40-B24B-F4D66135C1D0}" type="datetimeFigureOut">
              <a:rPr lang="he-IL" smtClean="0"/>
              <a:pPr/>
              <a:t>כ"ו/אדר א/תשפ"ד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/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519CE8-638D-4695-9CFF-D273E3DA2D53}" type="slidenum">
              <a:rPr lang="he-IL" smtClean="0"/>
              <a:pPr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1611642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daf-yomi.com/MediaPage.aspx?id=271951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1386064"/>
            <a:ext cx="8820472" cy="53245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מסכת ברכות</a:t>
            </a:r>
          </a:p>
          <a:p>
            <a:pPr algn="ctr"/>
            <a:r>
              <a:rPr lang="he-IL" sz="4000" b="1" dirty="0">
                <a:solidFill>
                  <a:srgbClr val="C0504D">
                    <a:lumMod val="75000"/>
                  </a:srgbClr>
                </a:solidFill>
              </a:rPr>
              <a:t>דף מג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מג ע"א (שורה 5) – דף מג ע"ב (סוף העמוד)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מצגת עזר ללימוד הדף היומי</a:t>
            </a:r>
          </a:p>
          <a:p>
            <a:pPr algn="ctr"/>
            <a:endParaRPr lang="he-IL" sz="8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בעריכת: הראל שפירא</a:t>
            </a:r>
          </a:p>
          <a:p>
            <a:pPr algn="ctr"/>
            <a:endParaRPr lang="he-IL" sz="1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EEECE1">
                    <a:lumMod val="50000"/>
                  </a:srgbClr>
                </a:solidFill>
              </a:rPr>
              <a:t>לשמיעת השיעור בליווי המצגת – </a:t>
            </a:r>
            <a:r>
              <a:rPr lang="he-IL" sz="2400" dirty="0">
                <a:solidFill>
                  <a:srgbClr val="EEECE1">
                    <a:lumMod val="50000"/>
                  </a:srgbClr>
                </a:solidFill>
                <a:hlinkClick r:id="rId3"/>
              </a:rPr>
              <a:t>לחץ כאן</a:t>
            </a:r>
            <a:endParaRPr lang="he-IL" sz="2400" dirty="0">
              <a:solidFill>
                <a:srgbClr val="EEECE1">
                  <a:lumMod val="50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11991697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D1FCF3-F67D-868A-D231-A8A2A71538B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DC84CEF6-97E9-6549-3319-B8B1ED9380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CB8FD4C-62BA-C01E-D5DB-F9D32CE5997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8171DD0-87B0-64CA-10DB-C3441CE7F761}"/>
              </a:ext>
            </a:extLst>
          </p:cNvPr>
          <p:cNvSpPr txBox="1"/>
          <p:nvPr/>
        </p:nvSpPr>
        <p:spPr>
          <a:xfrm>
            <a:off x="107504" y="188640"/>
            <a:ext cx="8527007" cy="5974456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לפניו שמן והדס –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מברך על השמן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ההדס,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וב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''ה אומרים: מברך על ההדס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ואח''כ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מברך על השמן.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ר''ג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אני אכריע שמן זכינו לריחו וזכינו לסיכתו הדס לריחו זכינו לסיכתו לא זכינו.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יוחנן: הלכה כדברי המכריע.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איקלע לבי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אייתו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לקמייהו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שמן והדס,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שקל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אהדס ברישא והדר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אשמן.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לא סבר לה מר הלכה כדברי המכריע?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הכי אמר רבא: הלכה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''ה.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היא,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לאשתמוטי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נפשיה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דעבד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לפניהם שמן ויין –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ב''ש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אוחז השמן בימינו ואת היין בשמאלו, מברך על השמן וחוזר ומברך על היין.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ב''ה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אומרים: אוחז את היין בימינו ואת השמן בשמאלו, מברך על היין וחוזר ומברך על השמן,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וטחו בראש השמש, ואם שמש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ת''ח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הוא טחו בכותל, מפני שגנאי לתלמיד חכם לצאת לשוק כשהוא מבושם.</a:t>
            </a:r>
          </a:p>
        </p:txBody>
      </p:sp>
      <p:sp>
        <p:nvSpPr>
          <p:cNvPr id="3" name="הסבר מלבני מעוגל 6">
            <a:extLst>
              <a:ext uri="{FF2B5EF4-FFF2-40B4-BE49-F238E27FC236}">
                <a16:creationId xmlns:a16="http://schemas.microsoft.com/office/drawing/2014/main" id="{6F028C3F-434E-B68B-4B27-6153F530DF5C}"/>
              </a:ext>
            </a:extLst>
          </p:cNvPr>
          <p:cNvSpPr/>
          <p:nvPr/>
        </p:nvSpPr>
        <p:spPr>
          <a:xfrm>
            <a:off x="323528" y="3212976"/>
            <a:ext cx="3816424" cy="1440160"/>
          </a:xfrm>
          <a:prstGeom prst="wedgeRoundRectCallout">
            <a:avLst>
              <a:gd name="adj1" fmla="val 61170"/>
              <a:gd name="adj2" fmla="val 1661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רש"י: ולא היא. לא אמר רבא הלכתא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כב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''ה אלא רב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פפא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אכסיף לפי שטעה והשמיט עצמו בכך: </a:t>
            </a:r>
          </a:p>
          <a:p>
            <a:pPr>
              <a:lnSpc>
                <a:spcPct val="120000"/>
              </a:lnSpc>
            </a:pP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רמ"ע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מפאנו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רב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מסברא</a:t>
            </a:r>
            <a:r>
              <a:rPr lang="he-IL" sz="12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2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פשיה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פליג על ר' יוחנן ולא מחמת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כסופא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הוא דבעי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לאשתמוטי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אלא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במדת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חסידות ותלה הגדולה ברבו ואי לאו דקים ליה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דהכי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הלכתא לא עביד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עובדא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 </a:t>
            </a:r>
            <a:r>
              <a:rPr lang="he-IL" sz="1200" dirty="0" err="1">
                <a:solidFill>
                  <a:srgbClr val="000000"/>
                </a:solidFill>
                <a:latin typeface="Arial" panose="020B0604020202020204" pitchFamily="34" charset="0"/>
              </a:rPr>
              <a:t>בנפשיה</a:t>
            </a:r>
            <a:r>
              <a:rPr lang="he-IL" sz="1200" dirty="0">
                <a:solidFill>
                  <a:srgbClr val="000000"/>
                </a:solidFill>
                <a:latin typeface="Arial" panose="020B0604020202020204" pitchFamily="34" charset="0"/>
              </a:rPr>
              <a:t>. </a:t>
            </a:r>
            <a:endParaRPr lang="he-IL" sz="1200" dirty="0">
              <a:solidFill>
                <a:srgbClr val="F79646">
                  <a:lumMod val="50000"/>
                </a:srgb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46915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323019-2E8B-530F-D07B-6568F8C197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8DBD6229-F844-1FC4-E599-1E61C5C6B6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6C9BA25C-10C2-3DDA-45F5-8F0CE4B745A9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FDCCABB7-3FEF-894D-3D68-9BB3C6FBDDF6}"/>
              </a:ext>
            </a:extLst>
          </p:cNvPr>
          <p:cNvSpPr txBox="1"/>
          <p:nvPr/>
        </p:nvSpPr>
        <p:spPr>
          <a:xfrm>
            <a:off x="-108520" y="133410"/>
            <a:ext cx="8527007" cy="61960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ששה דברים גנאי לו לתלמיד חכם: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אל יצא כשהוא מבושם לשוק,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 יצא יחידי בלילה,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 יצא במנעלים המטולאים,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 יספר עם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אשה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בשוק,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 יסב בחבורה של עמי הארץ,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ואל יכנס באחרונה לבית המדרש,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ויש אומרים: אף לא יפסיע פסיעה גסה ואל יהלך בקומה זקופה.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 יצא כשהוא מבושם לשוק –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אבא בריה דר'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אמר רבי יוחנן: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במקום שחשודים על משכב זכור. 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לא אמרן אלא בבגדו, אבל בגופו זיעה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מעברא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ושערו כבגדו דמי, ואמרי לה כגופו דמי.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יצא יחידי בלילה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חשדא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ולא אמרן אלא דלא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קביע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עידנא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מידע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ידיע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דלעידניה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אזיל.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96F018A1-1D96-0849-88D8-B35FD33AC89C}"/>
              </a:ext>
            </a:extLst>
          </p:cNvPr>
          <p:cNvSpPr txBox="1"/>
          <p:nvPr/>
        </p:nvSpPr>
        <p:spPr>
          <a:xfrm>
            <a:off x="8291249" y="807869"/>
            <a:ext cx="432048" cy="460126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①</a:t>
            </a:r>
          </a:p>
          <a:p>
            <a:endParaRPr lang="he-IL" sz="700" dirty="0"/>
          </a:p>
          <a:p>
            <a:r>
              <a:rPr lang="he-IL" sz="1200" dirty="0"/>
              <a:t>②</a:t>
            </a:r>
          </a:p>
          <a:p>
            <a:endParaRPr lang="he-IL" sz="700" dirty="0"/>
          </a:p>
          <a:p>
            <a:r>
              <a:rPr lang="he-IL" sz="1200" dirty="0"/>
              <a:t>③</a:t>
            </a:r>
          </a:p>
          <a:p>
            <a:endParaRPr lang="he-IL" sz="700" dirty="0"/>
          </a:p>
          <a:p>
            <a:r>
              <a:rPr lang="he-IL" sz="1200" dirty="0"/>
              <a:t>④</a:t>
            </a:r>
          </a:p>
          <a:p>
            <a:endParaRPr lang="he-IL" sz="700" dirty="0"/>
          </a:p>
          <a:p>
            <a:r>
              <a:rPr lang="he-IL" sz="1200" dirty="0"/>
              <a:t>⑤</a:t>
            </a:r>
          </a:p>
          <a:p>
            <a:endParaRPr lang="he-IL" sz="700" dirty="0"/>
          </a:p>
          <a:p>
            <a:r>
              <a:rPr lang="he-IL" sz="1200" dirty="0"/>
              <a:t>⑥</a:t>
            </a:r>
          </a:p>
          <a:p>
            <a:endParaRPr lang="he-IL" sz="700" dirty="0"/>
          </a:p>
          <a:p>
            <a:r>
              <a:rPr lang="he-IL" sz="1200" dirty="0"/>
              <a:t>⑦</a:t>
            </a:r>
          </a:p>
          <a:p>
            <a:endParaRPr lang="he-IL" sz="1200" dirty="0"/>
          </a:p>
          <a:p>
            <a:endParaRPr lang="he-IL" sz="2300" dirty="0"/>
          </a:p>
          <a:p>
            <a:r>
              <a:rPr lang="he-IL" sz="1200" dirty="0"/>
              <a:t>①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300" dirty="0"/>
          </a:p>
          <a:p>
            <a:endParaRPr lang="he-IL" sz="1200" dirty="0"/>
          </a:p>
          <a:p>
            <a:r>
              <a:rPr lang="he-IL" sz="1200" dirty="0"/>
              <a:t>②</a:t>
            </a:r>
          </a:p>
        </p:txBody>
      </p:sp>
      <p:sp>
        <p:nvSpPr>
          <p:cNvPr id="4" name="תיבת טקסט 3">
            <a:extLst>
              <a:ext uri="{FF2B5EF4-FFF2-40B4-BE49-F238E27FC236}">
                <a16:creationId xmlns:a16="http://schemas.microsoft.com/office/drawing/2014/main" id="{7890485F-21AA-13D3-97A1-23BFD5DD0FA2}"/>
              </a:ext>
            </a:extLst>
          </p:cNvPr>
          <p:cNvSpPr txBox="1"/>
          <p:nvPr/>
        </p:nvSpPr>
        <p:spPr>
          <a:xfrm>
            <a:off x="8565515" y="2548126"/>
            <a:ext cx="365417" cy="27699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⑧</a:t>
            </a:r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63836360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D79138-C44E-0E3F-5D74-C4DB043BFB6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9F0CDCA6-7153-7CFB-04F1-C929423490A0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7199173F-66DE-BB94-AB5E-B7E8124748C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0F86938-7AFB-ED2C-E491-49A0799DE688}"/>
              </a:ext>
            </a:extLst>
          </p:cNvPr>
          <p:cNvSpPr txBox="1"/>
          <p:nvPr/>
        </p:nvSpPr>
        <p:spPr>
          <a:xfrm>
            <a:off x="-108520" y="188640"/>
            <a:ext cx="8527007" cy="6306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יצא במנעלים המטולאים –</a:t>
            </a:r>
          </a:p>
          <a:p>
            <a:pPr>
              <a:lnSpc>
                <a:spcPct val="120000"/>
              </a:lnSpc>
            </a:pPr>
            <a:endParaRPr lang="he-IL" sz="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גנאי הוא לתלמיד חכם שיצא במנעלים המטולאים.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איני? והא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אבא נפיק!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מר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דרב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נחמן: בטלאי על גבי טלאי. </a:t>
            </a:r>
          </a:p>
          <a:p>
            <a:pPr>
              <a:lnSpc>
                <a:spcPct val="120000"/>
              </a:lnSpc>
            </a:pPr>
            <a:endParaRPr lang="he-IL" sz="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ולא אמרן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בפנתא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בגילדא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לית לן בה,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ובפנתא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 אמרן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באורחא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אבל בביתא לית לן בה,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ולא אמרן אלא בימות החמה, אבל בימות הגשמים לית לן בה.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יספר עם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בשוק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ואפילו היא אשתו. </a:t>
            </a:r>
          </a:p>
          <a:p>
            <a:pPr>
              <a:lnSpc>
                <a:spcPct val="120000"/>
              </a:lnSpc>
            </a:pPr>
            <a:endParaRPr lang="he-IL" sz="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תניא נמי הכא: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אפילו היא אשתו ואפילו היא בתו ואפילו היא אחותו, לפי שאין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הכל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בקיאין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בקרובותיו.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יסב בחבורה של עמי הארץ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טעמא? דילמא אתי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לאמשוכי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בתרייהו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יכנס אחרונה לבית המדרש –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דקרו ליה פושע. </a:t>
            </a: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A44C720B-DFEB-D8F9-0962-CD4AB30AEE21}"/>
              </a:ext>
            </a:extLst>
          </p:cNvPr>
          <p:cNvSpPr txBox="1"/>
          <p:nvPr/>
        </p:nvSpPr>
        <p:spPr>
          <a:xfrm>
            <a:off x="8333194" y="148366"/>
            <a:ext cx="432048" cy="597086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endParaRPr lang="he-IL" sz="700" dirty="0"/>
          </a:p>
          <a:p>
            <a:r>
              <a:rPr lang="he-IL" sz="1200" dirty="0"/>
              <a:t>③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6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100" dirty="0"/>
          </a:p>
          <a:p>
            <a:endParaRPr lang="he-IL" sz="1100" dirty="0"/>
          </a:p>
          <a:p>
            <a:endParaRPr lang="he-IL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④</a:t>
            </a:r>
          </a:p>
          <a:p>
            <a:endParaRPr lang="he-IL" sz="7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700" dirty="0"/>
          </a:p>
          <a:p>
            <a:endParaRPr lang="he-IL" sz="1200" dirty="0"/>
          </a:p>
          <a:p>
            <a:endParaRPr lang="he-IL" sz="1200" dirty="0"/>
          </a:p>
          <a:p>
            <a:r>
              <a:rPr lang="he-IL" sz="1200" dirty="0"/>
              <a:t>⑤</a:t>
            </a:r>
          </a:p>
          <a:p>
            <a:endParaRPr lang="he-IL" sz="700" dirty="0"/>
          </a:p>
          <a:p>
            <a:endParaRPr lang="he-IL" sz="700" dirty="0"/>
          </a:p>
          <a:p>
            <a:endParaRPr lang="he-IL" sz="800" dirty="0"/>
          </a:p>
          <a:p>
            <a:endParaRPr lang="he-IL" sz="700" dirty="0"/>
          </a:p>
          <a:p>
            <a:endParaRPr lang="he-IL" sz="700" dirty="0"/>
          </a:p>
          <a:p>
            <a:endParaRPr lang="he-IL" sz="700" dirty="0"/>
          </a:p>
          <a:p>
            <a:endParaRPr lang="he-IL" sz="700" dirty="0"/>
          </a:p>
          <a:p>
            <a:r>
              <a:rPr lang="he-IL" sz="1200" dirty="0"/>
              <a:t>⑥</a:t>
            </a:r>
          </a:p>
        </p:txBody>
      </p:sp>
    </p:spTree>
    <p:extLst>
      <p:ext uri="{BB962C8B-B14F-4D97-AF65-F5344CB8AC3E}">
        <p14:creationId xmlns:p14="http://schemas.microsoft.com/office/powerpoint/2010/main" val="23656127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94CA78-26D7-DBBA-D4F7-88023DF45C1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5B06A7FB-321F-D862-7849-073A90A5523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121733E-CE51-0DA7-7DEE-49E5BEF96B1F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49F7B67-A8B7-368C-E6AD-756FC4064192}"/>
              </a:ext>
            </a:extLst>
          </p:cNvPr>
          <p:cNvSpPr txBox="1"/>
          <p:nvPr/>
        </p:nvSpPr>
        <p:spPr>
          <a:xfrm>
            <a:off x="2195736" y="338112"/>
            <a:ext cx="6222751" cy="294593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וי''א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אף לא יפסיע פסיעה גסה –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פסיעה גסה נוטלת אחד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מת''ק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ממאור עיניו של אדם.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תקנתיה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להדריה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בקדושא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דבי שמשי.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ואל יהלך בקומה זקופה –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המהלך בקומה זקופה אפילו ארבע אמות כאילו דוחק רגלי שכינה,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מְלֹא כָל הָאָרֶץ כְּבוֹדוֹ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8C68FC92-A838-670F-0FB7-9C67340DD049}"/>
              </a:ext>
            </a:extLst>
          </p:cNvPr>
          <p:cNvSpPr txBox="1"/>
          <p:nvPr/>
        </p:nvSpPr>
        <p:spPr>
          <a:xfrm>
            <a:off x="8324805" y="404207"/>
            <a:ext cx="432048" cy="200054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200" dirty="0"/>
              <a:t>⑦</a:t>
            </a:r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200" dirty="0"/>
          </a:p>
          <a:p>
            <a:endParaRPr lang="he-IL" sz="1500" dirty="0"/>
          </a:p>
          <a:p>
            <a:r>
              <a:rPr lang="he-IL" sz="1200" dirty="0"/>
              <a:t>⑧</a:t>
            </a:r>
          </a:p>
        </p:txBody>
      </p:sp>
    </p:spTree>
    <p:extLst>
      <p:ext uri="{BB962C8B-B14F-4D97-AF65-F5344CB8AC3E}">
        <p14:creationId xmlns:p14="http://schemas.microsoft.com/office/powerpoint/2010/main" val="188574526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תמונה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52675" y="116632"/>
            <a:ext cx="4438650" cy="1038225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4016" y="2915647"/>
            <a:ext cx="8820472" cy="3631763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2400" b="1" dirty="0">
                <a:solidFill>
                  <a:srgbClr val="C0504D">
                    <a:lumMod val="75000"/>
                  </a:srgbClr>
                </a:solidFill>
              </a:rPr>
              <a:t>דף מג ע"א (שורה 5) – דף מג ע"ב (סוף העמוד)</a:t>
            </a: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24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r>
              <a:rPr lang="he-IL" sz="2400" b="1" dirty="0">
                <a:solidFill>
                  <a:srgbClr val="00B050"/>
                </a:solidFill>
              </a:rPr>
              <a:t>להתראות בדף מד</a:t>
            </a:r>
          </a:p>
          <a:p>
            <a:pPr algn="ctr"/>
            <a:endParaRPr lang="he-IL" sz="20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pPr algn="ctr"/>
            <a:endParaRPr lang="he-IL" sz="3600" b="1" dirty="0">
              <a:solidFill>
                <a:srgbClr val="C0504D">
                  <a:lumMod val="75000"/>
                </a:srgbClr>
              </a:solidFill>
            </a:endParaRPr>
          </a:p>
          <a:p>
            <a:r>
              <a:rPr lang="he-IL" sz="1400" dirty="0"/>
              <a:t>ליצירת קשר: </a:t>
            </a:r>
          </a:p>
          <a:p>
            <a:r>
              <a:rPr lang="he-IL" sz="1400" dirty="0"/>
              <a:t>טל': 054-4931075</a:t>
            </a:r>
            <a:endParaRPr lang="en-US" sz="1400" dirty="0"/>
          </a:p>
          <a:p>
            <a:r>
              <a:rPr lang="he-IL" sz="1400" dirty="0"/>
              <a:t>דוא"ל: </a:t>
            </a:r>
            <a:r>
              <a:rPr lang="en-US" sz="1400" dirty="0"/>
              <a:t>rlshapira@gmail.com</a:t>
            </a:r>
            <a:endParaRPr lang="he-IL" sz="1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B86E679-A7EC-45BA-8925-0D1259BA82A3}"/>
              </a:ext>
            </a:extLst>
          </p:cNvPr>
          <p:cNvSpPr txBox="1"/>
          <p:nvPr/>
        </p:nvSpPr>
        <p:spPr>
          <a:xfrm>
            <a:off x="8519188" y="2844246"/>
            <a:ext cx="301284" cy="64633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3600" b="1" dirty="0"/>
              <a:t>√</a:t>
            </a:r>
          </a:p>
        </p:txBody>
      </p:sp>
    </p:spTree>
    <p:extLst>
      <p:ext uri="{BB962C8B-B14F-4D97-AF65-F5344CB8AC3E}">
        <p14:creationId xmlns:p14="http://schemas.microsoft.com/office/powerpoint/2010/main" val="10424370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2D7F2C0-0454-A8A7-246C-89440E8CEA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מלבן: פינות מעוגלות 9">
            <a:extLst>
              <a:ext uri="{FF2B5EF4-FFF2-40B4-BE49-F238E27FC236}">
                <a16:creationId xmlns:a16="http://schemas.microsoft.com/office/drawing/2014/main" id="{25EA7E4A-2820-E537-33D1-3069783E36C5}"/>
              </a:ext>
            </a:extLst>
          </p:cNvPr>
          <p:cNvSpPr/>
          <p:nvPr/>
        </p:nvSpPr>
        <p:spPr>
          <a:xfrm>
            <a:off x="3987547" y="705981"/>
            <a:ext cx="1766644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91A598D6-2B78-6F10-C141-AF483892A962}"/>
              </a:ext>
            </a:extLst>
          </p:cNvPr>
          <p:cNvSpPr/>
          <p:nvPr/>
        </p:nvSpPr>
        <p:spPr>
          <a:xfrm>
            <a:off x="5529778" y="3763873"/>
            <a:ext cx="3248749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9A8F503-DA86-0151-74A6-155085C8628B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2F997B6A-2A6D-E2D0-7AE8-E93380ADA601}"/>
              </a:ext>
            </a:extLst>
          </p:cNvPr>
          <p:cNvSpPr txBox="1"/>
          <p:nvPr/>
        </p:nvSpPr>
        <p:spPr>
          <a:xfrm>
            <a:off x="459155" y="129587"/>
            <a:ext cx="8361317" cy="6546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הסבו אחד מברך: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לא שנו אלא פת דבעי הסבה, אבל יין לא בעי הסבה.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יוחנן אמר: אפילו יין נמי בעי הסבה.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לא שנו אלא פת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הסבה, אבל יין לא מהניא ליה הסבה.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 יוחנן אמר: אפילו יין נמי מהניא ליה הסבה.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כיצד סדר הסבה?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אורחין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ויושבין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גבי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ספסלין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ועל גבי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קתדראות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עד שיכנסו כולם.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להם מים - כל אחד ואחד נוטל ידו אחת.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 להם יין - כל אחד ואחד מברך לעצמו.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עלו והסבו ובא להם מים - אף על פי שכל אחד ואחד נטל ידו אחת חוזר ונוטל שתי ידיו,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בא להם יין - אף על פי שכל אחד ואחד ברך לעצמו אחד מברך לכולם.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'לא שנו אלא פת דבעי הסבה, אבל יין לא בעי הסבה'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רישא!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אורחין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דדעתייהו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למיעקר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ולהאיך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'לא שנו אלא פת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הסבה, אבל יין לא מהניא ליה הסבה'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סיפא!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דמגו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מהניא ליה הסבה לפת מהניא ליה הסבה ליין.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0DCC7ED8-828C-AE8C-81B3-D50B9147B92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83" y="6017986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F617DE00-5546-E53D-0FF6-4C45E0EDBA9D}"/>
              </a:ext>
            </a:extLst>
          </p:cNvPr>
          <p:cNvSpPr/>
          <p:nvPr/>
        </p:nvSpPr>
        <p:spPr>
          <a:xfrm>
            <a:off x="395536" y="620688"/>
            <a:ext cx="2525176" cy="864096"/>
          </a:xfrm>
          <a:prstGeom prst="wedgeRoundRectCallout">
            <a:avLst>
              <a:gd name="adj1" fmla="val 59107"/>
              <a:gd name="adj2" fmla="val -4532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יושבין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כל אחד מברך לעצמו, הסבו - אחד מברך לכולן.</a:t>
            </a:r>
          </a:p>
        </p:txBody>
      </p:sp>
      <p:pic>
        <p:nvPicPr>
          <p:cNvPr id="12" name="תמונה 11">
            <a:extLst>
              <a:ext uri="{FF2B5EF4-FFF2-40B4-BE49-F238E27FC236}">
                <a16:creationId xmlns:a16="http://schemas.microsoft.com/office/drawing/2014/main" id="{6FC4A0DD-ADAF-8B68-37D9-C06F0352AE2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204864"/>
            <a:ext cx="2301439" cy="14098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979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6ADF73-D792-76AE-53CF-19699C8E6EF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: פינות מעוגלות 2">
            <a:extLst>
              <a:ext uri="{FF2B5EF4-FFF2-40B4-BE49-F238E27FC236}">
                <a16:creationId xmlns:a16="http://schemas.microsoft.com/office/drawing/2014/main" id="{AC6B53BA-6A96-8302-FE68-C8FE263E2BAB}"/>
              </a:ext>
            </a:extLst>
          </p:cNvPr>
          <p:cNvSpPr/>
          <p:nvPr/>
        </p:nvSpPr>
        <p:spPr>
          <a:xfrm>
            <a:off x="2868975" y="1789594"/>
            <a:ext cx="1982668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6" name="מלבן: פינות מעוגלות 5">
            <a:extLst>
              <a:ext uri="{FF2B5EF4-FFF2-40B4-BE49-F238E27FC236}">
                <a16:creationId xmlns:a16="http://schemas.microsoft.com/office/drawing/2014/main" id="{3EF59AFE-5586-9BA5-73F2-C7958550BE6B}"/>
              </a:ext>
            </a:extLst>
          </p:cNvPr>
          <p:cNvSpPr/>
          <p:nvPr/>
        </p:nvSpPr>
        <p:spPr>
          <a:xfrm>
            <a:off x="2555777" y="4356715"/>
            <a:ext cx="5455830" cy="288032"/>
          </a:xfrm>
          <a:prstGeom prst="roundRect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C36368F-05F7-74BE-AD1F-46D18C71E060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B7B2A448-44FB-3331-F817-5FDF39A518B5}"/>
              </a:ext>
            </a:extLst>
          </p:cNvPr>
          <p:cNvSpPr txBox="1"/>
          <p:nvPr/>
        </p:nvSpPr>
        <p:spPr>
          <a:xfrm>
            <a:off x="467544" y="129587"/>
            <a:ext cx="8361317" cy="6546920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הסבו אחד מברך: </a:t>
            </a:r>
          </a:p>
          <a:p>
            <a:pPr>
              <a:lnSpc>
                <a:spcPct val="120000"/>
              </a:lnSpc>
            </a:pPr>
            <a:endParaRPr lang="he-IL" sz="12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לא שנו אלא פת דבעי הסבה, אבל יין לא בעי הסבה.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ור' יוחנן אמר: אפילו יין נמי בעי הסבה.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איכא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רב: לא שנו אלא פת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הסבה, אבל יין לא מהניא ליה הסבה.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ורבי יוחנן אמר: אפילו יין נמי מהניא ליה הסבה. </a:t>
            </a:r>
          </a:p>
          <a:p>
            <a:pPr>
              <a:lnSpc>
                <a:spcPct val="120000"/>
              </a:lnSpc>
            </a:pPr>
            <a:endParaRPr lang="he-IL" sz="12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כיצד סדר הסבה? </a:t>
            </a:r>
          </a:p>
          <a:p>
            <a:pPr>
              <a:lnSpc>
                <a:spcPct val="120000"/>
              </a:lnSpc>
            </a:pP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אורחין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נכנסין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ויושבין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על גבי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ספסלין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ועל גבי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קתדראות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עד שיכנסו כולם.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הביאו להם מים - כל אחד ואחד נוטל ידו אחת.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בא להם יין - כל אחד ואחד מברך לעצמו.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עלו והסבו ובא להם מים - אף על פי שכל אחד ואחד נטל ידו אחת חוזר ונוטל שתי ידיו,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             בא להם יין - אף על פי שכל אחד ואחד ברך לעצמו אחד מברך לכולם.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להאיך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'לא שנו אלא פת דבעי הסבה, אבל יין לא בעי הסבה'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רישא! 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אורחין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דדעתייהו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למיעקר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endParaRPr lang="he-IL" sz="1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ולהאיך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לישנא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'לא שנו אלא פת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דמהניא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הסבה, אבל יין לא מהניא ליה הסבה'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סיפא!</a:t>
            </a:r>
          </a:p>
          <a:p>
            <a:pPr>
              <a:lnSpc>
                <a:spcPct val="120000"/>
              </a:lnSpc>
            </a:pPr>
            <a:endParaRPr lang="he-IL" sz="4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שאני התם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דמגו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מהניא ליה הסבה לפת מהניא ליה הסבה ליין.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B1544018-23B8-C8A3-6D00-F6CF3807771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183" y="6017986"/>
            <a:ext cx="3114799" cy="670505"/>
          </a:xfrm>
          <a:prstGeom prst="rect">
            <a:avLst/>
          </a:prstGeom>
        </p:spPr>
      </p:pic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C1AA0F8E-B2B8-C55B-8FED-E48305047AD5}"/>
              </a:ext>
            </a:extLst>
          </p:cNvPr>
          <p:cNvSpPr/>
          <p:nvPr/>
        </p:nvSpPr>
        <p:spPr>
          <a:xfrm>
            <a:off x="395536" y="620688"/>
            <a:ext cx="2525176" cy="864096"/>
          </a:xfrm>
          <a:prstGeom prst="wedgeRoundRectCallout">
            <a:avLst>
              <a:gd name="adj1" fmla="val 59107"/>
              <a:gd name="adj2" fmla="val -45329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ע"א: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היו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יושבין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- כל אחד מברך לעצמו, הסבו - אחד מברך לכולן.</a:t>
            </a:r>
          </a:p>
        </p:txBody>
      </p:sp>
      <p:pic>
        <p:nvPicPr>
          <p:cNvPr id="11" name="תמונה 10">
            <a:extLst>
              <a:ext uri="{FF2B5EF4-FFF2-40B4-BE49-F238E27FC236}">
                <a16:creationId xmlns:a16="http://schemas.microsoft.com/office/drawing/2014/main" id="{A638C6D9-2F27-8CF8-1EDD-E57A4E38BEC4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528" y="2218149"/>
            <a:ext cx="2301439" cy="1341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312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F9F2817-FEE4-1380-2744-7212290429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0606A69B-5565-FCE0-3680-2EED55ACB93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0A56036D-1190-4ACA-8E17-13B62A18A276}"/>
              </a:ext>
            </a:extLst>
          </p:cNvPr>
          <p:cNvSpPr txBox="1"/>
          <p:nvPr/>
        </p:nvSpPr>
        <p:spPr>
          <a:xfrm>
            <a:off x="-145088" y="35330"/>
            <a:ext cx="972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AC17A234-21EB-6E51-C6AC-90600B900D3E}"/>
              </a:ext>
            </a:extLst>
          </p:cNvPr>
          <p:cNvSpPr txBox="1"/>
          <p:nvPr/>
        </p:nvSpPr>
        <p:spPr>
          <a:xfrm>
            <a:off x="467544" y="1117758"/>
            <a:ext cx="8170460" cy="556819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 להם יין בתוך המזון: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שאלו את בן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זומא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מפני מה אמרו "בא להם יין בתוך המזון - כל אחד ואחד מברך לעצמו, לאחר המזון - אחד מברך לכולם"?</a:t>
            </a:r>
          </a:p>
          <a:p>
            <a:pPr>
              <a:lnSpc>
                <a:spcPct val="120000"/>
              </a:lnSpc>
            </a:pPr>
            <a:endParaRPr lang="he-IL" sz="5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אמר להם: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הואיל ואין בית הבליעה פנוי.</a:t>
            </a:r>
          </a:p>
          <a:p>
            <a:pPr>
              <a:lnSpc>
                <a:spcPct val="120000"/>
              </a:lnSpc>
            </a:pPr>
            <a:endParaRPr lang="he-IL" sz="2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והוא אומר על המוגמר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':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מדקתני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"והוא אומר על המוגמר" מכלל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עדיף מיניה,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ואמאי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הואיל והוא נטל ידיו תחלה באחרונה.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מסייע ליה לרב,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אשי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הנוטל ידיו תחלה באחרונה הוא מזומן לברכה. </a:t>
            </a:r>
          </a:p>
          <a:p>
            <a:pPr>
              <a:lnSpc>
                <a:spcPct val="120000"/>
              </a:lnSpc>
            </a:pPr>
            <a:endParaRPr lang="he-IL" sz="10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רב ורבי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הוו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יתבי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קמיה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בסעודתא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לרב: קום משי ידך.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חזייה דהוה מרתת.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בר פחתי, עיין בברכת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מזונא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לך.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4" name="הסבר מלבני מעוגל 6">
            <a:extLst>
              <a:ext uri="{FF2B5EF4-FFF2-40B4-BE49-F238E27FC236}">
                <a16:creationId xmlns:a16="http://schemas.microsoft.com/office/drawing/2014/main" id="{0C37C64F-7FB9-8412-619C-4A4ADC11C7A9}"/>
              </a:ext>
            </a:extLst>
          </p:cNvPr>
          <p:cNvSpPr/>
          <p:nvPr/>
        </p:nvSpPr>
        <p:spPr>
          <a:xfrm>
            <a:off x="1187624" y="146695"/>
            <a:ext cx="7488832" cy="864096"/>
          </a:xfrm>
          <a:prstGeom prst="wedgeRoundRectCallout">
            <a:avLst>
              <a:gd name="adj1" fmla="val 51938"/>
              <a:gd name="adj2" fmla="val -4630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בא להם יין בתוך המזון -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אחר המזון - אחד מברך לכולם, והוא אומר על המוגמר,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''פ שאין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מביאין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המוגמר אלא לאחר סעודה.</a:t>
            </a:r>
          </a:p>
        </p:txBody>
      </p:sp>
      <p:sp>
        <p:nvSpPr>
          <p:cNvPr id="6" name="תיבת טקסט 5">
            <a:extLst>
              <a:ext uri="{FF2B5EF4-FFF2-40B4-BE49-F238E27FC236}">
                <a16:creationId xmlns:a16="http://schemas.microsoft.com/office/drawing/2014/main" id="{3BBDCAF1-4B61-F160-975F-21D183572097}"/>
              </a:ext>
            </a:extLst>
          </p:cNvPr>
          <p:cNvSpPr txBox="1"/>
          <p:nvPr/>
        </p:nvSpPr>
        <p:spPr>
          <a:xfrm>
            <a:off x="8587670" y="1116548"/>
            <a:ext cx="360040" cy="252376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100" dirty="0"/>
          </a:p>
          <a:p>
            <a:endParaRPr lang="he-IL" sz="2300" dirty="0"/>
          </a:p>
          <a:p>
            <a:endParaRPr lang="he-IL" sz="1600" dirty="0"/>
          </a:p>
          <a:p>
            <a:endParaRPr lang="he-IL" sz="14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5969372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8F74D6B-BB6D-D546-6637-18FB958A195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3">
            <a:extLst>
              <a:ext uri="{FF2B5EF4-FFF2-40B4-BE49-F238E27FC236}">
                <a16:creationId xmlns:a16="http://schemas.microsoft.com/office/drawing/2014/main" id="{33D4E621-4D0F-A9A3-0AE4-9BF722664930}"/>
              </a:ext>
            </a:extLst>
          </p:cNvPr>
          <p:cNvSpPr txBox="1"/>
          <p:nvPr/>
        </p:nvSpPr>
        <p:spPr>
          <a:xfrm>
            <a:off x="49262" y="1202900"/>
            <a:ext cx="8749536" cy="530965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רבא בר ירמיה: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מאימתי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הריח? - משתעלה תמרתו.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זירא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לרבא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ירמיה: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והא 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ארח!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ולטעמיך: המוציא לחם מן הארץ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דמברך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והא לא אכל! - אלא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למיכל הכא נמי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דעתיה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לארוחי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</a:t>
            </a:r>
          </a:p>
          <a:p>
            <a:pPr>
              <a:lnSpc>
                <a:spcPct val="120000"/>
              </a:lnSpc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חייא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בריה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נחמני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 לה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זעירי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כל המוגמרות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עליהן בורא עצי בשמים,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חוץ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ממושק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שמן חיה הוא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עליו בורא מיני בשמים.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מיתיבי: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אין </a:t>
            </a:r>
            <a:r>
              <a:rPr lang="he-IL" sz="1600" dirty="0" err="1">
                <a:solidFill>
                  <a:srgbClr val="F79646">
                    <a:lumMod val="50000"/>
                  </a:srgbClr>
                </a:solidFill>
              </a:rPr>
              <a:t>מברכין</a:t>
            </a:r>
            <a:r>
              <a:rPr lang="he-IL" sz="1600" dirty="0">
                <a:solidFill>
                  <a:srgbClr val="F79646">
                    <a:lumMod val="50000"/>
                  </a:srgbClr>
                </a:solidFill>
              </a:rPr>
              <a:t> בורא עצי בשמים אלא על אפרסמון של בית רבי ועל אפרסמון של בית קיסר ועל ההדס שבכל מקום. </a:t>
            </a:r>
          </a:p>
          <a:p>
            <a:pPr>
              <a:lnSpc>
                <a:spcPct val="120000"/>
              </a:lnSpc>
            </a:pPr>
            <a:endParaRPr lang="he-IL" sz="1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תיובתא</a:t>
            </a: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42C9F99D-3FD7-EDED-9472-06A651BF81A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8" name="הסבר מלבני מעוגל 6">
            <a:extLst>
              <a:ext uri="{FF2B5EF4-FFF2-40B4-BE49-F238E27FC236}">
                <a16:creationId xmlns:a16="http://schemas.microsoft.com/office/drawing/2014/main" id="{BCDC55A6-9259-0A31-5719-57B86C7BCDDD}"/>
              </a:ext>
            </a:extLst>
          </p:cNvPr>
          <p:cNvSpPr/>
          <p:nvPr/>
        </p:nvSpPr>
        <p:spPr>
          <a:xfrm>
            <a:off x="1187624" y="146695"/>
            <a:ext cx="7488832" cy="864096"/>
          </a:xfrm>
          <a:prstGeom prst="wedgeRoundRectCallout">
            <a:avLst>
              <a:gd name="adj1" fmla="val 51938"/>
              <a:gd name="adj2" fmla="val -46300"/>
              <a:gd name="adj3" fmla="val 16667"/>
            </a:avLst>
          </a:prstGeom>
          <a:noFill/>
          <a:ln w="1905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>
              <a:lnSpc>
                <a:spcPct val="120000"/>
              </a:lnSpc>
            </a:pP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משנה </a:t>
            </a:r>
            <a:r>
              <a:rPr lang="he-IL" sz="14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</a:t>
            </a:r>
            <a:r>
              <a:rPr lang="he-IL" sz="14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ע"ב: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בא להם יין בתוך המזון - כל אחד ואחד מברך לעצמו, </a:t>
            </a:r>
          </a:p>
          <a:p>
            <a:pPr>
              <a:lnSpc>
                <a:spcPct val="120000"/>
              </a:lnSpc>
            </a:pP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אחר המזון - אחד מברך לכולם, והוא אומר על המוגמר,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ואע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''פ שאין </a:t>
            </a:r>
            <a:r>
              <a:rPr lang="he-IL" sz="1400" dirty="0" err="1">
                <a:solidFill>
                  <a:srgbClr val="F79646">
                    <a:lumMod val="50000"/>
                  </a:srgbClr>
                </a:solidFill>
              </a:rPr>
              <a:t>מביאין</a:t>
            </a:r>
            <a:r>
              <a:rPr lang="he-IL" sz="1400" dirty="0">
                <a:solidFill>
                  <a:srgbClr val="F79646">
                    <a:lumMod val="50000"/>
                  </a:srgbClr>
                </a:solidFill>
              </a:rPr>
              <a:t> את המוגמר אלא לאחר סעודה.</a:t>
            </a:r>
          </a:p>
        </p:txBody>
      </p:sp>
      <p:sp>
        <p:nvSpPr>
          <p:cNvPr id="9" name="תיבת טקסט 8">
            <a:extLst>
              <a:ext uri="{FF2B5EF4-FFF2-40B4-BE49-F238E27FC236}">
                <a16:creationId xmlns:a16="http://schemas.microsoft.com/office/drawing/2014/main" id="{B1EB0B33-2878-1E59-5E1D-60D46690DD86}"/>
              </a:ext>
            </a:extLst>
          </p:cNvPr>
          <p:cNvSpPr txBox="1"/>
          <p:nvPr/>
        </p:nvSpPr>
        <p:spPr>
          <a:xfrm>
            <a:off x="8705116" y="1208827"/>
            <a:ext cx="360040" cy="31239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100" dirty="0"/>
          </a:p>
          <a:p>
            <a:endParaRPr lang="he-IL" sz="2800" dirty="0"/>
          </a:p>
          <a:p>
            <a:endParaRPr lang="he-IL" sz="2600" dirty="0"/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  <p:sp>
        <p:nvSpPr>
          <p:cNvPr id="10" name="TextBox 4">
            <a:extLst>
              <a:ext uri="{FF2B5EF4-FFF2-40B4-BE49-F238E27FC236}">
                <a16:creationId xmlns:a16="http://schemas.microsoft.com/office/drawing/2014/main" id="{D7D391D7-B4BC-8CBB-6B8D-846905BA075B}"/>
              </a:ext>
            </a:extLst>
          </p:cNvPr>
          <p:cNvSpPr txBox="1"/>
          <p:nvPr/>
        </p:nvSpPr>
        <p:spPr>
          <a:xfrm>
            <a:off x="-145088" y="35330"/>
            <a:ext cx="972672" cy="58477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א</a:t>
            </a:r>
          </a:p>
        </p:txBody>
      </p:sp>
    </p:spTree>
    <p:extLst>
      <p:ext uri="{BB962C8B-B14F-4D97-AF65-F5344CB8AC3E}">
        <p14:creationId xmlns:p14="http://schemas.microsoft.com/office/powerpoint/2010/main" val="18046794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B05541A-9B2C-CC46-D755-93C881A2C65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EA179463-5BF8-2DA8-B822-2EC4E69BF48A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א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84F1C443-FD7D-A054-77C9-1125FAC3D043}"/>
              </a:ext>
            </a:extLst>
          </p:cNvPr>
          <p:cNvSpPr txBox="1"/>
          <p:nvPr/>
        </p:nvSpPr>
        <p:spPr>
          <a:xfrm>
            <a:off x="3563888" y="188640"/>
            <a:ext cx="4802862" cy="630685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ליה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לרב יצחק: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דאפרסמון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אמר רב יהודה: בורא שמן ארצנו.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בר מיניה דר' יהודה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דחביבא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ארץ ישראל,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לכולי עלמא מאי?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א''ל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הכי אמר רבי יוחנן: בורא שמן ערב. </a:t>
            </a:r>
          </a:p>
          <a:p>
            <a:pPr>
              <a:lnSpc>
                <a:spcPct val="120000"/>
              </a:lnSpc>
            </a:pPr>
            <a:endParaRPr lang="he-IL" sz="2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אהבה: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כשרתא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עצי בשמים,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 </a:t>
            </a:r>
          </a:p>
          <a:p>
            <a:pPr>
              <a:lnSpc>
                <a:spcPct val="120000"/>
              </a:lnSpc>
            </a:pPr>
            <a:endParaRPr lang="he-IL" sz="7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ורב כהנא אמר: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כבישא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אבל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טחינא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לא. </a:t>
            </a:r>
          </a:p>
          <a:p>
            <a:pPr>
              <a:lnSpc>
                <a:spcPct val="120000"/>
              </a:lnSpc>
            </a:pPr>
            <a:endParaRPr lang="he-IL" sz="7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נהרדעי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אפי'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משחא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טחינא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pic>
        <p:nvPicPr>
          <p:cNvPr id="2" name="תמונה 1">
            <a:extLst>
              <a:ext uri="{FF2B5EF4-FFF2-40B4-BE49-F238E27FC236}">
                <a16:creationId xmlns:a16="http://schemas.microsoft.com/office/drawing/2014/main" id="{E0A5CA57-67C9-2C35-6A64-AC3F8B96727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4D2BE8FF-E081-AC1A-7937-59E095AAE621}"/>
              </a:ext>
            </a:extLst>
          </p:cNvPr>
          <p:cNvSpPr txBox="1"/>
          <p:nvPr/>
        </p:nvSpPr>
        <p:spPr>
          <a:xfrm>
            <a:off x="8308027" y="197029"/>
            <a:ext cx="360040" cy="3877985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3100" dirty="0"/>
          </a:p>
          <a:p>
            <a:endParaRPr lang="he-IL" sz="3100" dirty="0"/>
          </a:p>
          <a:p>
            <a:endParaRPr lang="he-IL" sz="2800" dirty="0"/>
          </a:p>
          <a:p>
            <a:endParaRPr lang="he-IL" sz="2600" dirty="0"/>
          </a:p>
          <a:p>
            <a:endParaRPr lang="he-IL" dirty="0"/>
          </a:p>
          <a:p>
            <a:endParaRPr lang="he-IL" sz="38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3139048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55CF72-7CB0-C8D3-6FB9-809E3C25E3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תמונה 7">
            <a:extLst>
              <a:ext uri="{FF2B5EF4-FFF2-40B4-BE49-F238E27FC236}">
                <a16:creationId xmlns:a16="http://schemas.microsoft.com/office/drawing/2014/main" id="{27A10E91-D8EF-5D4B-D277-225F74E43B5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38362D48-6ED9-1DBA-88C6-E16BDE267F72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4ACC1F33-6108-C3A1-7658-40D681E6C2E4}"/>
              </a:ext>
            </a:extLst>
          </p:cNvPr>
          <p:cNvSpPr txBox="1"/>
          <p:nvPr/>
        </p:nvSpPr>
        <p:spPr>
          <a:xfrm>
            <a:off x="251520" y="83076"/>
            <a:ext cx="8120126" cy="63437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גידל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סמלק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עצי בשמים.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חננאל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 חלפי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עצי בשמים. </a:t>
            </a:r>
          </a:p>
          <a:p>
            <a:pPr>
              <a:lnSpc>
                <a:spcPct val="120000"/>
              </a:lnSpc>
            </a:pPr>
            <a:endParaRPr lang="he-IL" sz="4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מאי קראה?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וְהִיא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הֶעֱלָתַם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הַגָּגָה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וַתִּטְמְנֵם בְּפִשְׁתֵּי הָעֵץ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משרשיא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אמר):  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(צ"ל: אמר רב </a:t>
            </a:r>
            <a:r>
              <a:rPr lang="he-IL" sz="8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משרשיא</a:t>
            </a:r>
            <a:r>
              <a:rPr lang="he-IL" sz="8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</a:t>
            </a: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נרקום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דגנוניתא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עלויה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עצי בשמים,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דדברא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בורא עשבי בשמים.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ששת: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הני סיגלי -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עלייהו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בורא עשבי בשמים. </a:t>
            </a:r>
          </a:p>
          <a:p>
            <a:pPr>
              <a:lnSpc>
                <a:spcPct val="120000"/>
              </a:lnSpc>
            </a:pPr>
            <a:endParaRPr lang="he-IL" sz="16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מר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דמורח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באתרוגא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בחבושא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אומר: ברוך שנתן ריח טוב בפירות.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 יהודה: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האי מאן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דנפיק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ביומי ניסן וחזי אילני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מלבלבי -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אומר: ברוך שלא חיסר בעולמו כלום וברא בו בריות טובות ואילנות טובות להתנאות בהן בני אדם.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2" name="תיבת טקסט 1">
            <a:extLst>
              <a:ext uri="{FF2B5EF4-FFF2-40B4-BE49-F238E27FC236}">
                <a16:creationId xmlns:a16="http://schemas.microsoft.com/office/drawing/2014/main" id="{8BEE6FFB-446B-F8C1-EE09-D88EB088A2F1}"/>
              </a:ext>
            </a:extLst>
          </p:cNvPr>
          <p:cNvSpPr txBox="1"/>
          <p:nvPr/>
        </p:nvSpPr>
        <p:spPr>
          <a:xfrm>
            <a:off x="8383528" y="83076"/>
            <a:ext cx="360040" cy="5770811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2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dirty="0"/>
          </a:p>
          <a:p>
            <a:endParaRPr lang="he-IL" sz="28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dirty="0"/>
          </a:p>
          <a:p>
            <a:endParaRPr lang="he-IL" sz="2400" dirty="0"/>
          </a:p>
          <a:p>
            <a:r>
              <a:rPr lang="he-IL" dirty="0"/>
              <a:t>●</a:t>
            </a:r>
          </a:p>
          <a:p>
            <a:endParaRPr lang="he-IL" dirty="0"/>
          </a:p>
          <a:p>
            <a:endParaRPr lang="he-IL" sz="2100" dirty="0"/>
          </a:p>
          <a:p>
            <a:r>
              <a:rPr lang="he-IL" dirty="0"/>
              <a:t>●</a:t>
            </a:r>
          </a:p>
          <a:p>
            <a:endParaRPr lang="he-IL" sz="2200" dirty="0"/>
          </a:p>
          <a:p>
            <a:endParaRPr lang="he-IL" dirty="0"/>
          </a:p>
          <a:p>
            <a:r>
              <a:rPr lang="he-IL" dirty="0"/>
              <a:t>●</a:t>
            </a:r>
          </a:p>
        </p:txBody>
      </p:sp>
    </p:spTree>
    <p:extLst>
      <p:ext uri="{BB962C8B-B14F-4D97-AF65-F5344CB8AC3E}">
        <p14:creationId xmlns:p14="http://schemas.microsoft.com/office/powerpoint/2010/main" val="24315197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6BDC69E-E801-30BD-5317-7858EA3A9CD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35924CEC-05CB-8E42-8A41-CD1E972EB622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4447DA16-299D-8F8F-3344-D3797078D852}"/>
              </a:ext>
            </a:extLst>
          </p:cNvPr>
          <p:cNvSpPr txBox="1"/>
          <p:nvPr/>
        </p:nvSpPr>
        <p:spPr>
          <a:xfrm>
            <a:off x="137567" y="77640"/>
            <a:ext cx="8568952" cy="8670579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מנין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שמברכין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על הריח?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כֹּל הַנְּשָׁמָה תְּהַלֵּל יָהּ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- איזהו דבר שהנשמה נהנית ממנו ואין הגוף נהנה ממנו? הוי אומר זה הריח.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עתידים בחורי ישראל שיתנו ריח טוב כלבנון,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יֵלְכוּ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יֹנְקוֹתָיו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וִיהִי כַזַּיִת הוֹדוֹ וְרֵיחַ לוֹ כַּלְּבָנוֹן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אֶת </a:t>
            </a:r>
            <a:r>
              <a:rPr lang="he-IL" sz="1600" b="0" i="0" dirty="0" err="1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הַכֹּל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 עָשָׂה יָפֶה בְעִתּוֹ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מלמד שכל אחד ואחד יפה לו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הקב''ה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אומנתו בפניו.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פפא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היינו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אינשי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תלה ליה קורא לדבר אחר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ואיהו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עביד. 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אבוקה כשנים וירח כשלשה. </a:t>
            </a:r>
          </a:p>
          <a:p>
            <a:pPr>
              <a:lnSpc>
                <a:spcPct val="120000"/>
              </a:lnSpc>
            </a:pPr>
            <a:endParaRPr lang="he-IL" sz="1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איבעיא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להו: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אבוקה כשנים בהדי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או דילמא אבוקה כשנים לבר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ת''ש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וירח כשלשה - אי אמרת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בשלמא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בהדי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שפיר,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אי אמרת לבר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ארבעה למה לי? והאמר מר: לאחד נראה ומזיק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                                  לשנים נראה ואינו מזיק לשלשה אינו נראה כל עיקר, </a:t>
            </a:r>
          </a:p>
          <a:p>
            <a:pPr>
              <a:lnSpc>
                <a:spcPct val="120000"/>
              </a:lnSpc>
            </a:pPr>
            <a:r>
              <a:rPr lang="he-IL" sz="1600" dirty="0">
                <a:solidFill>
                  <a:srgbClr val="000000"/>
                </a:solidFill>
                <a:latin typeface="Arial" panose="020B0604020202020204" pitchFamily="34" charset="0"/>
              </a:rPr>
              <a:t>                                   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אלא לאו שמע מינה אבוקה כשנים בהדי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דידיה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שמע מינה.</a:t>
            </a:r>
          </a:p>
          <a:p>
            <a:pPr>
              <a:lnSpc>
                <a:spcPct val="120000"/>
              </a:lnSpc>
            </a:pPr>
            <a:endParaRPr lang="he-IL" sz="16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 לה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ביזנא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רבי שמעון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חסידא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 לה אמר רבי יוחנן משום רבי שמעון בן יוחי: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נוח לו לאדם שיפיל עצמו לתוך כבשן האש ואל ילבין פני חברו ברבים.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מתמר, שנאמר: "היא מוצאת" וגו'.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C0069C04-1C81-B328-A3A4-93B0D3F45A95}"/>
              </a:ext>
            </a:extLst>
          </p:cNvPr>
          <p:cNvSpPr txBox="1"/>
          <p:nvPr/>
        </p:nvSpPr>
        <p:spPr>
          <a:xfrm>
            <a:off x="8710012" y="146695"/>
            <a:ext cx="360040" cy="449353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①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②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1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③</a:t>
            </a:r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400" dirty="0"/>
          </a:p>
          <a:p>
            <a:endParaRPr lang="he-IL" sz="1300" dirty="0"/>
          </a:p>
          <a:p>
            <a:endParaRPr lang="he-IL" sz="1300" dirty="0"/>
          </a:p>
          <a:p>
            <a:endParaRPr lang="he-IL" sz="1300" dirty="0"/>
          </a:p>
          <a:p>
            <a:r>
              <a:rPr lang="he-IL" sz="1300" dirty="0"/>
              <a:t>④</a:t>
            </a:r>
          </a:p>
        </p:txBody>
      </p:sp>
      <p:sp>
        <p:nvSpPr>
          <p:cNvPr id="4" name="חץ: שמאלה 3">
            <a:extLst>
              <a:ext uri="{FF2B5EF4-FFF2-40B4-BE49-F238E27FC236}">
                <a16:creationId xmlns:a16="http://schemas.microsoft.com/office/drawing/2014/main" id="{DB42C9A1-EFE1-F8D0-C643-8F47F5733772}"/>
              </a:ext>
            </a:extLst>
          </p:cNvPr>
          <p:cNvSpPr/>
          <p:nvPr/>
        </p:nvSpPr>
        <p:spPr>
          <a:xfrm>
            <a:off x="179512" y="6453336"/>
            <a:ext cx="936104" cy="360040"/>
          </a:xfrm>
          <a:prstGeom prst="leftArrow">
            <a:avLst/>
          </a:prstGeom>
          <a:solidFill>
            <a:schemeClr val="accent1"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4015907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208F105-6C29-6327-0612-95263BE559F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תמונה 1">
            <a:extLst>
              <a:ext uri="{FF2B5EF4-FFF2-40B4-BE49-F238E27FC236}">
                <a16:creationId xmlns:a16="http://schemas.microsoft.com/office/drawing/2014/main" id="{CD69E9AB-0F6D-BC06-EE6C-C7370D4BA5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6021288"/>
            <a:ext cx="3114799" cy="67050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10AF5B4D-4669-6F30-9DB7-739AE7EDEF61}"/>
              </a:ext>
            </a:extLst>
          </p:cNvPr>
          <p:cNvSpPr txBox="1"/>
          <p:nvPr/>
        </p:nvSpPr>
        <p:spPr>
          <a:xfrm>
            <a:off x="-145088" y="35330"/>
            <a:ext cx="1548736" cy="33855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600" b="1" dirty="0">
                <a:solidFill>
                  <a:schemeClr val="bg1">
                    <a:lumMod val="50000"/>
                  </a:schemeClr>
                </a:solidFill>
              </a:rPr>
              <a:t>דף מג עמוד ב</a:t>
            </a:r>
          </a:p>
        </p:txBody>
      </p:sp>
      <p:sp>
        <p:nvSpPr>
          <p:cNvPr id="7" name="TextBox 3">
            <a:extLst>
              <a:ext uri="{FF2B5EF4-FFF2-40B4-BE49-F238E27FC236}">
                <a16:creationId xmlns:a16="http://schemas.microsoft.com/office/drawing/2014/main" id="{93BCDD5A-99C4-EB92-6FB9-B8EBE0E58C02}"/>
              </a:ext>
            </a:extLst>
          </p:cNvPr>
          <p:cNvSpPr txBox="1"/>
          <p:nvPr/>
        </p:nvSpPr>
        <p:spPr>
          <a:xfrm>
            <a:off x="2915815" y="332656"/>
            <a:ext cx="5790703" cy="1542474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 רב 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זוטרא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בר טוביה אמר רב,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 לה אמר רב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בר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ביזנא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אמר רבי שמעון </a:t>
            </a: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חסידא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 לה אמר רבי יוחנן משום רבי שמעון בן יוחי: </a:t>
            </a:r>
          </a:p>
          <a:p>
            <a:pPr>
              <a:lnSpc>
                <a:spcPct val="120000"/>
              </a:lnSpc>
            </a:pP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נוח לו לאדם שיפיל עצמו לתוך כבשן האש ואל ילבין פני חברו ברבים. </a:t>
            </a:r>
          </a:p>
          <a:p>
            <a:pPr>
              <a:lnSpc>
                <a:spcPct val="120000"/>
              </a:lnSpc>
            </a:pPr>
            <a:r>
              <a:rPr lang="he-IL" sz="1600" b="0" i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מתמר, שנאמר: "</a:t>
            </a:r>
            <a:r>
              <a:rPr lang="he-IL" sz="1600" b="0" i="0" dirty="0">
                <a:solidFill>
                  <a:srgbClr val="002060"/>
                </a:solidFill>
                <a:effectLst/>
                <a:latin typeface="Arial" panose="020B0604020202020204" pitchFamily="34" charset="0"/>
              </a:rPr>
              <a:t>הִוא מוּצֵאת</a:t>
            </a:r>
            <a:r>
              <a:rPr lang="he-IL" sz="1600" b="0" i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" וגו'.</a:t>
            </a:r>
            <a:endParaRPr lang="he-IL" sz="1600" dirty="0">
              <a:solidFill>
                <a:srgbClr val="F79646">
                  <a:lumMod val="50000"/>
                </a:srgbClr>
              </a:solidFill>
            </a:endParaRPr>
          </a:p>
        </p:txBody>
      </p:sp>
      <p:sp>
        <p:nvSpPr>
          <p:cNvPr id="3" name="תיבת טקסט 2">
            <a:extLst>
              <a:ext uri="{FF2B5EF4-FFF2-40B4-BE49-F238E27FC236}">
                <a16:creationId xmlns:a16="http://schemas.microsoft.com/office/drawing/2014/main" id="{3BD4A655-2E55-FD15-DB04-87A6AC7852A0}"/>
              </a:ext>
            </a:extLst>
          </p:cNvPr>
          <p:cNvSpPr txBox="1"/>
          <p:nvPr/>
        </p:nvSpPr>
        <p:spPr>
          <a:xfrm>
            <a:off x="8710012" y="401711"/>
            <a:ext cx="360040" cy="292388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r>
              <a:rPr lang="he-IL" sz="1300" dirty="0"/>
              <a:t>⑤</a:t>
            </a:r>
          </a:p>
        </p:txBody>
      </p:sp>
      <p:pic>
        <p:nvPicPr>
          <p:cNvPr id="9" name="תמונה 8">
            <a:extLst>
              <a:ext uri="{FF2B5EF4-FFF2-40B4-BE49-F238E27FC236}">
                <a16:creationId xmlns:a16="http://schemas.microsoft.com/office/drawing/2014/main" id="{2D3A0827-FF67-78C0-B294-4C9DF768EBD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094535" y="2099903"/>
            <a:ext cx="6149873" cy="45876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06373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27941</TotalTime>
  <Words>2088</Words>
  <Application>Microsoft Office PowerPoint</Application>
  <PresentationFormat>‫הצגה על המסך (4:3)</PresentationFormat>
  <Paragraphs>443</Paragraphs>
  <Slides>14</Slides>
  <Notes>12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2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14</vt:i4>
      </vt:variant>
    </vt:vector>
  </HeadingPairs>
  <TitlesOfParts>
    <vt:vector size="17" baseType="lpstr">
      <vt:lpstr>Arial</vt:lpstr>
      <vt:lpstr>Calibri</vt:lpstr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 PowerPoint</dc:title>
  <dc:creator>הראל</dc:creator>
  <cp:lastModifiedBy>נועם שפירא</cp:lastModifiedBy>
  <cp:revision>2528</cp:revision>
  <dcterms:created xsi:type="dcterms:W3CDTF">2015-01-28T10:22:53Z</dcterms:created>
  <dcterms:modified xsi:type="dcterms:W3CDTF">2024-03-06T07:25:19Z</dcterms:modified>
</cp:coreProperties>
</file>