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693" r:id="rId2"/>
    <p:sldId id="675" r:id="rId3"/>
    <p:sldId id="684" r:id="rId4"/>
    <p:sldId id="685" r:id="rId5"/>
    <p:sldId id="686" r:id="rId6"/>
    <p:sldId id="687" r:id="rId7"/>
    <p:sldId id="688" r:id="rId8"/>
    <p:sldId id="689" r:id="rId9"/>
    <p:sldId id="690" r:id="rId10"/>
    <p:sldId id="692" r:id="rId11"/>
    <p:sldId id="691" r:id="rId12"/>
    <p:sldId id="429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5250" autoAdjust="0"/>
  </p:normalViewPr>
  <p:slideViewPr>
    <p:cSldViewPr>
      <p:cViewPr varScale="1">
        <p:scale>
          <a:sx n="91" d="100"/>
          <a:sy n="91" d="100"/>
        </p:scale>
        <p:origin x="123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ל'/אדר א/תשפ"ד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84458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6ED2BB-C99C-8AFC-C576-EF61D45DE4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053F7983-676C-DC05-E9DF-B98A62493F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24BC629F-E414-A36D-7254-AE5791D85D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83E4AA49-F55D-1FAE-17D5-5CEEEB3ED9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900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9C1323-A3E1-7309-39E7-06BB29915A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75122902-15DF-B51C-9BF0-3135B5B4B5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2C63CDEC-988E-CB5C-4C2F-5F49004D6C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60C24E03-B293-042E-03D7-28398FCB198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0349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FC3DE6-A10E-D10B-FBE0-9F2ACE0F6C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8F528D98-69C0-D838-2EC3-15D5461450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4DB66E66-83C6-92F6-D039-F527BFF380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A2C4CF9B-66BB-403D-4D72-DA4BC0D925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8799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B8CB54-ACD2-1D77-D187-1EDBCB209C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75382776-9302-73F1-2E05-07B45ABF99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DE29FF9C-75E6-27A0-4ACE-CBBA7E0A35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628187F1-AAB2-F424-B2CC-FF6EC728AE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0350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F4B0CC-D7FE-494C-C7F3-F774F1E75F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AB6CF532-99B0-D266-B697-B7CD1C61170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B550C0C7-8DEC-675A-F1B3-9A59AFF72B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D03C407-A158-44E8-B5B7-2C8460010F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55125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A7B242-10AD-0786-2013-D5F3165E01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616ACFD9-4132-18F4-03AC-5940100B09D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B92C6FFB-BC08-0763-6E3F-BAE72644D1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4489CA1-D9A1-F588-CFF8-ABAD52DD68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6870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3F5AF7-F5C6-92BF-29F9-9A94731F2E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88987ED9-4439-626D-8AC3-7F76C28183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5C2B831C-157C-C91D-1742-C48D643BC1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FFF0A86-81B6-8730-4E11-C0D55C33F6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3846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95195B-856B-B072-E5E6-AB3E2591B8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5569D962-7BA4-4111-E101-49FB13D9ED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1654BEC5-1AB2-E79F-15CF-21D6C1DF2B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E0DF2C8F-CC90-67B9-E8A8-3D5FBC46C7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0061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EF5B8A-9BAD-AF48-21A3-9E37AD056A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D1D9980C-D83D-0AC9-B7F4-6EE702CBB5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FAD38A0D-6F6E-0378-CEBE-330FCE1E29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89479F2F-72DE-ED1F-47F3-A9C8E2FCD4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7833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ל'/אדר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ל'/אדר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ל'/אדר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ל'/אדר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ל'/אדר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ל'/אדר א/תשפ"ד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ל'/אדר א/תשפ"ד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ל'/אדר א/תשפ"ד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ל'/אדר א/תשפ"ד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ל'/אדר א/תשפ"ד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ל'/אדר א/תשפ"ד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ל'/אדר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7195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מד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מד ע"א (תחילת העמוד) – דף מה ע"א (סוף הפרק)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036731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A1559A-D1CE-D1B8-D2D6-CFC7C9D61C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530FF1A-D109-D649-8A66-9E1989E40D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5760AFB-68C0-2680-B1AD-CF793101C549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מד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D9CF9EE0-4D81-7494-E709-E302FA30E6E9}"/>
              </a:ext>
            </a:extLst>
          </p:cNvPr>
          <p:cNvSpPr txBox="1"/>
          <p:nvPr/>
        </p:nvSpPr>
        <p:spPr>
          <a:xfrm>
            <a:off x="395536" y="260648"/>
            <a:ext cx="8111737" cy="59744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הקרוב לנפש משיב את הנפש – 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אחא בר יעקב: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עונקא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רבא לשמעיה: 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מייתית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אומצא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דבישרא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טרח ואייתי לי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לבי ברוך.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כרוב למזון ותרדין לרפואה –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כרוב למזון אין ולרפואה לא? והא תניא: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ששה דברים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מרפאין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את החולה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מחליו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ורפואתן רפואה,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ואלו הן: כרוב ותרדין ומי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סיסין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דבש </a:t>
            </a:r>
            <a:r>
              <a:rPr lang="he-IL" sz="800" dirty="0">
                <a:solidFill>
                  <a:srgbClr val="F79646">
                    <a:lumMod val="50000"/>
                  </a:srgbClr>
                </a:solidFill>
              </a:rPr>
              <a:t>(צ"ל: יבש)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וקיבה והרת ויותרת הכבד.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אימא: כרוב אף למזון.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אוי לו לבית שהלפת עוברת בתוכו –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איני?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והא אמר ליה רבא לשמעיה: כי חזית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לפתא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בשוקא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 במאי כרכת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ריפתא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מבלי בשר, ורבא אמר: מבלי יין.</a:t>
            </a: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איתמר: רב אמר: מבלי בשר, ושמואל אמר: מבלי עצים, ורבי יוחנן אמר: מבלי יין.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רבא לרב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סודני, אנן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תברינן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בבשרא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וחמרא, אתון דלא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נפיש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לכו חמרא במאי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תבריתו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לה?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בציבי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כי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דביתהו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בתר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דמבשלא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 תברא לה בתמנן אופי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פרסייתא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CF7AD7CF-F02D-A4BD-34E5-8A11B813A0F0}"/>
              </a:ext>
            </a:extLst>
          </p:cNvPr>
          <p:cNvSpPr txBox="1"/>
          <p:nvPr/>
        </p:nvSpPr>
        <p:spPr>
          <a:xfrm>
            <a:off x="8413591" y="327760"/>
            <a:ext cx="432048" cy="40010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⑥</a:t>
            </a:r>
          </a:p>
          <a:p>
            <a:endParaRPr lang="he-IL" sz="7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2200" dirty="0"/>
          </a:p>
          <a:p>
            <a:endParaRPr lang="he-IL" sz="1200" dirty="0"/>
          </a:p>
          <a:p>
            <a:endParaRPr lang="he-IL" sz="1200" dirty="0"/>
          </a:p>
          <a:p>
            <a:r>
              <a:rPr lang="he-IL" sz="1200" dirty="0"/>
              <a:t>⑦</a:t>
            </a:r>
          </a:p>
          <a:p>
            <a:endParaRPr lang="he-IL" sz="7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500" dirty="0"/>
          </a:p>
          <a:p>
            <a:endParaRPr lang="he-IL" sz="1200" dirty="0"/>
          </a:p>
          <a:p>
            <a:endParaRPr lang="he-IL" sz="1200" dirty="0"/>
          </a:p>
          <a:p>
            <a:r>
              <a:rPr lang="he-IL" sz="1200" dirty="0"/>
              <a:t>⑧</a:t>
            </a:r>
          </a:p>
          <a:p>
            <a:endParaRPr lang="he-IL" sz="1200" dirty="0"/>
          </a:p>
        </p:txBody>
      </p:sp>
    </p:spTree>
    <p:extLst>
      <p:ext uri="{BB962C8B-B14F-4D97-AF65-F5344CB8AC3E}">
        <p14:creationId xmlns:p14="http://schemas.microsoft.com/office/powerpoint/2010/main" val="1840872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67CA88-C406-2072-205F-DAFF0822E7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73F447A2-2128-330C-EDF0-C010A5A8CC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EC46E5E-2E48-686D-D1BD-BA1B79C185FF}"/>
              </a:ext>
            </a:extLst>
          </p:cNvPr>
          <p:cNvSpPr txBox="1"/>
          <p:nvPr/>
        </p:nvSpPr>
        <p:spPr>
          <a:xfrm>
            <a:off x="-119921" y="35330"/>
            <a:ext cx="284488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מד עמוד ב - דף מה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97AF39F5-FD2D-DBAC-708F-4CFDC8565FF3}"/>
              </a:ext>
            </a:extLst>
          </p:cNvPr>
          <p:cNvSpPr txBox="1"/>
          <p:nvPr/>
        </p:nvSpPr>
        <p:spPr>
          <a:xfrm>
            <a:off x="323528" y="260648"/>
            <a:ext cx="8111737" cy="65653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תנו רבנן: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דג קטן מליח פעמים שהוא ממית -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בשבעה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בשבעה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עשר ובעשרים ושבעה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ואמרי לה: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בעשרים ושלשה.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ולא אמרן אלא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במטוי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מטוי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אבל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מטוי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שפיר לית לן בה.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ודלא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מטוי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שפיר לא אמרן אלא דלא שתה בתריה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שכרא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אבל שתה בתריה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שכרא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לית לן בה.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והשותה מים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לצמאו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וכו' – </a:t>
            </a:r>
          </a:p>
          <a:p>
            <a:pPr>
              <a:lnSpc>
                <a:spcPct val="120000"/>
              </a:lnSpc>
            </a:pPr>
            <a:endParaRPr lang="he-IL" sz="1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לאפוקי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מאי?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אידי בר אבין: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לאפוקי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למאן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דחנקתיה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אומצא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 טרפון אומר בורא נפשות רבות וחסרונן: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 רבא בר רב חנן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ואמרי לה לרב יוסף: הלכתא מאי?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פוק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חזי מאי עמא דבר.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הדרן עלך פרק שישי</a:t>
            </a:r>
            <a:endParaRPr lang="he-IL" sz="1600" b="1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1B7AB6B8-D44B-308D-77FE-67E85A3665C8}"/>
              </a:ext>
            </a:extLst>
          </p:cNvPr>
          <p:cNvSpPr/>
          <p:nvPr/>
        </p:nvSpPr>
        <p:spPr>
          <a:xfrm>
            <a:off x="539552" y="3140968"/>
            <a:ext cx="3168352" cy="1296144"/>
          </a:xfrm>
          <a:prstGeom prst="wedgeRoundRectCallout">
            <a:avLst>
              <a:gd name="adj1" fmla="val 61645"/>
              <a:gd name="adj2" fmla="val 394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משנה מד ע"א: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השותה מים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לצמאו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- 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מברך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שהכל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נהיה בדברו,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ר' טרפון אומר: בורא נפשות רבות וחסרונן.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38D8126-9072-FF3B-CB35-F18ACB380FE1}"/>
              </a:ext>
            </a:extLst>
          </p:cNvPr>
          <p:cNvSpPr txBox="1"/>
          <p:nvPr/>
        </p:nvSpPr>
        <p:spPr>
          <a:xfrm>
            <a:off x="8532440" y="260648"/>
            <a:ext cx="288032" cy="49244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○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3000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○</a:t>
            </a:r>
          </a:p>
          <a:p>
            <a:endParaRPr lang="he-IL" dirty="0"/>
          </a:p>
          <a:p>
            <a:endParaRPr lang="he-IL" sz="3000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F72E2B-AAC2-9748-4E69-795428056FD5}"/>
              </a:ext>
            </a:extLst>
          </p:cNvPr>
          <p:cNvSpPr txBox="1"/>
          <p:nvPr/>
        </p:nvSpPr>
        <p:spPr>
          <a:xfrm>
            <a:off x="8418487" y="4077072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א</a:t>
            </a:r>
          </a:p>
        </p:txBody>
      </p:sp>
    </p:spTree>
    <p:extLst>
      <p:ext uri="{BB962C8B-B14F-4D97-AF65-F5344CB8AC3E}">
        <p14:creationId xmlns:p14="http://schemas.microsoft.com/office/powerpoint/2010/main" val="3822682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מד ע"א (תחילת העמוד) – דף מה ע"א (סוף הפרק)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מה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51918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מד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489218" y="115939"/>
            <a:ext cx="8187238" cy="63622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</a:t>
            </a:r>
          </a:p>
          <a:p>
            <a:pPr>
              <a:lnSpc>
                <a:spcPct val="120000"/>
              </a:lnSpc>
            </a:pPr>
            <a:endParaRPr lang="he-IL" sz="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הביאו לפניו מליח תחלה ופת עמו - מברך על המליח ופוטר את הפת, שהפת טפלה לו.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זה הכלל: כל שהוא עיקר ועמו טפלה - מברך על העיקר ופוטר את הטפלה.</a:t>
            </a:r>
            <a:br>
              <a:rPr lang="he-IL" sz="1600" dirty="0"/>
            </a:b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גמרא</a:t>
            </a:r>
          </a:p>
          <a:p>
            <a:pPr>
              <a:lnSpc>
                <a:spcPct val="120000"/>
              </a:lnSpc>
            </a:pPr>
            <a:endParaRPr lang="he-IL" sz="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ומי איכא מידי דהוי מליח עיקר ופת טפלה?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אחא בריה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רב אשי: באוכלי פירות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גנוסר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שנו.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רבה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חנה: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אזלינן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בתריה דרבי יוחנן למיכל פירות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גנוסר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 מאה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מנקטינן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לכל חד וחד עשרה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עשרה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 עשרה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מנקטינן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כל חד וחד מאה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וכל מאה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מינייהו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מחזיק להו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סאוי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ואכיל להו ומשתבע דלא טעים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ס''ד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אימא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 אבהו אכיל עד דהוה שריק ליה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דודבא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מאפותיה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 אמי ורב אסי הוו אכלי עד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דנתור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אכיל עד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דמריד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ואמר להו רבי יוחנן לדבי נשיאה,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משדר ליה רבי יהודה נשיאה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באלושי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אבתריה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ומייתי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לביתיה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3904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380BA8-ACF1-4519-1101-ABB4ED55E0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A28094B9-8AC4-0800-3F58-2AFA02274D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3F3E418-9DF5-1D46-E919-0AC7EB16A4EB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מד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F23E315E-26EA-4C8B-116B-4DB653203BF8}"/>
              </a:ext>
            </a:extLst>
          </p:cNvPr>
          <p:cNvSpPr txBox="1"/>
          <p:nvPr/>
        </p:nvSpPr>
        <p:spPr>
          <a:xfrm>
            <a:off x="323528" y="285815"/>
            <a:ext cx="8187238" cy="59744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אתא רב דימי אמר: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עיר אחת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היתה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לו לינאי המלך בהר המלך,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שהיו מוציאים ממנה ששים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רבוא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ספלי טרית לקוצצי תאנים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''ש. </a:t>
            </a:r>
          </a:p>
          <a:p>
            <a:pPr>
              <a:lnSpc>
                <a:spcPct val="120000"/>
              </a:lnSpc>
            </a:pPr>
            <a:endParaRPr lang="he-IL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אתא רבין אמר: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אילן אחד היה לו לינאי המלך בהר המלך,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שהיו מורידים ממנו ארבעים סאה גוזלות משלש בריכות בחדש.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אתא ר' יצחק אמר: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עיר אחת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היתה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בארץ ישראל וגופנית שמה,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שהיו בה שמנים זוגות אחים כהנים נשואים לשמנים זוגות אחיות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כהנות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ובדקו רבנן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מסורא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ועד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נהרדעא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אשכחו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מבנתיה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דהוו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נסיבן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לרמי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עוקבא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''ג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דאינהי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כהנתא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אינהו לא הוו כהני.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סעודה שאין בה מלח אינה סעודה.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אבא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סעודה שאין בה שריף אינה סעודה.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315F469A-6188-8549-7388-7E7E464C361A}"/>
              </a:ext>
            </a:extLst>
          </p:cNvPr>
          <p:cNvSpPr txBox="1"/>
          <p:nvPr/>
        </p:nvSpPr>
        <p:spPr>
          <a:xfrm>
            <a:off x="8492585" y="284033"/>
            <a:ext cx="360040" cy="56477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2200" dirty="0"/>
          </a:p>
          <a:p>
            <a:endParaRPr lang="he-IL" sz="2400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sz="2800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sz="2700" dirty="0"/>
          </a:p>
          <a:p>
            <a:endParaRPr lang="he-IL" dirty="0"/>
          </a:p>
          <a:p>
            <a:endParaRPr lang="he-IL" sz="2100" dirty="0"/>
          </a:p>
          <a:p>
            <a:r>
              <a:rPr lang="he-IL" dirty="0"/>
              <a:t>●</a:t>
            </a:r>
          </a:p>
          <a:p>
            <a:endParaRPr lang="he-IL" sz="2600" dirty="0"/>
          </a:p>
          <a:p>
            <a:endParaRPr lang="he-IL" dirty="0"/>
          </a:p>
          <a:p>
            <a:r>
              <a:rPr lang="he-IL" dirty="0"/>
              <a:t>●</a:t>
            </a: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6977E74E-04A7-07CA-28DF-98B7929BD7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620688"/>
            <a:ext cx="2250744" cy="1666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920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E190CA-0E11-6F0C-C9AB-4B08148D95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5D9CFC5-4D91-B26C-711F-4ED0798FBCB8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מד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081DFD6B-7A50-F73C-238C-E3D4A0C4A0B0}"/>
              </a:ext>
            </a:extLst>
          </p:cNvPr>
          <p:cNvSpPr txBox="1"/>
          <p:nvPr/>
        </p:nvSpPr>
        <p:spPr>
          <a:xfrm>
            <a:off x="35496" y="82383"/>
            <a:ext cx="8934425" cy="64915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</a:t>
            </a:r>
          </a:p>
          <a:p>
            <a:pPr>
              <a:lnSpc>
                <a:spcPct val="120000"/>
              </a:lnSpc>
            </a:pPr>
            <a:endParaRPr lang="he-IL" sz="3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אכל ענבים ותאנים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ורמונים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–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מברך אחריהם שלש ברכות דברי רבן גמליאל,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וחכ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''א: ברכה אחת (מעין שלש).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ר''ע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 אפי' אכל שלק והוא מזונו מברך עליו ג' ברכות.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השותה מים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לצמאו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– 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מברך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שהכל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נהיה בדברו,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ר' טרפון אומר: בורא נפשות רבות וחסרונן.</a:t>
            </a:r>
            <a:br>
              <a:rPr lang="he-IL" sz="1600" dirty="0"/>
            </a:br>
            <a:endParaRPr lang="he-IL" sz="1300" dirty="0"/>
          </a:p>
          <a:p>
            <a:pPr>
              <a:lnSpc>
                <a:spcPct val="120000"/>
              </a:lnSpc>
            </a:pP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גמרא</a:t>
            </a:r>
          </a:p>
          <a:p>
            <a:pPr>
              <a:lnSpc>
                <a:spcPct val="120000"/>
              </a:lnSpc>
            </a:pPr>
            <a:endParaRPr lang="he-IL" sz="3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מ''ט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דר''ג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אֶרֶץ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חִטָּה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וּשְׂעֹרָה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וגו',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וכתיב: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אֶרֶץ אֲשֶׁר לֹא בְמִסְכֵּנֻת תֹּאכַל בָּהּ לֶחֶם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וגו',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וכתיב: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וְאָכַלְתָּ וְשָׂבָעְתָּ וּבֵרַכְתָּ אֶת ה'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אֱלֹהֶיך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ָ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ורבנן - ארץ הפסיק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הענין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''ג נמי ארץ הפסיק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הענין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!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ההוא מבעי ליה למעוטי הכוסס את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החטה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יעקב בר אידי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חנינא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כל שהוא מחמשת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המינין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בתחלה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מברך עליו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''מ ולבסוף ברכה אחת מעין שלש.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רבה בר מרי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אריב''ל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כל שהוא משבעת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המינין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בתחלה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מברך בורא פרי העץ ולבסוף ברכה אחת מעין שלש.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88FFF728-5BDF-D512-FCA8-0E658270CDBE}"/>
              </a:ext>
            </a:extLst>
          </p:cNvPr>
          <p:cNvSpPr/>
          <p:nvPr/>
        </p:nvSpPr>
        <p:spPr>
          <a:xfrm>
            <a:off x="395536" y="3212976"/>
            <a:ext cx="3528392" cy="1656184"/>
          </a:xfrm>
          <a:prstGeom prst="wedgeRoundRectCallout">
            <a:avLst>
              <a:gd name="adj1" fmla="val 61645"/>
              <a:gd name="adj2" fmla="val 394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דברים ח/ח-י: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אֶרֶץ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חִטָּה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וּשְׂעֹרָה </a:t>
            </a:r>
            <a:r>
              <a:rPr lang="he-IL" sz="1200" b="1" dirty="0">
                <a:solidFill>
                  <a:srgbClr val="00B050"/>
                </a:solidFill>
                <a:latin typeface="Arial" panose="020B0604020202020204" pitchFamily="34" charset="0"/>
              </a:rPr>
              <a:t>וְגֶפֶן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200" b="1" dirty="0">
                <a:solidFill>
                  <a:srgbClr val="00B050"/>
                </a:solidFill>
                <a:latin typeface="Arial" panose="020B0604020202020204" pitchFamily="34" charset="0"/>
              </a:rPr>
              <a:t>וּתְאֵנָה וְרִמּוֹן 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אֶרֶץ זֵית שֶׁמֶן וּדְבָשׁ. </a:t>
            </a:r>
          </a:p>
          <a:p>
            <a:pPr>
              <a:lnSpc>
                <a:spcPct val="120000"/>
              </a:lnSpc>
            </a:pPr>
            <a:r>
              <a:rPr lang="he-IL" sz="1200" b="1" dirty="0">
                <a:solidFill>
                  <a:srgbClr val="FF0000"/>
                </a:solidFill>
                <a:latin typeface="Arial" panose="020B0604020202020204" pitchFamily="34" charset="0"/>
              </a:rPr>
              <a:t>אֶרֶץ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אֲשֶׁר לֹא בְמִסְכֵּנֻת תֹּאכַל בָּהּ </a:t>
            </a:r>
            <a:r>
              <a:rPr lang="he-IL" sz="1200" b="1" dirty="0">
                <a:solidFill>
                  <a:srgbClr val="00B050"/>
                </a:solidFill>
                <a:latin typeface="Arial" panose="020B0604020202020204" pitchFamily="34" charset="0"/>
              </a:rPr>
              <a:t>לֶחֶם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לֹא תֶחְסַר כֹּל בָּהּ אֶרֶץ אֲשֶׁר אֲבָנֶיהָ בַרְזֶל וּמֵהֲרָרֶיהָ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תַּחְצֹב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נְחֹשֶׁת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וְאָכַלְתָּ וְשָׂבָעְתָּ </a:t>
            </a:r>
            <a:r>
              <a:rPr lang="he-IL" sz="1200" b="1" dirty="0">
                <a:solidFill>
                  <a:srgbClr val="00B050"/>
                </a:solidFill>
                <a:latin typeface="Arial" panose="020B0604020202020204" pitchFamily="34" charset="0"/>
              </a:rPr>
              <a:t>וּבֵרַכְתָּ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אֶת ה'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אֱלֹהֶיך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ָ עַל הָאָרֶץ הַטֹּבָה אֲשֶׁר נָתַן לָךְ.</a:t>
            </a:r>
            <a:endParaRPr lang="he-IL" sz="1200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65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4D5F94-240C-8314-B7A2-2C8271AEB7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8026F1FF-E7E3-FA02-1D20-B0F19734C9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FE244B5-D0EA-9A31-DBD5-E01C3541D732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מד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C2024673-E25D-D62B-6655-222C40372FA0}"/>
              </a:ext>
            </a:extLst>
          </p:cNvPr>
          <p:cNvSpPr txBox="1"/>
          <p:nvPr/>
        </p:nvSpPr>
        <p:spPr>
          <a:xfrm>
            <a:off x="323528" y="104750"/>
            <a:ext cx="8255753" cy="66946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לרב דימי: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ברכה אחת מעין שלש?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endParaRPr lang="he-IL" sz="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אפירי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דעץ –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 העץ ועל פרי העץ, ועל תנובת השדה, ועל ארץ חמדה טובה ורחבה שהנחלת לאבותינו לאכול מפריה ולשבוע מטובה, רחם ה'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אלהינו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ישראל עמך ועל ירושלים עירך ועל מקדשך ועל מזבחך, ותבנה ירושלים עיר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קדשך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במהרה בימינו, והעלנו לתוכה ושמחנו בה כי אתה טוב ומטיב לכל.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דחמשת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המינין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 המחיה ועל הכלכלה ועל תנובת השדה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וחותם על הארץ ועל המחיה. 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מיחתם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במאי חתים?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אתא רב דימי אמר: רב חתים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בר''ח</a:t>
            </a:r>
            <a:r>
              <a:rPr lang="he-IL" sz="16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'ברוך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מקדש ישראל </a:t>
            </a:r>
            <a:r>
              <a:rPr lang="he-IL" sz="16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וראשי חדשים',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הכא מאי?</a:t>
            </a:r>
          </a:p>
          <a:p>
            <a:pPr>
              <a:lnSpc>
                <a:spcPct val="120000"/>
              </a:lnSpc>
            </a:pPr>
            <a:endParaRPr lang="he-IL" sz="9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על הארץ ועל פירותיה.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ור' יוחנן אמר: על הארץ ועל הפירות. </a:t>
            </a:r>
          </a:p>
          <a:p>
            <a:pPr>
              <a:lnSpc>
                <a:spcPct val="120000"/>
              </a:lnSpc>
            </a:pPr>
            <a:endParaRPr lang="he-IL" sz="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עמרם: ולא פליגי הא לן והא להו. </a:t>
            </a:r>
          </a:p>
          <a:p>
            <a:pPr>
              <a:lnSpc>
                <a:spcPct val="120000"/>
              </a:lnSpc>
            </a:pPr>
            <a:endParaRPr lang="he-IL" sz="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מתקיף לה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ר''נ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יצחק: אינהו אכלי ואנן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endParaRPr lang="he-IL" sz="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איפוך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על הארץ ועל הפירות.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 יוחנן אמר: על הארץ ועל פירותיה.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A682C40C-BC92-E5AF-5FBB-52994FD6F5F2}"/>
              </a:ext>
            </a:extLst>
          </p:cNvPr>
          <p:cNvSpPr txBox="1"/>
          <p:nvPr/>
        </p:nvSpPr>
        <p:spPr>
          <a:xfrm>
            <a:off x="8413591" y="116632"/>
            <a:ext cx="457215" cy="36933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◦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1400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◦</a:t>
            </a:r>
          </a:p>
        </p:txBody>
      </p:sp>
    </p:spTree>
    <p:extLst>
      <p:ext uri="{BB962C8B-B14F-4D97-AF65-F5344CB8AC3E}">
        <p14:creationId xmlns:p14="http://schemas.microsoft.com/office/powerpoint/2010/main" val="570210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CEB1E2-A105-DCCC-2AA5-C62B4ACA00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0AD1B65-8B67-8C12-4CBD-F5B805D447AB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מד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15E17417-0166-6AF6-999A-6D9E0B6E1C90}"/>
              </a:ext>
            </a:extLst>
          </p:cNvPr>
          <p:cNvSpPr txBox="1"/>
          <p:nvPr/>
        </p:nvSpPr>
        <p:spPr>
          <a:xfrm>
            <a:off x="899592" y="164215"/>
            <a:ext cx="7535673" cy="6602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יצחק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אבדימי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משום רבינו: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הביעא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ועל מיני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קופרא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בתחלה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מברך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ולבסוף בורא נפשות רבות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', אבל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ירקא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לא.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ור' יצחק אמר: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אפילו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ירקא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אבל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לא. </a:t>
            </a:r>
          </a:p>
          <a:p>
            <a:pPr>
              <a:lnSpc>
                <a:spcPct val="120000"/>
              </a:lnSpc>
            </a:pPr>
            <a:endParaRPr lang="he-IL" sz="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אפילו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זוטרא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עביד כרב יצחק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אבדימי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 שימי בר אשי עביד כר' יצחק.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וסימנך חד כתרי ותרי כחד.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אשי: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אנא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זמנא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מדכרנ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עבידנא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ככולהו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תנן: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כל שטעון ברכה לאחריו - טעון ברכה לפניו,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ויש שטעון ברכה לפניו - ואין טעון ברכה לאחריו.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בשלמא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לרב יצחק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אבדימי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לאפוקי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ירקא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יצחק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לאפוקי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לרב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לאפוקי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מאי?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לאפוקי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מצות.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ולבני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מערבא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דבתר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דמסלקי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תפילייהו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מברכי '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אקב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''ו לשמור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חקיו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לאפוקי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מאי?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לאפוקי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ריחני. 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FD0C2D56-CF99-3B95-431C-78A7B0324984}"/>
              </a:ext>
            </a:extLst>
          </p:cNvPr>
          <p:cNvSpPr txBox="1"/>
          <p:nvPr/>
        </p:nvSpPr>
        <p:spPr>
          <a:xfrm>
            <a:off x="8358361" y="238582"/>
            <a:ext cx="432048" cy="43396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①</a:t>
            </a:r>
          </a:p>
          <a:p>
            <a:endParaRPr lang="he-IL" sz="1200" dirty="0"/>
          </a:p>
          <a:p>
            <a:endParaRPr lang="en-US" sz="1200" dirty="0"/>
          </a:p>
          <a:p>
            <a:endParaRPr lang="he-IL" sz="1100" dirty="0"/>
          </a:p>
          <a:p>
            <a:r>
              <a:rPr lang="he-IL" sz="1200" dirty="0"/>
              <a:t>②</a:t>
            </a:r>
          </a:p>
          <a:p>
            <a:endParaRPr lang="he-IL" sz="1100" dirty="0"/>
          </a:p>
          <a:p>
            <a:endParaRPr lang="he-IL" sz="1200" dirty="0"/>
          </a:p>
          <a:p>
            <a:endParaRPr lang="he-IL" sz="1200" dirty="0"/>
          </a:p>
          <a:p>
            <a:r>
              <a:rPr lang="he-IL" sz="1200" dirty="0"/>
              <a:t>③</a:t>
            </a:r>
          </a:p>
          <a:p>
            <a:endParaRPr lang="he-IL" sz="1200" dirty="0"/>
          </a:p>
          <a:p>
            <a:endParaRPr lang="he-IL" sz="1400" dirty="0"/>
          </a:p>
          <a:p>
            <a:endParaRPr lang="he-IL" sz="1200" dirty="0"/>
          </a:p>
          <a:p>
            <a:r>
              <a:rPr lang="he-IL" sz="1200" dirty="0"/>
              <a:t>○</a:t>
            </a:r>
          </a:p>
          <a:p>
            <a:endParaRPr lang="he-IL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he-IL" sz="1200" dirty="0"/>
          </a:p>
          <a:p>
            <a:endParaRPr lang="he-IL" sz="1200" dirty="0"/>
          </a:p>
          <a:p>
            <a:r>
              <a:rPr lang="he-IL" sz="1200" dirty="0"/>
              <a:t>○</a:t>
            </a:r>
          </a:p>
        </p:txBody>
      </p:sp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D766C191-6988-459C-D506-686BEA6FF5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064290"/>
              </p:ext>
            </p:extLst>
          </p:nvPr>
        </p:nvGraphicFramePr>
        <p:xfrm>
          <a:off x="392964" y="1287920"/>
          <a:ext cx="3891004" cy="156501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77916">
                  <a:extLst>
                    <a:ext uri="{9D8B030D-6E8A-4147-A177-3AD203B41FA5}">
                      <a16:colId xmlns:a16="http://schemas.microsoft.com/office/drawing/2014/main" val="3858533864"/>
                    </a:ext>
                  </a:extLst>
                </a:gridCol>
                <a:gridCol w="1383436">
                  <a:extLst>
                    <a:ext uri="{9D8B030D-6E8A-4147-A177-3AD203B41FA5}">
                      <a16:colId xmlns:a16="http://schemas.microsoft.com/office/drawing/2014/main" val="1524368728"/>
                    </a:ext>
                  </a:extLst>
                </a:gridCol>
                <a:gridCol w="504818">
                  <a:extLst>
                    <a:ext uri="{9D8B030D-6E8A-4147-A177-3AD203B41FA5}">
                      <a16:colId xmlns:a16="http://schemas.microsoft.com/office/drawing/2014/main" val="2534546734"/>
                    </a:ext>
                  </a:extLst>
                </a:gridCol>
                <a:gridCol w="524834">
                  <a:extLst>
                    <a:ext uri="{9D8B030D-6E8A-4147-A177-3AD203B41FA5}">
                      <a16:colId xmlns:a16="http://schemas.microsoft.com/office/drawing/2014/main" val="3068311534"/>
                    </a:ext>
                  </a:extLst>
                </a:gridCol>
              </a:tblGrid>
              <a:tr h="236784">
                <a:tc>
                  <a:txBody>
                    <a:bodyPr/>
                    <a:lstStyle/>
                    <a:p>
                      <a:pPr rtl="1"/>
                      <a:endParaRPr lang="he-IL" sz="13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300" dirty="0"/>
                        <a:t>האם מברך לאחריו?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075846"/>
                  </a:ext>
                </a:extLst>
              </a:tr>
              <a:tr h="372792">
                <a:tc>
                  <a:txBody>
                    <a:bodyPr/>
                    <a:lstStyle/>
                    <a:p>
                      <a:pPr rtl="1"/>
                      <a:endParaRPr lang="he-I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 err="1"/>
                        <a:t>ביעא</a:t>
                      </a:r>
                      <a:r>
                        <a:rPr lang="he-IL" sz="1300" dirty="0"/>
                        <a:t> ומיני </a:t>
                      </a:r>
                      <a:r>
                        <a:rPr lang="he-IL" sz="1300" dirty="0" err="1"/>
                        <a:t>קופרא</a:t>
                      </a:r>
                      <a:endParaRPr lang="he-I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 err="1"/>
                        <a:t>ירקא</a:t>
                      </a:r>
                      <a:endParaRPr lang="he-I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 err="1"/>
                        <a:t>מיא</a:t>
                      </a:r>
                      <a:endParaRPr lang="he-IL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080252"/>
                  </a:ext>
                </a:extLst>
              </a:tr>
              <a:tr h="323544">
                <a:tc>
                  <a:txBody>
                    <a:bodyPr/>
                    <a:lstStyle/>
                    <a:p>
                      <a:pPr rtl="1"/>
                      <a:r>
                        <a:rPr lang="he-IL" sz="1300" dirty="0"/>
                        <a:t>רב יצחק בר </a:t>
                      </a:r>
                      <a:r>
                        <a:rPr lang="he-IL" sz="1300" dirty="0" err="1"/>
                        <a:t>אבדימי</a:t>
                      </a:r>
                      <a:endParaRPr lang="he-I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300" dirty="0"/>
                        <a:t>V</a:t>
                      </a:r>
                      <a:endParaRPr lang="he-I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300" dirty="0"/>
                        <a:t>X</a:t>
                      </a:r>
                      <a:endParaRPr lang="he-I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300" dirty="0"/>
                        <a:t>X</a:t>
                      </a:r>
                      <a:endParaRPr lang="he-IL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89146"/>
                  </a:ext>
                </a:extLst>
              </a:tr>
              <a:tr h="236784">
                <a:tc>
                  <a:txBody>
                    <a:bodyPr/>
                    <a:lstStyle/>
                    <a:p>
                      <a:pPr rtl="1"/>
                      <a:r>
                        <a:rPr lang="he-IL" sz="1300" dirty="0"/>
                        <a:t>ר' יצחק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300" dirty="0"/>
                        <a:t>V</a:t>
                      </a:r>
                      <a:endParaRPr lang="he-I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300" dirty="0"/>
                        <a:t>V</a:t>
                      </a:r>
                      <a:endParaRPr lang="he-I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300" dirty="0"/>
                        <a:t>X</a:t>
                      </a:r>
                      <a:endParaRPr lang="he-IL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383643"/>
                  </a:ext>
                </a:extLst>
              </a:tr>
              <a:tr h="236784">
                <a:tc>
                  <a:txBody>
                    <a:bodyPr/>
                    <a:lstStyle/>
                    <a:p>
                      <a:pPr rtl="1"/>
                      <a:r>
                        <a:rPr lang="he-IL" sz="1300" dirty="0"/>
                        <a:t>רב </a:t>
                      </a:r>
                      <a:r>
                        <a:rPr lang="he-IL" sz="1300" dirty="0" err="1"/>
                        <a:t>פפא</a:t>
                      </a:r>
                      <a:endParaRPr lang="he-I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300" dirty="0"/>
                        <a:t>V</a:t>
                      </a:r>
                      <a:endParaRPr lang="he-I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300" dirty="0"/>
                        <a:t>V</a:t>
                      </a:r>
                      <a:endParaRPr lang="he-I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300" dirty="0"/>
                        <a:t>V</a:t>
                      </a:r>
                      <a:endParaRPr lang="he-IL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925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016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E30E37-FA6E-3CA2-8081-F657EE3D6F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DB96001A-D02F-2AFE-0DA1-FAED548215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2131FCC-2A63-86F2-0073-097A28A81061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מד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D2F6FF4A-9818-DD38-7E9E-A326C814C1B4}"/>
              </a:ext>
            </a:extLst>
          </p:cNvPr>
          <p:cNvSpPr txBox="1"/>
          <p:nvPr/>
        </p:nvSpPr>
        <p:spPr>
          <a:xfrm>
            <a:off x="2267744" y="476672"/>
            <a:ext cx="6023505" cy="56789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ינאי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שהוא כביצה - ביצה טובה ממנו.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אתא רבין אמר: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טבא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ביעתא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מגולגלתא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משיתא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קייסי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סולתא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כי אתא רב דימי אמר: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טבא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ביעתא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מגולגלתא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משיתא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מטויתא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מארבע,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מבושלתא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כל שהוא כביצה ביצה טובה הימנו, לבר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מבשרא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רע''א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אפילו אכל שלק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': 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ומי איכא מידי דהוה שלק מזוני?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אשי: בקלח של כרוב שנו. 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2AD55B43-D571-ABDD-D65A-B85855295934}"/>
              </a:ext>
            </a:extLst>
          </p:cNvPr>
          <p:cNvSpPr txBox="1"/>
          <p:nvPr/>
        </p:nvSpPr>
        <p:spPr>
          <a:xfrm>
            <a:off x="8299638" y="476989"/>
            <a:ext cx="360040" cy="49244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2200" dirty="0"/>
          </a:p>
          <a:p>
            <a:endParaRPr lang="he-IL" sz="2200" dirty="0"/>
          </a:p>
          <a:p>
            <a:endParaRPr lang="he-IL" sz="2200" dirty="0"/>
          </a:p>
          <a:p>
            <a:endParaRPr lang="he-IL" sz="1400" dirty="0"/>
          </a:p>
          <a:p>
            <a:endParaRPr lang="he-IL" sz="2200" dirty="0"/>
          </a:p>
          <a:p>
            <a:endParaRPr lang="he-IL" sz="2200" dirty="0"/>
          </a:p>
          <a:p>
            <a:endParaRPr lang="he-IL" sz="2200" dirty="0"/>
          </a:p>
          <a:p>
            <a:endParaRPr lang="he-IL" sz="2200" dirty="0"/>
          </a:p>
          <a:p>
            <a:endParaRPr lang="he-IL" sz="2200" dirty="0"/>
          </a:p>
          <a:p>
            <a:endParaRPr lang="he-IL" sz="2000" dirty="0"/>
          </a:p>
          <a:p>
            <a:endParaRPr lang="he-IL" sz="2200" dirty="0"/>
          </a:p>
          <a:p>
            <a:r>
              <a:rPr lang="he-IL" dirty="0"/>
              <a:t>●</a:t>
            </a:r>
          </a:p>
          <a:p>
            <a:endParaRPr lang="he-IL" dirty="0"/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1BD011F7-7CF1-B1AF-C1B4-D06E82381D77}"/>
              </a:ext>
            </a:extLst>
          </p:cNvPr>
          <p:cNvSpPr/>
          <p:nvPr/>
        </p:nvSpPr>
        <p:spPr>
          <a:xfrm>
            <a:off x="467544" y="4653136"/>
            <a:ext cx="4176464" cy="792088"/>
          </a:xfrm>
          <a:prstGeom prst="wedgeRoundRectCallout">
            <a:avLst>
              <a:gd name="adj1" fmla="val 61645"/>
              <a:gd name="adj2" fmla="val 3947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משנה מד ע"א: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ר''ע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אומר: אפי' אכל שלק והוא מזונו מברך עליו ג' ברכות. </a:t>
            </a:r>
          </a:p>
        </p:txBody>
      </p:sp>
    </p:spTree>
    <p:extLst>
      <p:ext uri="{BB962C8B-B14F-4D97-AF65-F5344CB8AC3E}">
        <p14:creationId xmlns:p14="http://schemas.microsoft.com/office/powerpoint/2010/main" val="482505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95A3D6-714C-36AB-552A-DF69751AD9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AB74B630-E5F7-1A51-F354-830AA44CD3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E287C3-AA63-2F96-D431-3D61DD33FFB5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מד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7115A5BF-7C22-4D56-F70C-08BFF15476CE}"/>
              </a:ext>
            </a:extLst>
          </p:cNvPr>
          <p:cNvSpPr txBox="1"/>
          <p:nvPr/>
        </p:nvSpPr>
        <p:spPr>
          <a:xfrm>
            <a:off x="611560" y="493747"/>
            <a:ext cx="7535673" cy="53835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טחול - יפה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לשינים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וקשה לבני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מעים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כרישין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-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קשין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לשינים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ויפין לבני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מעים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כל ירק חי - מוריק,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וכל קטן - מקטין,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וכל נפש - משיב את הנפש,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וכל קרוב לנפש - משיב את הנפש.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כרוב - למזון, ותרדין - לרפואה.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אוי לו לבית שהלפת עוברת בתוכו.</a:t>
            </a:r>
          </a:p>
          <a:p>
            <a:pPr>
              <a:lnSpc>
                <a:spcPct val="120000"/>
              </a:lnSpc>
            </a:pPr>
            <a:endParaRPr lang="he-I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מר: טחול יפה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לשינים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וקשה לבני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מעים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תקנתיה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נלעסיה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ונשדייה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כרישין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לשינים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ויפין לבני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מעים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תקנתיה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לשלקינהו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ונבלעינהו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67613D71-1A6B-8ED3-B683-B585E415CA28}"/>
              </a:ext>
            </a:extLst>
          </p:cNvPr>
          <p:cNvSpPr txBox="1"/>
          <p:nvPr/>
        </p:nvSpPr>
        <p:spPr>
          <a:xfrm>
            <a:off x="8100392" y="859095"/>
            <a:ext cx="432048" cy="458587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①</a:t>
            </a:r>
          </a:p>
          <a:p>
            <a:endParaRPr lang="he-IL" sz="700" dirty="0"/>
          </a:p>
          <a:p>
            <a:r>
              <a:rPr lang="he-IL" sz="1200" dirty="0"/>
              <a:t>②</a:t>
            </a:r>
          </a:p>
          <a:p>
            <a:endParaRPr lang="he-IL" sz="700" dirty="0"/>
          </a:p>
          <a:p>
            <a:r>
              <a:rPr lang="he-IL" sz="1200" dirty="0"/>
              <a:t>③</a:t>
            </a:r>
          </a:p>
          <a:p>
            <a:endParaRPr lang="he-IL" sz="700" dirty="0"/>
          </a:p>
          <a:p>
            <a:r>
              <a:rPr lang="he-IL" sz="1200" dirty="0"/>
              <a:t>④</a:t>
            </a:r>
          </a:p>
          <a:p>
            <a:endParaRPr lang="he-IL" sz="700" dirty="0"/>
          </a:p>
          <a:p>
            <a:r>
              <a:rPr lang="he-IL" sz="1200" dirty="0"/>
              <a:t>⑤</a:t>
            </a:r>
          </a:p>
          <a:p>
            <a:endParaRPr lang="he-IL" sz="700" dirty="0"/>
          </a:p>
          <a:p>
            <a:r>
              <a:rPr lang="he-IL" sz="1200" dirty="0"/>
              <a:t>⑥</a:t>
            </a:r>
          </a:p>
          <a:p>
            <a:endParaRPr lang="he-IL" sz="700" dirty="0"/>
          </a:p>
          <a:p>
            <a:r>
              <a:rPr lang="he-IL" sz="1200" dirty="0"/>
              <a:t>⑦</a:t>
            </a:r>
          </a:p>
          <a:p>
            <a:endParaRPr lang="he-IL" sz="700" dirty="0"/>
          </a:p>
          <a:p>
            <a:r>
              <a:rPr lang="he-IL" sz="1200" dirty="0"/>
              <a:t>⑧</a:t>
            </a:r>
          </a:p>
          <a:p>
            <a:endParaRPr lang="he-IL" sz="1200" dirty="0"/>
          </a:p>
          <a:p>
            <a:endParaRPr lang="he-IL" sz="1400" dirty="0"/>
          </a:p>
          <a:p>
            <a:endParaRPr lang="he-IL" sz="1200" dirty="0"/>
          </a:p>
          <a:p>
            <a:r>
              <a:rPr lang="he-IL" sz="1200" dirty="0"/>
              <a:t>①</a:t>
            </a:r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300" dirty="0"/>
          </a:p>
          <a:p>
            <a:endParaRPr lang="he-IL" sz="1200" dirty="0"/>
          </a:p>
          <a:p>
            <a:endParaRPr lang="he-IL" sz="1200" dirty="0"/>
          </a:p>
          <a:p>
            <a:r>
              <a:rPr lang="he-IL" sz="1200" dirty="0"/>
              <a:t>②</a:t>
            </a:r>
          </a:p>
          <a:p>
            <a:endParaRPr lang="he-IL" sz="1200" dirty="0"/>
          </a:p>
        </p:txBody>
      </p:sp>
      <p:sp>
        <p:nvSpPr>
          <p:cNvPr id="4" name="חץ: שמאלה 3">
            <a:extLst>
              <a:ext uri="{FF2B5EF4-FFF2-40B4-BE49-F238E27FC236}">
                <a16:creationId xmlns:a16="http://schemas.microsoft.com/office/drawing/2014/main" id="{5BBFBCC4-8898-EDCF-5487-AC300F5875DF}"/>
              </a:ext>
            </a:extLst>
          </p:cNvPr>
          <p:cNvSpPr/>
          <p:nvPr/>
        </p:nvSpPr>
        <p:spPr>
          <a:xfrm>
            <a:off x="179512" y="6381328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71563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C17946-F8CB-6723-8BD0-8F5AB36C42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A81CD4FE-4531-DA35-FFE5-8EC741F66B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FE3FA71-ECC7-2A5F-D484-9E8AEBDACD61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מד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666FA6D-476F-525C-F699-AEBF4D7BEB3F}"/>
              </a:ext>
            </a:extLst>
          </p:cNvPr>
          <p:cNvSpPr txBox="1"/>
          <p:nvPr/>
        </p:nvSpPr>
        <p:spPr>
          <a:xfrm>
            <a:off x="251520" y="188640"/>
            <a:ext cx="8255753" cy="63437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ירק חי מוריק –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יצחק: בסעודה ראשונה של אחר הקזה. </a:t>
            </a:r>
          </a:p>
          <a:p>
            <a:pPr>
              <a:lnSpc>
                <a:spcPct val="120000"/>
              </a:lnSpc>
            </a:pPr>
            <a:endParaRPr lang="he-IL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''ר יצחק: כל האוכל ירק קודם ארבע </a:t>
            </a:r>
            <a:r>
              <a:rPr lang="he-IL" sz="16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שעות אסור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לספר הימנו, מאי טעמא? משום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ריחא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''ר יצחק: אסור לאדם שיאכל ירק חי קודם ארבע שעות. </a:t>
            </a:r>
          </a:p>
          <a:p>
            <a:pPr>
              <a:lnSpc>
                <a:spcPct val="120000"/>
              </a:lnSpc>
            </a:pPr>
            <a:endParaRPr lang="he-IL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זוטרא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ורב אשי הוו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יתבי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אייתו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ירק חי קודם ארבע שעות,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ורב אשי אכול ומר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זוטרא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אכל.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אמרו ליה: מאי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דעתיך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יצחק: כל האוכל ירק קודם ארבע שעות אסור לספר הימנו משום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ריחא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והא אנן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אכלינן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משתעית בהדן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!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אמר להו: אנא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כאידך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דר' יצחק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יצחק: אסור לאדם שיאכל ירק חי קודם ארבע שעות.</a:t>
            </a:r>
          </a:p>
          <a:p>
            <a:pPr>
              <a:lnSpc>
                <a:spcPct val="120000"/>
              </a:lnSpc>
            </a:pPr>
            <a:endParaRPr lang="he-IL" sz="2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קטן מקטין –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אפילו גדיא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זוזא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ולא אמרן אלא דלית ביה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רבעא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אבל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רבעא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לית לן בה. </a:t>
            </a:r>
          </a:p>
          <a:p>
            <a:pPr>
              <a:lnSpc>
                <a:spcPct val="120000"/>
              </a:lnSpc>
            </a:pPr>
            <a:endParaRPr lang="he-IL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נפש משיב נפש –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אפילו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גילדני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דבי גילי.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8B56F751-5210-D663-6C09-527A858604E9}"/>
              </a:ext>
            </a:extLst>
          </p:cNvPr>
          <p:cNvSpPr txBox="1"/>
          <p:nvPr/>
        </p:nvSpPr>
        <p:spPr>
          <a:xfrm>
            <a:off x="8413591" y="269037"/>
            <a:ext cx="432048" cy="595547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③</a:t>
            </a:r>
          </a:p>
          <a:p>
            <a:endParaRPr lang="he-IL" sz="7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r>
              <a:rPr lang="he-IL" sz="1200" dirty="0"/>
              <a:t>④</a:t>
            </a:r>
          </a:p>
          <a:p>
            <a:endParaRPr lang="he-IL" sz="7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r>
              <a:rPr lang="he-IL" sz="1200" dirty="0"/>
              <a:t>⑤</a:t>
            </a:r>
          </a:p>
          <a:p>
            <a:endParaRPr lang="he-IL" sz="700" dirty="0"/>
          </a:p>
          <a:p>
            <a:endParaRPr lang="he-IL" sz="1200" dirty="0"/>
          </a:p>
        </p:txBody>
      </p:sp>
      <p:sp>
        <p:nvSpPr>
          <p:cNvPr id="4" name="חץ: שמאלה 3">
            <a:extLst>
              <a:ext uri="{FF2B5EF4-FFF2-40B4-BE49-F238E27FC236}">
                <a16:creationId xmlns:a16="http://schemas.microsoft.com/office/drawing/2014/main" id="{56B173B4-7385-CB30-1C35-E2A66065553D}"/>
              </a:ext>
            </a:extLst>
          </p:cNvPr>
          <p:cNvSpPr/>
          <p:nvPr/>
        </p:nvSpPr>
        <p:spPr>
          <a:xfrm>
            <a:off x="179512" y="6381328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204429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28710</TotalTime>
  <Words>1769</Words>
  <Application>Microsoft Office PowerPoint</Application>
  <PresentationFormat>‫הצגה על המסך (4:3)</PresentationFormat>
  <Paragraphs>448</Paragraphs>
  <Slides>12</Slides>
  <Notes>10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5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2556</cp:revision>
  <dcterms:created xsi:type="dcterms:W3CDTF">2015-01-28T10:22:53Z</dcterms:created>
  <dcterms:modified xsi:type="dcterms:W3CDTF">2024-03-10T13:20:08Z</dcterms:modified>
</cp:coreProperties>
</file>