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699" r:id="rId2"/>
    <p:sldId id="675" r:id="rId3"/>
    <p:sldId id="694" r:id="rId4"/>
    <p:sldId id="695" r:id="rId5"/>
    <p:sldId id="696" r:id="rId6"/>
    <p:sldId id="697" r:id="rId7"/>
    <p:sldId id="698" r:id="rId8"/>
    <p:sldId id="429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5250" autoAdjust="0"/>
  </p:normalViewPr>
  <p:slideViewPr>
    <p:cSldViewPr>
      <p:cViewPr varScale="1">
        <p:scale>
          <a:sx n="91" d="100"/>
          <a:sy n="91" d="100"/>
        </p:scale>
        <p:origin x="123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ב'/אדר ב/תשפ"ד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8445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6909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388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9104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2865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9332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ב'/אדר 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ב'/אדר 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ב'/אדר 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ב'/אדר 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ב'/אדר 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ב'/אדר ב/תשפ"ד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ב'/אדר ב/תשפ"ד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ב'/אדר ב/תשפ"ד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ב'/אדר ב/תשפ"ד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ב'/אדר ב/תשפ"ד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ב'/אדר ב/תשפ"ד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ב'/אדר 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7219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מה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מה ע"א (תחילת הפרק) – דף מה ע"ב (סוף העמוד)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95724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מה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251520" y="48827"/>
            <a:ext cx="8568952" cy="69162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</a:t>
            </a:r>
          </a:p>
          <a:p>
            <a:pPr>
              <a:lnSpc>
                <a:spcPct val="120000"/>
              </a:lnSpc>
            </a:pPr>
            <a:endParaRPr lang="he-IL" sz="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שלשה שאכלו כאחת חייבין לזמן.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אכל דמאי ומעשר ראשון שנטלה תרומתו מעשר שני והקדש שנפדו והשמש שאכל כזית והכותי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עליו.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אכל טבל ומעשר ראשון שלא נטלה תרומתו ומעשר שני והקדש שלא נפדו והשמש שאכל פחות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מכזית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והנכרי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-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עליו.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נשים ועבדים וקטנים -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עליהן.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עד כמה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? - עד כזית, ר' יהודה אומר: עד כביצה.</a:t>
            </a:r>
            <a:br>
              <a:rPr lang="he-IL" sz="1600" dirty="0"/>
            </a:b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גמרא</a:t>
            </a:r>
          </a:p>
          <a:p>
            <a:pPr>
              <a:lnSpc>
                <a:spcPct val="120000"/>
              </a:lnSpc>
            </a:pPr>
            <a:endParaRPr lang="he-IL" sz="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מה''מ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אסי: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גַּדְּלוּ לַה' אִתִּי וּנְרוֹמְמָה שְׁמוֹ יַחְדָּו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 אבהו אמר: מהכא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כִּי שֵׁם ה' אֶקְרָא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הָבו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ּ גֹדֶל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לֵאלֹהֵינו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ּ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חנן בר אבא: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מנין לעונה אמן שלא יגביה קולו יותר מן המברך?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גַּדְּלוּ לַה' אִתִּי וּנְרוֹמְמָה שְׁמוֹ </a:t>
            </a:r>
            <a:r>
              <a:rPr lang="he-IL" sz="16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יַחְדָּו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ר' שמעון בן פזי: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מנין שאין המתרגם רשאי להגביה קולו יותר מן הקורא?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מֹשֶׁה יְדַבֵּר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וְהָאֱלֹהִים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יַעֲנֶנּוּ בְקוֹל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", שאין תלמוד לומר בקול ומה תלמוד לומר בקול בקולו של משה.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תניא נמי הכי: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אין המתרגם רשאי להגביה קולו יותר מן הקורא,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ואם אי אפשר למתרגם להגביה קולו כנגד הקורא ימעך הקורא קולו ויקרא.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A493E99E-B5FC-AFA2-AF37-72493DFD0132}"/>
              </a:ext>
            </a:extLst>
          </p:cNvPr>
          <p:cNvSpPr txBox="1"/>
          <p:nvPr/>
        </p:nvSpPr>
        <p:spPr>
          <a:xfrm>
            <a:off x="8820472" y="372511"/>
            <a:ext cx="216024" cy="18466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◦</a:t>
            </a:r>
          </a:p>
          <a:p>
            <a:endParaRPr lang="he-IL" sz="100" dirty="0"/>
          </a:p>
          <a:p>
            <a:r>
              <a:rPr lang="he-IL" dirty="0"/>
              <a:t>◦</a:t>
            </a:r>
          </a:p>
          <a:p>
            <a:endParaRPr lang="he-IL" sz="100" dirty="0"/>
          </a:p>
          <a:p>
            <a:r>
              <a:rPr lang="he-IL" dirty="0"/>
              <a:t>◦</a:t>
            </a:r>
          </a:p>
          <a:p>
            <a:endParaRPr lang="he-IL" sz="2100" dirty="0"/>
          </a:p>
          <a:p>
            <a:r>
              <a:rPr lang="he-IL" dirty="0"/>
              <a:t>◦</a:t>
            </a:r>
          </a:p>
          <a:p>
            <a:endParaRPr lang="he-IL" sz="100" dirty="0"/>
          </a:p>
          <a:p>
            <a:r>
              <a:rPr lang="he-IL" dirty="0"/>
              <a:t>◦</a:t>
            </a:r>
          </a:p>
        </p:txBody>
      </p:sp>
    </p:spTree>
    <p:extLst>
      <p:ext uri="{BB962C8B-B14F-4D97-AF65-F5344CB8AC3E}">
        <p14:creationId xmlns:p14="http://schemas.microsoft.com/office/powerpoint/2010/main" val="313904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03143" y="35330"/>
            <a:ext cx="284488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מה עמוד א - דף מה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-205695" y="251471"/>
            <a:ext cx="8568952" cy="62514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שנים שאכלו כאחת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פליגי רב ורבי יוחנן: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חד אמר: אם רצו לזמן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מזמנין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וחד אמר: אם רצו לזמן אין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מזמנין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שלשה שאכלו כאחת חייבין לזמן.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שלשה - אין, שנים - לא! </a:t>
            </a:r>
          </a:p>
          <a:p>
            <a:pPr>
              <a:lnSpc>
                <a:spcPct val="120000"/>
              </a:lnSpc>
            </a:pPr>
            <a:endParaRPr lang="he-IL" sz="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התם חובה הכא רשות.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תא שמע: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שלשה שאכלו כאחת חייבין לזמן ואין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רשאין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ליחלק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שלשה - אין, שנים - לא! 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שאני התם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דקבעו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 בחובה מעיקרא.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תא שמע: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השמש שהיה משמש על השנים - הרי זה אוכל עמהם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אע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''פ שלא נתנו לו רשות.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היה משמש על השלשה - הרי זה אינו אוכל עמהם אלא אם כן נתנו לו רשות. 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שאני התם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דניחא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דמקבע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 בחובה (מעיקרא).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606A192D-AB25-C3A7-4267-4241C75E77A5}"/>
              </a:ext>
            </a:extLst>
          </p:cNvPr>
          <p:cNvSpPr txBox="1"/>
          <p:nvPr/>
        </p:nvSpPr>
        <p:spPr>
          <a:xfrm>
            <a:off x="8338090" y="2129363"/>
            <a:ext cx="432048" cy="40241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❶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400" dirty="0"/>
          </a:p>
          <a:p>
            <a:endParaRPr lang="he-IL" sz="1300" dirty="0"/>
          </a:p>
          <a:p>
            <a:endParaRPr lang="he-IL" sz="1000" dirty="0"/>
          </a:p>
          <a:p>
            <a:endParaRPr lang="he-IL" sz="1300" dirty="0"/>
          </a:p>
          <a:p>
            <a:r>
              <a:rPr lang="he-IL" sz="1300" dirty="0"/>
              <a:t>❷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05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r>
              <a:rPr lang="he-IL" sz="1300" dirty="0"/>
              <a:t>❸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</p:txBody>
      </p:sp>
      <p:sp>
        <p:nvSpPr>
          <p:cNvPr id="6" name="חץ: שמאלה 5">
            <a:extLst>
              <a:ext uri="{FF2B5EF4-FFF2-40B4-BE49-F238E27FC236}">
                <a16:creationId xmlns:a16="http://schemas.microsoft.com/office/drawing/2014/main" id="{DD10CFC5-2C1B-C72B-3E8B-B2FC2FC8A222}"/>
              </a:ext>
            </a:extLst>
          </p:cNvPr>
          <p:cNvSpPr/>
          <p:nvPr/>
        </p:nvSpPr>
        <p:spPr>
          <a:xfrm>
            <a:off x="179512" y="6381328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D9F8B479-48FE-D3C8-1CBF-114EF7EFD6A2}"/>
              </a:ext>
            </a:extLst>
          </p:cNvPr>
          <p:cNvSpPr txBox="1"/>
          <p:nvPr/>
        </p:nvSpPr>
        <p:spPr>
          <a:xfrm>
            <a:off x="8244408" y="6195947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</p:spTree>
    <p:extLst>
      <p:ext uri="{BB962C8B-B14F-4D97-AF65-F5344CB8AC3E}">
        <p14:creationId xmlns:p14="http://schemas.microsoft.com/office/powerpoint/2010/main" val="1501382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מה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-205695" y="1916832"/>
            <a:ext cx="8568952" cy="25396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נשים מזמנות לעצמן, ועבדים מזמנים לעצמן.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נשים ועבדים וקטנים - אם רצו לזמן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  <a:endParaRPr lang="he-IL" sz="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(והא נשים אפילו מאה) והא מאה נשי כתרי גברי דמיין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נשים מזמנות לעצמן ועבדים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מזמנין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לעצמן!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שאני התם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דעות.</a:t>
            </a:r>
          </a:p>
          <a:p>
            <a:pPr>
              <a:lnSpc>
                <a:spcPct val="120000"/>
              </a:lnSpc>
            </a:pPr>
            <a:endParaRPr lang="he-IL" sz="1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אימא סיפא: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נשים ועבדים אם רצו לזמן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לא? והא איכא דעות!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שאני התם משום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פריצותא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606A192D-AB25-C3A7-4267-4241C75E77A5}"/>
              </a:ext>
            </a:extLst>
          </p:cNvPr>
          <p:cNvSpPr txBox="1"/>
          <p:nvPr/>
        </p:nvSpPr>
        <p:spPr>
          <a:xfrm>
            <a:off x="8338090" y="2003323"/>
            <a:ext cx="432048" cy="2923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❹</a:t>
            </a:r>
          </a:p>
        </p:txBody>
      </p:sp>
      <p:sp>
        <p:nvSpPr>
          <p:cNvPr id="3" name="חץ: שמאלה 2">
            <a:extLst>
              <a:ext uri="{FF2B5EF4-FFF2-40B4-BE49-F238E27FC236}">
                <a16:creationId xmlns:a16="http://schemas.microsoft.com/office/drawing/2014/main" id="{03BBCC0A-15D5-66A9-1F65-3F0B4EDFE637}"/>
              </a:ext>
            </a:extLst>
          </p:cNvPr>
          <p:cNvSpPr/>
          <p:nvPr/>
        </p:nvSpPr>
        <p:spPr>
          <a:xfrm>
            <a:off x="179512" y="6381328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25DE85EA-D053-BB1C-2425-C9A67EA9E19A}"/>
              </a:ext>
            </a:extLst>
          </p:cNvPr>
          <p:cNvSpPr/>
          <p:nvPr/>
        </p:nvSpPr>
        <p:spPr>
          <a:xfrm>
            <a:off x="4605556" y="193536"/>
            <a:ext cx="3816424" cy="1224136"/>
          </a:xfrm>
          <a:prstGeom prst="wedgeRoundRectCallout">
            <a:avLst>
              <a:gd name="adj1" fmla="val 54780"/>
              <a:gd name="adj2" fmla="val -3991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מה ע"א:</a:t>
            </a: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אתמר</a:t>
            </a: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שנים שאכלו כאחת - פליגי רב ורבי יוחנן: </a:t>
            </a:r>
          </a:p>
          <a:p>
            <a:pPr>
              <a:lnSpc>
                <a:spcPct val="120000"/>
              </a:lnSpc>
            </a:pP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חד אמר: אם רצו לזמן </a:t>
            </a:r>
            <a:r>
              <a:rPr lang="he-IL" sz="1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מזמנין</a:t>
            </a: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וחד אמר: אם רצו לזמן אין </a:t>
            </a:r>
            <a:r>
              <a:rPr lang="he-IL" sz="1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מזמנין</a:t>
            </a: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he-IL" sz="15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396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מה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340306" y="1595244"/>
            <a:ext cx="8280920" cy="50880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תסתיים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אם רצו לזמן אין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מזמנין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דימי בר יוסף אמר רב: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שלשה שאכלו כאחת ויצא אחד מהם לשוק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קוראין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ומזמנין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טעמא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דקוראין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לו, הא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קוראין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 לא!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שאני התם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דאקבעו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 בחובה מעיקרא.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תסתיים דר' יוחנן הוא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אם רצו לזמן אין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מזמנין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רבה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חנה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שנים שאכלו כאחת - אחד מהן יוצא בברכת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חבירו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והוינן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בה: 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משמע לן?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שמע ולא ענה יצא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ואמר 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לומר שאין ברכת הזימון ביניהם. </a:t>
            </a:r>
          </a:p>
          <a:p>
            <a:pPr>
              <a:lnSpc>
                <a:spcPct val="120000"/>
              </a:lnSpc>
            </a:pPr>
            <a:endParaRPr lang="he-IL" sz="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תסתיים.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רבא בר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 רבנן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דאתו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ממערבא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אמרי אם רצו לזמן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מזמנין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לאו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דשמיע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 מר' יוחנן!</a:t>
            </a:r>
          </a:p>
          <a:p>
            <a:pPr>
              <a:lnSpc>
                <a:spcPct val="120000"/>
              </a:lnSpc>
            </a:pPr>
            <a:r>
              <a:rPr lang="he-IL" sz="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דשמיע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 מרב מקמי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דנחית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לבבל.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0BEFD5D0-5CBC-3F72-FB0A-064E59BFA185}"/>
              </a:ext>
            </a:extLst>
          </p:cNvPr>
          <p:cNvSpPr/>
          <p:nvPr/>
        </p:nvSpPr>
        <p:spPr>
          <a:xfrm>
            <a:off x="4860032" y="193536"/>
            <a:ext cx="3816424" cy="1224136"/>
          </a:xfrm>
          <a:prstGeom prst="wedgeRoundRectCallout">
            <a:avLst>
              <a:gd name="adj1" fmla="val 54780"/>
              <a:gd name="adj2" fmla="val -3991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מה ע"א:</a:t>
            </a: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אתמר</a:t>
            </a: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שנים שאכלו כאחת - פליגי רב ורבי יוחנן: </a:t>
            </a:r>
          </a:p>
          <a:p>
            <a:pPr>
              <a:lnSpc>
                <a:spcPct val="120000"/>
              </a:lnSpc>
            </a:pP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חד אמר: אם רצו לזמן </a:t>
            </a:r>
            <a:r>
              <a:rPr lang="he-IL" sz="1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מזמנין</a:t>
            </a: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וחד אמר: אם רצו לזמן אין </a:t>
            </a:r>
            <a:r>
              <a:rPr lang="he-IL" sz="1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מזמנין</a:t>
            </a: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he-IL" sz="15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084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מה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251520" y="156389"/>
            <a:ext cx="8280920" cy="63437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גופא: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דימי בר יוסף אמר רב: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שלשה שאכלו כאחת ויצא אחד מהם לשוק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קוראין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ומזמנין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עליו.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והוא דקרו ליה ועני.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זוטרא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ולא אמרן אלא בשלשה אבל בעשרה עד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דנייתי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מתקיף לה רב אשי: אדרבה, איפכא מסתברא, תשעה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נראין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כעשרה, שנים אין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נראין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כשלשה.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והלכתא כמר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זוטרא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מ''ט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כיון דבעי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לאדכורי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שם שמים בציר מעשרה לאו אורח ארעא.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נקיטינן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שנים שאכלו כאחת - מצוה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ליחלק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תניא נמי הכי: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שנים שאכלו כאחת - מצוה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ליחלק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במה דברים אמורים? כששניהם סופרים, אבל אחד סופר ואחד בור - סופר מברך ובור יוצא.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רבא: הא מילתא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אנא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ואיתמרה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משמיה דרבי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כוותי: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שלשה שאכלו כאחת - אחד מפסיק לשנים, ואין שנים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מפסיקין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לאחד. 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ולא? והא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אפסיק ליה לאבא מר בריה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וחד!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שאני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דלפנים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משורת הדין הוא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דעבד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7EB8C825-FD76-8A13-B723-20DECF65754B}"/>
              </a:ext>
            </a:extLst>
          </p:cNvPr>
          <p:cNvSpPr txBox="1"/>
          <p:nvPr/>
        </p:nvSpPr>
        <p:spPr>
          <a:xfrm>
            <a:off x="8493988" y="163473"/>
            <a:ext cx="432048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○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4500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○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1900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○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6F167190-C581-6BA1-BF4E-AC1C4E3E53FD}"/>
              </a:ext>
            </a:extLst>
          </p:cNvPr>
          <p:cNvSpPr txBox="1"/>
          <p:nvPr/>
        </p:nvSpPr>
        <p:spPr>
          <a:xfrm>
            <a:off x="8493988" y="1223322"/>
            <a:ext cx="182468" cy="7540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◌</a:t>
            </a:r>
          </a:p>
          <a:p>
            <a:endParaRPr lang="he-IL" sz="1500" dirty="0"/>
          </a:p>
          <a:p>
            <a:r>
              <a:rPr lang="he-IL" sz="1400" dirty="0"/>
              <a:t>◌</a:t>
            </a:r>
          </a:p>
        </p:txBody>
      </p:sp>
    </p:spTree>
    <p:extLst>
      <p:ext uri="{BB962C8B-B14F-4D97-AF65-F5344CB8AC3E}">
        <p14:creationId xmlns:p14="http://schemas.microsoft.com/office/powerpoint/2010/main" val="33172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מה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251520" y="156389"/>
            <a:ext cx="8280920" cy="6565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יהודה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מרימר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ומר בר רב אשי ורב אחא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מדפתי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כרכי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ריפתא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בהדי הדדי.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בהו חד דהוה מופלג מחבריה לברוכי להו.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יתבי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להו) </a:t>
            </a:r>
            <a:r>
              <a:rPr lang="he-IL" sz="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(צ"ל: אמרי)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שלשה שאכלו כאחת חייבין לזמן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הני מילי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אדם גדול, אבל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הדדי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נינהו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חלוק ברכות עדיף.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בריך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איניש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לנפשיה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לקמיה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דמרימר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להו: ידי ברכה יצאתם ידי זימון לא יצאתם,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תימרו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ניהדר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ונזמן, אין זימון למפרע.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 ומצאן כשהן מברכים מהו אומר אחריהם?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זביד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ברוך ומבורך.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עונה אמן.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 פליגי,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דאשכחינהו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אמרי נברך, והא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דאשכחינהו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אמרי ברוך -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אשכחינהו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אמרי נברך אומר ברוך ומבורך,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אשכחינהו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אמרי ברוך עונה אמן.</a:t>
            </a:r>
          </a:p>
          <a:p>
            <a:pPr>
              <a:lnSpc>
                <a:spcPct val="120000"/>
              </a:lnSpc>
            </a:pP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העונה אמן אחר ברכותיו הרי זה משובח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ותניא אידך: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הרי זה מגונה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הא בבונה ירושלים הא בשאר ברכות.</a:t>
            </a:r>
          </a:p>
          <a:p>
            <a:pPr>
              <a:lnSpc>
                <a:spcPct val="120000"/>
              </a:lnSpc>
            </a:pPr>
            <a:r>
              <a:rPr lang="he-IL" sz="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עני ליה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כי היכי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דלשמעו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פועלים וליקומו,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דהטוב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והמטיב לאו דאורייתא.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אשי עני ליה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בלחישא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כי היכי דלא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נזלזלו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בהטוב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והמטיב.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7EB8C825-FD76-8A13-B723-20DECF65754B}"/>
              </a:ext>
            </a:extLst>
          </p:cNvPr>
          <p:cNvSpPr txBox="1"/>
          <p:nvPr/>
        </p:nvSpPr>
        <p:spPr>
          <a:xfrm>
            <a:off x="8452043" y="166966"/>
            <a:ext cx="432048" cy="5170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○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2700" dirty="0"/>
          </a:p>
          <a:p>
            <a:endParaRPr lang="he-IL" dirty="0"/>
          </a:p>
          <a:p>
            <a:endParaRPr lang="he-IL" sz="2200" dirty="0"/>
          </a:p>
          <a:p>
            <a:endParaRPr lang="he-IL" dirty="0"/>
          </a:p>
          <a:p>
            <a:r>
              <a:rPr lang="he-IL" dirty="0"/>
              <a:t>○</a:t>
            </a:r>
          </a:p>
          <a:p>
            <a:endParaRPr lang="he-IL" dirty="0"/>
          </a:p>
          <a:p>
            <a:endParaRPr lang="he-IL" dirty="0"/>
          </a:p>
          <a:p>
            <a:endParaRPr lang="he-IL" sz="2800" dirty="0"/>
          </a:p>
          <a:p>
            <a:endParaRPr lang="he-IL" sz="1900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3774035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מה ע"א (תחילת הפרק) – דף מה ע"ב (סוף העמוד)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מו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29233</TotalTime>
  <Words>1109</Words>
  <Application>Microsoft Office PowerPoint</Application>
  <PresentationFormat>‫הצגה על המסך (4:3)</PresentationFormat>
  <Paragraphs>237</Paragraphs>
  <Slides>8</Slides>
  <Notes>6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1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2572</cp:revision>
  <dcterms:created xsi:type="dcterms:W3CDTF">2015-01-28T10:22:53Z</dcterms:created>
  <dcterms:modified xsi:type="dcterms:W3CDTF">2024-03-12T10:50:47Z</dcterms:modified>
</cp:coreProperties>
</file>