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699" r:id="rId2"/>
    <p:sldId id="675" r:id="rId3"/>
    <p:sldId id="700" r:id="rId4"/>
    <p:sldId id="701" r:id="rId5"/>
    <p:sldId id="696" r:id="rId6"/>
    <p:sldId id="702" r:id="rId7"/>
    <p:sldId id="704" r:id="rId8"/>
    <p:sldId id="703" r:id="rId9"/>
    <p:sldId id="429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5250" autoAdjust="0"/>
  </p:normalViewPr>
  <p:slideViewPr>
    <p:cSldViewPr>
      <p:cViewPr varScale="1">
        <p:scale>
          <a:sx n="91" d="100"/>
          <a:sy n="91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ח'/אדר ב/תשפ"ד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8445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6404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6961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9104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1045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3894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9303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ח'/אדר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ח'/אדר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ח'/אדר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ח'/אדר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ח'/אדר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ח'/אדר ב/תשפ"ד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ח'/אדר ב/תשפ"ד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ח'/אדר ב/תשפ"ד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ח'/אדר ב/תשפ"ד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ח'/אדר ב/תשפ"ד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ח'/אדר ב/תשפ"ד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ח'/אדר ב/תשפ"ד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7219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מו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מו ע"א (תחילת העמוד)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מז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11)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95724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מו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077164" y="71194"/>
            <a:ext cx="7560840" cy="66392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חלש.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 לגביה ר' אבהו, קביל עליה 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מתפח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קטינא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חריך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שקי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עבידנא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יומא טבא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אתפח,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עבד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סעודתא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לכולהו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רבנן.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מטא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למשרי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אמר 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לישרי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לן מר.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לא סבר לה מר להא דר' יוחנן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בעל הבית בוצע?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מטא לברוכי, אמר ליה: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נבריך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לן מר.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לא סבר לה מר להא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דמן בבל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בוצע מברך? </a:t>
            </a:r>
          </a:p>
          <a:p>
            <a:pPr>
              <a:lnSpc>
                <a:spcPct val="120000"/>
              </a:lnSpc>
            </a:pP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כמאן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סבירא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ליה?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ר' יוחנן משום ר' שמעון בן יוחי: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בעל הבית בוצע ואורח מברך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בעל הבית בוצע כדי שיבצע בעין יפה,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ואורח מברך כדי שיברך בעל הבית.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מאי מברך? 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יהי רצון שלא יבוש בעל הבית בעולם הזה ולא יכלם לעולם הבא. 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ורבי מוסיף בה דברים: ויצלח מאד בכל נכסיו, ויהיו נכסיו ונכסינו מוצלחים וקרובים לעיר, ואל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ישלוט שטן לא במעשי ידיו ולא במעשי ידינו, ואל יזדקר לא לפניו ולא לפנינו שום דבר הרהור    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חטא ועבירה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ועון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מעתה ועד עולם.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cxnSp>
        <p:nvCxnSpPr>
          <p:cNvPr id="6" name="מחבר חץ ישר 5">
            <a:extLst>
              <a:ext uri="{FF2B5EF4-FFF2-40B4-BE49-F238E27FC236}">
                <a16:creationId xmlns:a16="http://schemas.microsoft.com/office/drawing/2014/main" id="{A4132E99-6497-F725-CBB6-0823AC06B4DA}"/>
              </a:ext>
            </a:extLst>
          </p:cNvPr>
          <p:cNvCxnSpPr>
            <a:cxnSpLocks/>
          </p:cNvCxnSpPr>
          <p:nvPr/>
        </p:nvCxnSpPr>
        <p:spPr>
          <a:xfrm>
            <a:off x="6919604" y="4589517"/>
            <a:ext cx="64807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04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מו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25167" y="46027"/>
            <a:ext cx="8862417" cy="6565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עד היכן ברכת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הזמון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נחמן אמר: עד נברך,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 ששת אמר: עד הזן. </a:t>
            </a:r>
          </a:p>
          <a:p>
            <a:pPr>
              <a:lnSpc>
                <a:spcPct val="120000"/>
              </a:lnSpc>
            </a:pP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כתנאי -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ברכת המזון שנים ושלשה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ותניא אידך: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שלשה וארבעה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סברוה דכולי עלמא הטוב והמטיב לאו דאורייתא היא,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לאו בהא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קמיפלגי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שתים ושלש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קסבר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עד הזן,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ומאן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שלש וארבע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קסבר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עד נברך.</a:t>
            </a:r>
          </a:p>
          <a:p>
            <a:pPr>
              <a:lnSpc>
                <a:spcPct val="120000"/>
              </a:lnSpc>
            </a:pP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לא, רב נחמן מתרץ לטעמיה ורב ששת מתרץ לטעמיה -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נחמן מתרץ לטעמיה: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''ע עד נברך,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שלש וארבע - שפיר,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''ד שתים ושלש - אמר לך: הכא בברכת פועלים עסקינן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 פותח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בהזן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וכולל בונה ירושלים בברכת הארץ. 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ששת מתרץ לטעמיה: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''ע עד הזן,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מ''ד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שתים ושלש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שפיר,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''ד שלש וארבע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קסבר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הטוב והמטיב דאורייתא היא. </a:t>
            </a: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1813FFA9-7EDD-E739-446A-28FF526974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098146"/>
              </p:ext>
            </p:extLst>
          </p:nvPr>
        </p:nvGraphicFramePr>
        <p:xfrm>
          <a:off x="282866" y="1543618"/>
          <a:ext cx="3863392" cy="163371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08451">
                  <a:extLst>
                    <a:ext uri="{9D8B030D-6E8A-4147-A177-3AD203B41FA5}">
                      <a16:colId xmlns:a16="http://schemas.microsoft.com/office/drawing/2014/main" val="3012391773"/>
                    </a:ext>
                  </a:extLst>
                </a:gridCol>
                <a:gridCol w="623113">
                  <a:extLst>
                    <a:ext uri="{9D8B030D-6E8A-4147-A177-3AD203B41FA5}">
                      <a16:colId xmlns:a16="http://schemas.microsoft.com/office/drawing/2014/main" val="3325949227"/>
                    </a:ext>
                  </a:extLst>
                </a:gridCol>
                <a:gridCol w="536178">
                  <a:extLst>
                    <a:ext uri="{9D8B030D-6E8A-4147-A177-3AD203B41FA5}">
                      <a16:colId xmlns:a16="http://schemas.microsoft.com/office/drawing/2014/main" val="3470157522"/>
                    </a:ext>
                  </a:extLst>
                </a:gridCol>
                <a:gridCol w="401956">
                  <a:extLst>
                    <a:ext uri="{9D8B030D-6E8A-4147-A177-3AD203B41FA5}">
                      <a16:colId xmlns:a16="http://schemas.microsoft.com/office/drawing/2014/main" val="874952308"/>
                    </a:ext>
                  </a:extLst>
                </a:gridCol>
                <a:gridCol w="570868">
                  <a:extLst>
                    <a:ext uri="{9D8B030D-6E8A-4147-A177-3AD203B41FA5}">
                      <a16:colId xmlns:a16="http://schemas.microsoft.com/office/drawing/2014/main" val="3861579896"/>
                    </a:ext>
                  </a:extLst>
                </a:gridCol>
                <a:gridCol w="722826">
                  <a:extLst>
                    <a:ext uri="{9D8B030D-6E8A-4147-A177-3AD203B41FA5}">
                      <a16:colId xmlns:a16="http://schemas.microsoft.com/office/drawing/2014/main" val="4131689269"/>
                    </a:ext>
                  </a:extLst>
                </a:gridCol>
              </a:tblGrid>
              <a:tr h="301748">
                <a:tc gridSpan="2"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נברך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הזן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ברכת הארץ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בונה ירושלים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195127"/>
                  </a:ext>
                </a:extLst>
              </a:tr>
              <a:tr h="301748">
                <a:tc rowSpan="2"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שנים ושלשה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שנים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endParaRPr lang="he-IL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/>
                        <a:t>V</a:t>
                      </a:r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/>
                        <a:t>V</a:t>
                      </a:r>
                      <a:endParaRPr lang="he-IL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019475"/>
                  </a:ext>
                </a:extLst>
              </a:tr>
              <a:tr h="301748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שלשה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1100" dirty="0"/>
                        <a:t>V</a:t>
                      </a:r>
                      <a:endParaRPr lang="he-IL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/>
                        <a:t>V</a:t>
                      </a:r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/>
                        <a:t>V</a:t>
                      </a:r>
                      <a:endParaRPr lang="he-IL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331910"/>
                  </a:ext>
                </a:extLst>
              </a:tr>
              <a:tr h="301748">
                <a:tc rowSpan="2"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שלשה וארבעה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שלשה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/>
                        <a:t>V</a:t>
                      </a:r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/>
                        <a:t>V</a:t>
                      </a:r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/>
                        <a:t>V</a:t>
                      </a:r>
                      <a:endParaRPr lang="he-IL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074859"/>
                  </a:ext>
                </a:extLst>
              </a:tr>
              <a:tr h="301748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100" dirty="0"/>
                        <a:t>ארבעה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/>
                        <a:t>V</a:t>
                      </a:r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/>
                        <a:t>V</a:t>
                      </a:r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/>
                        <a:t>V</a:t>
                      </a:r>
                      <a:endParaRPr lang="he-I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100" dirty="0"/>
                        <a:t>V</a:t>
                      </a:r>
                      <a:endParaRPr lang="he-IL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054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08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86365" y="35330"/>
            <a:ext cx="270086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מו עמוד א - דף מו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539552" y="188640"/>
            <a:ext cx="7854305" cy="65284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יוסף: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תדע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דהטוב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והמטיב לאו דאורייתא,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שהרי פועלים עוקרים אותה.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יצחק בר שמואל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תדע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דהטוב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והמטיב לאו דאורייתא,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שהרי פותח בה בברוך ואין חותם בה בברוך. </a:t>
            </a:r>
          </a:p>
          <a:p>
            <a:pPr>
              <a:lnSpc>
                <a:spcPct val="120000"/>
              </a:lnSpc>
            </a:pPr>
            <a:endParaRPr lang="he-IL" sz="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כדתניא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כל הברכות כולן פותח בהן בברוך וחותם בהן בברוך,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חוץ מברכת הפירות וברכת המצות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וברכה הסמוכה לחברתה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וברכה אחרונה שבקרית שמע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יש מהן שפותח בהן בברוך ואין חותם בברוך, ויש מהן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שחותם בהן בברוך ואין פותח בברוך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והטוב והמטיב פותח בברוך ואין חותם בברוך - מכלל </a:t>
            </a:r>
            <a:r>
              <a:rPr lang="he-IL" sz="1600" dirty="0" err="1"/>
              <a:t>דברכה</a:t>
            </a:r>
            <a:r>
              <a:rPr lang="he-IL" sz="1600" dirty="0"/>
              <a:t> בפני עצמה היא. 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00" dirty="0"/>
              <a:t>ואמר רב נחמן בר יצחק: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תדע </a:t>
            </a:r>
            <a:r>
              <a:rPr lang="he-IL" sz="1600" dirty="0" err="1"/>
              <a:t>דהטוב</a:t>
            </a:r>
            <a:r>
              <a:rPr lang="he-IL" sz="1600" dirty="0"/>
              <a:t> והמטיב לאו דאורייתא,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שהרי </a:t>
            </a:r>
            <a:r>
              <a:rPr lang="he-IL" sz="1600" dirty="0" err="1"/>
              <a:t>עוקרין</a:t>
            </a:r>
            <a:r>
              <a:rPr lang="he-IL" sz="1600" dirty="0"/>
              <a:t> אותה בבית האבל. </a:t>
            </a:r>
          </a:p>
          <a:p>
            <a:pPr>
              <a:lnSpc>
                <a:spcPct val="120000"/>
              </a:lnSpc>
            </a:pPr>
            <a:endParaRPr lang="he-IL" sz="100" dirty="0"/>
          </a:p>
          <a:p>
            <a:pPr>
              <a:lnSpc>
                <a:spcPct val="120000"/>
              </a:lnSpc>
            </a:pPr>
            <a:r>
              <a:rPr lang="he-IL" sz="1600" dirty="0"/>
              <a:t>       </a:t>
            </a:r>
            <a:r>
              <a:rPr lang="he-IL" sz="1600" dirty="0" err="1"/>
              <a:t>כדתניא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מה הם אומרים בבית האבל?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ברוך הטוב והמטיב,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ברוך דיין האמת.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הטוב והמטיב - אין, דיין אמת - לא?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אלא אימא: אף הטוב והמטיב. 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C3EEFB42-8D00-DE2D-0F3E-4352CCB17D2B}"/>
              </a:ext>
            </a:extLst>
          </p:cNvPr>
          <p:cNvSpPr txBox="1"/>
          <p:nvPr/>
        </p:nvSpPr>
        <p:spPr>
          <a:xfrm>
            <a:off x="8311520" y="262478"/>
            <a:ext cx="498623" cy="40934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①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000" dirty="0"/>
          </a:p>
          <a:p>
            <a:endParaRPr lang="he-IL" sz="1300" dirty="0"/>
          </a:p>
          <a:p>
            <a:endParaRPr lang="he-IL" sz="1300" dirty="0"/>
          </a:p>
          <a:p>
            <a:r>
              <a:rPr lang="he-IL" sz="1300" dirty="0"/>
              <a:t>②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2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600" dirty="0"/>
          </a:p>
          <a:p>
            <a:endParaRPr lang="he-IL" sz="1300" dirty="0"/>
          </a:p>
          <a:p>
            <a:r>
              <a:rPr lang="he-IL" sz="1300" dirty="0"/>
              <a:t>③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DA8512-13B2-EA6F-D351-462F2419C69B}"/>
              </a:ext>
            </a:extLst>
          </p:cNvPr>
          <p:cNvSpPr txBox="1"/>
          <p:nvPr/>
        </p:nvSpPr>
        <p:spPr>
          <a:xfrm>
            <a:off x="8244408" y="321297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</p:spTree>
    <p:extLst>
      <p:ext uri="{BB962C8B-B14F-4D97-AF65-F5344CB8AC3E}">
        <p14:creationId xmlns:p14="http://schemas.microsoft.com/office/powerpoint/2010/main" val="3211595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מו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979712" y="408157"/>
            <a:ext cx="6353482" cy="45340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מר </a:t>
            </a:r>
            <a:r>
              <a:rPr lang="he-IL" sz="1600" dirty="0" err="1"/>
              <a:t>זוטרא</a:t>
            </a:r>
            <a:r>
              <a:rPr lang="he-IL" sz="1600" dirty="0"/>
              <a:t> איקלע לבי רב אשי,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איתרע ביה </a:t>
            </a:r>
            <a:r>
              <a:rPr lang="he-IL" sz="1600" dirty="0" err="1"/>
              <a:t>מלתא</a:t>
            </a:r>
            <a:r>
              <a:rPr lang="he-IL" sz="16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פתח </a:t>
            </a:r>
            <a:r>
              <a:rPr lang="he-IL" sz="1600" dirty="0" err="1"/>
              <a:t>ובריך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הטוב והמטיב, אל אמת, דיין אמת, שופט בצדק, לוקח במשפט,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ושליט בעולמו לעשות בו כרצונו, כי כל דרכיו משפט, 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שהכל</a:t>
            </a:r>
            <a:r>
              <a:rPr lang="he-IL" sz="1600" dirty="0"/>
              <a:t> שלו ואנחנו עמו ועבדיו ובכל אנחנו חייבים להודות לו ולברכו,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גודר פרצות בישראל הוא יגדור את הפרצה הזאת בישראל לחיים. </a:t>
            </a:r>
          </a:p>
          <a:p>
            <a:pPr>
              <a:lnSpc>
                <a:spcPct val="120000"/>
              </a:lnSpc>
            </a:pPr>
            <a:endParaRPr lang="he-IL" sz="6600" dirty="0"/>
          </a:p>
          <a:p>
            <a:pPr>
              <a:lnSpc>
                <a:spcPct val="120000"/>
              </a:lnSpc>
            </a:pPr>
            <a:r>
              <a:rPr lang="he-IL" sz="1600" dirty="0"/>
              <a:t>להיכן הוא חוזר?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רב </a:t>
            </a:r>
            <a:r>
              <a:rPr lang="he-IL" sz="1600" dirty="0" err="1"/>
              <a:t>זביד</a:t>
            </a:r>
            <a:r>
              <a:rPr lang="he-IL" sz="1600" dirty="0"/>
              <a:t> משמיה </a:t>
            </a:r>
            <a:r>
              <a:rPr lang="he-IL" sz="1600" dirty="0" err="1"/>
              <a:t>דאביי</a:t>
            </a:r>
            <a:r>
              <a:rPr lang="he-IL" sz="1600" dirty="0"/>
              <a:t> אמר: חוזר לראש,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ורבנן אמרי: למקום שפסק.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והלכתא: למקום שפסק.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C17B8575-4998-DDB1-7E8E-C64DEE38CAF4}"/>
              </a:ext>
            </a:extLst>
          </p:cNvPr>
          <p:cNvSpPr txBox="1"/>
          <p:nvPr/>
        </p:nvSpPr>
        <p:spPr>
          <a:xfrm>
            <a:off x="8172400" y="379497"/>
            <a:ext cx="504056" cy="36625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/>
              <a:t>○</a:t>
            </a:r>
          </a:p>
          <a:p>
            <a:endParaRPr lang="he-IL" sz="2000" dirty="0"/>
          </a:p>
          <a:p>
            <a:endParaRPr lang="he-IL" sz="2000" dirty="0"/>
          </a:p>
          <a:p>
            <a:endParaRPr lang="he-IL" sz="2000" dirty="0"/>
          </a:p>
          <a:p>
            <a:endParaRPr lang="he-IL" sz="2000" dirty="0"/>
          </a:p>
          <a:p>
            <a:endParaRPr lang="he-IL" sz="3300" dirty="0"/>
          </a:p>
          <a:p>
            <a:endParaRPr lang="he-IL" sz="2000" dirty="0"/>
          </a:p>
          <a:p>
            <a:endParaRPr lang="he-IL" sz="2000" dirty="0"/>
          </a:p>
          <a:p>
            <a:endParaRPr lang="he-IL" sz="2000" dirty="0"/>
          </a:p>
          <a:p>
            <a:endParaRPr lang="he-IL" sz="2000" dirty="0"/>
          </a:p>
          <a:p>
            <a:r>
              <a:rPr lang="he-IL" sz="2000" dirty="0"/>
              <a:t>○</a:t>
            </a: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58822DE3-2A3F-58E4-B9BA-BE9BBE6582A3}"/>
              </a:ext>
            </a:extLst>
          </p:cNvPr>
          <p:cNvSpPr/>
          <p:nvPr/>
        </p:nvSpPr>
        <p:spPr>
          <a:xfrm>
            <a:off x="1187624" y="3789040"/>
            <a:ext cx="2016224" cy="1296144"/>
          </a:xfrm>
          <a:prstGeom prst="wedgeRoundRectCallout">
            <a:avLst>
              <a:gd name="adj1" fmla="val 67824"/>
              <a:gd name="adj2" fmla="val -4690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מו ע"א: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עד היכן ברכת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הזמון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נחמן אמר: עד נברך,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 ששת אמר: עד הזן. </a:t>
            </a:r>
          </a:p>
        </p:txBody>
      </p:sp>
    </p:spTree>
    <p:extLst>
      <p:ext uri="{BB962C8B-B14F-4D97-AF65-F5344CB8AC3E}">
        <p14:creationId xmlns:p14="http://schemas.microsoft.com/office/powerpoint/2010/main" val="201608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מו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403648" y="332656"/>
            <a:ext cx="6840760" cy="59005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ריש גלותא לרב ששת: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''ג דרבנן קשישי אתון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פרסאי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בצרכי סעודה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בקיאי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מינייכו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בזמן שהן שתי מטות - גדול מסב בראש, ושני לו למעלה הימנו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ובזמן שהם שלש - גדול מסב באמצע, שני לו למעלה הימנו, שלישי לו למטה הימנו.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וכי בעי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אשתעויי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בהדיה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מתריץ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תרוצי ויתיב ומשתעי בהדיה? </a:t>
            </a: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פרסאי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דמחוי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במחוג.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מים ראשונים מהיכן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מתחילין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מן הגדול.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ישב גדול וישמור ידיו עד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שנוטלין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כולן?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לאלתר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מייתו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מים אחרונים מהיכן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מתחילין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מן הקטן.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וגדול יתיב וידיו מזוהמות עד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שנוטלין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כולן?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לא מסלקי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מקמיה עד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דנמטי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לגביה. </a:t>
            </a:r>
          </a:p>
        </p:txBody>
      </p:sp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4856CC58-327A-FAB9-E5CE-709E0E77EC3D}"/>
              </a:ext>
            </a:extLst>
          </p:cNvPr>
          <p:cNvSpPr/>
          <p:nvPr/>
        </p:nvSpPr>
        <p:spPr>
          <a:xfrm>
            <a:off x="1979712" y="5877272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04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מו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1403648" y="2214355"/>
            <a:ext cx="6840760" cy="39061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ששת: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אנא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מתניתא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ידענא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כיצד סדר הסבה?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בזמן שהן שתי מטות - גדול מסב בראש, ושני לו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למטה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הימנו.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בזמן שהן שלש מטות - גדול מסב בראש, שני לו למעלה הימנו, שלישי לו למטה הימנו.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מים הראשונים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מתחילין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מן הגדול,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מים אחרונים - בזמן שהם ה'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מתחילין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מן הגדול, ובזמן שהם מאה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מתחילין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מן הקטן עד שמגיעים אצל ה'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וחוזרין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ומתחילין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מן הגדול,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ולמקום שמים אחרונים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חוזרין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לשם ברכה חוזרת. 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מסייע ליה לרב,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אשי אמר רב: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הנוטל ידיו באחרונה תחלה הוא מזומן לברכה.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0E7E39F9-2709-1E50-1206-EE80395E2868}"/>
              </a:ext>
            </a:extLst>
          </p:cNvPr>
          <p:cNvSpPr/>
          <p:nvPr/>
        </p:nvSpPr>
        <p:spPr>
          <a:xfrm>
            <a:off x="2348141" y="188640"/>
            <a:ext cx="5976664" cy="1872208"/>
          </a:xfrm>
          <a:prstGeom prst="wedgeRoundRectCallout">
            <a:avLst>
              <a:gd name="adj1" fmla="val 52103"/>
              <a:gd name="adj2" fmla="val -3883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ריש גלותא לרב ששת: </a:t>
            </a:r>
          </a:p>
          <a:p>
            <a:pPr>
              <a:lnSpc>
                <a:spcPct val="120000"/>
              </a:lnSpc>
            </a:pP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אע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''ג דרבנן קשישי אתון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פרסאי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בצרכי סעודה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בקיאי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מינייכו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בזמן שהן שתי מטות - גדול מסב בראש, ושני לו </a:t>
            </a:r>
            <a:r>
              <a:rPr lang="he-IL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למעלה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הימנו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ובזמן שהם שלש - גדול מסב באמצע, שני לו למעלה הימנו, שלישי לו למטה הימנו...</a:t>
            </a:r>
            <a:endParaRPr lang="he-IL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מים ראשונים מהיכן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מתחילין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אמר ליה: מן הגדול...</a:t>
            </a: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אחרונים מהיכן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מתחילין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אמר ליה: מן הקטן...</a:t>
            </a:r>
          </a:p>
        </p:txBody>
      </p:sp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5A34147D-F782-C9CA-6ED7-77660636C5CD}"/>
              </a:ext>
            </a:extLst>
          </p:cNvPr>
          <p:cNvSpPr/>
          <p:nvPr/>
        </p:nvSpPr>
        <p:spPr>
          <a:xfrm>
            <a:off x="1979712" y="5877272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658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277287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מו עמוד ב - 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מז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209575" y="862596"/>
            <a:ext cx="8280920" cy="5678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ורבי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יתבי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בסעודתא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דרבי,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 רבי לרב: קום משי ידך.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חזייה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מרתת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בר פחתי, עיין בברכת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לך. 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מכבדין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לא בדרכים ולא בגשרים ולא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בידים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מזוהמות.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אזלי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באורחא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קדמיה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חמריה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לדאביי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אמר 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ניזיל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מדסליק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מרבנן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ממערבא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גס 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מטא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לפתחא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דבי כנישתא, אמר ליה: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ניעל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ועד השתא לאו מר אנא?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הכי אמר רבי יוחנן: אין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מכבדין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בפתח שיש בה מזוזה.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דאית בה מזוזה אין, דלית בה מזוזה לא?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אלא מעתה בית הכנסת ובית המדרש דלית בהו מזוזה הכי נמי דאין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מכבדין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אלא אימא: בפתח הראוי למזוזה.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D87D70D2-0FEF-798F-1765-ED062FDDD623}"/>
              </a:ext>
            </a:extLst>
          </p:cNvPr>
          <p:cNvSpPr txBox="1"/>
          <p:nvPr/>
        </p:nvSpPr>
        <p:spPr>
          <a:xfrm>
            <a:off x="8341583" y="2947335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65E63DA0-FD5F-BD17-9EB7-74A7477D4BE8}"/>
              </a:ext>
            </a:extLst>
          </p:cNvPr>
          <p:cNvSpPr txBox="1"/>
          <p:nvPr/>
        </p:nvSpPr>
        <p:spPr>
          <a:xfrm>
            <a:off x="8401709" y="858386"/>
            <a:ext cx="432048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sz="2100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FC78EB50-89CE-5884-1C6B-7EAAE666080F}"/>
              </a:ext>
            </a:extLst>
          </p:cNvPr>
          <p:cNvSpPr/>
          <p:nvPr/>
        </p:nvSpPr>
        <p:spPr>
          <a:xfrm>
            <a:off x="4973985" y="188640"/>
            <a:ext cx="3536780" cy="576064"/>
          </a:xfrm>
          <a:prstGeom prst="wedgeRoundRectCallout">
            <a:avLst>
              <a:gd name="adj1" fmla="val 52103"/>
              <a:gd name="adj2" fmla="val -3883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מסייע ליה לרב,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דא''ר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אשי אמר רב: </a:t>
            </a:r>
          </a:p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הנוטל ידיו באחרונה תחלה הוא מזומן לברכה.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639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מו ע"א (תחילת העמוד)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מז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11)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</a:t>
            </a:r>
            <a:r>
              <a:rPr lang="he-IL" sz="2400" b="1" dirty="0" err="1">
                <a:solidFill>
                  <a:srgbClr val="00B050"/>
                </a:solidFill>
              </a:rPr>
              <a:t>מז</a:t>
            </a:r>
            <a:endParaRPr lang="he-IL" sz="2400" b="1" dirty="0">
              <a:solidFill>
                <a:srgbClr val="00B050"/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29724</TotalTime>
  <Words>1267</Words>
  <Application>Microsoft Office PowerPoint</Application>
  <PresentationFormat>‫הצגה על המסך (4:3)</PresentationFormat>
  <Paragraphs>248</Paragraphs>
  <Slides>9</Slides>
  <Notes>7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2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2593</cp:revision>
  <dcterms:created xsi:type="dcterms:W3CDTF">2015-01-28T10:22:53Z</dcterms:created>
  <dcterms:modified xsi:type="dcterms:W3CDTF">2024-03-18T10:46:49Z</dcterms:modified>
</cp:coreProperties>
</file>