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4"/>
  </p:notesMasterIdLst>
  <p:sldIdLst>
    <p:sldId id="699" r:id="rId2"/>
    <p:sldId id="675" r:id="rId3"/>
    <p:sldId id="705" r:id="rId4"/>
    <p:sldId id="706" r:id="rId5"/>
    <p:sldId id="707" r:id="rId6"/>
    <p:sldId id="708" r:id="rId7"/>
    <p:sldId id="709" r:id="rId8"/>
    <p:sldId id="712" r:id="rId9"/>
    <p:sldId id="710" r:id="rId10"/>
    <p:sldId id="713" r:id="rId11"/>
    <p:sldId id="711" r:id="rId12"/>
    <p:sldId id="429" r:id="rId1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ראל" initials="ה" lastIdx="1" clrIdx="0">
    <p:extLst>
      <p:ext uri="{19B8F6BF-5375-455C-9EA6-DF929625EA0E}">
        <p15:presenceInfo xmlns:p15="http://schemas.microsoft.com/office/powerpoint/2012/main" userId="הרא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0" autoAdjust="0"/>
    <p:restoredTop sz="95250" autoAdjust="0"/>
  </p:normalViewPr>
  <p:slideViewPr>
    <p:cSldViewPr>
      <p:cViewPr varScale="1">
        <p:scale>
          <a:sx n="91" d="100"/>
          <a:sy n="91" d="100"/>
        </p:scale>
        <p:origin x="123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pPr/>
              <a:t>י"ז/אדר ב/תשפ"ד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84458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03030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72288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1095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8173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972925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379828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883552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02881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62216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י"ז/אדר ב/תשפ"ד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י"ז/אדר ב/תשפ"ד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י"ז/אדר ב/תשפ"ד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י"ז/אדר ב/תשפ"ד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י"ז/אדר ב/תשפ"ד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י"ז/אדר ב/תשפ"ד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י"ז/אדר ב/תשפ"ד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י"ז/אדר ב/תשפ"ד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י"ז/אדר ב/תשפ"ד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י"ז/אדר ב/תשפ"ד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י"ז/אדר ב/תשפ"ד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pPr/>
              <a:t>י"ז/אדר ב/תשפ"ד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af-yomi.com/MediaPage.aspx?id=272204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1386064"/>
            <a:ext cx="8820472" cy="5324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מסכת ברכות</a:t>
            </a:r>
          </a:p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דף </a:t>
            </a:r>
            <a:r>
              <a:rPr lang="he-IL" sz="4000" b="1" dirty="0" err="1">
                <a:solidFill>
                  <a:srgbClr val="C0504D">
                    <a:lumMod val="75000"/>
                  </a:srgbClr>
                </a:solidFill>
              </a:rPr>
              <a:t>מז</a:t>
            </a:r>
            <a:endParaRPr lang="he-IL" sz="4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מז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ע"א (שורה 11) – דף מח ע"א (שורה 9)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מצגת עזר ללימוד הדף היומי</a:t>
            </a:r>
          </a:p>
          <a:p>
            <a:pPr algn="ctr"/>
            <a:endParaRPr lang="he-IL" sz="8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בעריכת: הראל שפירא</a:t>
            </a:r>
          </a:p>
          <a:p>
            <a:pPr algn="ctr"/>
            <a:endParaRPr lang="he-IL" sz="14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לשמיעת השיעור בליווי המצגת – </a:t>
            </a:r>
            <a:r>
              <a:rPr lang="he-IL" sz="2400" dirty="0">
                <a:solidFill>
                  <a:srgbClr val="EEECE1">
                    <a:lumMod val="50000"/>
                  </a:srgbClr>
                </a:solidFill>
                <a:hlinkClick r:id="rId3"/>
              </a:rPr>
              <a:t>לחץ כאן</a:t>
            </a:r>
            <a:endParaRPr lang="he-IL" sz="2400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1957241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145088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sz="1600" b="1" dirty="0" err="1">
                <a:solidFill>
                  <a:schemeClr val="bg1">
                    <a:lumMod val="50000"/>
                  </a:schemeClr>
                </a:solidFill>
              </a:rPr>
              <a:t>מז</a:t>
            </a:r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899592" y="846504"/>
            <a:ext cx="7361594" cy="612218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ואמר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ריב''ל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לעולם ישכים אדם לבית הכנסת כדי שיזכה וימנה עם עשרה הראשונים,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שאפילו מאה באים אחריו קבל עליו שכר כולם.</a:t>
            </a:r>
            <a:endParaRPr lang="he-IL" sz="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שכר כולם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סלקא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דעתך? </a:t>
            </a:r>
            <a:endParaRPr lang="he-IL" sz="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אלא אימא: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נותנין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לו שכר כנגד כולם.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תשעה וארון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מצטרפין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 נחמן: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וארון גברא הוא?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 אמר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תשעה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נראין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כעשרה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מצטרפין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אמרי לה כי מכנפי, ואמרי לה כי מבדרי.</a:t>
            </a:r>
          </a:p>
          <a:p>
            <a:pPr>
              <a:lnSpc>
                <a:spcPct val="120000"/>
              </a:lnSpc>
            </a:pPr>
            <a:endParaRPr lang="he-IL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רבי אמי: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שנים ושבת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מצטרפין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ליה רב נחמן: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ושבת גברא הוא?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 אמר רבי אמי: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שני תלמידי חכמים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המחדדין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זה את זה בהלכה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מצטרפין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מחוי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חסדא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כגון אנא ורב ששת, מחוי רב ששת כגון אנא ורב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חסדא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55B76B92-1D8D-9950-6763-978BAED75F43}"/>
              </a:ext>
            </a:extLst>
          </p:cNvPr>
          <p:cNvSpPr txBox="1"/>
          <p:nvPr/>
        </p:nvSpPr>
        <p:spPr>
          <a:xfrm>
            <a:off x="8272751" y="853409"/>
            <a:ext cx="366656" cy="41319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●</a:t>
            </a:r>
          </a:p>
          <a:p>
            <a:endParaRPr lang="he-IL" sz="2400" dirty="0"/>
          </a:p>
          <a:p>
            <a:endParaRPr lang="he-IL" sz="1100" dirty="0"/>
          </a:p>
          <a:p>
            <a:endParaRPr lang="he-IL" sz="1200" dirty="0"/>
          </a:p>
          <a:p>
            <a:endParaRPr lang="he-IL" sz="1700" dirty="0"/>
          </a:p>
          <a:p>
            <a:endParaRPr lang="he-IL" sz="1050" dirty="0"/>
          </a:p>
          <a:p>
            <a:endParaRPr lang="he-IL" sz="2000" dirty="0"/>
          </a:p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sz="2400" dirty="0"/>
          </a:p>
          <a:p>
            <a:r>
              <a:rPr lang="he-IL" dirty="0"/>
              <a:t>●</a:t>
            </a:r>
          </a:p>
        </p:txBody>
      </p:sp>
      <p:sp>
        <p:nvSpPr>
          <p:cNvPr id="6" name="הסבר מלבני מעוגל 6">
            <a:extLst>
              <a:ext uri="{FF2B5EF4-FFF2-40B4-BE49-F238E27FC236}">
                <a16:creationId xmlns:a16="http://schemas.microsoft.com/office/drawing/2014/main" id="{6E1D78D3-6893-863D-A89C-461775A868C6}"/>
              </a:ext>
            </a:extLst>
          </p:cNvPr>
          <p:cNvSpPr/>
          <p:nvPr/>
        </p:nvSpPr>
        <p:spPr>
          <a:xfrm>
            <a:off x="6300192" y="116632"/>
            <a:ext cx="1998043" cy="666357"/>
          </a:xfrm>
          <a:prstGeom prst="wedgeRoundRectCallout">
            <a:avLst>
              <a:gd name="adj1" fmla="val 59177"/>
              <a:gd name="adj2" fmla="val -44488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ואמר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ריב''ל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תשעה ועבד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מצטרפין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72097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145088" y="35330"/>
            <a:ext cx="284488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sz="1600" b="1" dirty="0" err="1">
                <a:solidFill>
                  <a:schemeClr val="bg1">
                    <a:lumMod val="50000"/>
                  </a:schemeClr>
                </a:solidFill>
              </a:rPr>
              <a:t>מז</a:t>
            </a:r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 עמוד ב - דף מח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2699792" y="158577"/>
            <a:ext cx="5727084" cy="64915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יוחנן: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קטן פורח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מזמנין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עליו. </a:t>
            </a:r>
          </a:p>
          <a:p>
            <a:pPr>
              <a:lnSpc>
                <a:spcPct val="120000"/>
              </a:lnSpc>
            </a:pPr>
            <a:endParaRPr lang="he-IL" sz="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תנ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''ה: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קטן שהביא שתי שערות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מזמנין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עליו,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ושלא הביא שתי שערות 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מזמנין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עליו.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מדקדקין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בקטן.</a:t>
            </a:r>
            <a:endParaRPr lang="he-IL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 גופא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קשיא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אמרת: הביא שתי שערות אין לא הביא לא,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והדר תני: אין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מדקדקין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בקטן -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לאתויי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מאי? לאו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לאתויי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קטן פורח.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ולית הלכתא ככל הני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שמעתתא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 כי הא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 נחמן: קטן היודע למי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מזמנין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עליו.</a:t>
            </a: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אביי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ורבא הוו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יתבי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להו רבה: למי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אמרי ליה: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לרחמנא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ורחמנא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היכא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יתיב?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רבא אחוי לשמי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טללא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אביי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נפק לברא אחוי כלפי שמיא.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להו רבה: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תרווייכו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רבנן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הויתו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היינו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אינשי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בוצין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בוצין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מקטפיה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ידיע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8A627EF3-3957-04C0-CBB6-CC2A5A5D017D}"/>
              </a:ext>
            </a:extLst>
          </p:cNvPr>
          <p:cNvSpPr txBox="1"/>
          <p:nvPr/>
        </p:nvSpPr>
        <p:spPr>
          <a:xfrm>
            <a:off x="8406975" y="166966"/>
            <a:ext cx="366656" cy="39549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●</a:t>
            </a:r>
          </a:p>
          <a:p>
            <a:endParaRPr lang="he-IL" sz="2400" dirty="0"/>
          </a:p>
          <a:p>
            <a:endParaRPr lang="he-IL" sz="1100" dirty="0"/>
          </a:p>
          <a:p>
            <a:endParaRPr lang="he-IL" sz="1200" dirty="0"/>
          </a:p>
          <a:p>
            <a:endParaRPr lang="he-IL" dirty="0"/>
          </a:p>
          <a:p>
            <a:endParaRPr lang="he-IL" dirty="0"/>
          </a:p>
          <a:p>
            <a:endParaRPr lang="he-IL" sz="1500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sz="1400" dirty="0"/>
          </a:p>
          <a:p>
            <a:endParaRPr lang="he-IL" dirty="0"/>
          </a:p>
          <a:p>
            <a:endParaRPr lang="he-IL" sz="2400" dirty="0"/>
          </a:p>
          <a:p>
            <a:r>
              <a:rPr lang="he-IL" dirty="0"/>
              <a:t>●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BB6D74-3B4A-D9FA-EB10-7631AE7EAB5D}"/>
              </a:ext>
            </a:extLst>
          </p:cNvPr>
          <p:cNvSpPr txBox="1"/>
          <p:nvPr/>
        </p:nvSpPr>
        <p:spPr>
          <a:xfrm>
            <a:off x="8319909" y="2742476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עמוד א</a:t>
            </a:r>
          </a:p>
        </p:txBody>
      </p:sp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477A1727-9B44-B2BA-C716-818953246ED9}"/>
              </a:ext>
            </a:extLst>
          </p:cNvPr>
          <p:cNvSpPr/>
          <p:nvPr/>
        </p:nvSpPr>
        <p:spPr>
          <a:xfrm>
            <a:off x="435391" y="3626739"/>
            <a:ext cx="2408417" cy="2538565"/>
          </a:xfrm>
          <a:prstGeom prst="wedgeRoundRectCallout">
            <a:avLst>
              <a:gd name="adj1" fmla="val 58481"/>
              <a:gd name="adj2" fmla="val -37549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ריב''ל</a:t>
            </a:r>
            <a:r>
              <a:rPr lang="he-IL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אף על פי שאמרו קטן המוטל בעריסה אין </a:t>
            </a:r>
            <a:r>
              <a:rPr lang="he-IL" sz="1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מזמנין</a:t>
            </a:r>
            <a:r>
              <a:rPr lang="he-IL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עליו, אבל </a:t>
            </a:r>
            <a:r>
              <a:rPr lang="he-IL" sz="1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עושין</a:t>
            </a:r>
            <a:r>
              <a:rPr lang="he-IL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אותו סניף לעשרה. </a:t>
            </a:r>
          </a:p>
          <a:p>
            <a:pPr>
              <a:lnSpc>
                <a:spcPct val="120000"/>
              </a:lnSpc>
            </a:pPr>
            <a:endParaRPr lang="he-IL" sz="3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ואמר </a:t>
            </a:r>
            <a:r>
              <a:rPr lang="he-IL" sz="1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ריב''ל</a:t>
            </a:r>
            <a:r>
              <a:rPr lang="he-IL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תשעה ועבד </a:t>
            </a:r>
            <a:r>
              <a:rPr lang="he-IL" sz="1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מצטרפין</a:t>
            </a:r>
            <a:r>
              <a:rPr lang="he-IL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... </a:t>
            </a:r>
          </a:p>
          <a:p>
            <a:pPr>
              <a:lnSpc>
                <a:spcPct val="120000"/>
              </a:lnSpc>
            </a:pPr>
            <a:endParaRPr lang="he-IL" sz="3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 אמר רב </a:t>
            </a:r>
            <a:r>
              <a:rPr lang="he-IL" sz="1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הונא</a:t>
            </a:r>
            <a:r>
              <a:rPr lang="he-IL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תשעה </a:t>
            </a:r>
            <a:r>
              <a:rPr lang="he-IL" sz="1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נראין</a:t>
            </a:r>
            <a:r>
              <a:rPr lang="he-IL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כעשרה </a:t>
            </a:r>
            <a:r>
              <a:rPr lang="he-IL" sz="1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מצטרפין</a:t>
            </a:r>
            <a:r>
              <a:rPr lang="he-IL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אמרי לה כי מכנפי, ואמרי לה כי מבדרי...</a:t>
            </a:r>
          </a:p>
          <a:p>
            <a:pPr>
              <a:lnSpc>
                <a:spcPct val="120000"/>
              </a:lnSpc>
            </a:pPr>
            <a:endParaRPr lang="he-IL" sz="3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 אמר רבי אמי: </a:t>
            </a:r>
          </a:p>
          <a:p>
            <a:pPr>
              <a:lnSpc>
                <a:spcPct val="120000"/>
              </a:lnSpc>
            </a:pPr>
            <a:r>
              <a:rPr lang="he-IL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שני תלמידי חכמים </a:t>
            </a:r>
            <a:r>
              <a:rPr lang="he-IL" sz="1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המחדדין</a:t>
            </a:r>
            <a:r>
              <a:rPr lang="he-IL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זה את זה בהלכה </a:t>
            </a:r>
            <a:r>
              <a:rPr lang="he-IL" sz="1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מצטרפין</a:t>
            </a:r>
            <a:r>
              <a:rPr lang="he-IL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73789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2915647"/>
            <a:ext cx="8820472" cy="36317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מז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ע"א (שורה 11) – דף מח ע"א (שורה 9)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00B050"/>
                </a:solidFill>
              </a:rPr>
              <a:t>להתראות בדף מח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86E679-A7EC-45BA-8925-0D1259BA82A3}"/>
              </a:ext>
            </a:extLst>
          </p:cNvPr>
          <p:cNvSpPr txBox="1"/>
          <p:nvPr/>
        </p:nvSpPr>
        <p:spPr>
          <a:xfrm>
            <a:off x="8519188" y="2844246"/>
            <a:ext cx="3012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/>
              <a:t>√</a:t>
            </a:r>
          </a:p>
        </p:txBody>
      </p:sp>
    </p:spTree>
    <p:extLst>
      <p:ext uri="{BB962C8B-B14F-4D97-AF65-F5344CB8AC3E}">
        <p14:creationId xmlns:p14="http://schemas.microsoft.com/office/powerpoint/2010/main" val="1042437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145088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sz="1600" b="1" dirty="0" err="1">
                <a:solidFill>
                  <a:schemeClr val="bg1">
                    <a:lumMod val="50000"/>
                  </a:schemeClr>
                </a:solidFill>
              </a:rPr>
              <a:t>מז</a:t>
            </a:r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899592" y="225923"/>
            <a:ext cx="7450380" cy="601138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יהודה בריה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שמואל בר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שילת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משמיה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המסובין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רשאין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לאכול כלום עד שיטעום הבוצע. </a:t>
            </a:r>
          </a:p>
          <a:p>
            <a:pPr>
              <a:lnSpc>
                <a:spcPct val="120000"/>
              </a:lnSpc>
            </a:pPr>
            <a:endParaRPr lang="he-IL" sz="7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יתיב רב ספרא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וקאמר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לטעום איתמר. </a:t>
            </a:r>
          </a:p>
          <a:p>
            <a:pPr>
              <a:lnSpc>
                <a:spcPct val="120000"/>
              </a:lnSpc>
            </a:pPr>
            <a:endParaRPr lang="he-IL" sz="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למאי נפקא מינה? שחייב אדם לומר בלשון רבו.</a:t>
            </a:r>
          </a:p>
          <a:p>
            <a:pPr>
              <a:lnSpc>
                <a:spcPct val="120000"/>
              </a:lnSpc>
            </a:pPr>
            <a:endParaRPr lang="he-IL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שנים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ממתינין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זה לזה בקערה,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שלשה 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ממתינין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endParaRPr lang="he-IL" sz="2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הבוצע - הוא פושט ידו תחלה,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ואם בא לחלוק כבוד לרבו או למי שגדול הימנו - הרשות בידו. </a:t>
            </a:r>
          </a:p>
          <a:p>
            <a:pPr>
              <a:lnSpc>
                <a:spcPct val="120000"/>
              </a:lnSpc>
            </a:pPr>
            <a:endParaRPr lang="he-IL" sz="2800" b="0" i="0" dirty="0">
              <a:solidFill>
                <a:srgbClr val="F79646">
                  <a:lumMod val="50000"/>
                </a:srgbClr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רבה בר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חנה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עסיק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לבריה בי רב שמואל בר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קטינא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קדים ויתיב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וקמתני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לבריה: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אין הבוצע רשאי לבצוע עד שיכלה אמן מפי העונים. </a:t>
            </a:r>
          </a:p>
          <a:p>
            <a:pPr>
              <a:lnSpc>
                <a:spcPct val="120000"/>
              </a:lnSpc>
            </a:pPr>
            <a:endParaRPr lang="he-IL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חסדא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אמר: מפי רוב העונים. 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רמי בר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מ''ש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רובא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דאכתי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כליא ברכה,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מיעוטא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נמי לא כליא ברכה!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שאני אומר כל העונה אמן יותר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מדאי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אינו אלא טועה. 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013245E2-38BD-42C9-58D3-2704AA9FE89F}"/>
              </a:ext>
            </a:extLst>
          </p:cNvPr>
          <p:cNvSpPr txBox="1"/>
          <p:nvPr/>
        </p:nvSpPr>
        <p:spPr>
          <a:xfrm>
            <a:off x="8240915" y="231505"/>
            <a:ext cx="432048" cy="42319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sz="1400" dirty="0"/>
          </a:p>
          <a:p>
            <a:endParaRPr lang="he-IL" dirty="0"/>
          </a:p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dirty="0"/>
          </a:p>
          <a:p>
            <a:endParaRPr lang="he-IL" sz="2000" dirty="0"/>
          </a:p>
          <a:p>
            <a:endParaRPr lang="he-IL" dirty="0"/>
          </a:p>
          <a:p>
            <a:endParaRPr lang="he-IL" dirty="0"/>
          </a:p>
          <a:p>
            <a:endParaRPr lang="he-IL" sz="2100" dirty="0"/>
          </a:p>
          <a:p>
            <a:r>
              <a:rPr lang="he-IL" dirty="0"/>
              <a:t>●</a:t>
            </a:r>
          </a:p>
        </p:txBody>
      </p:sp>
    </p:spTree>
    <p:extLst>
      <p:ext uri="{BB962C8B-B14F-4D97-AF65-F5344CB8AC3E}">
        <p14:creationId xmlns:p14="http://schemas.microsoft.com/office/powerpoint/2010/main" val="3139048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145088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sz="1600" b="1" dirty="0" err="1">
                <a:solidFill>
                  <a:schemeClr val="bg1">
                    <a:lumMod val="50000"/>
                  </a:schemeClr>
                </a:solidFill>
              </a:rPr>
              <a:t>מז</a:t>
            </a:r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2699792" y="188640"/>
            <a:ext cx="5650180" cy="617758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endParaRPr lang="he-IL" sz="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אין עונין לא אמן חטופה ולא אמן קטופה ולא אמן יתומה,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ולא יזרוק ברכה מפיו. 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עזאי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אומר: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כל העונה אמן יתומה - יהיו בניו יתומים,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חטופה -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יתחטפו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ימיו,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קטופה -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יתקטפו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ימיו,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וכל המאריך באמן -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מאריכין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לו ימיו ושנותיו. </a:t>
            </a:r>
          </a:p>
          <a:p>
            <a:pPr>
              <a:lnSpc>
                <a:spcPct val="120000"/>
              </a:lnSpc>
            </a:pPr>
            <a:endParaRPr lang="he-IL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 ושמואל הוו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יתבי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בסעודתא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אתא רב שימי בר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קמסרהב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ואכיל.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רב: מה דעתך?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לאיצטרופי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בהדן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?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אנן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אכילנא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לן!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שמואל: אלו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מייתו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ארדיליא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וגוזליא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לאבא מי 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אכלינן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endParaRPr lang="he-IL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תלמידי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יתבי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בסעודתא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על רב אחא,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אמרי: אתא גברא רבא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דמברך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לן.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להו: מי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סבריתו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דגדול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מברך? עיקר שבסעודה מברך!</a:t>
            </a:r>
          </a:p>
          <a:p>
            <a:pPr>
              <a:lnSpc>
                <a:spcPct val="120000"/>
              </a:lnSpc>
            </a:pPr>
            <a:endParaRPr lang="he-IL" sz="5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והלכתא: גדול מברך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אע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''ג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לבסוף.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121EBC9D-9FDB-C1F0-67EF-A51CA7348AFB}"/>
              </a:ext>
            </a:extLst>
          </p:cNvPr>
          <p:cNvSpPr txBox="1"/>
          <p:nvPr/>
        </p:nvSpPr>
        <p:spPr>
          <a:xfrm>
            <a:off x="8240915" y="197949"/>
            <a:ext cx="432048" cy="49244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dirty="0"/>
          </a:p>
          <a:p>
            <a:endParaRPr lang="he-IL" sz="1700" dirty="0"/>
          </a:p>
          <a:p>
            <a:endParaRPr lang="he-IL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200" dirty="0"/>
          </a:p>
          <a:p>
            <a:endParaRPr lang="he-IL" dirty="0"/>
          </a:p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sz="3100" dirty="0"/>
          </a:p>
          <a:p>
            <a:endParaRPr lang="he-IL" dirty="0"/>
          </a:p>
          <a:p>
            <a:endParaRPr lang="he-IL" sz="2100" dirty="0"/>
          </a:p>
          <a:p>
            <a:r>
              <a:rPr lang="he-IL" dirty="0"/>
              <a:t>●</a:t>
            </a:r>
          </a:p>
        </p:txBody>
      </p:sp>
      <p:sp>
        <p:nvSpPr>
          <p:cNvPr id="4" name="הסבר מלבני מעוגל 6">
            <a:extLst>
              <a:ext uri="{FF2B5EF4-FFF2-40B4-BE49-F238E27FC236}">
                <a16:creationId xmlns:a16="http://schemas.microsoft.com/office/drawing/2014/main" id="{B77958C3-F29C-77E5-F0A8-17E2F1471952}"/>
              </a:ext>
            </a:extLst>
          </p:cNvPr>
          <p:cNvSpPr/>
          <p:nvPr/>
        </p:nvSpPr>
        <p:spPr>
          <a:xfrm>
            <a:off x="395536" y="476672"/>
            <a:ext cx="2880320" cy="1152128"/>
          </a:xfrm>
          <a:prstGeom prst="wedgeRoundRectCallout">
            <a:avLst>
              <a:gd name="adj1" fmla="val 53851"/>
              <a:gd name="adj2" fmla="val -4248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 </a:t>
            </a:r>
            <a:r>
              <a:rPr lang="he-IL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חסדא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אמר: מפי רוב העונים. </a:t>
            </a:r>
          </a:p>
          <a:p>
            <a:pPr>
              <a:lnSpc>
                <a:spcPct val="120000"/>
              </a:lnSpc>
            </a:pPr>
            <a:r>
              <a:rPr lang="he-IL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רמי בר </a:t>
            </a:r>
            <a:r>
              <a:rPr lang="he-IL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חמא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he-IL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מ''ש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רובא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דאכתי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כליא ברכה, </a:t>
            </a:r>
            <a:r>
              <a:rPr lang="he-IL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מיעוטא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נמי לא כליא ברכה! </a:t>
            </a:r>
          </a:p>
          <a:p>
            <a:pPr>
              <a:lnSpc>
                <a:spcPct val="120000"/>
              </a:lnSpc>
            </a:pPr>
            <a:r>
              <a:rPr lang="he-IL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שאני אומר כל העונה אמן יותר </a:t>
            </a:r>
            <a:r>
              <a:rPr lang="he-IL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מדאי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אינו אלא טועה.</a:t>
            </a:r>
          </a:p>
        </p:txBody>
      </p:sp>
    </p:spTree>
    <p:extLst>
      <p:ext uri="{BB962C8B-B14F-4D97-AF65-F5344CB8AC3E}">
        <p14:creationId xmlns:p14="http://schemas.microsoft.com/office/powerpoint/2010/main" val="2531089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128310" y="35330"/>
            <a:ext cx="277287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sz="1600" b="1" dirty="0" err="1">
                <a:solidFill>
                  <a:schemeClr val="bg1">
                    <a:lumMod val="50000"/>
                  </a:schemeClr>
                </a:solidFill>
              </a:rPr>
              <a:t>מז</a:t>
            </a:r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 עמוד א - דף </a:t>
            </a:r>
            <a:r>
              <a:rPr lang="he-IL" sz="1600" b="1" dirty="0" err="1">
                <a:solidFill>
                  <a:schemeClr val="bg1">
                    <a:lumMod val="50000"/>
                  </a:schemeClr>
                </a:solidFill>
              </a:rPr>
              <a:t>מז</a:t>
            </a:r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755576" y="1146418"/>
            <a:ext cx="7704856" cy="56051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אכל דמאי וכו' – </a:t>
            </a:r>
          </a:p>
          <a:p>
            <a:pPr>
              <a:lnSpc>
                <a:spcPct val="120000"/>
              </a:lnSpc>
            </a:pPr>
            <a:endParaRPr lang="he-IL" sz="7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 לא חזי ליה! </a:t>
            </a:r>
          </a:p>
          <a:p>
            <a:pPr>
              <a:lnSpc>
                <a:spcPct val="120000"/>
              </a:lnSpc>
            </a:pPr>
            <a:endParaRPr lang="he-IL" sz="3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כיון דאי בעי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מפקר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להו לנכסיה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והוי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עני וחזי ליה,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מאכילין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את העניים דמאי ואת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האכסניא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דמאי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ואמר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תנא: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ב''ש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אומרים 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מאכילין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את העניים ואת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האכסניא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דמאי.</a:t>
            </a:r>
          </a:p>
          <a:p>
            <a:pPr>
              <a:lnSpc>
                <a:spcPct val="120000"/>
              </a:lnSpc>
            </a:pPr>
            <a:endParaRPr lang="he-IL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מעשר ראשון שנטלה תרומתו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– 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פשיטא!</a:t>
            </a:r>
          </a:p>
          <a:p>
            <a:pPr>
              <a:lnSpc>
                <a:spcPct val="120000"/>
              </a:lnSpc>
            </a:pPr>
            <a:endParaRPr lang="he-IL" sz="3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צריכא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אלא שהקדימו בשבלים והפריש ממנו תרומת מעשר ולא הפריש ממנו תרומה גדולה,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וכדר' אבהו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ר' אבהו אמר ריש לקיש: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מעשר ראשון שהקדימו בשבלים פטור מתרומה גדולה, שנאמר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וַהֲרֵמֹתֶם מִמֶּנּוּ תְּרוּמַת ה' מַעֲשֵׂר מִן הַמַּעֲשֵׂר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- מעשר מן המעשר אמרתי לך ולא תרומה גדולה ותרומת מעשר מן המעשר. </a:t>
            </a:r>
          </a:p>
          <a:p>
            <a:pPr>
              <a:lnSpc>
                <a:spcPct val="120000"/>
              </a:lnSpc>
            </a:pPr>
            <a:endParaRPr lang="he-IL" sz="5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אמר ליה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פפא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לאביי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אי הכי, אפילו הקדימו בכרי נמי! </a:t>
            </a:r>
          </a:p>
          <a:p>
            <a:pPr>
              <a:lnSpc>
                <a:spcPct val="120000"/>
              </a:lnSpc>
            </a:pPr>
            <a:endParaRPr lang="he-IL" sz="5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אמר ליה: עליך אמר קרא: "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מִכֹּל </a:t>
            </a:r>
            <a:r>
              <a:rPr lang="he-IL" sz="1600" dirty="0" err="1">
                <a:solidFill>
                  <a:srgbClr val="002060"/>
                </a:solidFill>
                <a:latin typeface="Arial" panose="020B0604020202020204" pitchFamily="34" charset="0"/>
              </a:rPr>
              <a:t>מַעְשְׂרֹתֵיכֶם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... תָּרִימוּ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".</a:t>
            </a:r>
          </a:p>
          <a:p>
            <a:pPr>
              <a:lnSpc>
                <a:spcPct val="120000"/>
              </a:lnSpc>
            </a:pPr>
            <a:endParaRPr lang="he-IL" sz="5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ומה ראית?</a:t>
            </a:r>
          </a:p>
          <a:p>
            <a:pPr>
              <a:lnSpc>
                <a:spcPct val="120000"/>
              </a:lnSpc>
            </a:pPr>
            <a:endParaRPr lang="he-IL" sz="5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האי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אידגן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והאי 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אידגן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82FF7671-3B06-4242-6A94-996E115625DE}"/>
              </a:ext>
            </a:extLst>
          </p:cNvPr>
          <p:cNvSpPr txBox="1"/>
          <p:nvPr/>
        </p:nvSpPr>
        <p:spPr>
          <a:xfrm>
            <a:off x="8366750" y="1159220"/>
            <a:ext cx="432048" cy="24314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dirty="0"/>
          </a:p>
          <a:p>
            <a:endParaRPr lang="he-IL" sz="1700" dirty="0"/>
          </a:p>
          <a:p>
            <a:endParaRPr lang="he-IL" sz="1000" dirty="0"/>
          </a:p>
          <a:p>
            <a:endParaRPr lang="he-IL" sz="300" dirty="0"/>
          </a:p>
          <a:p>
            <a:endParaRPr lang="he-IL" sz="2500" dirty="0"/>
          </a:p>
          <a:p>
            <a:endParaRPr lang="he-IL" sz="2100" dirty="0"/>
          </a:p>
          <a:p>
            <a:r>
              <a:rPr lang="he-IL" dirty="0"/>
              <a:t>●</a:t>
            </a:r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4C50ED3A-E18A-2815-FF94-BF74A423DF4D}"/>
              </a:ext>
            </a:extLst>
          </p:cNvPr>
          <p:cNvSpPr txBox="1"/>
          <p:nvPr/>
        </p:nvSpPr>
        <p:spPr>
          <a:xfrm>
            <a:off x="8328298" y="5636081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עמוד ב</a:t>
            </a:r>
          </a:p>
        </p:txBody>
      </p:sp>
      <p:sp>
        <p:nvSpPr>
          <p:cNvPr id="6" name="הסבר מלבני מעוגל 6">
            <a:extLst>
              <a:ext uri="{FF2B5EF4-FFF2-40B4-BE49-F238E27FC236}">
                <a16:creationId xmlns:a16="http://schemas.microsoft.com/office/drawing/2014/main" id="{9A48721A-694C-5097-CEB9-D54E01C0263F}"/>
              </a:ext>
            </a:extLst>
          </p:cNvPr>
          <p:cNvSpPr/>
          <p:nvPr/>
        </p:nvSpPr>
        <p:spPr>
          <a:xfrm>
            <a:off x="3704411" y="128514"/>
            <a:ext cx="4772799" cy="945896"/>
          </a:xfrm>
          <a:prstGeom prst="wedgeRoundRectCallout">
            <a:avLst>
              <a:gd name="adj1" fmla="val 53851"/>
              <a:gd name="adj2" fmla="val -4248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משנה מה ע"א: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אכל דמאי ומעשר ראשון שנטלה תרומתו מעשר שני והקדש שנפדו והשמש שאכל כזית והכותי -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מזמנין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עליו.</a:t>
            </a:r>
          </a:p>
        </p:txBody>
      </p:sp>
    </p:spTree>
    <p:extLst>
      <p:ext uri="{BB962C8B-B14F-4D97-AF65-F5344CB8AC3E}">
        <p14:creationId xmlns:p14="http://schemas.microsoft.com/office/powerpoint/2010/main" val="1561097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145088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sz="1600" b="1" dirty="0" err="1">
                <a:solidFill>
                  <a:schemeClr val="bg1">
                    <a:lumMod val="50000"/>
                  </a:schemeClr>
                </a:solidFill>
              </a:rPr>
              <a:t>מז</a:t>
            </a:r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700346" y="1266583"/>
            <a:ext cx="7738412" cy="50511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מעשר שני והקדש שנפדו – </a:t>
            </a:r>
          </a:p>
          <a:p>
            <a:pPr>
              <a:lnSpc>
                <a:spcPct val="120000"/>
              </a:lnSpc>
            </a:pPr>
            <a:endParaRPr lang="he-IL" sz="5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פשיטא!</a:t>
            </a:r>
          </a:p>
          <a:p>
            <a:pPr>
              <a:lnSpc>
                <a:spcPct val="120000"/>
              </a:lnSpc>
            </a:pPr>
            <a:endParaRPr lang="he-IL" sz="3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הב''ע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כגון שנתן את הקרן ולא נתן את החומש, והא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''ל דאין חומש מעכב.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השמש שאכל כזית – </a:t>
            </a:r>
          </a:p>
          <a:p>
            <a:pPr>
              <a:lnSpc>
                <a:spcPct val="120000"/>
              </a:lnSpc>
            </a:pPr>
            <a:endParaRPr lang="he-IL" sz="5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פשיטא!</a:t>
            </a:r>
          </a:p>
          <a:p>
            <a:pPr>
              <a:lnSpc>
                <a:spcPct val="120000"/>
              </a:lnSpc>
            </a:pPr>
            <a:endParaRPr lang="he-IL" sz="3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מהו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דתימא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שמש לא קבע,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''ל.</a:t>
            </a:r>
          </a:p>
          <a:p>
            <a:pPr>
              <a:lnSpc>
                <a:spcPct val="120000"/>
              </a:lnSpc>
            </a:pPr>
            <a:endParaRPr lang="he-IL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והכותי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מזמנין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עליו – </a:t>
            </a:r>
          </a:p>
          <a:p>
            <a:pPr>
              <a:lnSpc>
                <a:spcPct val="120000"/>
              </a:lnSpc>
            </a:pPr>
            <a:endParaRPr lang="he-IL" sz="5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אמאי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לא יהא אלא עם הארץ ותניא: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מזמנין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על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ע''ה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</a:t>
            </a:r>
          </a:p>
          <a:p>
            <a:pPr>
              <a:lnSpc>
                <a:spcPct val="120000"/>
              </a:lnSpc>
            </a:pPr>
            <a:r>
              <a:rPr lang="he-IL" sz="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אביי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אמר: בכותי חבר.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רבא אמר: אפילו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תימא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בכותי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ע''ה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והכא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בע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''ה דרבנן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דפליגי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עליה דר' מאיר עסקינן,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איזהו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ע''ה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? כל שאינו אוכל חוליו בטהרה דברי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ר''מ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, וחכמים אומרים: כל שאינו מעשר פירותיו כראוי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והני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כותאי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עשורי מעשרי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כדחזי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דבמאי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באורייתא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מזהר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זהירי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מר: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כל מצוה שהחזיקו בה כותים הרבה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מדקדקין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בה יותר מישראל. </a:t>
            </a:r>
          </a:p>
        </p:txBody>
      </p:sp>
      <p:sp>
        <p:nvSpPr>
          <p:cNvPr id="6" name="הסבר מלבני מעוגל 6">
            <a:extLst>
              <a:ext uri="{FF2B5EF4-FFF2-40B4-BE49-F238E27FC236}">
                <a16:creationId xmlns:a16="http://schemas.microsoft.com/office/drawing/2014/main" id="{90184DCA-D652-FB6A-365A-BDCD2F74E247}"/>
              </a:ext>
            </a:extLst>
          </p:cNvPr>
          <p:cNvSpPr/>
          <p:nvPr/>
        </p:nvSpPr>
        <p:spPr>
          <a:xfrm>
            <a:off x="3704411" y="166403"/>
            <a:ext cx="4772799" cy="945896"/>
          </a:xfrm>
          <a:prstGeom prst="wedgeRoundRectCallout">
            <a:avLst>
              <a:gd name="adj1" fmla="val 53851"/>
              <a:gd name="adj2" fmla="val -4248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משנה מה ע"א: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אכל דמאי ומעשר ראשון שנטלה תרומתו מעשר שני והקדש שנפדו והשמש שאכל כזית והכותי -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מזמנין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עליו.</a:t>
            </a:r>
          </a:p>
        </p:txBody>
      </p:sp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7367B6B4-C71F-4B40-CC55-142B77E553A9}"/>
              </a:ext>
            </a:extLst>
          </p:cNvPr>
          <p:cNvSpPr txBox="1"/>
          <p:nvPr/>
        </p:nvSpPr>
        <p:spPr>
          <a:xfrm>
            <a:off x="8388424" y="1278768"/>
            <a:ext cx="432048" cy="31085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sz="1100" dirty="0"/>
          </a:p>
          <a:p>
            <a:endParaRPr lang="he-IL" sz="1200" dirty="0"/>
          </a:p>
          <a:p>
            <a:endParaRPr lang="he-IL" sz="900" dirty="0"/>
          </a:p>
          <a:p>
            <a:endParaRPr lang="he-IL" sz="2000" dirty="0"/>
          </a:p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sz="3200" dirty="0"/>
          </a:p>
          <a:p>
            <a:endParaRPr lang="he-IL" sz="2100" dirty="0"/>
          </a:p>
          <a:p>
            <a:r>
              <a:rPr lang="he-IL" dirty="0"/>
              <a:t>●</a:t>
            </a:r>
          </a:p>
        </p:txBody>
      </p:sp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4CEEF7F5-B518-24B5-347E-88D4380FF7E8}"/>
              </a:ext>
            </a:extLst>
          </p:cNvPr>
          <p:cNvSpPr txBox="1"/>
          <p:nvPr/>
        </p:nvSpPr>
        <p:spPr>
          <a:xfrm>
            <a:off x="8405202" y="4793096"/>
            <a:ext cx="288032" cy="53860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00" dirty="0"/>
              <a:t>①</a:t>
            </a:r>
          </a:p>
          <a:p>
            <a:endParaRPr lang="he-IL" sz="900" dirty="0"/>
          </a:p>
          <a:p>
            <a:r>
              <a:rPr lang="he-IL" sz="1000" dirty="0"/>
              <a:t>②</a:t>
            </a:r>
          </a:p>
        </p:txBody>
      </p:sp>
    </p:spTree>
    <p:extLst>
      <p:ext uri="{BB962C8B-B14F-4D97-AF65-F5344CB8AC3E}">
        <p14:creationId xmlns:p14="http://schemas.microsoft.com/office/powerpoint/2010/main" val="1704651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145088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sz="1600" b="1" dirty="0" err="1">
                <a:solidFill>
                  <a:schemeClr val="bg1">
                    <a:lumMod val="50000"/>
                  </a:schemeClr>
                </a:solidFill>
              </a:rPr>
              <a:t>מז</a:t>
            </a:r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73948" y="332656"/>
            <a:ext cx="8674516" cy="545739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איזהו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ע''ה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כל שאינו קורא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ק''ש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ערבית ושחרית, דברי ר' אליעזר.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רבי יהושע אומר: כל שאינו מניח תפילין.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עזאי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אומר: כל שאין לו ציצית בבגדו.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ר' נתן אומר: כל שאין מזוזה על פתחו.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ר' נתן בר יוסף אומר: כל שיש לו בנים ואינו מגדלם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לת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''ת.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אחרים אומרים: אפי' קרא ושנה ולא שמש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ת''ח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הרי זה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ע''ה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הלכה כאחרים. </a:t>
            </a:r>
          </a:p>
          <a:p>
            <a:pPr>
              <a:lnSpc>
                <a:spcPct val="120000"/>
              </a:lnSpc>
            </a:pPr>
            <a:endParaRPr lang="he-IL" sz="3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רמי בר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אזמין עליה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מנשיא בר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תחליפא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ספרא וספרי והלכתא.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כי נח נפשיה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דרמי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 רבא: לא נח נפשיה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דרמי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אלא דלא אזמין ארב מנשיא בר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תחליפא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1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והתניא: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אחרים אומרים: אפילו קרא ושנה ולא שמש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ת''ח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הרי זה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ע''ה</a:t>
            </a:r>
            <a:r>
              <a:rPr lang="he-IL" sz="1600" dirty="0"/>
              <a:t>!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שאני רב מנשיא בר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תחליפא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דמשמע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לרבנן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ורמי בר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 דלא דק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אבתריה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ל''א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דשמע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שמעתתא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מפומייהו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דרבנן וגריס להו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כצורבא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מרבנן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דמי.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93AD9610-03EE-2AC3-EBD4-0FC2C1357093}"/>
              </a:ext>
            </a:extLst>
          </p:cNvPr>
          <p:cNvSpPr/>
          <p:nvPr/>
        </p:nvSpPr>
        <p:spPr>
          <a:xfrm>
            <a:off x="384563" y="3188721"/>
            <a:ext cx="1955189" cy="480557"/>
          </a:xfrm>
          <a:prstGeom prst="wedgeRoundRectCallout">
            <a:avLst>
              <a:gd name="adj1" fmla="val 56425"/>
              <a:gd name="adj2" fmla="val 48296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ותניא: 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אין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מזמנין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על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ע''ה</a:t>
            </a:r>
            <a:endParaRPr lang="he-IL" sz="1400" dirty="0">
              <a:solidFill>
                <a:srgbClr val="F79646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864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145088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sz="1600" b="1" dirty="0" err="1">
                <a:solidFill>
                  <a:schemeClr val="bg1">
                    <a:lumMod val="50000"/>
                  </a:schemeClr>
                </a:solidFill>
              </a:rPr>
              <a:t>מז</a:t>
            </a:r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-163750" y="1470598"/>
            <a:ext cx="8674516" cy="47187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אכל טבל ומעשר וכו' –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טבל פשיטא!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צריכא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בטבל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טבול מדרבנן.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ה''ד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בעציץ שאינו נקוב. </a:t>
            </a:r>
          </a:p>
          <a:p>
            <a:pPr>
              <a:lnSpc>
                <a:spcPct val="120000"/>
              </a:lnSpc>
            </a:pPr>
            <a:endParaRPr lang="he-IL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מעשר ראשון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 – 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פשיטא!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צריכא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כגון שהקדימו בכרי,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מהו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דתימא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פפא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לאביי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''ל כדשני ליה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מעשר שני וכו' – </a:t>
            </a: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פשיטא!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צריכא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שנפדו ולא נפדו כהלכתן,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מעשר שני - כגון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שפדאו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 גבי אסימון, ורחמנא אמר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וְצַרְתָּ הַכֶּסֶף בְּיָדְךָ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כסף שיש (לו) עליו צורה.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הקדש - שחללו על גבי קרקע ולא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פדאו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בכסף, ורחמנא אמר 'ונתן הכסף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וְקָם לו'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0A2E952B-4E6A-1FD6-188F-8DCEFB1C25C4}"/>
              </a:ext>
            </a:extLst>
          </p:cNvPr>
          <p:cNvSpPr/>
          <p:nvPr/>
        </p:nvSpPr>
        <p:spPr>
          <a:xfrm>
            <a:off x="3771523" y="307489"/>
            <a:ext cx="4772799" cy="945896"/>
          </a:xfrm>
          <a:prstGeom prst="wedgeRoundRectCallout">
            <a:avLst>
              <a:gd name="adj1" fmla="val 53851"/>
              <a:gd name="adj2" fmla="val -4248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משנה מה ע"א: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אכל טבל ומעשר ראשון שלא נטלה תרומתו ומעשר שני והקדש שלא נפדו והשמש שאכל פחות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מכזית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והנכרי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- אין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מזמנין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עליו.</a:t>
            </a: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AD363C18-A42F-57B1-794A-3084C6ABBB7A}"/>
              </a:ext>
            </a:extLst>
          </p:cNvPr>
          <p:cNvSpPr txBox="1"/>
          <p:nvPr/>
        </p:nvSpPr>
        <p:spPr>
          <a:xfrm>
            <a:off x="8477210" y="1479447"/>
            <a:ext cx="432048" cy="33009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●</a:t>
            </a:r>
          </a:p>
          <a:p>
            <a:endParaRPr lang="he-IL" sz="2400" dirty="0"/>
          </a:p>
          <a:p>
            <a:endParaRPr lang="he-IL" sz="1100" dirty="0"/>
          </a:p>
          <a:p>
            <a:endParaRPr lang="he-IL" sz="1100" dirty="0"/>
          </a:p>
          <a:p>
            <a:endParaRPr lang="he-IL" sz="1100" dirty="0"/>
          </a:p>
          <a:p>
            <a:endParaRPr lang="he-IL" sz="1050" dirty="0"/>
          </a:p>
          <a:p>
            <a:endParaRPr lang="he-IL" sz="2000" dirty="0"/>
          </a:p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sz="2400" dirty="0"/>
          </a:p>
          <a:p>
            <a:endParaRPr lang="he-IL" sz="2600" dirty="0"/>
          </a:p>
          <a:p>
            <a:r>
              <a:rPr lang="he-IL" dirty="0"/>
              <a:t>●</a:t>
            </a:r>
          </a:p>
        </p:txBody>
      </p:sp>
      <p:sp>
        <p:nvSpPr>
          <p:cNvPr id="6" name="הסבר מלבני מעוגל 6">
            <a:extLst>
              <a:ext uri="{FF2B5EF4-FFF2-40B4-BE49-F238E27FC236}">
                <a16:creationId xmlns:a16="http://schemas.microsoft.com/office/drawing/2014/main" id="{766AC401-3045-F40D-F6D7-F1C8C2D97179}"/>
              </a:ext>
            </a:extLst>
          </p:cNvPr>
          <p:cNvSpPr/>
          <p:nvPr/>
        </p:nvSpPr>
        <p:spPr>
          <a:xfrm>
            <a:off x="251520" y="2605322"/>
            <a:ext cx="3384375" cy="1932752"/>
          </a:xfrm>
          <a:prstGeom prst="wedgeRoundRectCallout">
            <a:avLst>
              <a:gd name="adj1" fmla="val 56577"/>
              <a:gd name="adj2" fmla="val 28703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מז</a:t>
            </a:r>
            <a:r>
              <a:rPr lang="he-IL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ע"א-ע"ב:</a:t>
            </a:r>
          </a:p>
          <a:p>
            <a:pPr>
              <a:lnSpc>
                <a:spcPct val="120000"/>
              </a:lnSpc>
            </a:pPr>
            <a:r>
              <a:rPr lang="he-IL" sz="1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ר' אבהו אמר ריש לקיש: </a:t>
            </a:r>
          </a:p>
          <a:p>
            <a:pPr>
              <a:lnSpc>
                <a:spcPct val="120000"/>
              </a:lnSpc>
            </a:pPr>
            <a:r>
              <a:rPr lang="he-IL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מעשר ראשון שהקדימו בשבלים פטור מתרומה גדולה, שנאמר "</a:t>
            </a:r>
            <a:r>
              <a:rPr lang="he-IL" sz="11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וַהֲרֵמֹתֶם מִמֶּנּוּ תְּרוּמַת ה' מַעֲשֵׂר מִן הַמַּעֲשֵׂר</a:t>
            </a:r>
            <a:r>
              <a:rPr lang="he-IL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- מעשר מן המעשר אמרתי לך ולא תרומה גדולה ותרומת מעשר מן המעשר. </a:t>
            </a:r>
          </a:p>
          <a:p>
            <a:pPr>
              <a:lnSpc>
                <a:spcPct val="120000"/>
              </a:lnSpc>
            </a:pPr>
            <a:r>
              <a:rPr lang="he-IL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ליה רב </a:t>
            </a:r>
            <a:r>
              <a:rPr lang="he-IL" sz="1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פפא</a:t>
            </a:r>
            <a:r>
              <a:rPr lang="he-IL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לאביי</a:t>
            </a:r>
            <a:r>
              <a:rPr lang="he-IL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אי הכי, אפילו הקדימו בכרי נמי! </a:t>
            </a:r>
          </a:p>
          <a:p>
            <a:pPr>
              <a:lnSpc>
                <a:spcPct val="120000"/>
              </a:lnSpc>
            </a:pPr>
            <a:r>
              <a:rPr lang="he-IL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ליה: עליך אמר קרא: "</a:t>
            </a:r>
            <a:r>
              <a:rPr lang="he-IL" sz="1100" dirty="0">
                <a:solidFill>
                  <a:srgbClr val="002060"/>
                </a:solidFill>
                <a:latin typeface="Arial" panose="020B0604020202020204" pitchFamily="34" charset="0"/>
              </a:rPr>
              <a:t>מִכֹּל </a:t>
            </a:r>
            <a:r>
              <a:rPr lang="he-IL" sz="1100" dirty="0" err="1">
                <a:solidFill>
                  <a:srgbClr val="002060"/>
                </a:solidFill>
                <a:latin typeface="Arial" panose="020B0604020202020204" pitchFamily="34" charset="0"/>
              </a:rPr>
              <a:t>מַעְשְׂרֹתֵיכֶם</a:t>
            </a:r>
            <a:r>
              <a:rPr lang="he-IL" sz="1100" dirty="0">
                <a:solidFill>
                  <a:srgbClr val="002060"/>
                </a:solidFill>
                <a:latin typeface="Arial" panose="020B0604020202020204" pitchFamily="34" charset="0"/>
              </a:rPr>
              <a:t>... תָּרִימוּ</a:t>
            </a:r>
            <a:r>
              <a:rPr lang="he-IL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".</a:t>
            </a:r>
          </a:p>
          <a:p>
            <a:pPr>
              <a:lnSpc>
                <a:spcPct val="120000"/>
              </a:lnSpc>
            </a:pPr>
            <a:r>
              <a:rPr lang="he-IL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ומה ראית? האי </a:t>
            </a:r>
            <a:r>
              <a:rPr lang="he-IL" sz="1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אידגן</a:t>
            </a:r>
            <a:r>
              <a:rPr lang="he-IL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והאי לא </a:t>
            </a:r>
            <a:r>
              <a:rPr lang="he-IL" sz="1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אידגן</a:t>
            </a:r>
            <a:r>
              <a:rPr lang="he-IL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he-IL" sz="11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8" name="חץ: שמאלה 7">
            <a:extLst>
              <a:ext uri="{FF2B5EF4-FFF2-40B4-BE49-F238E27FC236}">
                <a16:creationId xmlns:a16="http://schemas.microsoft.com/office/drawing/2014/main" id="{88E3EFC3-7BA2-B1A2-8E51-8A6BEAB02E2B}"/>
              </a:ext>
            </a:extLst>
          </p:cNvPr>
          <p:cNvSpPr/>
          <p:nvPr/>
        </p:nvSpPr>
        <p:spPr>
          <a:xfrm>
            <a:off x="179512" y="6381328"/>
            <a:ext cx="936104" cy="360040"/>
          </a:xfrm>
          <a:prstGeom prst="lef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65724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145088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sz="1600" b="1" dirty="0" err="1">
                <a:solidFill>
                  <a:schemeClr val="bg1">
                    <a:lumMod val="50000"/>
                  </a:schemeClr>
                </a:solidFill>
              </a:rPr>
              <a:t>מז</a:t>
            </a:r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1115616" y="1703423"/>
            <a:ext cx="7395150" cy="287206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והשמש שאכל פחות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מכזית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– 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פשיטא!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איידי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רישא 'כזית' תנא סיפא 'פחות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מכזית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3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והנכרי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מזמנין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עליו – </a:t>
            </a: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פשיטא!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הכא במאי עסקינן בגר שמל ולא טבל,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זירא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יוחנן: לעולם אינו גר עד שימול ויטבול,  וכמה דלא טבל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נכרי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הוא.</a:t>
            </a:r>
          </a:p>
        </p:txBody>
      </p:sp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0A2E952B-4E6A-1FD6-188F-8DCEFB1C25C4}"/>
              </a:ext>
            </a:extLst>
          </p:cNvPr>
          <p:cNvSpPr/>
          <p:nvPr/>
        </p:nvSpPr>
        <p:spPr>
          <a:xfrm>
            <a:off x="3771523" y="307489"/>
            <a:ext cx="4772799" cy="945896"/>
          </a:xfrm>
          <a:prstGeom prst="wedgeRoundRectCallout">
            <a:avLst>
              <a:gd name="adj1" fmla="val 53851"/>
              <a:gd name="adj2" fmla="val -4248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משנה מה ע"א: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אכל טבל ומעשר ראשון שלא נטלה תרומתו ומעשר שני והקדש שלא נפדו והשמש שאכל פחות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מכזית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והנכרי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- אין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מזמנין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עליו.</a:t>
            </a: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AD363C18-A42F-57B1-794A-3084C6ABBB7A}"/>
              </a:ext>
            </a:extLst>
          </p:cNvPr>
          <p:cNvSpPr txBox="1"/>
          <p:nvPr/>
        </p:nvSpPr>
        <p:spPr>
          <a:xfrm>
            <a:off x="8477210" y="1712272"/>
            <a:ext cx="432048" cy="19928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●</a:t>
            </a:r>
          </a:p>
          <a:p>
            <a:endParaRPr lang="he-IL" sz="2400" dirty="0"/>
          </a:p>
          <a:p>
            <a:endParaRPr lang="he-IL" sz="1100" dirty="0"/>
          </a:p>
          <a:p>
            <a:endParaRPr lang="he-IL" sz="1100" dirty="0"/>
          </a:p>
          <a:p>
            <a:endParaRPr lang="he-IL" sz="1100" dirty="0"/>
          </a:p>
          <a:p>
            <a:endParaRPr lang="he-IL" sz="1050" dirty="0"/>
          </a:p>
          <a:p>
            <a:endParaRPr lang="he-IL" sz="2000" dirty="0"/>
          </a:p>
          <a:p>
            <a:r>
              <a:rPr lang="he-IL" dirty="0"/>
              <a:t>●</a:t>
            </a:r>
          </a:p>
        </p:txBody>
      </p:sp>
      <p:sp>
        <p:nvSpPr>
          <p:cNvPr id="6" name="הסבר מלבני מעוגל 6">
            <a:extLst>
              <a:ext uri="{FF2B5EF4-FFF2-40B4-BE49-F238E27FC236}">
                <a16:creationId xmlns:a16="http://schemas.microsoft.com/office/drawing/2014/main" id="{766AC401-3045-F40D-F6D7-F1C8C2D97179}"/>
              </a:ext>
            </a:extLst>
          </p:cNvPr>
          <p:cNvSpPr/>
          <p:nvPr/>
        </p:nvSpPr>
        <p:spPr>
          <a:xfrm>
            <a:off x="395537" y="1628800"/>
            <a:ext cx="3384375" cy="1440160"/>
          </a:xfrm>
          <a:prstGeom prst="wedgeRoundRectCallout">
            <a:avLst>
              <a:gd name="adj1" fmla="val 68227"/>
              <a:gd name="adj2" fmla="val 12975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משנה מה ע"א: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100" dirty="0">
                <a:solidFill>
                  <a:srgbClr val="F79646">
                    <a:lumMod val="50000"/>
                  </a:srgbClr>
                </a:solidFill>
              </a:rPr>
              <a:t>אכל דמאי ומעשר ראשון שנטלה תרומתו מעשר שני והקדש שנפדו </a:t>
            </a:r>
            <a:r>
              <a:rPr lang="he-IL" sz="1100" b="1" dirty="0">
                <a:solidFill>
                  <a:srgbClr val="F79646">
                    <a:lumMod val="50000"/>
                  </a:srgbClr>
                </a:solidFill>
              </a:rPr>
              <a:t>והשמש שאכל כזית </a:t>
            </a:r>
            <a:r>
              <a:rPr lang="he-IL" sz="1100" dirty="0">
                <a:solidFill>
                  <a:srgbClr val="F79646">
                    <a:lumMod val="50000"/>
                  </a:srgbClr>
                </a:solidFill>
              </a:rPr>
              <a:t>והכותי - </a:t>
            </a:r>
            <a:r>
              <a:rPr lang="he-IL" sz="1100" dirty="0" err="1">
                <a:solidFill>
                  <a:srgbClr val="F79646">
                    <a:lumMod val="50000"/>
                  </a:srgbClr>
                </a:solidFill>
              </a:rPr>
              <a:t>מזמנין</a:t>
            </a:r>
            <a:r>
              <a:rPr lang="he-IL" sz="1100" dirty="0">
                <a:solidFill>
                  <a:srgbClr val="F79646">
                    <a:lumMod val="50000"/>
                  </a:srgbClr>
                </a:solidFill>
              </a:rPr>
              <a:t> עליו.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100" dirty="0">
                <a:solidFill>
                  <a:srgbClr val="F79646">
                    <a:lumMod val="50000"/>
                  </a:srgbClr>
                </a:solidFill>
              </a:rPr>
              <a:t>אכל טבל ומעשר ראשון שלא נטלה תרומתו ומעשר שני והקדש שלא נפדו </a:t>
            </a:r>
            <a:r>
              <a:rPr lang="he-IL" sz="1100" b="1" dirty="0">
                <a:solidFill>
                  <a:srgbClr val="F79646">
                    <a:lumMod val="50000"/>
                  </a:srgbClr>
                </a:solidFill>
              </a:rPr>
              <a:t>והשמש שאכל פחות </a:t>
            </a:r>
            <a:r>
              <a:rPr lang="he-IL" sz="1100" b="1" dirty="0" err="1">
                <a:solidFill>
                  <a:srgbClr val="F79646">
                    <a:lumMod val="50000"/>
                  </a:srgbClr>
                </a:solidFill>
              </a:rPr>
              <a:t>מכזית</a:t>
            </a:r>
            <a:r>
              <a:rPr lang="he-IL" sz="1100" b="1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100" dirty="0" err="1">
                <a:solidFill>
                  <a:srgbClr val="F79646">
                    <a:lumMod val="50000"/>
                  </a:srgbClr>
                </a:solidFill>
              </a:rPr>
              <a:t>והנכרי</a:t>
            </a:r>
            <a:r>
              <a:rPr lang="he-IL" sz="1100" dirty="0">
                <a:solidFill>
                  <a:srgbClr val="F79646">
                    <a:lumMod val="50000"/>
                  </a:srgbClr>
                </a:solidFill>
              </a:rPr>
              <a:t> - אין </a:t>
            </a:r>
            <a:r>
              <a:rPr lang="he-IL" sz="1100" dirty="0" err="1">
                <a:solidFill>
                  <a:srgbClr val="F79646">
                    <a:lumMod val="50000"/>
                  </a:srgbClr>
                </a:solidFill>
              </a:rPr>
              <a:t>מזמנין</a:t>
            </a:r>
            <a:r>
              <a:rPr lang="he-IL" sz="1100" dirty="0">
                <a:solidFill>
                  <a:srgbClr val="F79646">
                    <a:lumMod val="50000"/>
                  </a:srgbClr>
                </a:solidFill>
              </a:rPr>
              <a:t> עליו.</a:t>
            </a:r>
          </a:p>
        </p:txBody>
      </p:sp>
    </p:spTree>
    <p:extLst>
      <p:ext uri="{BB962C8B-B14F-4D97-AF65-F5344CB8AC3E}">
        <p14:creationId xmlns:p14="http://schemas.microsoft.com/office/powerpoint/2010/main" val="966816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145088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sz="1600" b="1" dirty="0" err="1">
                <a:solidFill>
                  <a:schemeClr val="bg1">
                    <a:lumMod val="50000"/>
                  </a:schemeClr>
                </a:solidFill>
              </a:rPr>
              <a:t>מז</a:t>
            </a:r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-222473" y="1074410"/>
            <a:ext cx="8674516" cy="56420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נשים ועבדים וקטנים אין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מזמנין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עליהן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– 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105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רבי יוסי </a:t>
            </a:r>
            <a:r>
              <a:rPr lang="he-IL" sz="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(צ"ל: רב אסי)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קטן המוטל בעריסה -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מזמנין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עליו. </a:t>
            </a:r>
          </a:p>
          <a:p>
            <a:pPr>
              <a:lnSpc>
                <a:spcPct val="120000"/>
              </a:lnSpc>
            </a:pPr>
            <a:endParaRPr lang="he-IL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והא תנן: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נשים ועבדים וקטנים - 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מזמנין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עליהם. </a:t>
            </a:r>
          </a:p>
          <a:p>
            <a:pPr>
              <a:lnSpc>
                <a:spcPct val="120000"/>
              </a:lnSpc>
            </a:pPr>
            <a:endParaRPr lang="he-IL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כרבי יהושע בן לוי,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ריב''ל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אף על פי שאמרו קטן המוטל בעריסה אין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מזמנין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עליו, אבל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עושין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אותו סניף לעשרה. </a:t>
            </a:r>
          </a:p>
          <a:p>
            <a:pPr>
              <a:lnSpc>
                <a:spcPct val="120000"/>
              </a:lnSpc>
            </a:pPr>
            <a:endParaRPr lang="he-IL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ואמר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ריב''ל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תשעה ועבד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מצטרפין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מיתיבי: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מעשה ברבי אליעזר שנכנס לבית הכנסת ולא מצא עשרה ושחרר עבדו והשלימו לעשרה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שחרר אין לא שחרר לא! </a:t>
            </a:r>
          </a:p>
          <a:p>
            <a:pPr>
              <a:lnSpc>
                <a:spcPct val="120000"/>
              </a:lnSpc>
            </a:pPr>
            <a:endParaRPr lang="he-IL" sz="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תרי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אצטריכו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שחרר חד ונפיק בחד.</a:t>
            </a:r>
          </a:p>
          <a:p>
            <a:pPr>
              <a:lnSpc>
                <a:spcPct val="120000"/>
              </a:lnSpc>
            </a:pPr>
            <a:endParaRPr lang="he-IL" sz="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והיכי עביד הכי?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והאמר רב יהודה: כל המשחרר עבדו עובר בעשה שנאמר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לְעֹלָם בָּהֶם תַּעֲבֹדוּ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"!</a:t>
            </a:r>
          </a:p>
          <a:p>
            <a:pPr>
              <a:lnSpc>
                <a:spcPct val="120000"/>
              </a:lnSpc>
            </a:pPr>
            <a:endParaRPr lang="he-IL" sz="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לדבר מצוה שאני.</a:t>
            </a:r>
          </a:p>
          <a:p>
            <a:pPr>
              <a:lnSpc>
                <a:spcPct val="120000"/>
              </a:lnSpc>
            </a:pPr>
            <a:endParaRPr lang="he-IL" sz="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מצוה הבאה בעבירה היא!</a:t>
            </a:r>
          </a:p>
          <a:p>
            <a:pPr>
              <a:lnSpc>
                <a:spcPct val="120000"/>
              </a:lnSpc>
            </a:pPr>
            <a:endParaRPr lang="he-IL" sz="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מצוה דרבים שאני.</a:t>
            </a:r>
          </a:p>
        </p:txBody>
      </p:sp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0A2E952B-4E6A-1FD6-188F-8DCEFB1C25C4}"/>
              </a:ext>
            </a:extLst>
          </p:cNvPr>
          <p:cNvSpPr/>
          <p:nvPr/>
        </p:nvSpPr>
        <p:spPr>
          <a:xfrm>
            <a:off x="5508104" y="188640"/>
            <a:ext cx="2969106" cy="670309"/>
          </a:xfrm>
          <a:prstGeom prst="wedgeRoundRectCallout">
            <a:avLst>
              <a:gd name="adj1" fmla="val 53851"/>
              <a:gd name="adj2" fmla="val -4248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משנה מה ע"א: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נשים ועבדים וקטנים - אין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מזמנין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עליהן.</a:t>
            </a: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93282817-5AE6-63DF-E349-9FCD31CE8291}"/>
              </a:ext>
            </a:extLst>
          </p:cNvPr>
          <p:cNvSpPr txBox="1"/>
          <p:nvPr/>
        </p:nvSpPr>
        <p:spPr>
          <a:xfrm>
            <a:off x="8368153" y="1082799"/>
            <a:ext cx="432048" cy="27007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●</a:t>
            </a:r>
          </a:p>
          <a:p>
            <a:endParaRPr lang="he-IL" sz="2400" dirty="0"/>
          </a:p>
          <a:p>
            <a:endParaRPr lang="he-IL" sz="1100" dirty="0"/>
          </a:p>
          <a:p>
            <a:endParaRPr lang="he-IL" sz="1200" dirty="0"/>
          </a:p>
          <a:p>
            <a:endParaRPr lang="he-IL" sz="1100" dirty="0"/>
          </a:p>
          <a:p>
            <a:endParaRPr lang="he-IL" sz="1100" dirty="0"/>
          </a:p>
          <a:p>
            <a:endParaRPr lang="he-IL" sz="1100" dirty="0"/>
          </a:p>
          <a:p>
            <a:endParaRPr lang="he-IL" sz="1200" dirty="0"/>
          </a:p>
          <a:p>
            <a:endParaRPr lang="he-IL" sz="1100" dirty="0"/>
          </a:p>
          <a:p>
            <a:endParaRPr lang="he-IL" sz="1050" dirty="0"/>
          </a:p>
          <a:p>
            <a:endParaRPr lang="he-IL" sz="2000" dirty="0"/>
          </a:p>
          <a:p>
            <a:r>
              <a:rPr lang="he-IL" dirty="0"/>
              <a:t>●</a:t>
            </a:r>
          </a:p>
        </p:txBody>
      </p:sp>
    </p:spTree>
    <p:extLst>
      <p:ext uri="{BB962C8B-B14F-4D97-AF65-F5344CB8AC3E}">
        <p14:creationId xmlns:p14="http://schemas.microsoft.com/office/powerpoint/2010/main" val="700397921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30754</TotalTime>
  <Words>1860</Words>
  <Application>Microsoft Office PowerPoint</Application>
  <PresentationFormat>‫הצגה על המסך (4:3)</PresentationFormat>
  <Paragraphs>396</Paragraphs>
  <Slides>12</Slides>
  <Notes>10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15" baseType="lpstr">
      <vt:lpstr>Arial</vt:lpstr>
      <vt:lpstr>Calibri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נועם שפירא</cp:lastModifiedBy>
  <cp:revision>2619</cp:revision>
  <dcterms:created xsi:type="dcterms:W3CDTF">2015-01-28T10:22:53Z</dcterms:created>
  <dcterms:modified xsi:type="dcterms:W3CDTF">2024-03-27T14:12:29Z</dcterms:modified>
</cp:coreProperties>
</file>