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699" r:id="rId2"/>
    <p:sldId id="675" r:id="rId3"/>
    <p:sldId id="714" r:id="rId4"/>
    <p:sldId id="705" r:id="rId5"/>
    <p:sldId id="715" r:id="rId6"/>
    <p:sldId id="720" r:id="rId7"/>
    <p:sldId id="721" r:id="rId8"/>
    <p:sldId id="718" r:id="rId9"/>
    <p:sldId id="716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44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997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28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228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548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236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282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1414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ג'/ניסן/תשפ"ד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33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מח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מח ע"א (שורה 9) – דף מח ע"ב (3 שורות מלמטה)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מח ע"א (שורה 9) – דף מח ע"ב (3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מט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מח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403648" y="702189"/>
            <a:ext cx="6946324" cy="4382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בריה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בר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שילת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תשעה אכלו דגן ואחד אכל ירק -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מצטרפין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מרב יהודה: שמנה מהו? שבעה מהו?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שנא.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ששה ודאי 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ירמיה: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שפיר עבדת דלא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טעמא מאי משום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נמי איכא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סבר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דמינכר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בעינן. </a:t>
            </a:r>
          </a:p>
        </p:txBody>
      </p:sp>
    </p:spTree>
    <p:extLst>
      <p:ext uri="{BB962C8B-B14F-4D97-AF65-F5344CB8AC3E}">
        <p14:creationId xmlns:p14="http://schemas.microsoft.com/office/powerpoint/2010/main" val="31390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29168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מח עמוד א - דף מח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37567" y="49754"/>
            <a:ext cx="8602508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ינאי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ומלכתא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כריכו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 הדדי,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ומדקטל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לברוכי להו.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לדביתהו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גברא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דמברך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ליה: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אשתבע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דאי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גברא דלא מצערת ליה.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אשתבע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אייתיתיה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לשמעון בן שטח אחוה,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אותביה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לדידה, אמר ליה: חזית כמה יקרא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לאו את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מוקרת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 אלא אורייתא היא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דמוקרא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לי,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דכתיב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סַלְסְלֶהָ וּתְרוֹמְמֶךָּ תְּכַבֵּדְךָ כִּי תְחַבְּקֶנָּה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לה: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חזית דלא מקבל מרות.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יהבו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לברוכי,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אמר: היכי אבריך? ברוך שאכל ינאי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וחביריו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משלו? שתייה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לההוא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יהבו ליה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כסא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אחרינא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ובריך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אבא בריה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אבא (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יוחנן):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שמעון בן שטח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דעבד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לגרמיה הוא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דעבד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דהכי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אמר ר'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אבא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אר''י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לעולם אינו מוציא את הרבים ידי חובתן עד שיאכל </a:t>
            </a:r>
            <a:r>
              <a:rPr lang="he-I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כזית דגן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רשב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''ג אומר: עלה והסיב עמהם - אפילו לא טבל עמהם אלא בציר ולא אכל עמהם אלא גרוגרת אחת מצטרף.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אצטרופי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מצטרף, אבל להוציא את הרבים ידי חובתן עד שיאכל כזית דגן.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איתמר נמי: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 רב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חנא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בר יהודה משמיה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אפי' לא טבל עמהם אלא בציר ולא אכל עמהם אלא גרוגרת אחת מצטרף, ולהוציא את הרבים ידי חובתם אינו מוציא עד שיאכל כזית דגן.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EFA1435-01AB-0004-ED32-D9EBED6DBC63}"/>
              </a:ext>
            </a:extLst>
          </p:cNvPr>
          <p:cNvSpPr txBox="1"/>
          <p:nvPr/>
        </p:nvSpPr>
        <p:spPr>
          <a:xfrm>
            <a:off x="8582774" y="600019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EB1169CF-CA2D-773A-069B-AF1A9A0F167F}"/>
              </a:ext>
            </a:extLst>
          </p:cNvPr>
          <p:cNvSpPr/>
          <p:nvPr/>
        </p:nvSpPr>
        <p:spPr>
          <a:xfrm>
            <a:off x="683568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866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-2956" y="197029"/>
            <a:ext cx="8962548" cy="6288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יהודה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הלכתא: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אכל עלה ירק ושתה כוס של יין - מצטרף.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להוציא - אינו מוציא עד שיאכל כזית דגן.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משה תקן לישראל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ברכת הזן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בשעה שירד להם מן,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יהושע תקן להם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ברכת הארץ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כיון שנכנסו לארץ,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דוד ושלמה תקנו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בונה ירושלים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דוד תקן על ישראל עמך ועל ירושלים עירך, ושלמה תקן על הבית הגדול והקדוש. </a:t>
            </a:r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הטוב והמטיב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ביבנה תקנוה כנגד הרוגי ביתר,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מתנא: אותו היום שניתנו הרוגי ביתר לקבורה תקנו ביבנה הטוב והמטיב, הטוב שלא הסריחו, והמטיב שניתנו לקבורה.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סדר ברכת המזון כך היא: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ברכה ראשונה - ברכת הזן, שניה - ברכת הארץ, שלישית - בונה ירושלים, רביעית - הטוב והמטיב.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ובשבת מתחיל בנחמה ומסיים בנחמה ואומר קדושת היום באמצע.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אליעזר אומר: רצה לאומרה בנחמה אומרה, בברכת הארץ אומרה, בברכה שתקנו חכמים ביבנה אומרה.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וחכמים אומרים: אינו אומרה אלא בנחמה בלבד.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חכמים היינו תנא קמא!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בינייהו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121EBC9D-9FDB-C1F0-67EF-A51CA7348AFB}"/>
              </a:ext>
            </a:extLst>
          </p:cNvPr>
          <p:cNvSpPr txBox="1"/>
          <p:nvPr/>
        </p:nvSpPr>
        <p:spPr>
          <a:xfrm>
            <a:off x="8715595" y="203261"/>
            <a:ext cx="432048" cy="40780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9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3100" dirty="0"/>
          </a:p>
          <a:p>
            <a:endParaRPr lang="he-IL" sz="3100" dirty="0"/>
          </a:p>
          <a:p>
            <a:endParaRPr lang="he-IL" dirty="0"/>
          </a:p>
          <a:p>
            <a:endParaRPr lang="he-IL" sz="2200" dirty="0"/>
          </a:p>
          <a:p>
            <a:r>
              <a:rPr lang="he-IL" dirty="0"/>
              <a:t>●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8EFD2363-543F-DA3E-BA34-3DAF9350252A}"/>
              </a:ext>
            </a:extLst>
          </p:cNvPr>
          <p:cNvSpPr/>
          <p:nvPr/>
        </p:nvSpPr>
        <p:spPr>
          <a:xfrm>
            <a:off x="256417" y="535583"/>
            <a:ext cx="3523495" cy="1957313"/>
          </a:xfrm>
          <a:prstGeom prst="wedgeRoundRectCallout">
            <a:avLst>
              <a:gd name="adj1" fmla="val 42083"/>
              <a:gd name="adj2" fmla="val 543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רַחֶם נָא יי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אֱלהֵינו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 </a:t>
            </a:r>
            <a:r>
              <a:rPr lang="he-IL" sz="11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עַל יִשְׂרָאֵל עַמֶּךָ. וְעַל יְרוּשָׁלַיִם עִירֶךָ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וְעַל צִיּוֹן מִשְׁכַּן כְּבוֹדֶךָ. וְעַל מַלְכוּת בֵּית דָּוִד מְשִׁיחֶךָ. </a:t>
            </a:r>
            <a:r>
              <a:rPr lang="he-IL" sz="1100" b="1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וְעַל הַבַּיִת הַגָּדוֹל וְהַקָּדוֹש</a:t>
            </a:r>
            <a:r>
              <a:rPr lang="he-IL" sz="1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ׁ 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שֶׁנִּקְרָא שִׁמְךָ עָלָיו: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אֱלהֵינו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ּ. אָבִינוּ. רְעֵנוּ זוּנֵנוּ פַּרְנְסֵנוּ וְכַלְכְּלֵנוּ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וְהַרְוִיחֵנו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ּ. וְהַרְוַח לָנוּ יי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אֱלהֵינו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 מְהֵרָה מִכָּל צָרוֹתֵינוּ. וְנָא אַל תַּצְרִיכֵנוּ יי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אֱלהֵינו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 לא לִידֵי מַתְּנַת בָּשָׂר וָדָם וְלא לִידֵי </a:t>
            </a:r>
            <a:r>
              <a:rPr lang="he-IL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הַלְוָאָתָם</a:t>
            </a:r>
            <a:r>
              <a:rPr lang="he-IL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כִּי אִם לְיָדְךָ הַמְּלֵאָה. הַפְּתוּחָה. </a:t>
            </a: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הַקְּדוֹשָׁה וְהָרְחָבָה. שֶׁלּא נֵבוֹשׁ וְלא נִכָּלֵם לְעוֹלָם וָעֶד:</a:t>
            </a: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000000"/>
                </a:solidFill>
                <a:latin typeface="Arial" panose="020B0604020202020204" pitchFamily="34" charset="0"/>
              </a:rPr>
              <a:t>וּבְנֵה יְרוּשָׁלַיִם עִיר הַקּדֶשׁ בִּמְהֵרָה בְיָמֵינוּ. בָּרוּךְ אַתָּה יי. בּוֹנֵה בְרַחֲמָיו יְרוּשָׁלָיִם: אָמֵן:</a:t>
            </a:r>
          </a:p>
        </p:txBody>
      </p:sp>
    </p:spTree>
    <p:extLst>
      <p:ext uri="{BB962C8B-B14F-4D97-AF65-F5344CB8AC3E}">
        <p14:creationId xmlns:p14="http://schemas.microsoft.com/office/powerpoint/2010/main" val="253108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683568" y="83076"/>
            <a:ext cx="7696467" cy="6509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מנין לברכת המזון מן התורה?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"וְאָכַלְתָּ וְשָׂבָעְתָּ וּבֵרַכְתָּ" - זו ברכת הזן,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"אֶת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אֱלֹהֶיך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ָ" - זו ברכת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הזמון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"עַל הָאָרֶץ" - זו ברכת הארץ,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"הַטֹּבָה" - זו בונה ירושלים, וכן הוא אומר: "הָהָר הַטּוֹב הַזֶּה וְהַלְּבָנוֹן",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"אֲשֶׁר נָתַן לָךְ" - זו הטוב והמטיב.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לי אלא לאחריו, לפניו מנין?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אמרת: קל וחומר כשהוא שבע מברך כשהוא רעב לא כל שכן?!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[אינו צריך],    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"וְאָכַלְתָּ וְשָׂבָעְתָּ וּבֵרַכְתָּ" - זו ברכת הזן,     </a:t>
            </a:r>
            <a:r>
              <a:rPr lang="he-IL" sz="800" dirty="0" err="1">
                <a:solidFill>
                  <a:srgbClr val="F79646">
                    <a:lumMod val="50000"/>
                  </a:srgbClr>
                </a:solidFill>
              </a:rPr>
              <a:t>גר"א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: צ"ל: "וְאָכַלְתָּ וְשָׂבָעְתָּ וּבֵרַכְתָּ אֶת ה' </a:t>
            </a:r>
            <a:r>
              <a:rPr lang="he-IL" sz="800" dirty="0" err="1">
                <a:solidFill>
                  <a:srgbClr val="F79646">
                    <a:lumMod val="50000"/>
                  </a:srgbClr>
                </a:solidFill>
              </a:rPr>
              <a:t>אֱלֹהֶיך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ָ" - זו ברכת הזן,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אבל ברכת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הזמון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מ"גַּדְּלו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ּ לַה'" אתי נפקא,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"עַל הָאָרֶץ" - זו ברכת הארץ,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"הַטֹּבָה" - זו בונה ירושלים, וכן הוא אומר: "הָהָר הַטּוֹב הַזֶּה וְהַלְּבָנוֹן",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הטוב והמטיב - ביבנה תקנוה.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לי אלא לאחריו, לפניו מנין?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תלמוד לומר: "אֲשֶׁר נָתַן לָךְ" משנתן לך.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9FF5CF8-AA34-C00D-F714-C9DC0EF78934}"/>
              </a:ext>
            </a:extLst>
          </p:cNvPr>
          <p:cNvSpPr txBox="1"/>
          <p:nvPr/>
        </p:nvSpPr>
        <p:spPr>
          <a:xfrm>
            <a:off x="8329701" y="2883708"/>
            <a:ext cx="44043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300" dirty="0"/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95DDC15C-E141-2C9A-DACB-6D7D6DFE728C}"/>
              </a:ext>
            </a:extLst>
          </p:cNvPr>
          <p:cNvSpPr/>
          <p:nvPr/>
        </p:nvSpPr>
        <p:spPr>
          <a:xfrm>
            <a:off x="1979712" y="6237312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365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F32070CA-B9A7-0A32-3740-F558D61371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09" y="83076"/>
            <a:ext cx="861239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3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683568" y="83076"/>
            <a:ext cx="7696467" cy="6509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מנין לברכת המזון מן התורה?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שנאמר: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"וְאָכַלְתָּ וְשָׂבָעְתָּ וּבֵרַכְתָּ" - זו ברכת הזן,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"אֶת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אֱלֹהֶיך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ָ" - זו ברכת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הזמון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"עַל הָאָרֶץ" - זו ברכת הארץ,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"הַטֹּבָה" - זו בונה ירושלים, וכן הוא אומר: "הָהָר הַטּוֹב הַזֶּה וְהַלְּבָנוֹן",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"אֲשֶׁר נָתַן לָךְ" - זו הטוב והמטיב.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לי אלא לאחריו, לפניו מנין?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אמרת: קל וחומר כשהוא שבע מברך כשהוא רעב לא כל שכן?!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[אינו צריך],    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"וְאָכַלְתָּ וְשָׂבָעְתָּ וּבֵרַכְתָּ" - זו ברכת הזן,     </a:t>
            </a:r>
            <a:r>
              <a:rPr lang="he-IL" sz="800" dirty="0" err="1">
                <a:solidFill>
                  <a:srgbClr val="F79646">
                    <a:lumMod val="50000"/>
                  </a:srgbClr>
                </a:solidFill>
              </a:rPr>
              <a:t>גר"א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: צ"ל: "וְאָכַלְתָּ וְשָׂבָעְתָּ וּבֵרַכְתָּ אֶת ה' </a:t>
            </a:r>
            <a:r>
              <a:rPr lang="he-IL" sz="800" dirty="0" err="1">
                <a:solidFill>
                  <a:srgbClr val="F79646">
                    <a:lumMod val="50000"/>
                  </a:srgbClr>
                </a:solidFill>
              </a:rPr>
              <a:t>אֱלֹהֶיך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ָ" - זו ברכת הזן,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אבל ברכת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הזמון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מ"גַּדְּלו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ּ לַה'" אתי נפקא,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"עַל הָאָרֶץ" - זו ברכת הארץ,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"הַטֹּבָה" - זו בונה ירושלים, וכן הוא אומר: "הָהָר הַטּוֹב הַזֶּה וְהַלְּבָנוֹן",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הטוב והמטיב - ביבנה תקנוה.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לי אלא לאחריו, לפניו מנין?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תלמוד לומר: "אֲשֶׁר נָתַן לָךְ" משנתן לך.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9FF5CF8-AA34-C00D-F714-C9DC0EF78934}"/>
              </a:ext>
            </a:extLst>
          </p:cNvPr>
          <p:cNvSpPr txBox="1"/>
          <p:nvPr/>
        </p:nvSpPr>
        <p:spPr>
          <a:xfrm>
            <a:off x="8329701" y="2883708"/>
            <a:ext cx="440437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300" dirty="0"/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95DDC15C-E141-2C9A-DACB-6D7D6DFE728C}"/>
              </a:ext>
            </a:extLst>
          </p:cNvPr>
          <p:cNvSpPr/>
          <p:nvPr/>
        </p:nvSpPr>
        <p:spPr>
          <a:xfrm>
            <a:off x="1979712" y="6237312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266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187624" y="632985"/>
            <a:ext cx="7192411" cy="43493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יצחק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אינו צריך,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הרי הוא אומר: "וּבֵרַךְ אֶת לַחְמְךָ וְאֶת מֵימֶיךָ", אל תקרי ובירך אלא וברך, ואימתי קרוי לחם? קודם שיאכלנו.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נתן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אינו צריך,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הרי הוא אומר: "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כְּבֹאֲכֶם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הָעִיר כֵּן תִּמְצְאוּן אֹתוֹ בְּטֶרֶם יַעֲלֶה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הַבָּמָתָה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לֶאֱכֹל כִּי לֹא יֹאכַל הָעָם עַד בֹּאוֹ כִּי הוּא יְבָרֵךְ הַזֶּבַח אַחֲרֵי כֵן יֹאכְלוּ הַקְּרֻאִים".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וכל כך למה?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לפי שהנשים דברניות הן.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ושמואל אמר: כדי להסתכל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ביפיו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שאול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מִשִּׁכְמוֹ וָמַעְלָה גָּבֹהַּ מִכָּל הָעָם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ורבי יוחנן אמר: לפי שאין מלכות נוגעת בחברתה אפי' כמלא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9FF5CF8-AA34-C00D-F714-C9DC0EF78934}"/>
              </a:ext>
            </a:extLst>
          </p:cNvPr>
          <p:cNvSpPr txBox="1"/>
          <p:nvPr/>
        </p:nvSpPr>
        <p:spPr>
          <a:xfrm>
            <a:off x="8329701" y="697592"/>
            <a:ext cx="440437" cy="18928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③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2700" dirty="0"/>
          </a:p>
          <a:p>
            <a:endParaRPr lang="he-IL" sz="1300" dirty="0"/>
          </a:p>
          <a:p>
            <a:r>
              <a:rPr lang="he-IL" sz="1300" dirty="0"/>
              <a:t>④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D2E298CD-CC55-710C-D832-AA6901BAF622}"/>
              </a:ext>
            </a:extLst>
          </p:cNvPr>
          <p:cNvSpPr/>
          <p:nvPr/>
        </p:nvSpPr>
        <p:spPr>
          <a:xfrm>
            <a:off x="1403648" y="566124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F60794DD-96D7-776D-E5DC-1651B0937C56}"/>
              </a:ext>
            </a:extLst>
          </p:cNvPr>
          <p:cNvSpPr txBox="1"/>
          <p:nvPr/>
        </p:nvSpPr>
        <p:spPr>
          <a:xfrm>
            <a:off x="7748741" y="4102239"/>
            <a:ext cx="44043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①</a:t>
            </a:r>
          </a:p>
          <a:p>
            <a:endParaRPr lang="he-IL" sz="300" dirty="0"/>
          </a:p>
          <a:p>
            <a:endParaRPr lang="he-IL" sz="800" dirty="0"/>
          </a:p>
          <a:p>
            <a:r>
              <a:rPr lang="he-IL" sz="800" dirty="0"/>
              <a:t>②</a:t>
            </a:r>
          </a:p>
          <a:p>
            <a:endParaRPr lang="he-IL" sz="1100" dirty="0"/>
          </a:p>
          <a:p>
            <a:r>
              <a:rPr lang="he-IL" sz="800" dirty="0"/>
              <a:t>③</a:t>
            </a:r>
          </a:p>
          <a:p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13883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מח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259632" y="260648"/>
            <a:ext cx="7128792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לי אלא ברכת המזון,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ברכת התורה מנין?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ר' ישמעאל: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על חיי שעה מברך, על חיי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''ב 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?!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חייא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בר נחמני תלמידו של רבי ישמעאל אומר משום רבי ישמעאל: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אינו צריך,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הרי הוא אומר "עַל הָאָרֶץ הַטֹּבָה אֲשֶׁר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נָתַן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לָךְ",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ולהלן הוא אומר "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וְאֶתְּנָה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לְךָ אֶת לֻחֹת הָאֶבֶן וְהַתּוֹרָה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וְהַמִּצְוָה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 וגו'.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ומנין שכשם שמברך על הטובה כך מברך על הרעה?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"אֲשֶׁר נָתַן לָךְ" "ה'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אֱלֹהֶיך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ָ" - דיינך בכל דין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שדנך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בין מדה טובה ובין מדה פורענות.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בן בתירה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אינו צריך,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הרי הוא אומר: "טובה" "הטובה"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"טובה" - זו תורה, וכן הוא אומר: "כִּי לֶקַח טוֹב נָתַתִּי </a:t>
            </a:r>
            <a:r>
              <a:rPr lang="he-IL" sz="1600">
                <a:solidFill>
                  <a:srgbClr val="F79646">
                    <a:lumMod val="50000"/>
                  </a:srgbClr>
                </a:solidFill>
              </a:rPr>
              <a:t>לָכֶם",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"הטובה" - זו בנין ירושלים, וכן הוא אומר: "הָהָר הַטּוֹב הַזֶּה וְהַלְּבָנוֹן".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FE6B8595-FD94-D431-CA38-2C265923A21A}"/>
              </a:ext>
            </a:extLst>
          </p:cNvPr>
          <p:cNvSpPr txBox="1"/>
          <p:nvPr/>
        </p:nvSpPr>
        <p:spPr>
          <a:xfrm>
            <a:off x="8329701" y="1219135"/>
            <a:ext cx="440437" cy="40164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7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③</a:t>
            </a:r>
          </a:p>
          <a:p>
            <a:endParaRPr lang="he-IL" sz="1300" dirty="0"/>
          </a:p>
        </p:txBody>
      </p:sp>
    </p:spTree>
    <p:extLst>
      <p:ext uri="{BB962C8B-B14F-4D97-AF65-F5344CB8AC3E}">
        <p14:creationId xmlns:p14="http://schemas.microsoft.com/office/powerpoint/2010/main" val="285303788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31340</TotalTime>
  <Words>1399</Words>
  <Application>Microsoft Office PowerPoint</Application>
  <PresentationFormat>‫הצגה על המסך (4:3)</PresentationFormat>
  <Paragraphs>254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2650</cp:revision>
  <dcterms:created xsi:type="dcterms:W3CDTF">2015-01-28T10:22:53Z</dcterms:created>
  <dcterms:modified xsi:type="dcterms:W3CDTF">2024-04-11T09:33:16Z</dcterms:modified>
</cp:coreProperties>
</file>