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733" r:id="rId2"/>
    <p:sldId id="723" r:id="rId3"/>
    <p:sldId id="675" r:id="rId4"/>
    <p:sldId id="724" r:id="rId5"/>
    <p:sldId id="722" r:id="rId6"/>
    <p:sldId id="725" r:id="rId7"/>
    <p:sldId id="726" r:id="rId8"/>
    <p:sldId id="727" r:id="rId9"/>
    <p:sldId id="728" r:id="rId10"/>
    <p:sldId id="729" r:id="rId11"/>
    <p:sldId id="731" r:id="rId12"/>
    <p:sldId id="732" r:id="rId13"/>
    <p:sldId id="429" r:id="rId1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5250" autoAdjust="0"/>
  </p:normalViewPr>
  <p:slideViewPr>
    <p:cSldViewPr>
      <p:cViewPr varScale="1">
        <p:scale>
          <a:sx n="91" d="100"/>
          <a:sy n="91" d="100"/>
        </p:scale>
        <p:origin x="123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כ"ב/ניסן/תשפ"ד</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4116985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696295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12</a:t>
            </a:fld>
            <a:endParaRPr lang="he-IL"/>
          </a:p>
        </p:txBody>
      </p:sp>
    </p:spTree>
    <p:extLst>
      <p:ext uri="{BB962C8B-B14F-4D97-AF65-F5344CB8AC3E}">
        <p14:creationId xmlns:p14="http://schemas.microsoft.com/office/powerpoint/2010/main" val="1458650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268844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602295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3068045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1888488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9877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3195054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78731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692BF-D639-AA97-04D7-57589D364B2D}"/>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9BAEB57B-946B-9248-F06A-AC3488F74619}"/>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E3205225-7FCB-6D56-BD5A-ACF4501B987A}"/>
              </a:ext>
            </a:extLst>
          </p:cNvPr>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a:extLst>
              <a:ext uri="{FF2B5EF4-FFF2-40B4-BE49-F238E27FC236}">
                <a16:creationId xmlns:a16="http://schemas.microsoft.com/office/drawing/2014/main" id="{B0867408-631E-D1CC-CC9D-2EF0002D0922}"/>
              </a:ext>
            </a:extLst>
          </p:cNvPr>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84468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כ"ב/ניסן/תשפ"ד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כ"ב/ניסן/תשפ"ד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f-yomi.com/MediaPage.aspx?id=27235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מט</a:t>
            </a:r>
          </a:p>
          <a:p>
            <a:pPr algn="ctr"/>
            <a:endParaRPr lang="he-IL" sz="2000" b="1" dirty="0">
              <a:solidFill>
                <a:srgbClr val="C0504D">
                  <a:lumMod val="75000"/>
                </a:srgbClr>
              </a:solidFill>
            </a:endParaRPr>
          </a:p>
          <a:p>
            <a:pPr algn="ctr"/>
            <a:r>
              <a:rPr lang="he-IL" sz="2400" b="1" dirty="0">
                <a:solidFill>
                  <a:srgbClr val="C0504D">
                    <a:lumMod val="75000"/>
                  </a:srgbClr>
                </a:solidFill>
              </a:rPr>
              <a:t>דף מח ע"ב (3 שורות מלמטה) – דף מט ע"ב (משנה)</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1159819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A179463-5BF8-2DA8-B822-2EC4E69BF48A}"/>
              </a:ext>
            </a:extLst>
          </p:cNvPr>
          <p:cNvSpPr txBox="1"/>
          <p:nvPr/>
        </p:nvSpPr>
        <p:spPr>
          <a:xfrm>
            <a:off x="-145088" y="35330"/>
            <a:ext cx="2916888" cy="338554"/>
          </a:xfrm>
          <a:prstGeom prst="rect">
            <a:avLst/>
          </a:prstGeom>
          <a:noFill/>
        </p:spPr>
        <p:txBody>
          <a:bodyPr wrap="square" rtlCol="1">
            <a:spAutoFit/>
          </a:bodyPr>
          <a:lstStyle/>
          <a:p>
            <a:r>
              <a:rPr lang="he-IL" sz="1600" b="1" dirty="0">
                <a:solidFill>
                  <a:schemeClr val="bg1">
                    <a:lumMod val="50000"/>
                  </a:schemeClr>
                </a:solidFill>
              </a:rPr>
              <a:t>דף מט עמוד א - דף מט עמוד ב</a:t>
            </a:r>
          </a:p>
        </p:txBody>
      </p:sp>
      <p:sp>
        <p:nvSpPr>
          <p:cNvPr id="7" name="TextBox 3">
            <a:extLst>
              <a:ext uri="{FF2B5EF4-FFF2-40B4-BE49-F238E27FC236}">
                <a16:creationId xmlns:a16="http://schemas.microsoft.com/office/drawing/2014/main" id="{84F1C443-FD7D-A054-77C9-1125FAC3D043}"/>
              </a:ext>
            </a:extLst>
          </p:cNvPr>
          <p:cNvSpPr txBox="1"/>
          <p:nvPr/>
        </p:nvSpPr>
        <p:spPr>
          <a:xfrm>
            <a:off x="234742" y="652630"/>
            <a:ext cx="8280920" cy="4497129"/>
          </a:xfrm>
          <a:prstGeom prst="rect">
            <a:avLst/>
          </a:prstGeom>
          <a:noFill/>
        </p:spPr>
        <p:txBody>
          <a:bodyPr wrap="square" rtlCol="1">
            <a:spAutoFit/>
          </a:bodyPr>
          <a:lstStyle/>
          <a:p>
            <a:pPr>
              <a:lnSpc>
                <a:spcPct val="120000"/>
              </a:lnSpc>
            </a:pPr>
            <a:r>
              <a:rPr lang="he-IL" sz="1600" dirty="0">
                <a:solidFill>
                  <a:srgbClr val="000000"/>
                </a:solidFill>
                <a:latin typeface="Arial" panose="020B0604020202020204" pitchFamily="34" charset="0"/>
              </a:rPr>
              <a:t>גידל בר </a:t>
            </a:r>
            <a:r>
              <a:rPr lang="he-IL" sz="1600" dirty="0" err="1">
                <a:solidFill>
                  <a:srgbClr val="000000"/>
                </a:solidFill>
                <a:latin typeface="Arial" panose="020B0604020202020204" pitchFamily="34" charset="0"/>
              </a:rPr>
              <a:t>מניומי</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הוה</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קאי</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קמיה</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דרב</a:t>
            </a:r>
            <a:r>
              <a:rPr lang="he-IL" sz="1600" dirty="0">
                <a:solidFill>
                  <a:srgbClr val="000000"/>
                </a:solidFill>
                <a:latin typeface="Arial" panose="020B0604020202020204" pitchFamily="34" charset="0"/>
              </a:rPr>
              <a:t> נחמן, </a:t>
            </a:r>
          </a:p>
          <a:p>
            <a:pPr>
              <a:lnSpc>
                <a:spcPct val="120000"/>
              </a:lnSpc>
            </a:pPr>
            <a:r>
              <a:rPr lang="he-IL" sz="1600" dirty="0">
                <a:solidFill>
                  <a:srgbClr val="000000"/>
                </a:solidFill>
                <a:latin typeface="Arial" panose="020B0604020202020204" pitchFamily="34" charset="0"/>
              </a:rPr>
              <a:t>טעה רב נחמן </a:t>
            </a:r>
            <a:r>
              <a:rPr lang="he-IL" sz="1600" b="0" i="0" dirty="0">
                <a:solidFill>
                  <a:srgbClr val="000000"/>
                </a:solidFill>
                <a:effectLst/>
                <a:latin typeface="Arial" panose="020B0604020202020204" pitchFamily="34" charset="0"/>
              </a:rPr>
              <a:t>והדר לרישא.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ליה: </a:t>
            </a:r>
          </a:p>
          <a:p>
            <a:pPr>
              <a:lnSpc>
                <a:spcPct val="120000"/>
              </a:lnSpc>
            </a:pPr>
            <a:r>
              <a:rPr lang="he-IL" sz="1600" b="0" i="0" dirty="0">
                <a:solidFill>
                  <a:srgbClr val="000000"/>
                </a:solidFill>
                <a:effectLst/>
                <a:latin typeface="Arial" panose="020B0604020202020204" pitchFamily="34" charset="0"/>
              </a:rPr>
              <a:t>מאי טעמא עביד מר הכי?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ליה: </a:t>
            </a:r>
          </a:p>
          <a:p>
            <a:pPr>
              <a:lnSpc>
                <a:spcPct val="120000"/>
              </a:lnSpc>
            </a:pP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רבי </a:t>
            </a:r>
            <a:r>
              <a:rPr lang="he-IL" sz="1600" b="0" i="0" dirty="0" err="1">
                <a:solidFill>
                  <a:srgbClr val="000000"/>
                </a:solidFill>
                <a:effectLst/>
                <a:latin typeface="Arial" panose="020B0604020202020204" pitchFamily="34" charset="0"/>
              </a:rPr>
              <a:t>שילא</a:t>
            </a:r>
            <a:r>
              <a:rPr lang="he-IL" sz="1600" b="0" i="0" dirty="0">
                <a:solidFill>
                  <a:srgbClr val="000000"/>
                </a:solidFill>
                <a:effectLst/>
                <a:latin typeface="Arial" panose="020B0604020202020204" pitchFamily="34" charset="0"/>
              </a:rPr>
              <a:t> אמר רב: טעה חוזר לראש.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והא אמר רב </a:t>
            </a:r>
            <a:r>
              <a:rPr lang="he-IL" sz="1600" b="0" i="0" dirty="0" err="1">
                <a:solidFill>
                  <a:srgbClr val="000000"/>
                </a:solidFill>
                <a:effectLst/>
                <a:latin typeface="Arial" panose="020B0604020202020204" pitchFamily="34" charset="0"/>
              </a:rPr>
              <a:t>הונא</a:t>
            </a:r>
            <a:r>
              <a:rPr lang="he-IL" sz="1600" b="0" i="0" dirty="0">
                <a:solidFill>
                  <a:srgbClr val="000000"/>
                </a:solidFill>
                <a:effectLst/>
                <a:latin typeface="Arial" panose="020B0604020202020204" pitchFamily="34" charset="0"/>
              </a:rPr>
              <a:t> אמר רב: טעה אומר ברוך שנתן!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ליה:</a:t>
            </a: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לאו איתמר עלה אמר רב מנשיא בר </a:t>
            </a:r>
            <a:r>
              <a:rPr lang="he-IL" sz="1600" b="0" i="0" dirty="0" err="1">
                <a:solidFill>
                  <a:srgbClr val="000000"/>
                </a:solidFill>
                <a:effectLst/>
                <a:latin typeface="Arial" panose="020B0604020202020204" pitchFamily="34" charset="0"/>
              </a:rPr>
              <a:t>תחליפא</a:t>
            </a:r>
            <a:r>
              <a:rPr lang="he-IL" sz="1600" b="0" i="0" dirty="0">
                <a:solidFill>
                  <a:srgbClr val="000000"/>
                </a:solidFill>
                <a:effectLst/>
                <a:latin typeface="Arial" panose="020B0604020202020204" pitchFamily="34" charset="0"/>
              </a:rPr>
              <a:t> אמר רב: </a:t>
            </a:r>
          </a:p>
          <a:p>
            <a:pPr>
              <a:lnSpc>
                <a:spcPct val="120000"/>
              </a:lnSpc>
            </a:pPr>
            <a:r>
              <a:rPr lang="he-IL" sz="1600" b="0" i="0" dirty="0">
                <a:solidFill>
                  <a:srgbClr val="000000"/>
                </a:solidFill>
                <a:effectLst/>
                <a:latin typeface="Arial" panose="020B0604020202020204" pitchFamily="34" charset="0"/>
              </a:rPr>
              <a:t>לא שנו אלא שלא פתח </a:t>
            </a:r>
            <a:r>
              <a:rPr lang="he-IL" sz="1600" b="0" i="0" dirty="0" err="1">
                <a:solidFill>
                  <a:srgbClr val="000000"/>
                </a:solidFill>
                <a:effectLst/>
                <a:latin typeface="Arial" panose="020B0604020202020204" pitchFamily="34" charset="0"/>
              </a:rPr>
              <a:t>בהטוב</a:t>
            </a:r>
            <a:r>
              <a:rPr lang="he-IL" sz="1600" b="0" i="0" dirty="0">
                <a:solidFill>
                  <a:srgbClr val="000000"/>
                </a:solidFill>
                <a:effectLst/>
                <a:latin typeface="Arial" panose="020B0604020202020204" pitchFamily="34" charset="0"/>
              </a:rPr>
              <a:t> והמטיב, אבל פתח </a:t>
            </a:r>
            <a:r>
              <a:rPr lang="he-IL" sz="1600" b="0" i="0" dirty="0" err="1">
                <a:solidFill>
                  <a:srgbClr val="000000"/>
                </a:solidFill>
                <a:effectLst/>
                <a:latin typeface="Arial" panose="020B0604020202020204" pitchFamily="34" charset="0"/>
              </a:rPr>
              <a:t>בהטוב</a:t>
            </a:r>
            <a:r>
              <a:rPr lang="he-IL" sz="1600" b="0" i="0" dirty="0">
                <a:solidFill>
                  <a:srgbClr val="000000"/>
                </a:solidFill>
                <a:effectLst/>
                <a:latin typeface="Arial" panose="020B0604020202020204" pitchFamily="34" charset="0"/>
              </a:rPr>
              <a:t> והמטיב חוזר לראש. </a:t>
            </a:r>
          </a:p>
        </p:txBody>
      </p:sp>
      <p:sp>
        <p:nvSpPr>
          <p:cNvPr id="2" name="TextBox 5">
            <a:extLst>
              <a:ext uri="{FF2B5EF4-FFF2-40B4-BE49-F238E27FC236}">
                <a16:creationId xmlns:a16="http://schemas.microsoft.com/office/drawing/2014/main" id="{24E9E68F-2CD3-6727-B469-FD01B1987C52}"/>
              </a:ext>
            </a:extLst>
          </p:cNvPr>
          <p:cNvSpPr txBox="1"/>
          <p:nvPr/>
        </p:nvSpPr>
        <p:spPr>
          <a:xfrm>
            <a:off x="8368153" y="1035958"/>
            <a:ext cx="576064" cy="215444"/>
          </a:xfrm>
          <a:prstGeom prst="rect">
            <a:avLst/>
          </a:prstGeom>
          <a:noFill/>
        </p:spPr>
        <p:txBody>
          <a:bodyPr wrap="square" rtlCol="1">
            <a:spAutoFit/>
          </a:bodyPr>
          <a:lstStyle/>
          <a:p>
            <a:r>
              <a:rPr lang="he-IL" sz="800" dirty="0"/>
              <a:t>עמוד ב</a:t>
            </a:r>
          </a:p>
        </p:txBody>
      </p:sp>
      <p:pic>
        <p:nvPicPr>
          <p:cNvPr id="4" name="תמונה 3">
            <a:extLst>
              <a:ext uri="{FF2B5EF4-FFF2-40B4-BE49-F238E27FC236}">
                <a16:creationId xmlns:a16="http://schemas.microsoft.com/office/drawing/2014/main" id="{7FE3EF1A-0ABD-3A8B-6DEC-93D99BB718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6" name="הסבר מלבני מעוגל 6">
            <a:extLst>
              <a:ext uri="{FF2B5EF4-FFF2-40B4-BE49-F238E27FC236}">
                <a16:creationId xmlns:a16="http://schemas.microsoft.com/office/drawing/2014/main" id="{98809ABF-8877-3848-FFB9-64A657D17196}"/>
              </a:ext>
            </a:extLst>
          </p:cNvPr>
          <p:cNvSpPr/>
          <p:nvPr/>
        </p:nvSpPr>
        <p:spPr>
          <a:xfrm>
            <a:off x="348695" y="908720"/>
            <a:ext cx="3359209" cy="3600400"/>
          </a:xfrm>
          <a:prstGeom prst="wedgeRoundRectCallout">
            <a:avLst>
              <a:gd name="adj1" fmla="val 63234"/>
              <a:gd name="adj2" fmla="val 2688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050" dirty="0">
                <a:solidFill>
                  <a:srgbClr val="000000"/>
                </a:solidFill>
                <a:latin typeface="Arial" panose="020B0604020202020204" pitchFamily="34" charset="0"/>
              </a:rPr>
              <a:t>מט עמוד א:</a:t>
            </a:r>
          </a:p>
          <a:p>
            <a:pPr>
              <a:lnSpc>
                <a:spcPct val="120000"/>
              </a:lnSpc>
            </a:pPr>
            <a:endParaRPr lang="he-IL" sz="300" dirty="0">
              <a:solidFill>
                <a:srgbClr val="000000"/>
              </a:solidFill>
              <a:latin typeface="Arial" panose="020B0604020202020204" pitchFamily="34" charset="0"/>
            </a:endParaRPr>
          </a:p>
          <a:p>
            <a:pPr>
              <a:lnSpc>
                <a:spcPct val="120000"/>
              </a:lnSpc>
            </a:pPr>
            <a:r>
              <a:rPr lang="he-IL" sz="1050" dirty="0">
                <a:solidFill>
                  <a:srgbClr val="000000"/>
                </a:solidFill>
                <a:latin typeface="Arial" panose="020B0604020202020204" pitchFamily="34" charset="0"/>
              </a:rPr>
              <a:t>יתיב רבי </a:t>
            </a:r>
            <a:r>
              <a:rPr lang="he-IL" sz="1050" dirty="0" err="1">
                <a:solidFill>
                  <a:srgbClr val="000000"/>
                </a:solidFill>
                <a:latin typeface="Arial" panose="020B0604020202020204" pitchFamily="34" charset="0"/>
              </a:rPr>
              <a:t>זירא</a:t>
            </a:r>
            <a:r>
              <a:rPr lang="he-IL" sz="1050" dirty="0">
                <a:solidFill>
                  <a:srgbClr val="000000"/>
                </a:solidFill>
                <a:latin typeface="Arial" panose="020B0604020202020204" pitchFamily="34" charset="0"/>
              </a:rPr>
              <a:t> אחורי </a:t>
            </a:r>
            <a:r>
              <a:rPr lang="he-IL" sz="1050" dirty="0" err="1">
                <a:solidFill>
                  <a:srgbClr val="000000"/>
                </a:solidFill>
                <a:latin typeface="Arial" panose="020B0604020202020204" pitchFamily="34" charset="0"/>
              </a:rPr>
              <a:t>דרב</a:t>
            </a:r>
            <a:r>
              <a:rPr lang="he-IL" sz="1050" dirty="0">
                <a:solidFill>
                  <a:srgbClr val="000000"/>
                </a:solidFill>
                <a:latin typeface="Arial" panose="020B0604020202020204" pitchFamily="34" charset="0"/>
              </a:rPr>
              <a:t> גידל ויתיב רב גידל </a:t>
            </a:r>
            <a:r>
              <a:rPr lang="he-IL" sz="1050" dirty="0" err="1">
                <a:solidFill>
                  <a:srgbClr val="000000"/>
                </a:solidFill>
                <a:latin typeface="Arial" panose="020B0604020202020204" pitchFamily="34" charset="0"/>
              </a:rPr>
              <a:t>קמיה</a:t>
            </a:r>
            <a:r>
              <a:rPr lang="he-IL" sz="1050" dirty="0">
                <a:solidFill>
                  <a:srgbClr val="000000"/>
                </a:solidFill>
                <a:latin typeface="Arial" panose="020B0604020202020204" pitchFamily="34" charset="0"/>
              </a:rPr>
              <a:t> </a:t>
            </a:r>
            <a:r>
              <a:rPr lang="he-IL" sz="1050" dirty="0" err="1">
                <a:solidFill>
                  <a:srgbClr val="000000"/>
                </a:solidFill>
                <a:latin typeface="Arial" panose="020B0604020202020204" pitchFamily="34" charset="0"/>
              </a:rPr>
              <a:t>דרב</a:t>
            </a:r>
            <a:r>
              <a:rPr lang="he-IL" sz="1050" dirty="0">
                <a:solidFill>
                  <a:srgbClr val="000000"/>
                </a:solidFill>
                <a:latin typeface="Arial" panose="020B0604020202020204" pitchFamily="34" charset="0"/>
              </a:rPr>
              <a:t> </a:t>
            </a:r>
            <a:r>
              <a:rPr lang="he-IL" sz="1050" dirty="0" err="1">
                <a:solidFill>
                  <a:srgbClr val="000000"/>
                </a:solidFill>
                <a:latin typeface="Arial" panose="020B0604020202020204" pitchFamily="34" charset="0"/>
              </a:rPr>
              <a:t>הונא</a:t>
            </a:r>
            <a:r>
              <a:rPr lang="he-IL" sz="1050" dirty="0">
                <a:solidFill>
                  <a:srgbClr val="000000"/>
                </a:solidFill>
                <a:latin typeface="Arial" panose="020B0604020202020204" pitchFamily="34" charset="0"/>
              </a:rPr>
              <a:t> ויתיב </a:t>
            </a:r>
            <a:r>
              <a:rPr lang="he-IL" sz="1050" dirty="0" err="1">
                <a:solidFill>
                  <a:srgbClr val="000000"/>
                </a:solidFill>
                <a:latin typeface="Arial" panose="020B0604020202020204" pitchFamily="34" charset="0"/>
              </a:rPr>
              <a:t>וקאמר</a:t>
            </a:r>
            <a:r>
              <a:rPr lang="he-IL" sz="1050" dirty="0">
                <a:solidFill>
                  <a:srgbClr val="000000"/>
                </a:solidFill>
                <a:latin typeface="Arial" panose="020B0604020202020204" pitchFamily="34" charset="0"/>
              </a:rPr>
              <a:t>: </a:t>
            </a:r>
          </a:p>
          <a:p>
            <a:pPr>
              <a:lnSpc>
                <a:spcPct val="120000"/>
              </a:lnSpc>
            </a:pPr>
            <a:r>
              <a:rPr lang="he-IL" sz="1050" dirty="0">
                <a:solidFill>
                  <a:srgbClr val="000000"/>
                </a:solidFill>
                <a:latin typeface="Arial" panose="020B0604020202020204" pitchFamily="34" charset="0"/>
              </a:rPr>
              <a:t>טעה ולא הזכיר של שבת - </a:t>
            </a:r>
          </a:p>
          <a:p>
            <a:pPr>
              <a:lnSpc>
                <a:spcPct val="120000"/>
              </a:lnSpc>
            </a:pPr>
            <a:r>
              <a:rPr lang="he-IL" sz="1050" dirty="0">
                <a:solidFill>
                  <a:srgbClr val="000000"/>
                </a:solidFill>
                <a:latin typeface="Arial" panose="020B0604020202020204" pitchFamily="34" charset="0"/>
              </a:rPr>
              <a:t>אומר: ברוך שנתן שבתות למנוחה לעמו ישראל באהבה לאות ולברית ברוך מקדש השבת. </a:t>
            </a:r>
          </a:p>
          <a:p>
            <a:pPr>
              <a:lnSpc>
                <a:spcPct val="120000"/>
              </a:lnSpc>
            </a:pPr>
            <a:r>
              <a:rPr lang="he-IL" sz="1050" dirty="0">
                <a:solidFill>
                  <a:srgbClr val="000000"/>
                </a:solidFill>
                <a:latin typeface="Arial" panose="020B0604020202020204" pitchFamily="34" charset="0"/>
              </a:rPr>
              <a:t>אמר ליה: מאן אמרה? </a:t>
            </a:r>
          </a:p>
          <a:p>
            <a:pPr>
              <a:lnSpc>
                <a:spcPct val="120000"/>
              </a:lnSpc>
            </a:pPr>
            <a:r>
              <a:rPr lang="he-IL" sz="1050" dirty="0">
                <a:solidFill>
                  <a:srgbClr val="000000"/>
                </a:solidFill>
                <a:latin typeface="Arial" panose="020B0604020202020204" pitchFamily="34" charset="0"/>
              </a:rPr>
              <a:t>רב. </a:t>
            </a:r>
          </a:p>
          <a:p>
            <a:pPr>
              <a:lnSpc>
                <a:spcPct val="120000"/>
              </a:lnSpc>
            </a:pPr>
            <a:endParaRPr lang="he-IL" sz="300" dirty="0">
              <a:solidFill>
                <a:srgbClr val="000000"/>
              </a:solidFill>
              <a:latin typeface="Arial" panose="020B0604020202020204" pitchFamily="34" charset="0"/>
            </a:endParaRPr>
          </a:p>
          <a:p>
            <a:pPr>
              <a:lnSpc>
                <a:spcPct val="120000"/>
              </a:lnSpc>
            </a:pPr>
            <a:r>
              <a:rPr lang="he-IL" sz="1050" dirty="0">
                <a:solidFill>
                  <a:srgbClr val="000000"/>
                </a:solidFill>
                <a:latin typeface="Arial" panose="020B0604020202020204" pitchFamily="34" charset="0"/>
              </a:rPr>
              <a:t>הדר יתיב </a:t>
            </a:r>
            <a:r>
              <a:rPr lang="he-IL" sz="1050" dirty="0" err="1">
                <a:solidFill>
                  <a:srgbClr val="000000"/>
                </a:solidFill>
                <a:latin typeface="Arial" panose="020B0604020202020204" pitchFamily="34" charset="0"/>
              </a:rPr>
              <a:t>וקאמר</a:t>
            </a:r>
            <a:r>
              <a:rPr lang="he-IL" sz="1050" dirty="0">
                <a:solidFill>
                  <a:srgbClr val="000000"/>
                </a:solidFill>
                <a:latin typeface="Arial" panose="020B0604020202020204" pitchFamily="34" charset="0"/>
              </a:rPr>
              <a:t>: </a:t>
            </a:r>
          </a:p>
          <a:p>
            <a:pPr>
              <a:lnSpc>
                <a:spcPct val="120000"/>
              </a:lnSpc>
            </a:pPr>
            <a:r>
              <a:rPr lang="he-IL" sz="1050" dirty="0">
                <a:solidFill>
                  <a:srgbClr val="000000"/>
                </a:solidFill>
                <a:latin typeface="Arial" panose="020B0604020202020204" pitchFamily="34" charset="0"/>
              </a:rPr>
              <a:t>טעה ולא הזכיר של יום טוב - </a:t>
            </a:r>
          </a:p>
          <a:p>
            <a:pPr>
              <a:lnSpc>
                <a:spcPct val="120000"/>
              </a:lnSpc>
            </a:pPr>
            <a:r>
              <a:rPr lang="he-IL" sz="1050" dirty="0">
                <a:solidFill>
                  <a:srgbClr val="000000"/>
                </a:solidFill>
                <a:latin typeface="Arial" panose="020B0604020202020204" pitchFamily="34" charset="0"/>
              </a:rPr>
              <a:t>אומר: ברוך שנתן ימים טובים לעמו ישראל לשמחה </a:t>
            </a:r>
            <a:r>
              <a:rPr lang="he-IL" sz="1050" dirty="0" err="1">
                <a:solidFill>
                  <a:srgbClr val="000000"/>
                </a:solidFill>
                <a:latin typeface="Arial" panose="020B0604020202020204" pitchFamily="34" charset="0"/>
              </a:rPr>
              <a:t>ולזכרון</a:t>
            </a:r>
            <a:r>
              <a:rPr lang="he-IL" sz="1050" dirty="0">
                <a:solidFill>
                  <a:srgbClr val="000000"/>
                </a:solidFill>
                <a:latin typeface="Arial" panose="020B0604020202020204" pitchFamily="34" charset="0"/>
              </a:rPr>
              <a:t> ברוך מקדש ישראל והזמנים. </a:t>
            </a:r>
          </a:p>
          <a:p>
            <a:pPr>
              <a:lnSpc>
                <a:spcPct val="120000"/>
              </a:lnSpc>
            </a:pPr>
            <a:r>
              <a:rPr lang="he-IL" sz="1050" dirty="0" err="1">
                <a:solidFill>
                  <a:srgbClr val="000000"/>
                </a:solidFill>
                <a:latin typeface="Arial" panose="020B0604020202020204" pitchFamily="34" charset="0"/>
              </a:rPr>
              <a:t>א''ל</a:t>
            </a:r>
            <a:r>
              <a:rPr lang="he-IL" sz="1050" dirty="0">
                <a:solidFill>
                  <a:srgbClr val="000000"/>
                </a:solidFill>
                <a:latin typeface="Arial" panose="020B0604020202020204" pitchFamily="34" charset="0"/>
              </a:rPr>
              <a:t>: מאן אמרה? </a:t>
            </a:r>
          </a:p>
          <a:p>
            <a:pPr>
              <a:lnSpc>
                <a:spcPct val="120000"/>
              </a:lnSpc>
            </a:pPr>
            <a:r>
              <a:rPr lang="he-IL" sz="1050" dirty="0">
                <a:solidFill>
                  <a:srgbClr val="000000"/>
                </a:solidFill>
                <a:latin typeface="Arial" panose="020B0604020202020204" pitchFamily="34" charset="0"/>
              </a:rPr>
              <a:t>רב.</a:t>
            </a:r>
          </a:p>
          <a:p>
            <a:pPr>
              <a:lnSpc>
                <a:spcPct val="120000"/>
              </a:lnSpc>
            </a:pPr>
            <a:endParaRPr lang="he-IL" sz="300" dirty="0">
              <a:solidFill>
                <a:srgbClr val="000000"/>
              </a:solidFill>
              <a:latin typeface="Arial" panose="020B0604020202020204" pitchFamily="34" charset="0"/>
            </a:endParaRPr>
          </a:p>
          <a:p>
            <a:pPr>
              <a:lnSpc>
                <a:spcPct val="120000"/>
              </a:lnSpc>
            </a:pPr>
            <a:r>
              <a:rPr lang="he-IL" sz="1050" dirty="0">
                <a:solidFill>
                  <a:srgbClr val="000000"/>
                </a:solidFill>
                <a:latin typeface="Arial" panose="020B0604020202020204" pitchFamily="34" charset="0"/>
              </a:rPr>
              <a:t>הדר יתיב </a:t>
            </a:r>
            <a:r>
              <a:rPr lang="he-IL" sz="1050" dirty="0" err="1">
                <a:solidFill>
                  <a:srgbClr val="000000"/>
                </a:solidFill>
                <a:latin typeface="Arial" panose="020B0604020202020204" pitchFamily="34" charset="0"/>
              </a:rPr>
              <a:t>וקאמר</a:t>
            </a:r>
            <a:r>
              <a:rPr lang="he-IL" sz="1050" dirty="0">
                <a:solidFill>
                  <a:srgbClr val="000000"/>
                </a:solidFill>
                <a:latin typeface="Arial" panose="020B0604020202020204" pitchFamily="34" charset="0"/>
              </a:rPr>
              <a:t>: </a:t>
            </a:r>
          </a:p>
          <a:p>
            <a:pPr>
              <a:lnSpc>
                <a:spcPct val="120000"/>
              </a:lnSpc>
            </a:pPr>
            <a:r>
              <a:rPr lang="he-IL" sz="1050" dirty="0">
                <a:solidFill>
                  <a:srgbClr val="000000"/>
                </a:solidFill>
                <a:latin typeface="Arial" panose="020B0604020202020204" pitchFamily="34" charset="0"/>
              </a:rPr>
              <a:t>טעה ולא הזכיר של ראש חודש - </a:t>
            </a:r>
          </a:p>
          <a:p>
            <a:pPr>
              <a:lnSpc>
                <a:spcPct val="120000"/>
              </a:lnSpc>
            </a:pPr>
            <a:r>
              <a:rPr lang="he-IL" sz="1050" dirty="0">
                <a:solidFill>
                  <a:srgbClr val="000000"/>
                </a:solidFill>
                <a:latin typeface="Arial" panose="020B0604020202020204" pitchFamily="34" charset="0"/>
              </a:rPr>
              <a:t>אומר: ברוך שנתן ראשי חדשים לעמו ישראל </a:t>
            </a:r>
            <a:r>
              <a:rPr lang="he-IL" sz="1050" dirty="0" err="1">
                <a:solidFill>
                  <a:srgbClr val="000000"/>
                </a:solidFill>
                <a:latin typeface="Arial" panose="020B0604020202020204" pitchFamily="34" charset="0"/>
              </a:rPr>
              <a:t>לזכרון</a:t>
            </a:r>
            <a:r>
              <a:rPr lang="he-IL" sz="1050" dirty="0">
                <a:solidFill>
                  <a:srgbClr val="000000"/>
                </a:solidFill>
                <a:latin typeface="Arial" panose="020B0604020202020204" pitchFamily="34" charset="0"/>
              </a:rPr>
              <a:t>... </a:t>
            </a:r>
          </a:p>
        </p:txBody>
      </p:sp>
    </p:spTree>
    <p:extLst>
      <p:ext uri="{BB962C8B-B14F-4D97-AF65-F5344CB8AC3E}">
        <p14:creationId xmlns:p14="http://schemas.microsoft.com/office/powerpoint/2010/main" val="408549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A179463-5BF8-2DA8-B822-2EC4E69BF48A}"/>
              </a:ext>
            </a:extLst>
          </p:cNvPr>
          <p:cNvSpPr txBox="1"/>
          <p:nvPr/>
        </p:nvSpPr>
        <p:spPr>
          <a:xfrm>
            <a:off x="-145088" y="35330"/>
            <a:ext cx="1548736" cy="338554"/>
          </a:xfrm>
          <a:prstGeom prst="rect">
            <a:avLst/>
          </a:prstGeom>
          <a:noFill/>
        </p:spPr>
        <p:txBody>
          <a:bodyPr wrap="square" rtlCol="1">
            <a:spAutoFit/>
          </a:bodyPr>
          <a:lstStyle/>
          <a:p>
            <a:r>
              <a:rPr lang="he-IL" sz="1600" b="1" dirty="0">
                <a:solidFill>
                  <a:schemeClr val="bg1">
                    <a:lumMod val="50000"/>
                  </a:schemeClr>
                </a:solidFill>
              </a:rPr>
              <a:t>דף מט עמוד ב</a:t>
            </a:r>
          </a:p>
        </p:txBody>
      </p:sp>
      <p:sp>
        <p:nvSpPr>
          <p:cNvPr id="7" name="TextBox 3">
            <a:extLst>
              <a:ext uri="{FF2B5EF4-FFF2-40B4-BE49-F238E27FC236}">
                <a16:creationId xmlns:a16="http://schemas.microsoft.com/office/drawing/2014/main" id="{84F1C443-FD7D-A054-77C9-1125FAC3D043}"/>
              </a:ext>
            </a:extLst>
          </p:cNvPr>
          <p:cNvSpPr txBox="1"/>
          <p:nvPr/>
        </p:nvSpPr>
        <p:spPr>
          <a:xfrm>
            <a:off x="107504" y="620688"/>
            <a:ext cx="8568952" cy="5383525"/>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אמר רב אידי בר אבין אמר רב עמרם אמר רב נחמן אמר שמואל: </a:t>
            </a:r>
          </a:p>
          <a:p>
            <a:pPr>
              <a:lnSpc>
                <a:spcPct val="120000"/>
              </a:lnSpc>
            </a:pPr>
            <a:r>
              <a:rPr lang="he-IL" sz="1600" b="0" i="0" dirty="0">
                <a:solidFill>
                  <a:srgbClr val="000000"/>
                </a:solidFill>
                <a:effectLst/>
                <a:latin typeface="Arial" panose="020B0604020202020204" pitchFamily="34" charset="0"/>
              </a:rPr>
              <a:t>טעה ולא הזכיר של ראש חדש בתפלה -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בברכת המזון - אין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ליה רב </a:t>
            </a:r>
            <a:r>
              <a:rPr lang="he-IL" sz="800" b="0" i="0" dirty="0">
                <a:solidFill>
                  <a:srgbClr val="000000"/>
                </a:solidFill>
                <a:effectLst/>
                <a:latin typeface="Arial" panose="020B0604020202020204" pitchFamily="34" charset="0"/>
              </a:rPr>
              <a:t>(ב"ח: אידי בר)</a:t>
            </a:r>
            <a:r>
              <a:rPr lang="he-IL" sz="1600" b="0" i="0" dirty="0">
                <a:solidFill>
                  <a:srgbClr val="000000"/>
                </a:solidFill>
                <a:effectLst/>
                <a:latin typeface="Arial" panose="020B0604020202020204" pitchFamily="34" charset="0"/>
              </a:rPr>
              <a:t> אבין לרב עמרם: </a:t>
            </a:r>
          </a:p>
          <a:p>
            <a:pPr>
              <a:lnSpc>
                <a:spcPct val="120000"/>
              </a:lnSpc>
            </a:pPr>
            <a:r>
              <a:rPr lang="he-IL" sz="1600" b="0" i="0" dirty="0">
                <a:solidFill>
                  <a:srgbClr val="000000"/>
                </a:solidFill>
                <a:effectLst/>
                <a:latin typeface="Arial" panose="020B0604020202020204" pitchFamily="34" charset="0"/>
              </a:rPr>
              <a:t>מאי שנא תפלה ומאי שנא ברכת המזון?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ליה: </a:t>
            </a:r>
          </a:p>
          <a:p>
            <a:pPr>
              <a:lnSpc>
                <a:spcPct val="120000"/>
              </a:lnSpc>
            </a:pPr>
            <a:r>
              <a:rPr lang="he-IL" sz="1600" b="0" i="0" dirty="0">
                <a:solidFill>
                  <a:srgbClr val="000000"/>
                </a:solidFill>
                <a:effectLst/>
                <a:latin typeface="Arial" panose="020B0604020202020204" pitchFamily="34" charset="0"/>
              </a:rPr>
              <a:t>אף לדידי </a:t>
            </a:r>
            <a:r>
              <a:rPr lang="he-IL" sz="1600" b="0" i="0" dirty="0" err="1">
                <a:solidFill>
                  <a:srgbClr val="000000"/>
                </a:solidFill>
                <a:effectLst/>
                <a:latin typeface="Arial" panose="020B0604020202020204" pitchFamily="34" charset="0"/>
              </a:rPr>
              <a:t>קשיא</a:t>
            </a:r>
            <a:r>
              <a:rPr lang="he-IL" sz="1600" b="0" i="0" dirty="0">
                <a:solidFill>
                  <a:srgbClr val="000000"/>
                </a:solidFill>
                <a:effectLst/>
                <a:latin typeface="Arial" panose="020B0604020202020204" pitchFamily="34" charset="0"/>
              </a:rPr>
              <a:t> לי </a:t>
            </a:r>
            <a:r>
              <a:rPr lang="he-IL" sz="1600" b="0" i="0" dirty="0" err="1">
                <a:solidFill>
                  <a:srgbClr val="000000"/>
                </a:solidFill>
                <a:effectLst/>
                <a:latin typeface="Arial" panose="020B0604020202020204" pitchFamily="34" charset="0"/>
              </a:rPr>
              <a:t>ושאילתיה</a:t>
            </a:r>
            <a:r>
              <a:rPr lang="he-IL" sz="1600" b="0" i="0" dirty="0">
                <a:solidFill>
                  <a:srgbClr val="000000"/>
                </a:solidFill>
                <a:effectLst/>
                <a:latin typeface="Arial" panose="020B0604020202020204" pitchFamily="34" charset="0"/>
              </a:rPr>
              <a:t> לרב נחמן ואמר לי: </a:t>
            </a:r>
          </a:p>
          <a:p>
            <a:pPr>
              <a:lnSpc>
                <a:spcPct val="120000"/>
              </a:lnSpc>
            </a:pPr>
            <a:r>
              <a:rPr lang="he-IL" sz="1600" b="0" i="0" dirty="0">
                <a:solidFill>
                  <a:srgbClr val="000000"/>
                </a:solidFill>
                <a:effectLst/>
                <a:latin typeface="Arial" panose="020B0604020202020204" pitchFamily="34" charset="0"/>
              </a:rPr>
              <a:t>מיניה </a:t>
            </a:r>
            <a:r>
              <a:rPr lang="he-IL" sz="1600" b="0" i="0" dirty="0" err="1">
                <a:solidFill>
                  <a:srgbClr val="000000"/>
                </a:solidFill>
                <a:effectLst/>
                <a:latin typeface="Arial" panose="020B0604020202020204" pitchFamily="34" charset="0"/>
              </a:rPr>
              <a:t>דמר</a:t>
            </a:r>
            <a:r>
              <a:rPr lang="he-IL" sz="1600" b="0" i="0" dirty="0">
                <a:solidFill>
                  <a:srgbClr val="000000"/>
                </a:solidFill>
                <a:effectLst/>
                <a:latin typeface="Arial" panose="020B0604020202020204" pitchFamily="34" charset="0"/>
              </a:rPr>
              <a:t> שמואל לא </a:t>
            </a:r>
            <a:r>
              <a:rPr lang="he-IL" sz="1600" b="0" i="0" dirty="0" err="1">
                <a:solidFill>
                  <a:srgbClr val="000000"/>
                </a:solidFill>
                <a:effectLst/>
                <a:latin typeface="Arial" panose="020B0604020202020204" pitchFamily="34" charset="0"/>
              </a:rPr>
              <a:t>שמיע</a:t>
            </a:r>
            <a:r>
              <a:rPr lang="he-IL" sz="1600" b="0" i="0" dirty="0">
                <a:solidFill>
                  <a:srgbClr val="000000"/>
                </a:solidFill>
                <a:effectLst/>
                <a:latin typeface="Arial" panose="020B0604020202020204" pitchFamily="34" charset="0"/>
              </a:rPr>
              <a:t> לי, </a:t>
            </a:r>
          </a:p>
          <a:p>
            <a:pPr>
              <a:lnSpc>
                <a:spcPct val="120000"/>
              </a:lnSpc>
            </a:pPr>
            <a:r>
              <a:rPr lang="he-IL" sz="1600" b="0" i="0" dirty="0">
                <a:solidFill>
                  <a:srgbClr val="000000"/>
                </a:solidFill>
                <a:effectLst/>
                <a:latin typeface="Arial" panose="020B0604020202020204" pitchFamily="34" charset="0"/>
              </a:rPr>
              <a:t>אלא </a:t>
            </a:r>
            <a:r>
              <a:rPr lang="he-IL" sz="1600" b="0" i="0" dirty="0" err="1">
                <a:solidFill>
                  <a:srgbClr val="000000"/>
                </a:solidFill>
                <a:effectLst/>
                <a:latin typeface="Arial" panose="020B0604020202020204" pitchFamily="34" charset="0"/>
              </a:rPr>
              <a:t>נחזי</a:t>
            </a:r>
            <a:r>
              <a:rPr lang="he-IL" sz="1600" b="0" i="0" dirty="0">
                <a:solidFill>
                  <a:srgbClr val="000000"/>
                </a:solidFill>
                <a:effectLst/>
                <a:latin typeface="Arial" panose="020B0604020202020204" pitchFamily="34" charset="0"/>
              </a:rPr>
              <a:t> אנן - תפלה </a:t>
            </a:r>
            <a:r>
              <a:rPr lang="he-IL" sz="1600" b="0" i="0" dirty="0" err="1">
                <a:solidFill>
                  <a:srgbClr val="000000"/>
                </a:solidFill>
                <a:effectLst/>
                <a:latin typeface="Arial" panose="020B0604020202020204" pitchFamily="34" charset="0"/>
              </a:rPr>
              <a:t>דחובה</a:t>
            </a:r>
            <a:r>
              <a:rPr lang="he-IL" sz="1600" b="0" i="0" dirty="0">
                <a:solidFill>
                  <a:srgbClr val="000000"/>
                </a:solidFill>
                <a:effectLst/>
                <a:latin typeface="Arial" panose="020B0604020202020204" pitchFamily="34" charset="0"/>
              </a:rPr>
              <a:t> היא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ברכת </a:t>
            </a:r>
            <a:r>
              <a:rPr lang="he-IL" sz="1600" b="0" i="0" dirty="0" err="1">
                <a:solidFill>
                  <a:srgbClr val="000000"/>
                </a:solidFill>
                <a:effectLst/>
                <a:latin typeface="Arial" panose="020B0604020202020204" pitchFamily="34" charset="0"/>
              </a:rPr>
              <a:t>מזונא</a:t>
            </a:r>
            <a:r>
              <a:rPr lang="he-IL" sz="1600" b="0" i="0" dirty="0">
                <a:solidFill>
                  <a:srgbClr val="000000"/>
                </a:solidFill>
                <a:effectLst/>
                <a:latin typeface="Arial" panose="020B0604020202020204" pitchFamily="34" charset="0"/>
              </a:rPr>
              <a:t> דאי בעי אכיל אי בעי לא אכיל אין </a:t>
            </a:r>
            <a:r>
              <a:rPr lang="he-IL" sz="1600" b="0" i="0" dirty="0" err="1">
                <a:solidFill>
                  <a:srgbClr val="000000"/>
                </a:solidFill>
                <a:effectLst/>
                <a:latin typeface="Arial" panose="020B0604020202020204" pitchFamily="34" charset="0"/>
              </a:rPr>
              <a:t>מחזירין</a:t>
            </a:r>
            <a:r>
              <a:rPr lang="he-IL" sz="1600" b="0" i="0" dirty="0">
                <a:solidFill>
                  <a:srgbClr val="000000"/>
                </a:solidFill>
                <a:effectLst/>
                <a:latin typeface="Arial" panose="020B0604020202020204" pitchFamily="34" charset="0"/>
              </a:rPr>
              <a:t> אותו.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אלא מעתה שבתות וימים טובים דלא סגי דלא אכיל הכי נמי דאי טעי הדר?</a:t>
            </a: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ליה: </a:t>
            </a:r>
          </a:p>
          <a:p>
            <a:pPr>
              <a:lnSpc>
                <a:spcPct val="120000"/>
              </a:lnSpc>
            </a:pPr>
            <a:r>
              <a:rPr lang="he-IL" sz="1600" b="0" i="0" dirty="0">
                <a:solidFill>
                  <a:srgbClr val="000000"/>
                </a:solidFill>
                <a:effectLst/>
                <a:latin typeface="Arial" panose="020B0604020202020204" pitchFamily="34" charset="0"/>
              </a:rPr>
              <a:t>אין, </a:t>
            </a:r>
            <a:r>
              <a:rPr lang="he-IL" sz="1600" b="0" i="0" dirty="0" err="1">
                <a:solidFill>
                  <a:srgbClr val="000000"/>
                </a:solidFill>
                <a:effectLst/>
                <a:latin typeface="Arial" panose="020B0604020202020204" pitchFamily="34" charset="0"/>
              </a:rPr>
              <a:t>דאמר</a:t>
            </a:r>
            <a:r>
              <a:rPr lang="he-IL" sz="1600" b="0" i="0" dirty="0">
                <a:solidFill>
                  <a:srgbClr val="000000"/>
                </a:solidFill>
                <a:effectLst/>
                <a:latin typeface="Arial" panose="020B0604020202020204" pitchFamily="34" charset="0"/>
              </a:rPr>
              <a:t> רבי </a:t>
            </a:r>
            <a:r>
              <a:rPr lang="he-IL" sz="1600" b="0" i="0" dirty="0" err="1">
                <a:solidFill>
                  <a:srgbClr val="000000"/>
                </a:solidFill>
                <a:effectLst/>
                <a:latin typeface="Arial" panose="020B0604020202020204" pitchFamily="34" charset="0"/>
              </a:rPr>
              <a:t>שילא</a:t>
            </a:r>
            <a:r>
              <a:rPr lang="he-IL" sz="1600" b="0" i="0" dirty="0">
                <a:solidFill>
                  <a:srgbClr val="000000"/>
                </a:solidFill>
                <a:effectLst/>
                <a:latin typeface="Arial" panose="020B0604020202020204" pitchFamily="34" charset="0"/>
              </a:rPr>
              <a:t> אמר רב: טעה חוזר לראש.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והא אמר רב </a:t>
            </a:r>
            <a:r>
              <a:rPr lang="he-IL" sz="1600" b="0" i="0" dirty="0" err="1">
                <a:solidFill>
                  <a:srgbClr val="000000"/>
                </a:solidFill>
                <a:effectLst/>
                <a:latin typeface="Arial" panose="020B0604020202020204" pitchFamily="34" charset="0"/>
              </a:rPr>
              <a:t>הונא</a:t>
            </a:r>
            <a:r>
              <a:rPr lang="he-IL" sz="1600" b="0" i="0" dirty="0">
                <a:solidFill>
                  <a:srgbClr val="000000"/>
                </a:solidFill>
                <a:effectLst/>
                <a:latin typeface="Arial" panose="020B0604020202020204" pitchFamily="34" charset="0"/>
              </a:rPr>
              <a:t> אמר רב: טעה אומר ברוך שנתן! </a:t>
            </a:r>
          </a:p>
          <a:p>
            <a:pPr>
              <a:lnSpc>
                <a:spcPct val="120000"/>
              </a:lnSpc>
            </a:pPr>
            <a:r>
              <a:rPr lang="he-IL" sz="1600" b="0" i="0" dirty="0">
                <a:solidFill>
                  <a:srgbClr val="000000"/>
                </a:solidFill>
                <a:effectLst/>
                <a:latin typeface="Arial" panose="020B0604020202020204" pitchFamily="34" charset="0"/>
              </a:rPr>
              <a:t>לאו איתמר עלה: לא שנו אלא שלא פתח </a:t>
            </a:r>
            <a:r>
              <a:rPr lang="he-IL" sz="1600" b="0" i="0" dirty="0" err="1">
                <a:solidFill>
                  <a:srgbClr val="000000"/>
                </a:solidFill>
                <a:effectLst/>
                <a:latin typeface="Arial" panose="020B0604020202020204" pitchFamily="34" charset="0"/>
              </a:rPr>
              <a:t>בהטוב</a:t>
            </a:r>
            <a:r>
              <a:rPr lang="he-IL" sz="1600" b="0" i="0" dirty="0">
                <a:solidFill>
                  <a:srgbClr val="000000"/>
                </a:solidFill>
                <a:effectLst/>
                <a:latin typeface="Arial" panose="020B0604020202020204" pitchFamily="34" charset="0"/>
              </a:rPr>
              <a:t> והמטיב, אבל פתח </a:t>
            </a:r>
            <a:r>
              <a:rPr lang="he-IL" sz="1600" b="0" i="0" dirty="0" err="1">
                <a:solidFill>
                  <a:srgbClr val="000000"/>
                </a:solidFill>
                <a:effectLst/>
                <a:latin typeface="Arial" panose="020B0604020202020204" pitchFamily="34" charset="0"/>
              </a:rPr>
              <a:t>בהטוב</a:t>
            </a:r>
            <a:r>
              <a:rPr lang="he-IL" sz="1600" b="0" i="0" dirty="0">
                <a:solidFill>
                  <a:srgbClr val="000000"/>
                </a:solidFill>
                <a:effectLst/>
                <a:latin typeface="Arial" panose="020B0604020202020204" pitchFamily="34" charset="0"/>
              </a:rPr>
              <a:t> והמטיב חוזר לראש.</a:t>
            </a:r>
          </a:p>
        </p:txBody>
      </p:sp>
      <p:pic>
        <p:nvPicPr>
          <p:cNvPr id="2" name="תמונה 1">
            <a:extLst>
              <a:ext uri="{FF2B5EF4-FFF2-40B4-BE49-F238E27FC236}">
                <a16:creationId xmlns:a16="http://schemas.microsoft.com/office/drawing/2014/main" id="{9F8DE11A-B781-8749-D65F-DA446CEA6A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Tree>
    <p:extLst>
      <p:ext uri="{BB962C8B-B14F-4D97-AF65-F5344CB8AC3E}">
        <p14:creationId xmlns:p14="http://schemas.microsoft.com/office/powerpoint/2010/main" val="1086412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A179463-5BF8-2DA8-B822-2EC4E69BF48A}"/>
              </a:ext>
            </a:extLst>
          </p:cNvPr>
          <p:cNvSpPr txBox="1"/>
          <p:nvPr/>
        </p:nvSpPr>
        <p:spPr>
          <a:xfrm>
            <a:off x="-145088" y="35330"/>
            <a:ext cx="1548736" cy="338554"/>
          </a:xfrm>
          <a:prstGeom prst="rect">
            <a:avLst/>
          </a:prstGeom>
          <a:noFill/>
        </p:spPr>
        <p:txBody>
          <a:bodyPr wrap="square" rtlCol="1">
            <a:spAutoFit/>
          </a:bodyPr>
          <a:lstStyle/>
          <a:p>
            <a:r>
              <a:rPr lang="he-IL" sz="1600" b="1" dirty="0">
                <a:solidFill>
                  <a:schemeClr val="bg1">
                    <a:lumMod val="50000"/>
                  </a:schemeClr>
                </a:solidFill>
              </a:rPr>
              <a:t>דף מט עמוד ב</a:t>
            </a:r>
          </a:p>
        </p:txBody>
      </p:sp>
      <p:sp>
        <p:nvSpPr>
          <p:cNvPr id="7" name="TextBox 3">
            <a:extLst>
              <a:ext uri="{FF2B5EF4-FFF2-40B4-BE49-F238E27FC236}">
                <a16:creationId xmlns:a16="http://schemas.microsoft.com/office/drawing/2014/main" id="{84F1C443-FD7D-A054-77C9-1125FAC3D043}"/>
              </a:ext>
            </a:extLst>
          </p:cNvPr>
          <p:cNvSpPr txBox="1"/>
          <p:nvPr/>
        </p:nvSpPr>
        <p:spPr>
          <a:xfrm>
            <a:off x="1475656" y="990369"/>
            <a:ext cx="7056784" cy="5531258"/>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 עד כמה </a:t>
            </a:r>
            <a:r>
              <a:rPr lang="he-IL" sz="1600" b="0" i="0" dirty="0" err="1">
                <a:solidFill>
                  <a:srgbClr val="000000"/>
                </a:solidFill>
                <a:effectLst/>
                <a:latin typeface="Arial" panose="020B0604020202020204" pitchFamily="34" charset="0"/>
              </a:rPr>
              <a:t>מזמנין</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וכו</a:t>
            </a:r>
            <a:r>
              <a:rPr lang="he-IL" sz="1600" b="0" i="0" dirty="0">
                <a:solidFill>
                  <a:srgbClr val="000000"/>
                </a:solidFill>
                <a:effectLst/>
                <a:latin typeface="Arial" panose="020B0604020202020204" pitchFamily="34" charset="0"/>
              </a:rPr>
              <a:t>': </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למימרא</a:t>
            </a:r>
            <a:r>
              <a:rPr lang="he-IL" sz="1600" b="0" i="0" dirty="0">
                <a:solidFill>
                  <a:srgbClr val="000000"/>
                </a:solidFill>
                <a:effectLst/>
                <a:latin typeface="Arial" panose="020B0604020202020204" pitchFamily="34" charset="0"/>
              </a:rPr>
              <a:t> דרבי מאיר </a:t>
            </a:r>
            <a:r>
              <a:rPr lang="he-IL" sz="1600" b="0" i="0" dirty="0" err="1">
                <a:solidFill>
                  <a:srgbClr val="000000"/>
                </a:solidFill>
                <a:effectLst/>
                <a:latin typeface="Arial" panose="020B0604020202020204" pitchFamily="34" charset="0"/>
              </a:rPr>
              <a:t>חשיב</a:t>
            </a:r>
            <a:r>
              <a:rPr lang="he-IL" sz="1600" b="0" i="0" dirty="0">
                <a:solidFill>
                  <a:srgbClr val="000000"/>
                </a:solidFill>
                <a:effectLst/>
                <a:latin typeface="Arial" panose="020B0604020202020204" pitchFamily="34" charset="0"/>
              </a:rPr>
              <a:t> ליה כזית ורבי יהודה כביצה, </a:t>
            </a:r>
          </a:p>
          <a:p>
            <a:pPr>
              <a:lnSpc>
                <a:spcPct val="120000"/>
              </a:lnSpc>
            </a:pPr>
            <a:r>
              <a:rPr lang="he-IL" sz="1600" b="0" i="0" dirty="0">
                <a:solidFill>
                  <a:srgbClr val="000000"/>
                </a:solidFill>
                <a:effectLst/>
                <a:latin typeface="Arial" panose="020B0604020202020204" pitchFamily="34" charset="0"/>
              </a:rPr>
              <a:t>והא איפכא שמעינן להו, </a:t>
            </a:r>
            <a:r>
              <a:rPr lang="he-IL" sz="1600" b="0" i="0" dirty="0" err="1">
                <a:solidFill>
                  <a:srgbClr val="000000"/>
                </a:solidFill>
                <a:effectLst/>
                <a:latin typeface="Arial" panose="020B0604020202020204" pitchFamily="34" charset="0"/>
              </a:rPr>
              <a:t>דתנן</a:t>
            </a:r>
            <a:r>
              <a:rPr lang="he-IL" sz="16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וכן מי שיצא מירושלים ונזכר שהיה בידו בשר קדש –</a:t>
            </a:r>
          </a:p>
          <a:p>
            <a:pPr>
              <a:lnSpc>
                <a:spcPct val="120000"/>
              </a:lnSpc>
            </a:pPr>
            <a:r>
              <a:rPr lang="he-IL" sz="1600" dirty="0">
                <a:solidFill>
                  <a:srgbClr val="F79646">
                    <a:lumMod val="50000"/>
                  </a:srgbClr>
                </a:solidFill>
              </a:rPr>
              <a:t>אם עבר צופים - שורפו במקומו, ואם לאו - חוזר ושורפו לפני הבירה מעצי המערכה. </a:t>
            </a:r>
          </a:p>
          <a:p>
            <a:pPr>
              <a:lnSpc>
                <a:spcPct val="120000"/>
              </a:lnSpc>
            </a:pPr>
            <a:r>
              <a:rPr lang="he-IL" sz="1600" dirty="0">
                <a:solidFill>
                  <a:srgbClr val="F79646">
                    <a:lumMod val="50000"/>
                  </a:srgbClr>
                </a:solidFill>
              </a:rPr>
              <a:t>עד כמה הם חוזרים? רבי מאיר אומר: זה וזה </a:t>
            </a:r>
            <a:r>
              <a:rPr lang="he-IL" sz="1600" dirty="0" err="1">
                <a:solidFill>
                  <a:srgbClr val="F79646">
                    <a:lumMod val="50000"/>
                  </a:srgbClr>
                </a:solidFill>
              </a:rPr>
              <a:t>בכביצה</a:t>
            </a:r>
            <a:r>
              <a:rPr lang="he-IL" sz="1600" dirty="0">
                <a:solidFill>
                  <a:srgbClr val="F79646">
                    <a:lumMod val="50000"/>
                  </a:srgbClr>
                </a:solidFill>
              </a:rPr>
              <a:t>, ורבי יהודה אומר: זה וזה </a:t>
            </a:r>
            <a:r>
              <a:rPr lang="he-IL" sz="1600" dirty="0" err="1">
                <a:solidFill>
                  <a:srgbClr val="F79646">
                    <a:lumMod val="50000"/>
                  </a:srgbClr>
                </a:solidFill>
              </a:rPr>
              <a:t>בכזית</a:t>
            </a:r>
            <a:r>
              <a:rPr lang="he-IL" sz="1600" dirty="0">
                <a:solidFill>
                  <a:srgbClr val="F79646">
                    <a:lumMod val="50000"/>
                  </a:srgbClr>
                </a:solidFill>
              </a:rPr>
              <a:t>. </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רבי יוחנן: </a:t>
            </a:r>
          </a:p>
          <a:p>
            <a:pPr>
              <a:lnSpc>
                <a:spcPct val="120000"/>
              </a:lnSpc>
            </a:pPr>
            <a:r>
              <a:rPr lang="he-IL" sz="1600" b="0" i="0" dirty="0">
                <a:solidFill>
                  <a:srgbClr val="000000"/>
                </a:solidFill>
                <a:effectLst/>
                <a:latin typeface="Arial" panose="020B0604020202020204" pitchFamily="34" charset="0"/>
              </a:rPr>
              <a:t>מוחלפת השיטה.</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אביי</a:t>
            </a:r>
            <a:r>
              <a:rPr lang="he-IL" sz="1600" b="0" i="0" dirty="0">
                <a:solidFill>
                  <a:srgbClr val="000000"/>
                </a:solidFill>
                <a:effectLst/>
                <a:latin typeface="Arial" panose="020B0604020202020204" pitchFamily="34" charset="0"/>
              </a:rPr>
              <a:t> אמר: </a:t>
            </a:r>
          </a:p>
          <a:p>
            <a:pPr>
              <a:lnSpc>
                <a:spcPct val="120000"/>
              </a:lnSpc>
            </a:pPr>
            <a:r>
              <a:rPr lang="he-IL" sz="1600" b="0" i="0" dirty="0">
                <a:solidFill>
                  <a:srgbClr val="000000"/>
                </a:solidFill>
                <a:effectLst/>
                <a:latin typeface="Arial" panose="020B0604020202020204" pitchFamily="34" charset="0"/>
              </a:rPr>
              <a:t>לעולם לא </a:t>
            </a:r>
            <a:r>
              <a:rPr lang="he-IL" sz="1600" b="0" i="0" dirty="0" err="1">
                <a:solidFill>
                  <a:srgbClr val="000000"/>
                </a:solidFill>
                <a:effectLst/>
                <a:latin typeface="Arial" panose="020B0604020202020204" pitchFamily="34" charset="0"/>
              </a:rPr>
              <a:t>תיפוך</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הכא בקראי פליגי – </a:t>
            </a:r>
          </a:p>
          <a:p>
            <a:pPr>
              <a:lnSpc>
                <a:spcPct val="120000"/>
              </a:lnSpc>
            </a:pPr>
            <a:r>
              <a:rPr lang="he-IL" sz="1600" b="0" i="0" dirty="0">
                <a:solidFill>
                  <a:srgbClr val="000000"/>
                </a:solidFill>
                <a:effectLst/>
                <a:latin typeface="Arial" panose="020B0604020202020204" pitchFamily="34" charset="0"/>
              </a:rPr>
              <a:t>ר' מאיר סבר 'ואכלת' זו אכילה 'ושבעת' זו שתיה ואכילה </a:t>
            </a:r>
            <a:r>
              <a:rPr lang="he-IL" sz="1600" b="0" i="0" dirty="0" err="1">
                <a:solidFill>
                  <a:srgbClr val="000000"/>
                </a:solidFill>
                <a:effectLst/>
                <a:latin typeface="Arial" panose="020B0604020202020204" pitchFamily="34" charset="0"/>
              </a:rPr>
              <a:t>בכזית</a:t>
            </a:r>
            <a:r>
              <a:rPr lang="he-IL" sz="1600" b="0" i="0" dirty="0">
                <a:solidFill>
                  <a:srgbClr val="000000"/>
                </a:solidFill>
                <a:effectLst/>
                <a:latin typeface="Arial" panose="020B0604020202020204" pitchFamily="34" charset="0"/>
              </a:rPr>
              <a:t>,</a:t>
            </a:r>
          </a:p>
          <a:p>
            <a:pPr>
              <a:lnSpc>
                <a:spcPct val="120000"/>
              </a:lnSpc>
            </a:pPr>
            <a:r>
              <a:rPr lang="he-IL" sz="1600" b="0" i="0" dirty="0">
                <a:solidFill>
                  <a:srgbClr val="000000"/>
                </a:solidFill>
                <a:effectLst/>
                <a:latin typeface="Arial" panose="020B0604020202020204" pitchFamily="34" charset="0"/>
              </a:rPr>
              <a:t>ורבי יהודה סבר 'ואכלת ושבעת' אכילה שיש בה שביעה ואיזו זו כביצה. </a:t>
            </a:r>
          </a:p>
          <a:p>
            <a:pPr>
              <a:lnSpc>
                <a:spcPct val="120000"/>
              </a:lnSpc>
            </a:pPr>
            <a:r>
              <a:rPr lang="he-IL" sz="1600" b="0" i="0" dirty="0">
                <a:solidFill>
                  <a:srgbClr val="000000"/>
                </a:solidFill>
                <a:effectLst/>
                <a:latin typeface="Arial" panose="020B0604020202020204" pitchFamily="34" charset="0"/>
              </a:rPr>
              <a:t>התם </a:t>
            </a:r>
            <a:r>
              <a:rPr lang="he-IL" sz="1600" b="0" i="0" dirty="0" err="1">
                <a:solidFill>
                  <a:srgbClr val="000000"/>
                </a:solidFill>
                <a:effectLst/>
                <a:latin typeface="Arial" panose="020B0604020202020204" pitchFamily="34" charset="0"/>
              </a:rPr>
              <a:t>בסברא</a:t>
            </a:r>
            <a:r>
              <a:rPr lang="he-IL" sz="1600" b="0" i="0" dirty="0">
                <a:solidFill>
                  <a:srgbClr val="000000"/>
                </a:solidFill>
                <a:effectLst/>
                <a:latin typeface="Arial" panose="020B0604020202020204" pitchFamily="34" charset="0"/>
              </a:rPr>
              <a:t> פליגי – </a:t>
            </a:r>
          </a:p>
          <a:p>
            <a:pPr>
              <a:lnSpc>
                <a:spcPct val="120000"/>
              </a:lnSpc>
            </a:pPr>
            <a:r>
              <a:rPr lang="he-IL" sz="1600" b="0" i="0" dirty="0">
                <a:solidFill>
                  <a:srgbClr val="000000"/>
                </a:solidFill>
                <a:effectLst/>
                <a:latin typeface="Arial" panose="020B0604020202020204" pitchFamily="34" charset="0"/>
              </a:rPr>
              <a:t>ר' מאיר סבר חזרתו כטומאתו מה טומאתו </a:t>
            </a:r>
            <a:r>
              <a:rPr lang="he-IL" sz="1600" b="0" i="0" dirty="0" err="1">
                <a:solidFill>
                  <a:srgbClr val="000000"/>
                </a:solidFill>
                <a:effectLst/>
                <a:latin typeface="Arial" panose="020B0604020202020204" pitchFamily="34" charset="0"/>
              </a:rPr>
              <a:t>בכביצה</a:t>
            </a:r>
            <a:r>
              <a:rPr lang="he-IL" sz="1600" b="0" i="0" dirty="0">
                <a:solidFill>
                  <a:srgbClr val="000000"/>
                </a:solidFill>
                <a:effectLst/>
                <a:latin typeface="Arial" panose="020B0604020202020204" pitchFamily="34" charset="0"/>
              </a:rPr>
              <a:t> אף חזרתו </a:t>
            </a:r>
            <a:r>
              <a:rPr lang="he-IL" sz="1600" b="0" i="0" dirty="0" err="1">
                <a:solidFill>
                  <a:srgbClr val="000000"/>
                </a:solidFill>
                <a:effectLst/>
                <a:latin typeface="Arial" panose="020B0604020202020204" pitchFamily="34" charset="0"/>
              </a:rPr>
              <a:t>בכביצה</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ור' יהודה סבר חזרתו כאיסורו מה איסורו </a:t>
            </a:r>
            <a:r>
              <a:rPr lang="he-IL" sz="1600" b="0" i="0" dirty="0" err="1">
                <a:solidFill>
                  <a:srgbClr val="000000"/>
                </a:solidFill>
                <a:effectLst/>
                <a:latin typeface="Arial" panose="020B0604020202020204" pitchFamily="34" charset="0"/>
              </a:rPr>
              <a:t>בכזית</a:t>
            </a:r>
            <a:r>
              <a:rPr lang="he-IL" sz="1600" b="0" i="0" dirty="0">
                <a:solidFill>
                  <a:srgbClr val="000000"/>
                </a:solidFill>
                <a:effectLst/>
                <a:latin typeface="Arial" panose="020B0604020202020204" pitchFamily="34" charset="0"/>
              </a:rPr>
              <a:t> אף חזרתו </a:t>
            </a:r>
            <a:r>
              <a:rPr lang="he-IL" sz="1600" b="0" i="0" dirty="0" err="1">
                <a:solidFill>
                  <a:srgbClr val="000000"/>
                </a:solidFill>
                <a:effectLst/>
                <a:latin typeface="Arial" panose="020B0604020202020204" pitchFamily="34" charset="0"/>
              </a:rPr>
              <a:t>בכזית</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p:txBody>
      </p:sp>
      <p:pic>
        <p:nvPicPr>
          <p:cNvPr id="2" name="תמונה 1">
            <a:extLst>
              <a:ext uri="{FF2B5EF4-FFF2-40B4-BE49-F238E27FC236}">
                <a16:creationId xmlns:a16="http://schemas.microsoft.com/office/drawing/2014/main" id="{9F8DE11A-B781-8749-D65F-DA446CEA6A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תיבת טקסט 2">
            <a:extLst>
              <a:ext uri="{FF2B5EF4-FFF2-40B4-BE49-F238E27FC236}">
                <a16:creationId xmlns:a16="http://schemas.microsoft.com/office/drawing/2014/main" id="{91814C70-4502-C28C-0F0E-7FC16A140324}"/>
              </a:ext>
            </a:extLst>
          </p:cNvPr>
          <p:cNvSpPr txBox="1"/>
          <p:nvPr/>
        </p:nvSpPr>
        <p:spPr>
          <a:xfrm>
            <a:off x="8557607" y="3284984"/>
            <a:ext cx="360040" cy="1154162"/>
          </a:xfrm>
          <a:prstGeom prst="rect">
            <a:avLst/>
          </a:prstGeom>
          <a:noFill/>
        </p:spPr>
        <p:txBody>
          <a:bodyPr wrap="square" rtlCol="1">
            <a:spAutoFit/>
          </a:bodyPr>
          <a:lstStyle/>
          <a:p>
            <a:r>
              <a:rPr lang="he-IL" sz="1400" dirty="0"/>
              <a:t>①</a:t>
            </a:r>
          </a:p>
          <a:p>
            <a:endParaRPr lang="he-IL" sz="1400" dirty="0"/>
          </a:p>
          <a:p>
            <a:endParaRPr lang="he-IL" sz="1300" dirty="0"/>
          </a:p>
          <a:p>
            <a:endParaRPr lang="he-IL" sz="1400" dirty="0"/>
          </a:p>
          <a:p>
            <a:r>
              <a:rPr lang="he-IL" sz="1400" dirty="0"/>
              <a:t>②</a:t>
            </a:r>
          </a:p>
        </p:txBody>
      </p:sp>
      <p:sp>
        <p:nvSpPr>
          <p:cNvPr id="4" name="הסבר מלבני מעוגל 6">
            <a:extLst>
              <a:ext uri="{FF2B5EF4-FFF2-40B4-BE49-F238E27FC236}">
                <a16:creationId xmlns:a16="http://schemas.microsoft.com/office/drawing/2014/main" id="{9B604ED9-F592-618D-1652-3ED9AC9956A5}"/>
              </a:ext>
            </a:extLst>
          </p:cNvPr>
          <p:cNvSpPr/>
          <p:nvPr/>
        </p:nvSpPr>
        <p:spPr>
          <a:xfrm>
            <a:off x="4644008" y="260648"/>
            <a:ext cx="3917838" cy="670505"/>
          </a:xfrm>
          <a:prstGeom prst="wedgeRoundRectCallout">
            <a:avLst>
              <a:gd name="adj1" fmla="val 53851"/>
              <a:gd name="adj2" fmla="val -4248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0" i="0" dirty="0">
                <a:solidFill>
                  <a:srgbClr val="000000"/>
                </a:solidFill>
                <a:effectLst/>
                <a:latin typeface="Arial" panose="020B0604020202020204" pitchFamily="34" charset="0"/>
              </a:rPr>
              <a:t>משנה מה ע"א:</a:t>
            </a:r>
          </a:p>
          <a:p>
            <a:pPr>
              <a:lnSpc>
                <a:spcPct val="120000"/>
              </a:lnSpc>
            </a:pPr>
            <a:r>
              <a:rPr lang="he-IL" sz="1400" dirty="0">
                <a:solidFill>
                  <a:srgbClr val="F79646">
                    <a:lumMod val="50000"/>
                  </a:srgbClr>
                </a:solidFill>
              </a:rPr>
              <a:t>עד כמה </a:t>
            </a:r>
            <a:r>
              <a:rPr lang="he-IL" sz="1400" dirty="0" err="1">
                <a:solidFill>
                  <a:srgbClr val="F79646">
                    <a:lumMod val="50000"/>
                  </a:srgbClr>
                </a:solidFill>
              </a:rPr>
              <a:t>מזמנין</a:t>
            </a:r>
            <a:r>
              <a:rPr lang="he-IL" sz="1400" dirty="0">
                <a:solidFill>
                  <a:srgbClr val="F79646">
                    <a:lumMod val="50000"/>
                  </a:srgbClr>
                </a:solidFill>
              </a:rPr>
              <a:t>? - עד כזית, ר' יהודה אומר: עד כביצה.</a:t>
            </a:r>
            <a:endParaRPr lang="he-IL" sz="900" dirty="0"/>
          </a:p>
        </p:txBody>
      </p:sp>
    </p:spTree>
    <p:extLst>
      <p:ext uri="{BB962C8B-B14F-4D97-AF65-F5344CB8AC3E}">
        <p14:creationId xmlns:p14="http://schemas.microsoft.com/office/powerpoint/2010/main" val="3515074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מח ע"ב (3 שורות מלמטה) – דף מט ע"ב (משנה)</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נ</a:t>
            </a: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8519188" y="2844246"/>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E0A5CA57-67C9-2C35-6A64-AC3F8B967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EA179463-5BF8-2DA8-B822-2EC4E69BF48A}"/>
              </a:ext>
            </a:extLst>
          </p:cNvPr>
          <p:cNvSpPr txBox="1"/>
          <p:nvPr/>
        </p:nvSpPr>
        <p:spPr>
          <a:xfrm>
            <a:off x="-145088" y="35330"/>
            <a:ext cx="2916888" cy="338554"/>
          </a:xfrm>
          <a:prstGeom prst="rect">
            <a:avLst/>
          </a:prstGeom>
          <a:noFill/>
        </p:spPr>
        <p:txBody>
          <a:bodyPr wrap="square" rtlCol="1">
            <a:spAutoFit/>
          </a:bodyPr>
          <a:lstStyle/>
          <a:p>
            <a:r>
              <a:rPr lang="he-IL" sz="1600" b="1" dirty="0">
                <a:solidFill>
                  <a:schemeClr val="bg1">
                    <a:lumMod val="50000"/>
                  </a:schemeClr>
                </a:solidFill>
              </a:rPr>
              <a:t>דף מח עמוד ב - 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395536" y="83076"/>
            <a:ext cx="8352928" cy="6196055"/>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תניא: </a:t>
            </a:r>
            <a:endParaRPr lang="he-IL" sz="1600" dirty="0">
              <a:solidFill>
                <a:srgbClr val="000000"/>
              </a:solidFill>
              <a:latin typeface="Arial" panose="020B0604020202020204" pitchFamily="34" charset="0"/>
            </a:endParaRP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dirty="0">
                <a:solidFill>
                  <a:srgbClr val="F79646">
                    <a:lumMod val="50000"/>
                  </a:srgbClr>
                </a:solidFill>
              </a:rPr>
              <a:t>רבי אליעזר אומר: </a:t>
            </a:r>
          </a:p>
          <a:p>
            <a:pPr>
              <a:lnSpc>
                <a:spcPct val="120000"/>
              </a:lnSpc>
            </a:pPr>
            <a:r>
              <a:rPr lang="he-IL" sz="1600" dirty="0">
                <a:solidFill>
                  <a:srgbClr val="F79646">
                    <a:lumMod val="50000"/>
                  </a:srgbClr>
                </a:solidFill>
              </a:rPr>
              <a:t>כל שלא אמר ארץ חמדה טובה ורחבה בברכת הארץ ומלכות בית דוד בבונה ירושלים - לא יצא ידי חובתו.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נחום הזקן אומר: </a:t>
            </a:r>
          </a:p>
          <a:p>
            <a:pPr>
              <a:lnSpc>
                <a:spcPct val="120000"/>
              </a:lnSpc>
            </a:pPr>
            <a:r>
              <a:rPr lang="he-IL" sz="1600" dirty="0">
                <a:solidFill>
                  <a:srgbClr val="F79646">
                    <a:lumMod val="50000"/>
                  </a:srgbClr>
                </a:solidFill>
              </a:rPr>
              <a:t>צריך שיזכור בה ברית.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רבי יוסי אומר: </a:t>
            </a:r>
          </a:p>
          <a:p>
            <a:pPr>
              <a:lnSpc>
                <a:spcPct val="120000"/>
              </a:lnSpc>
            </a:pPr>
            <a:r>
              <a:rPr lang="he-IL" sz="1600" dirty="0">
                <a:solidFill>
                  <a:srgbClr val="F79646">
                    <a:lumMod val="50000"/>
                  </a:srgbClr>
                </a:solidFill>
              </a:rPr>
              <a:t>צריך שיזכור בה תורה. </a:t>
            </a:r>
          </a:p>
          <a:p>
            <a:pPr>
              <a:lnSpc>
                <a:spcPct val="120000"/>
              </a:lnSpc>
            </a:pPr>
            <a:endParaRPr lang="he-IL" sz="800" dirty="0">
              <a:solidFill>
                <a:srgbClr val="F79646">
                  <a:lumMod val="50000"/>
                </a:srgbClr>
              </a:solidFill>
            </a:endParaRPr>
          </a:p>
          <a:p>
            <a:pPr>
              <a:lnSpc>
                <a:spcPct val="120000"/>
              </a:lnSpc>
            </a:pPr>
            <a:r>
              <a:rPr lang="he-IL" sz="1600" dirty="0" err="1">
                <a:solidFill>
                  <a:srgbClr val="F79646">
                    <a:lumMod val="50000"/>
                  </a:srgbClr>
                </a:solidFill>
              </a:rPr>
              <a:t>פלימו</a:t>
            </a:r>
            <a:r>
              <a:rPr lang="he-IL" sz="1600" dirty="0">
                <a:solidFill>
                  <a:srgbClr val="F79646">
                    <a:lumMod val="50000"/>
                  </a:srgbClr>
                </a:solidFill>
              </a:rPr>
              <a:t> אומר: </a:t>
            </a:r>
          </a:p>
          <a:p>
            <a:pPr>
              <a:lnSpc>
                <a:spcPct val="120000"/>
              </a:lnSpc>
            </a:pPr>
            <a:r>
              <a:rPr lang="he-IL" sz="1600" dirty="0">
                <a:solidFill>
                  <a:srgbClr val="F79646">
                    <a:lumMod val="50000"/>
                  </a:srgbClr>
                </a:solidFill>
              </a:rPr>
              <a:t>צריך שיקדים ברית לתורה, </a:t>
            </a:r>
          </a:p>
          <a:p>
            <a:pPr>
              <a:lnSpc>
                <a:spcPct val="120000"/>
              </a:lnSpc>
            </a:pPr>
            <a:r>
              <a:rPr lang="he-IL" sz="1600" dirty="0">
                <a:solidFill>
                  <a:srgbClr val="F79646">
                    <a:lumMod val="50000"/>
                  </a:srgbClr>
                </a:solidFill>
              </a:rPr>
              <a:t>שזו נתנה בשלש בריתות וזו נתנה </a:t>
            </a:r>
            <a:r>
              <a:rPr lang="he-IL" sz="1600" dirty="0" err="1">
                <a:solidFill>
                  <a:srgbClr val="F79646">
                    <a:lumMod val="50000"/>
                  </a:srgbClr>
                </a:solidFill>
              </a:rPr>
              <a:t>בי''ג</a:t>
            </a:r>
            <a:r>
              <a:rPr lang="he-IL" sz="1600" dirty="0">
                <a:solidFill>
                  <a:srgbClr val="F79646">
                    <a:lumMod val="50000"/>
                  </a:srgbClr>
                </a:solidFill>
              </a:rPr>
              <a:t> בריתות.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ר' אבא אומר: </a:t>
            </a:r>
          </a:p>
          <a:p>
            <a:pPr>
              <a:lnSpc>
                <a:spcPct val="120000"/>
              </a:lnSpc>
            </a:pPr>
            <a:r>
              <a:rPr lang="he-IL" sz="1600" dirty="0">
                <a:solidFill>
                  <a:srgbClr val="F79646">
                    <a:lumMod val="50000"/>
                  </a:srgbClr>
                </a:solidFill>
              </a:rPr>
              <a:t>צריך שיאמר בה הודאה תחלה וסוף. </a:t>
            </a:r>
          </a:p>
          <a:p>
            <a:pPr>
              <a:lnSpc>
                <a:spcPct val="120000"/>
              </a:lnSpc>
            </a:pPr>
            <a:r>
              <a:rPr lang="he-IL" sz="1600" dirty="0">
                <a:solidFill>
                  <a:srgbClr val="F79646">
                    <a:lumMod val="50000"/>
                  </a:srgbClr>
                </a:solidFill>
              </a:rPr>
              <a:t>והפוחת לא יפחות </a:t>
            </a:r>
            <a:r>
              <a:rPr lang="he-IL" sz="1600" dirty="0" err="1">
                <a:solidFill>
                  <a:srgbClr val="F79646">
                    <a:lumMod val="50000"/>
                  </a:srgbClr>
                </a:solidFill>
              </a:rPr>
              <a:t>מא</a:t>
            </a:r>
            <a:r>
              <a:rPr lang="he-IL" sz="1600" dirty="0">
                <a:solidFill>
                  <a:srgbClr val="F79646">
                    <a:lumMod val="50000"/>
                  </a:srgbClr>
                </a:solidFill>
              </a:rPr>
              <a:t>', וכל הפוחת מא' הרי זה מגונה. </a:t>
            </a:r>
          </a:p>
          <a:p>
            <a:pPr>
              <a:lnSpc>
                <a:spcPct val="120000"/>
              </a:lnSpc>
            </a:pPr>
            <a:r>
              <a:rPr lang="he-IL" sz="1600" dirty="0">
                <a:solidFill>
                  <a:srgbClr val="F79646">
                    <a:lumMod val="50000"/>
                  </a:srgbClr>
                </a:solidFill>
              </a:rPr>
              <a:t>וכל החותם 'מנחיל ארצות' בברכת הארץ ו'מושיע את ישראל' בבונה ירושלים - הרי זה בור, </a:t>
            </a:r>
          </a:p>
          <a:p>
            <a:pPr>
              <a:lnSpc>
                <a:spcPct val="120000"/>
              </a:lnSpc>
            </a:pPr>
            <a:r>
              <a:rPr lang="he-IL" sz="1600" dirty="0">
                <a:solidFill>
                  <a:srgbClr val="F79646">
                    <a:lumMod val="50000"/>
                  </a:srgbClr>
                </a:solidFill>
              </a:rPr>
              <a:t>וכל שאינו אומר ברית ותורה בברכת הארץ ומלכות בית דוד בבונה ירושלים - לא יצא ידי חובתו.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מסייע ליה </a:t>
            </a:r>
            <a:r>
              <a:rPr lang="he-IL" sz="1600" b="0" i="0" dirty="0" err="1">
                <a:solidFill>
                  <a:srgbClr val="000000"/>
                </a:solidFill>
                <a:effectLst/>
                <a:latin typeface="Arial" panose="020B0604020202020204" pitchFamily="34" charset="0"/>
              </a:rPr>
              <a:t>לר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אילעא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אילעא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יעקב בר אחא משום רבינו: </a:t>
            </a:r>
          </a:p>
          <a:p>
            <a:pPr>
              <a:lnSpc>
                <a:spcPct val="120000"/>
              </a:lnSpc>
            </a:pPr>
            <a:r>
              <a:rPr lang="he-IL" sz="1600" b="0" i="0" dirty="0">
                <a:solidFill>
                  <a:srgbClr val="000000"/>
                </a:solidFill>
                <a:effectLst/>
                <a:latin typeface="Arial" panose="020B0604020202020204" pitchFamily="34" charset="0"/>
              </a:rPr>
              <a:t>כל שלא אמר ברית ותורה בברכת הארץ ומלכות בית דוד בבונה ירושלים - לא יצא ידי חובתו. </a:t>
            </a:r>
          </a:p>
        </p:txBody>
      </p:sp>
      <p:sp>
        <p:nvSpPr>
          <p:cNvPr id="3" name="הסבר מלבני מעוגל 6">
            <a:extLst>
              <a:ext uri="{FF2B5EF4-FFF2-40B4-BE49-F238E27FC236}">
                <a16:creationId xmlns:a16="http://schemas.microsoft.com/office/drawing/2014/main" id="{10FBDDF1-BC2E-39BE-DBF9-D451BE226002}"/>
              </a:ext>
            </a:extLst>
          </p:cNvPr>
          <p:cNvSpPr/>
          <p:nvPr/>
        </p:nvSpPr>
        <p:spPr>
          <a:xfrm>
            <a:off x="611560" y="1484784"/>
            <a:ext cx="3672408" cy="3024336"/>
          </a:xfrm>
          <a:prstGeom prst="wedgeRoundRectCallout">
            <a:avLst>
              <a:gd name="adj1" fmla="val 55332"/>
              <a:gd name="adj2" fmla="val -2597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dirty="0">
                <a:solidFill>
                  <a:srgbClr val="000000"/>
                </a:solidFill>
                <a:latin typeface="Arial" panose="020B0604020202020204" pitchFamily="34" charset="0"/>
              </a:rPr>
              <a:t>נוֹדֶה לְּךָ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עַל שֶׁהִנְחַלְתָּ לַאֲבוֹתֵינוּ</a:t>
            </a:r>
            <a:r>
              <a:rPr lang="he-IL" sz="1100" dirty="0">
                <a:solidFill>
                  <a:srgbClr val="0070C0"/>
                </a:solidFill>
                <a:latin typeface="Arial" panose="020B0604020202020204" pitchFamily="34" charset="0"/>
              </a:rPr>
              <a:t> </a:t>
            </a:r>
            <a:r>
              <a:rPr lang="he-IL" sz="1100" b="1" dirty="0">
                <a:solidFill>
                  <a:srgbClr val="0070C0"/>
                </a:solidFill>
                <a:latin typeface="Arial" panose="020B0604020202020204" pitchFamily="34" charset="0"/>
              </a:rPr>
              <a:t>אֶרֶץ חֶמְדָה טוֹבָה וּרְחָבָה</a:t>
            </a:r>
            <a:r>
              <a:rPr lang="he-IL" sz="1100" dirty="0">
                <a:solidFill>
                  <a:srgbClr val="000000"/>
                </a:solidFill>
                <a:latin typeface="Arial" panose="020B0604020202020204" pitchFamily="34" charset="0"/>
              </a:rPr>
              <a:t>. וְעַל שֶׁהוֹצֵאתָנוּ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מֵאֶרֶץ מִצְרַיִם. וּפְדִיתָנוּ מִבֵּית עֲבָדִים. וְעַל </a:t>
            </a:r>
            <a:r>
              <a:rPr lang="he-IL" sz="1100" b="1" dirty="0">
                <a:solidFill>
                  <a:srgbClr val="FF0000"/>
                </a:solidFill>
                <a:latin typeface="Arial" panose="020B0604020202020204" pitchFamily="34" charset="0"/>
              </a:rPr>
              <a:t>בְּרִיתְךָ</a:t>
            </a:r>
            <a:r>
              <a:rPr lang="he-IL" sz="1100" dirty="0">
                <a:solidFill>
                  <a:srgbClr val="000000"/>
                </a:solidFill>
                <a:latin typeface="Arial" panose="020B0604020202020204" pitchFamily="34" charset="0"/>
              </a:rPr>
              <a:t> שֶׁחָתַמְתָּ בִּבְשָׂרֵנוּ. וְעַל </a:t>
            </a:r>
            <a:r>
              <a:rPr lang="he-IL" sz="1100" b="1" dirty="0">
                <a:solidFill>
                  <a:srgbClr val="FF0000"/>
                </a:solidFill>
                <a:latin typeface="Arial" panose="020B0604020202020204" pitchFamily="34" charset="0"/>
              </a:rPr>
              <a:t>תּוֹרָתְךָ</a:t>
            </a:r>
            <a:r>
              <a:rPr lang="he-IL" sz="1100" dirty="0">
                <a:solidFill>
                  <a:srgbClr val="000000"/>
                </a:solidFill>
                <a:latin typeface="Arial" panose="020B0604020202020204" pitchFamily="34" charset="0"/>
              </a:rPr>
              <a:t> שֶׁלִּמַּדְתָּנוּ. וְעַל </a:t>
            </a:r>
            <a:r>
              <a:rPr lang="he-IL" sz="1100" dirty="0" err="1">
                <a:solidFill>
                  <a:srgbClr val="000000"/>
                </a:solidFill>
                <a:latin typeface="Arial" panose="020B0604020202020204" pitchFamily="34" charset="0"/>
              </a:rPr>
              <a:t>חֻקֶּיך</a:t>
            </a:r>
            <a:r>
              <a:rPr lang="he-IL" sz="1100" dirty="0">
                <a:solidFill>
                  <a:srgbClr val="000000"/>
                </a:solidFill>
                <a:latin typeface="Arial" panose="020B0604020202020204" pitchFamily="34" charset="0"/>
              </a:rPr>
              <a:t>ָ שֶׁהוֹדַעְתָּנוּ. וְעַל חַיִּים חֵן וָחֶסֶד </a:t>
            </a:r>
            <a:r>
              <a:rPr lang="he-IL" sz="1100" dirty="0" err="1">
                <a:solidFill>
                  <a:srgbClr val="000000"/>
                </a:solidFill>
                <a:latin typeface="Arial" panose="020B0604020202020204" pitchFamily="34" charset="0"/>
              </a:rPr>
              <a:t>שֶׁחוֹנַנְתָּנו</a:t>
            </a:r>
            <a:r>
              <a:rPr lang="he-IL" sz="1100" dirty="0">
                <a:solidFill>
                  <a:srgbClr val="000000"/>
                </a:solidFill>
                <a:latin typeface="Arial" panose="020B0604020202020204" pitchFamily="34" charset="0"/>
              </a:rPr>
              <a:t>ּ. וְעַל אֲכִילַת מָזוֹן שָׁאַתָּה זָן וּמְפַרְנֵס אוֹתָנוּ תָּמִיד. בְּכָל יוֹם וּבְכָל עֵת וּבְכָל שָׁעָה:</a:t>
            </a:r>
          </a:p>
          <a:p>
            <a:pPr>
              <a:lnSpc>
                <a:spcPct val="120000"/>
              </a:lnSpc>
            </a:pPr>
            <a:r>
              <a:rPr lang="he-IL" sz="1100" dirty="0">
                <a:solidFill>
                  <a:srgbClr val="000000"/>
                </a:solidFill>
                <a:latin typeface="Arial" panose="020B0604020202020204" pitchFamily="34" charset="0"/>
              </a:rPr>
              <a:t>וְעַל </a:t>
            </a:r>
            <a:r>
              <a:rPr lang="he-IL" sz="1100" dirty="0" err="1">
                <a:solidFill>
                  <a:srgbClr val="000000"/>
                </a:solidFill>
                <a:latin typeface="Arial" panose="020B0604020202020204" pitchFamily="34" charset="0"/>
              </a:rPr>
              <a:t>הַכֹּל</a:t>
            </a:r>
            <a:r>
              <a:rPr lang="he-IL" sz="1100" dirty="0">
                <a:solidFill>
                  <a:srgbClr val="000000"/>
                </a:solidFill>
                <a:latin typeface="Arial" panose="020B0604020202020204" pitchFamily="34" charset="0"/>
              </a:rPr>
              <a:t>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אֲנַחְנוּ מוֹדִים לָךְ וּמְבָרְכִים אוֹתָךְ. יִתְבָּרַךְ שִׁמְךָ בְּפִי כָּל חַי תָּמִיד לְעוֹלָם וָעֶד: כַּכָּתוּב. וְאָכַלְתָּ וְשָׂבָעְתָּ וּבֵרַכְתָּ אֶת יְיָ </a:t>
            </a:r>
            <a:r>
              <a:rPr lang="he-IL" sz="1100" dirty="0" err="1">
                <a:solidFill>
                  <a:srgbClr val="000000"/>
                </a:solidFill>
                <a:latin typeface="Arial" panose="020B0604020202020204" pitchFamily="34" charset="0"/>
              </a:rPr>
              <a:t>אֱלֹהֶיך</a:t>
            </a:r>
            <a:r>
              <a:rPr lang="he-IL" sz="1100" dirty="0">
                <a:solidFill>
                  <a:srgbClr val="000000"/>
                </a:solidFill>
                <a:latin typeface="Arial" panose="020B0604020202020204" pitchFamily="34" charset="0"/>
              </a:rPr>
              <a:t>ָ עַל הָאָרֶץ הַטֹּבָה אֲשֶׁר נָתַן לָךְ: בָּרוּךְ אַתָּה יְיָ. עַל הָאָרֶץ וְעַל הַמָּזוֹן:</a:t>
            </a:r>
          </a:p>
          <a:p>
            <a:pPr>
              <a:lnSpc>
                <a:spcPct val="120000"/>
              </a:lnSpc>
            </a:pPr>
            <a:endParaRPr lang="he-IL" sz="1100" dirty="0">
              <a:solidFill>
                <a:srgbClr val="000000"/>
              </a:solidFill>
              <a:latin typeface="Arial" panose="020B0604020202020204" pitchFamily="34" charset="0"/>
            </a:endParaRPr>
          </a:p>
          <a:p>
            <a:pPr>
              <a:lnSpc>
                <a:spcPct val="120000"/>
              </a:lnSpc>
            </a:pPr>
            <a:r>
              <a:rPr lang="he-IL" sz="1100" dirty="0">
                <a:solidFill>
                  <a:srgbClr val="000000"/>
                </a:solidFill>
                <a:latin typeface="Arial" panose="020B0604020202020204" pitchFamily="34" charset="0"/>
              </a:rPr>
              <a:t>רַחֶם נָא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עַל יִשְׂרָאֵל עַמֶּךָ, וְעַל יְרוּשָׁלַיִם עִירֶךָ, וְעַל צִיּוֹן מִשְׁכַּן כְּבוֹדֶךָ, </a:t>
            </a:r>
            <a:r>
              <a:rPr lang="he-IL" sz="1100" b="1" dirty="0">
                <a:solidFill>
                  <a:srgbClr val="0070C0"/>
                </a:solidFill>
                <a:latin typeface="Arial" panose="020B0604020202020204" pitchFamily="34" charset="0"/>
              </a:rPr>
              <a:t>וְעַל מַלְכוּת בֵּית דָּוִד מְשִׁיחֶךָ</a:t>
            </a:r>
            <a:r>
              <a:rPr lang="he-IL" sz="1100" dirty="0">
                <a:solidFill>
                  <a:srgbClr val="000000"/>
                </a:solidFill>
                <a:latin typeface="Arial" panose="020B0604020202020204" pitchFamily="34" charset="0"/>
              </a:rPr>
              <a:t>, וְעַל הַבַּיִת הַגָדוֹל וְהַקָדוֹשׁ שֶׁנִּקְרָא שִׁמְךָ עָלָיו...</a:t>
            </a:r>
          </a:p>
        </p:txBody>
      </p:sp>
      <p:sp>
        <p:nvSpPr>
          <p:cNvPr id="4" name="TextBox 5">
            <a:extLst>
              <a:ext uri="{FF2B5EF4-FFF2-40B4-BE49-F238E27FC236}">
                <a16:creationId xmlns:a16="http://schemas.microsoft.com/office/drawing/2014/main" id="{B9500C6E-CDA5-4113-62BF-B3AA70692A05}"/>
              </a:ext>
            </a:extLst>
          </p:cNvPr>
          <p:cNvSpPr txBox="1"/>
          <p:nvPr/>
        </p:nvSpPr>
        <p:spPr>
          <a:xfrm>
            <a:off x="8565996" y="3396024"/>
            <a:ext cx="576064" cy="215444"/>
          </a:xfrm>
          <a:prstGeom prst="rect">
            <a:avLst/>
          </a:prstGeom>
          <a:noFill/>
        </p:spPr>
        <p:txBody>
          <a:bodyPr wrap="square" rtlCol="1">
            <a:spAutoFit/>
          </a:bodyPr>
          <a:lstStyle/>
          <a:p>
            <a:r>
              <a:rPr lang="he-IL" sz="800" dirty="0"/>
              <a:t>עמוד א</a:t>
            </a:r>
          </a:p>
        </p:txBody>
      </p:sp>
    </p:spTree>
    <p:extLst>
      <p:ext uri="{BB962C8B-B14F-4D97-AF65-F5344CB8AC3E}">
        <p14:creationId xmlns:p14="http://schemas.microsoft.com/office/powerpoint/2010/main" val="312507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E0A5CA57-67C9-2C35-6A64-AC3F8B967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EA179463-5BF8-2DA8-B822-2EC4E69BF48A}"/>
              </a:ext>
            </a:extLst>
          </p:cNvPr>
          <p:cNvSpPr txBox="1"/>
          <p:nvPr/>
        </p:nvSpPr>
        <p:spPr>
          <a:xfrm>
            <a:off x="-145088" y="35330"/>
            <a:ext cx="2916888" cy="338554"/>
          </a:xfrm>
          <a:prstGeom prst="rect">
            <a:avLst/>
          </a:prstGeom>
          <a:noFill/>
        </p:spPr>
        <p:txBody>
          <a:bodyPr wrap="square" rtlCol="1">
            <a:spAutoFit/>
          </a:bodyPr>
          <a:lstStyle/>
          <a:p>
            <a:r>
              <a:rPr lang="he-IL" sz="1600" b="1" dirty="0">
                <a:solidFill>
                  <a:schemeClr val="bg1">
                    <a:lumMod val="50000"/>
                  </a:schemeClr>
                </a:solidFill>
              </a:rPr>
              <a:t>דף מח עמוד ב - 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395536" y="83076"/>
            <a:ext cx="8352928" cy="6196055"/>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תניא: </a:t>
            </a:r>
            <a:endParaRPr lang="he-IL" sz="1600" dirty="0">
              <a:solidFill>
                <a:srgbClr val="000000"/>
              </a:solidFill>
              <a:latin typeface="Arial" panose="020B0604020202020204" pitchFamily="34" charset="0"/>
            </a:endParaRP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dirty="0">
                <a:solidFill>
                  <a:srgbClr val="F79646">
                    <a:lumMod val="50000"/>
                  </a:srgbClr>
                </a:solidFill>
              </a:rPr>
              <a:t>רבי אליעזר אומר: </a:t>
            </a:r>
          </a:p>
          <a:p>
            <a:pPr>
              <a:lnSpc>
                <a:spcPct val="120000"/>
              </a:lnSpc>
            </a:pPr>
            <a:r>
              <a:rPr lang="he-IL" sz="1600" dirty="0">
                <a:solidFill>
                  <a:srgbClr val="F79646">
                    <a:lumMod val="50000"/>
                  </a:srgbClr>
                </a:solidFill>
              </a:rPr>
              <a:t>כל שלא אמר ארץ חמדה טובה ורחבה בברכת הארץ ומלכות בית דוד בבונה ירושלים - לא יצא ידי חובתו.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נחום הזקן אומר: </a:t>
            </a:r>
          </a:p>
          <a:p>
            <a:pPr>
              <a:lnSpc>
                <a:spcPct val="120000"/>
              </a:lnSpc>
            </a:pPr>
            <a:r>
              <a:rPr lang="he-IL" sz="1600" dirty="0">
                <a:solidFill>
                  <a:srgbClr val="F79646">
                    <a:lumMod val="50000"/>
                  </a:srgbClr>
                </a:solidFill>
              </a:rPr>
              <a:t>צריך שיזכור בה ברית.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רבי יוסי אומר: </a:t>
            </a:r>
          </a:p>
          <a:p>
            <a:pPr>
              <a:lnSpc>
                <a:spcPct val="120000"/>
              </a:lnSpc>
            </a:pPr>
            <a:r>
              <a:rPr lang="he-IL" sz="1600" dirty="0">
                <a:solidFill>
                  <a:srgbClr val="F79646">
                    <a:lumMod val="50000"/>
                  </a:srgbClr>
                </a:solidFill>
              </a:rPr>
              <a:t>צריך שיזכור בה תורה. </a:t>
            </a:r>
          </a:p>
          <a:p>
            <a:pPr>
              <a:lnSpc>
                <a:spcPct val="120000"/>
              </a:lnSpc>
            </a:pPr>
            <a:endParaRPr lang="he-IL" sz="800" dirty="0">
              <a:solidFill>
                <a:srgbClr val="F79646">
                  <a:lumMod val="50000"/>
                </a:srgbClr>
              </a:solidFill>
            </a:endParaRPr>
          </a:p>
          <a:p>
            <a:pPr>
              <a:lnSpc>
                <a:spcPct val="120000"/>
              </a:lnSpc>
            </a:pPr>
            <a:r>
              <a:rPr lang="he-IL" sz="1600" dirty="0" err="1">
                <a:solidFill>
                  <a:srgbClr val="F79646">
                    <a:lumMod val="50000"/>
                  </a:srgbClr>
                </a:solidFill>
              </a:rPr>
              <a:t>פלימו</a:t>
            </a:r>
            <a:r>
              <a:rPr lang="he-IL" sz="1600" dirty="0">
                <a:solidFill>
                  <a:srgbClr val="F79646">
                    <a:lumMod val="50000"/>
                  </a:srgbClr>
                </a:solidFill>
              </a:rPr>
              <a:t> אומר: </a:t>
            </a:r>
          </a:p>
          <a:p>
            <a:pPr>
              <a:lnSpc>
                <a:spcPct val="120000"/>
              </a:lnSpc>
            </a:pPr>
            <a:r>
              <a:rPr lang="he-IL" sz="1600" dirty="0">
                <a:solidFill>
                  <a:srgbClr val="F79646">
                    <a:lumMod val="50000"/>
                  </a:srgbClr>
                </a:solidFill>
              </a:rPr>
              <a:t>צריך שיקדים ברית לתורה, </a:t>
            </a:r>
          </a:p>
          <a:p>
            <a:pPr>
              <a:lnSpc>
                <a:spcPct val="120000"/>
              </a:lnSpc>
            </a:pPr>
            <a:r>
              <a:rPr lang="he-IL" sz="1600" dirty="0">
                <a:solidFill>
                  <a:srgbClr val="F79646">
                    <a:lumMod val="50000"/>
                  </a:srgbClr>
                </a:solidFill>
              </a:rPr>
              <a:t>שזו נתנה בשלש בריתות וזו נתנה </a:t>
            </a:r>
            <a:r>
              <a:rPr lang="he-IL" sz="1600" dirty="0" err="1">
                <a:solidFill>
                  <a:srgbClr val="F79646">
                    <a:lumMod val="50000"/>
                  </a:srgbClr>
                </a:solidFill>
              </a:rPr>
              <a:t>בי''ג</a:t>
            </a:r>
            <a:r>
              <a:rPr lang="he-IL" sz="1600" dirty="0">
                <a:solidFill>
                  <a:srgbClr val="F79646">
                    <a:lumMod val="50000"/>
                  </a:srgbClr>
                </a:solidFill>
              </a:rPr>
              <a:t> בריתות.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ר' אבא אומר: </a:t>
            </a:r>
          </a:p>
          <a:p>
            <a:pPr>
              <a:lnSpc>
                <a:spcPct val="120000"/>
              </a:lnSpc>
            </a:pPr>
            <a:r>
              <a:rPr lang="he-IL" sz="1600" dirty="0">
                <a:solidFill>
                  <a:srgbClr val="F79646">
                    <a:lumMod val="50000"/>
                  </a:srgbClr>
                </a:solidFill>
              </a:rPr>
              <a:t>צריך שיאמר בה הודאה תחלה וסוף. </a:t>
            </a:r>
          </a:p>
          <a:p>
            <a:pPr>
              <a:lnSpc>
                <a:spcPct val="120000"/>
              </a:lnSpc>
            </a:pPr>
            <a:r>
              <a:rPr lang="he-IL" sz="1600" dirty="0">
                <a:solidFill>
                  <a:srgbClr val="F79646">
                    <a:lumMod val="50000"/>
                  </a:srgbClr>
                </a:solidFill>
              </a:rPr>
              <a:t>והפוחת לא יפחות </a:t>
            </a:r>
            <a:r>
              <a:rPr lang="he-IL" sz="1600" dirty="0" err="1">
                <a:solidFill>
                  <a:srgbClr val="F79646">
                    <a:lumMod val="50000"/>
                  </a:srgbClr>
                </a:solidFill>
              </a:rPr>
              <a:t>מא</a:t>
            </a:r>
            <a:r>
              <a:rPr lang="he-IL" sz="1600" dirty="0">
                <a:solidFill>
                  <a:srgbClr val="F79646">
                    <a:lumMod val="50000"/>
                  </a:srgbClr>
                </a:solidFill>
              </a:rPr>
              <a:t>', וכל הפוחת מא' הרי זה מגונה. </a:t>
            </a:r>
          </a:p>
          <a:p>
            <a:pPr>
              <a:lnSpc>
                <a:spcPct val="120000"/>
              </a:lnSpc>
            </a:pPr>
            <a:r>
              <a:rPr lang="he-IL" sz="1600" dirty="0">
                <a:solidFill>
                  <a:srgbClr val="F79646">
                    <a:lumMod val="50000"/>
                  </a:srgbClr>
                </a:solidFill>
              </a:rPr>
              <a:t>וכל החותם 'מנחיל ארצות' בברכת הארץ ו'מושיע את ישראל' בבונה ירושלים - הרי זה בור, </a:t>
            </a:r>
          </a:p>
          <a:p>
            <a:pPr>
              <a:lnSpc>
                <a:spcPct val="120000"/>
              </a:lnSpc>
            </a:pPr>
            <a:r>
              <a:rPr lang="he-IL" sz="1600" dirty="0">
                <a:solidFill>
                  <a:srgbClr val="F79646">
                    <a:lumMod val="50000"/>
                  </a:srgbClr>
                </a:solidFill>
              </a:rPr>
              <a:t>וכל שאינו אומר ברית ותורה בברכת הארץ ומלכות בית דוד בבונה ירושלים - לא יצא ידי חובתו.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מסייע ליה </a:t>
            </a:r>
            <a:r>
              <a:rPr lang="he-IL" sz="1600" b="0" i="0" dirty="0" err="1">
                <a:solidFill>
                  <a:srgbClr val="000000"/>
                </a:solidFill>
                <a:effectLst/>
                <a:latin typeface="Arial" panose="020B0604020202020204" pitchFamily="34" charset="0"/>
              </a:rPr>
              <a:t>לר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אילעא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אילעא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יעקב בר אחא משום רבינו: </a:t>
            </a:r>
          </a:p>
          <a:p>
            <a:pPr>
              <a:lnSpc>
                <a:spcPct val="120000"/>
              </a:lnSpc>
            </a:pPr>
            <a:r>
              <a:rPr lang="he-IL" sz="1600" b="0" i="0" dirty="0">
                <a:solidFill>
                  <a:srgbClr val="000000"/>
                </a:solidFill>
                <a:effectLst/>
                <a:latin typeface="Arial" panose="020B0604020202020204" pitchFamily="34" charset="0"/>
              </a:rPr>
              <a:t>כל שלא אמר ברית ותורה בברכת הארץ ומלכות בית דוד בבונה ירושלים - לא יצא ידי חובתו. </a:t>
            </a:r>
          </a:p>
        </p:txBody>
      </p:sp>
      <p:sp>
        <p:nvSpPr>
          <p:cNvPr id="3" name="הסבר מלבני מעוגל 6">
            <a:extLst>
              <a:ext uri="{FF2B5EF4-FFF2-40B4-BE49-F238E27FC236}">
                <a16:creationId xmlns:a16="http://schemas.microsoft.com/office/drawing/2014/main" id="{10FBDDF1-BC2E-39BE-DBF9-D451BE226002}"/>
              </a:ext>
            </a:extLst>
          </p:cNvPr>
          <p:cNvSpPr/>
          <p:nvPr/>
        </p:nvSpPr>
        <p:spPr>
          <a:xfrm>
            <a:off x="340306" y="1844824"/>
            <a:ext cx="4303702" cy="2304256"/>
          </a:xfrm>
          <a:prstGeom prst="wedgeRoundRectCallout">
            <a:avLst>
              <a:gd name="adj1" fmla="val 56017"/>
              <a:gd name="adj2" fmla="val 2001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900" dirty="0">
                <a:solidFill>
                  <a:srgbClr val="000000"/>
                </a:solidFill>
                <a:latin typeface="Arial" panose="020B0604020202020204" pitchFamily="34" charset="0"/>
              </a:rPr>
              <a:t>בראשית </a:t>
            </a:r>
            <a:r>
              <a:rPr lang="he-IL" sz="900" dirty="0" err="1">
                <a:solidFill>
                  <a:srgbClr val="000000"/>
                </a:solidFill>
                <a:latin typeface="Arial" panose="020B0604020202020204" pitchFamily="34" charset="0"/>
              </a:rPr>
              <a:t>יז</a:t>
            </a:r>
            <a:r>
              <a:rPr lang="he-IL" sz="900" dirty="0">
                <a:solidFill>
                  <a:srgbClr val="000000"/>
                </a:solidFill>
                <a:latin typeface="Arial" panose="020B0604020202020204" pitchFamily="34" charset="0"/>
              </a:rPr>
              <a:t>/א-</a:t>
            </a:r>
            <a:r>
              <a:rPr lang="he-IL" sz="900" dirty="0" err="1">
                <a:solidFill>
                  <a:srgbClr val="000000"/>
                </a:solidFill>
                <a:latin typeface="Arial" panose="020B0604020202020204" pitchFamily="34" charset="0"/>
              </a:rPr>
              <a:t>כא</a:t>
            </a:r>
            <a:r>
              <a:rPr lang="he-IL" sz="900" dirty="0">
                <a:solidFill>
                  <a:srgbClr val="000000"/>
                </a:solidFill>
                <a:latin typeface="Arial" panose="020B0604020202020204" pitchFamily="34" charset="0"/>
              </a:rPr>
              <a:t>: וַיְהִי אַבְרָם </a:t>
            </a:r>
            <a:r>
              <a:rPr lang="he-IL" sz="900" dirty="0" err="1">
                <a:solidFill>
                  <a:srgbClr val="000000"/>
                </a:solidFill>
                <a:latin typeface="Arial" panose="020B0604020202020204" pitchFamily="34" charset="0"/>
              </a:rPr>
              <a:t>בֶּן־תִּשְׁעִים</a:t>
            </a:r>
            <a:r>
              <a:rPr lang="he-IL" sz="900" dirty="0">
                <a:solidFill>
                  <a:srgbClr val="000000"/>
                </a:solidFill>
                <a:latin typeface="Arial" panose="020B0604020202020204" pitchFamily="34" charset="0"/>
              </a:rPr>
              <a:t> שָׁנָה וְתֵשַׁע שָׁנִים וַיֵּרָא יְהֹוָה </a:t>
            </a:r>
            <a:r>
              <a:rPr lang="he-IL" sz="900" dirty="0" err="1">
                <a:solidFill>
                  <a:srgbClr val="000000"/>
                </a:solidFill>
                <a:latin typeface="Arial" panose="020B0604020202020204" pitchFamily="34" charset="0"/>
              </a:rPr>
              <a:t>אֶל־אַבְרָם</a:t>
            </a:r>
            <a:r>
              <a:rPr lang="he-IL" sz="900" dirty="0">
                <a:solidFill>
                  <a:srgbClr val="000000"/>
                </a:solidFill>
                <a:latin typeface="Arial" panose="020B0604020202020204" pitchFamily="34" charset="0"/>
              </a:rPr>
              <a:t> וַיֹּאמֶר אֵלָיו </a:t>
            </a:r>
            <a:r>
              <a:rPr lang="he-IL" sz="900" dirty="0" err="1">
                <a:solidFill>
                  <a:srgbClr val="000000"/>
                </a:solidFill>
                <a:latin typeface="Arial" panose="020B0604020202020204" pitchFamily="34" charset="0"/>
              </a:rPr>
              <a:t>אֲנִי־אֵל</a:t>
            </a:r>
            <a:r>
              <a:rPr lang="he-IL" sz="900" dirty="0">
                <a:solidFill>
                  <a:srgbClr val="000000"/>
                </a:solidFill>
                <a:latin typeface="Arial" panose="020B0604020202020204" pitchFamily="34" charset="0"/>
              </a:rPr>
              <a:t> שַׁדַּי הִתְהַלֵּךְ לְפָנַי וֶהְיֵה תָמִים׃ וְאֶתְּנָה </a:t>
            </a:r>
            <a:r>
              <a:rPr lang="he-IL" sz="900" b="1" dirty="0">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בֵּינִי וּבֵינֶךָ וְאַרְבֶּה אוֹתְךָ </a:t>
            </a:r>
            <a:r>
              <a:rPr lang="he-IL" sz="900" dirty="0" err="1">
                <a:solidFill>
                  <a:srgbClr val="000000"/>
                </a:solidFill>
                <a:latin typeface="Arial" panose="020B0604020202020204" pitchFamily="34" charset="0"/>
              </a:rPr>
              <a:t>בִּמְאֹד</a:t>
            </a:r>
            <a:r>
              <a:rPr lang="he-IL" sz="900" dirty="0">
                <a:solidFill>
                  <a:srgbClr val="000000"/>
                </a:solidFill>
                <a:latin typeface="Arial" panose="020B0604020202020204" pitchFamily="34" charset="0"/>
              </a:rPr>
              <a:t> מְאֹד׃ </a:t>
            </a:r>
            <a:r>
              <a:rPr lang="he-IL" sz="900" dirty="0" err="1">
                <a:solidFill>
                  <a:srgbClr val="000000"/>
                </a:solidFill>
                <a:latin typeface="Arial" panose="020B0604020202020204" pitchFamily="34" charset="0"/>
              </a:rPr>
              <a:t>וַיִּפֹּל</a:t>
            </a:r>
            <a:r>
              <a:rPr lang="he-IL" sz="900" dirty="0">
                <a:solidFill>
                  <a:srgbClr val="000000"/>
                </a:solidFill>
                <a:latin typeface="Arial" panose="020B0604020202020204" pitchFamily="34" charset="0"/>
              </a:rPr>
              <a:t> אַבְרָם </a:t>
            </a:r>
            <a:r>
              <a:rPr lang="he-IL" sz="900" dirty="0" err="1">
                <a:solidFill>
                  <a:srgbClr val="000000"/>
                </a:solidFill>
                <a:latin typeface="Arial" panose="020B0604020202020204" pitchFamily="34" charset="0"/>
              </a:rPr>
              <a:t>עַל־פָּנָיו</a:t>
            </a:r>
            <a:r>
              <a:rPr lang="he-IL" sz="900" dirty="0">
                <a:solidFill>
                  <a:srgbClr val="000000"/>
                </a:solidFill>
                <a:latin typeface="Arial" panose="020B0604020202020204" pitchFamily="34" charset="0"/>
              </a:rPr>
              <a:t> וַיְדַבֵּר אִתּוֹ </a:t>
            </a:r>
            <a:r>
              <a:rPr lang="he-IL" sz="900" dirty="0" err="1">
                <a:solidFill>
                  <a:srgbClr val="000000"/>
                </a:solidFill>
                <a:latin typeface="Arial" panose="020B0604020202020204" pitchFamily="34" charset="0"/>
              </a:rPr>
              <a:t>אֱלֹהִים</a:t>
            </a:r>
            <a:r>
              <a:rPr lang="he-IL" sz="900" dirty="0">
                <a:solidFill>
                  <a:srgbClr val="000000"/>
                </a:solidFill>
                <a:latin typeface="Arial" panose="020B0604020202020204" pitchFamily="34" charset="0"/>
              </a:rPr>
              <a:t> </a:t>
            </a:r>
            <a:r>
              <a:rPr lang="he-IL" sz="900" dirty="0" err="1">
                <a:solidFill>
                  <a:srgbClr val="000000"/>
                </a:solidFill>
                <a:latin typeface="Arial" panose="020B0604020202020204" pitchFamily="34" charset="0"/>
              </a:rPr>
              <a:t>לֵאמֹר</a:t>
            </a:r>
            <a:r>
              <a:rPr lang="he-IL" sz="900" dirty="0">
                <a:solidFill>
                  <a:srgbClr val="000000"/>
                </a:solidFill>
                <a:latin typeface="Arial" panose="020B0604020202020204" pitchFamily="34" charset="0"/>
              </a:rPr>
              <a:t>׃ אֲנִי הִנֵּה </a:t>
            </a:r>
            <a:r>
              <a:rPr lang="he-IL" sz="900" b="1" dirty="0">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אִתָּךְ וְהָיִיתָ לְאַב הֲמוֹן גּוֹיִם... וַהֲקִמֹתִי </a:t>
            </a:r>
            <a:r>
              <a:rPr lang="he-IL" sz="900" dirty="0" err="1">
                <a:solidFill>
                  <a:srgbClr val="000000"/>
                </a:solidFill>
                <a:latin typeface="Arial" panose="020B0604020202020204" pitchFamily="34" charset="0"/>
              </a:rPr>
              <a:t>אֶת־</a:t>
            </a:r>
            <a:r>
              <a:rPr lang="he-IL" sz="900" b="1" dirty="0" err="1">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בֵּינִי וּבֵינֶךָ וּבֵין זַרְעֲךָ אַחֲרֶיךָ </a:t>
            </a:r>
            <a:r>
              <a:rPr lang="he-IL" sz="900" dirty="0" err="1">
                <a:solidFill>
                  <a:srgbClr val="000000"/>
                </a:solidFill>
                <a:latin typeface="Arial" panose="020B0604020202020204" pitchFamily="34" charset="0"/>
              </a:rPr>
              <a:t>לְדֹרֹתָם</a:t>
            </a:r>
            <a:r>
              <a:rPr lang="he-IL" sz="900" dirty="0">
                <a:solidFill>
                  <a:srgbClr val="000000"/>
                </a:solidFill>
                <a:latin typeface="Arial" panose="020B0604020202020204" pitchFamily="34" charset="0"/>
              </a:rPr>
              <a:t> </a:t>
            </a:r>
            <a:r>
              <a:rPr lang="he-IL" sz="900" b="1" dirty="0">
                <a:solidFill>
                  <a:srgbClr val="FF0000"/>
                </a:solidFill>
                <a:latin typeface="Arial" panose="020B0604020202020204" pitchFamily="34" charset="0"/>
              </a:rPr>
              <a:t>לִבְרִית</a:t>
            </a:r>
            <a:r>
              <a:rPr lang="he-IL" sz="900" dirty="0">
                <a:solidFill>
                  <a:srgbClr val="000000"/>
                </a:solidFill>
                <a:latin typeface="Arial" panose="020B0604020202020204" pitchFamily="34" charset="0"/>
              </a:rPr>
              <a:t> עוֹלָם לִהְיוֹת לְךָ </a:t>
            </a:r>
            <a:r>
              <a:rPr lang="he-IL" sz="900" dirty="0" err="1">
                <a:solidFill>
                  <a:srgbClr val="000000"/>
                </a:solidFill>
                <a:latin typeface="Arial" panose="020B0604020202020204" pitchFamily="34" charset="0"/>
              </a:rPr>
              <a:t>לֵאלֹהִים</a:t>
            </a:r>
            <a:r>
              <a:rPr lang="he-IL" sz="900" dirty="0">
                <a:solidFill>
                  <a:srgbClr val="000000"/>
                </a:solidFill>
                <a:latin typeface="Arial" panose="020B0604020202020204" pitchFamily="34" charset="0"/>
              </a:rPr>
              <a:t> וּלְזַרְעֲךָ אַחֲרֶיךָ׃ וְנָתַתִּי לְךָ וּלְזַרְעֲךָ אַחֲרֶיךָ אֵת  אֶרֶץ </a:t>
            </a:r>
            <a:r>
              <a:rPr lang="he-IL" sz="900" dirty="0" err="1">
                <a:solidFill>
                  <a:srgbClr val="000000"/>
                </a:solidFill>
                <a:latin typeface="Arial" panose="020B0604020202020204" pitchFamily="34" charset="0"/>
              </a:rPr>
              <a:t>מְגֻרֶיך</a:t>
            </a:r>
            <a:r>
              <a:rPr lang="he-IL" sz="900" dirty="0">
                <a:solidFill>
                  <a:srgbClr val="000000"/>
                </a:solidFill>
                <a:latin typeface="Arial" panose="020B0604020202020204" pitchFamily="34" charset="0"/>
              </a:rPr>
              <a:t>ָ אֵת </a:t>
            </a:r>
            <a:r>
              <a:rPr lang="he-IL" sz="900" dirty="0" err="1">
                <a:solidFill>
                  <a:srgbClr val="000000"/>
                </a:solidFill>
                <a:latin typeface="Arial" panose="020B0604020202020204" pitchFamily="34" charset="0"/>
              </a:rPr>
              <a:t>כׇּל־אֶרֶץ</a:t>
            </a:r>
            <a:r>
              <a:rPr lang="he-IL" sz="900" dirty="0">
                <a:solidFill>
                  <a:srgbClr val="000000"/>
                </a:solidFill>
                <a:latin typeface="Arial" panose="020B0604020202020204" pitchFamily="34" charset="0"/>
              </a:rPr>
              <a:t> כְּנַעַן </a:t>
            </a:r>
            <a:r>
              <a:rPr lang="he-IL" sz="900" dirty="0" err="1">
                <a:solidFill>
                  <a:srgbClr val="000000"/>
                </a:solidFill>
                <a:latin typeface="Arial" panose="020B0604020202020204" pitchFamily="34" charset="0"/>
              </a:rPr>
              <a:t>לַאֲחֻזַּת</a:t>
            </a:r>
            <a:r>
              <a:rPr lang="he-IL" sz="900" dirty="0">
                <a:solidFill>
                  <a:srgbClr val="000000"/>
                </a:solidFill>
                <a:latin typeface="Arial" panose="020B0604020202020204" pitchFamily="34" charset="0"/>
              </a:rPr>
              <a:t> עוֹלָם וְהָיִיתִי לָהֶם </a:t>
            </a:r>
            <a:r>
              <a:rPr lang="he-IL" sz="900" dirty="0" err="1">
                <a:solidFill>
                  <a:srgbClr val="000000"/>
                </a:solidFill>
                <a:latin typeface="Arial" panose="020B0604020202020204" pitchFamily="34" charset="0"/>
              </a:rPr>
              <a:t>לֵאלֹהִים</a:t>
            </a:r>
            <a:r>
              <a:rPr lang="he-IL" sz="900" dirty="0">
                <a:solidFill>
                  <a:srgbClr val="000000"/>
                </a:solidFill>
                <a:latin typeface="Arial" panose="020B0604020202020204" pitchFamily="34" charset="0"/>
              </a:rPr>
              <a:t>׃ וַיֹּאמֶר </a:t>
            </a:r>
            <a:r>
              <a:rPr lang="he-IL" sz="900" dirty="0" err="1">
                <a:solidFill>
                  <a:srgbClr val="000000"/>
                </a:solidFill>
                <a:latin typeface="Arial" panose="020B0604020202020204" pitchFamily="34" charset="0"/>
              </a:rPr>
              <a:t>אֱלֹהִים</a:t>
            </a:r>
            <a:r>
              <a:rPr lang="he-IL" sz="900" dirty="0">
                <a:solidFill>
                  <a:srgbClr val="000000"/>
                </a:solidFill>
                <a:latin typeface="Arial" panose="020B0604020202020204" pitchFamily="34" charset="0"/>
              </a:rPr>
              <a:t> </a:t>
            </a:r>
            <a:r>
              <a:rPr lang="he-IL" sz="900" dirty="0" err="1">
                <a:solidFill>
                  <a:srgbClr val="000000"/>
                </a:solidFill>
                <a:latin typeface="Arial" panose="020B0604020202020204" pitchFamily="34" charset="0"/>
              </a:rPr>
              <a:t>אֶל־אַבְרָהָם</a:t>
            </a:r>
            <a:r>
              <a:rPr lang="he-IL" sz="900" dirty="0">
                <a:solidFill>
                  <a:srgbClr val="000000"/>
                </a:solidFill>
                <a:latin typeface="Arial" panose="020B0604020202020204" pitchFamily="34" charset="0"/>
              </a:rPr>
              <a:t> וְאַתָּה </a:t>
            </a:r>
            <a:r>
              <a:rPr lang="he-IL" sz="900" dirty="0" err="1">
                <a:solidFill>
                  <a:srgbClr val="000000"/>
                </a:solidFill>
                <a:latin typeface="Arial" panose="020B0604020202020204" pitchFamily="34" charset="0"/>
              </a:rPr>
              <a:t>אֶת־</a:t>
            </a:r>
            <a:r>
              <a:rPr lang="he-IL" sz="900" b="1" dirty="0" err="1">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תִשְׁמֹר אַתָּה וְזַרְעֲךָ אַחֲרֶיךָ </a:t>
            </a:r>
            <a:r>
              <a:rPr lang="he-IL" sz="900" dirty="0" err="1">
                <a:solidFill>
                  <a:srgbClr val="000000"/>
                </a:solidFill>
                <a:latin typeface="Arial" panose="020B0604020202020204" pitchFamily="34" charset="0"/>
              </a:rPr>
              <a:t>לְדֹרֹתָם</a:t>
            </a:r>
            <a:r>
              <a:rPr lang="he-IL" sz="900" dirty="0">
                <a:solidFill>
                  <a:srgbClr val="000000"/>
                </a:solidFill>
                <a:latin typeface="Arial" panose="020B0604020202020204" pitchFamily="34" charset="0"/>
              </a:rPr>
              <a:t>׃ זֹאת </a:t>
            </a:r>
            <a:r>
              <a:rPr lang="he-IL" sz="900" b="1" dirty="0">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אֲשֶׁר תִּשְׁמְרוּ בֵּינִי וּבֵינֵיכֶם וּבֵין זַרְעֲךָ אַחֲרֶיךָ הִמּוֹל לָכֶם </a:t>
            </a:r>
            <a:r>
              <a:rPr lang="he-IL" sz="900" dirty="0" err="1">
                <a:solidFill>
                  <a:srgbClr val="000000"/>
                </a:solidFill>
                <a:latin typeface="Arial" panose="020B0604020202020204" pitchFamily="34" charset="0"/>
              </a:rPr>
              <a:t>כׇּל־זָכָר</a:t>
            </a:r>
            <a:r>
              <a:rPr lang="he-IL" sz="900" dirty="0">
                <a:solidFill>
                  <a:srgbClr val="000000"/>
                </a:solidFill>
                <a:latin typeface="Arial" panose="020B0604020202020204" pitchFamily="34" charset="0"/>
              </a:rPr>
              <a:t>׃ וּנְמַלְתֶּם אֵת בְּשַׂר </a:t>
            </a:r>
            <a:r>
              <a:rPr lang="he-IL" sz="900" dirty="0" err="1">
                <a:solidFill>
                  <a:srgbClr val="000000"/>
                </a:solidFill>
                <a:latin typeface="Arial" panose="020B0604020202020204" pitchFamily="34" charset="0"/>
              </a:rPr>
              <a:t>עׇרְלַתְכֶם</a:t>
            </a:r>
            <a:r>
              <a:rPr lang="he-IL" sz="900" dirty="0">
                <a:solidFill>
                  <a:srgbClr val="000000"/>
                </a:solidFill>
                <a:latin typeface="Arial" panose="020B0604020202020204" pitchFamily="34" charset="0"/>
              </a:rPr>
              <a:t> וְהָיָה לְאוֹת </a:t>
            </a:r>
            <a:r>
              <a:rPr lang="he-IL" sz="900" b="1" dirty="0">
                <a:solidFill>
                  <a:srgbClr val="FF0000"/>
                </a:solidFill>
                <a:latin typeface="Arial" panose="020B0604020202020204" pitchFamily="34" charset="0"/>
              </a:rPr>
              <a:t>בְּרִית</a:t>
            </a:r>
            <a:r>
              <a:rPr lang="he-IL" sz="900" dirty="0">
                <a:solidFill>
                  <a:srgbClr val="000000"/>
                </a:solidFill>
                <a:latin typeface="Arial" panose="020B0604020202020204" pitchFamily="34" charset="0"/>
              </a:rPr>
              <a:t> בֵּינִי וּבֵינֵיכֶם׃ </a:t>
            </a:r>
            <a:r>
              <a:rPr lang="he-IL" sz="900" dirty="0" err="1">
                <a:solidFill>
                  <a:srgbClr val="000000"/>
                </a:solidFill>
                <a:latin typeface="Arial" panose="020B0604020202020204" pitchFamily="34" charset="0"/>
              </a:rPr>
              <a:t>וּבֶן־שְׁמֹנַת</a:t>
            </a:r>
            <a:r>
              <a:rPr lang="he-IL" sz="900" dirty="0">
                <a:solidFill>
                  <a:srgbClr val="000000"/>
                </a:solidFill>
                <a:latin typeface="Arial" panose="020B0604020202020204" pitchFamily="34" charset="0"/>
              </a:rPr>
              <a:t> יָמִים יִמּוֹל לָכֶם </a:t>
            </a:r>
            <a:r>
              <a:rPr lang="he-IL" sz="900" dirty="0" err="1">
                <a:solidFill>
                  <a:srgbClr val="000000"/>
                </a:solidFill>
                <a:latin typeface="Arial" panose="020B0604020202020204" pitchFamily="34" charset="0"/>
              </a:rPr>
              <a:t>כׇּל־זָכָר</a:t>
            </a:r>
            <a:r>
              <a:rPr lang="he-IL" sz="900" dirty="0">
                <a:solidFill>
                  <a:srgbClr val="000000"/>
                </a:solidFill>
                <a:latin typeface="Arial" panose="020B0604020202020204" pitchFamily="34" charset="0"/>
              </a:rPr>
              <a:t> </a:t>
            </a:r>
            <a:r>
              <a:rPr lang="he-IL" sz="900" dirty="0" err="1">
                <a:solidFill>
                  <a:srgbClr val="000000"/>
                </a:solidFill>
                <a:latin typeface="Arial" panose="020B0604020202020204" pitchFamily="34" charset="0"/>
              </a:rPr>
              <a:t>לְדֹרֹתֵיכֶם</a:t>
            </a:r>
            <a:r>
              <a:rPr lang="he-IL" sz="900" dirty="0">
                <a:solidFill>
                  <a:srgbClr val="000000"/>
                </a:solidFill>
                <a:latin typeface="Arial" panose="020B0604020202020204" pitchFamily="34" charset="0"/>
              </a:rPr>
              <a:t> יְלִיד בָּיִת </a:t>
            </a:r>
            <a:r>
              <a:rPr lang="he-IL" sz="900" dirty="0" err="1">
                <a:solidFill>
                  <a:srgbClr val="000000"/>
                </a:solidFill>
                <a:latin typeface="Arial" panose="020B0604020202020204" pitchFamily="34" charset="0"/>
              </a:rPr>
              <a:t>וּמִקְנַת־כֶּסֶף</a:t>
            </a:r>
            <a:r>
              <a:rPr lang="he-IL" sz="900" dirty="0">
                <a:solidFill>
                  <a:srgbClr val="000000"/>
                </a:solidFill>
                <a:latin typeface="Arial" panose="020B0604020202020204" pitchFamily="34" charset="0"/>
              </a:rPr>
              <a:t> מִכֹּל </a:t>
            </a:r>
            <a:r>
              <a:rPr lang="he-IL" sz="900" dirty="0" err="1">
                <a:solidFill>
                  <a:srgbClr val="000000"/>
                </a:solidFill>
                <a:latin typeface="Arial" panose="020B0604020202020204" pitchFamily="34" charset="0"/>
              </a:rPr>
              <a:t>בֶּן־נֵכָר</a:t>
            </a:r>
            <a:r>
              <a:rPr lang="he-IL" sz="900" dirty="0">
                <a:solidFill>
                  <a:srgbClr val="000000"/>
                </a:solidFill>
                <a:latin typeface="Arial" panose="020B0604020202020204" pitchFamily="34" charset="0"/>
              </a:rPr>
              <a:t> אֲשֶׁר לֹא מִזַּרְעֲךָ הוּא׃ הִמּוֹל  יִמּוֹל יְלִיד בֵּיתְךָ וּמִקְנַת כַּסְפֶּךָ </a:t>
            </a:r>
            <a:r>
              <a:rPr lang="he-IL" sz="900" dirty="0" err="1">
                <a:solidFill>
                  <a:srgbClr val="000000"/>
                </a:solidFill>
                <a:latin typeface="Arial" panose="020B0604020202020204" pitchFamily="34" charset="0"/>
              </a:rPr>
              <a:t>וְהָיְתָה</a:t>
            </a:r>
            <a:r>
              <a:rPr lang="he-IL" sz="900" dirty="0">
                <a:solidFill>
                  <a:srgbClr val="000000"/>
                </a:solidFill>
                <a:latin typeface="Arial" panose="020B0604020202020204" pitchFamily="34" charset="0"/>
              </a:rPr>
              <a:t> </a:t>
            </a:r>
            <a:r>
              <a:rPr lang="he-IL" sz="900" b="1" dirty="0">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בִּבְשַׂרְכֶם </a:t>
            </a:r>
            <a:r>
              <a:rPr lang="he-IL" sz="900" b="1" dirty="0">
                <a:solidFill>
                  <a:srgbClr val="FF0000"/>
                </a:solidFill>
                <a:latin typeface="Arial" panose="020B0604020202020204" pitchFamily="34" charset="0"/>
              </a:rPr>
              <a:t>לִבְרִית</a:t>
            </a:r>
            <a:r>
              <a:rPr lang="he-IL" sz="900" dirty="0">
                <a:solidFill>
                  <a:srgbClr val="000000"/>
                </a:solidFill>
                <a:latin typeface="Arial" panose="020B0604020202020204" pitchFamily="34" charset="0"/>
              </a:rPr>
              <a:t> עוֹלָם׃ וְעָרֵל  זָכָר אֲשֶׁר </a:t>
            </a:r>
            <a:r>
              <a:rPr lang="he-IL" sz="900" dirty="0" err="1">
                <a:solidFill>
                  <a:srgbClr val="000000"/>
                </a:solidFill>
                <a:latin typeface="Arial" panose="020B0604020202020204" pitchFamily="34" charset="0"/>
              </a:rPr>
              <a:t>לֹא־יִמּוֹל</a:t>
            </a:r>
            <a:r>
              <a:rPr lang="he-IL" sz="900" dirty="0">
                <a:solidFill>
                  <a:srgbClr val="000000"/>
                </a:solidFill>
                <a:latin typeface="Arial" panose="020B0604020202020204" pitchFamily="34" charset="0"/>
              </a:rPr>
              <a:t> אֶת־בְּשַׂר </a:t>
            </a:r>
            <a:r>
              <a:rPr lang="he-IL" sz="900" dirty="0" err="1">
                <a:solidFill>
                  <a:srgbClr val="000000"/>
                </a:solidFill>
                <a:latin typeface="Arial" panose="020B0604020202020204" pitchFamily="34" charset="0"/>
              </a:rPr>
              <a:t>עׇרְלָתו</a:t>
            </a:r>
            <a:r>
              <a:rPr lang="he-IL" sz="900" dirty="0">
                <a:solidFill>
                  <a:srgbClr val="000000"/>
                </a:solidFill>
                <a:latin typeface="Arial" panose="020B0604020202020204" pitchFamily="34" charset="0"/>
              </a:rPr>
              <a:t>ֹ וְנִכְרְתָה הַנֶּפֶשׁ הַהִוא מֵעַמֶּיהָ </a:t>
            </a:r>
            <a:r>
              <a:rPr lang="he-IL" sz="900" dirty="0" err="1">
                <a:solidFill>
                  <a:srgbClr val="000000"/>
                </a:solidFill>
                <a:latin typeface="Arial" panose="020B0604020202020204" pitchFamily="34" charset="0"/>
              </a:rPr>
              <a:t>אֶת־</a:t>
            </a:r>
            <a:r>
              <a:rPr lang="he-IL" sz="900" b="1" dirty="0" err="1">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הֵפַר׃ וַיֹּאמֶר </a:t>
            </a:r>
            <a:r>
              <a:rPr lang="he-IL" sz="900" dirty="0" err="1">
                <a:solidFill>
                  <a:srgbClr val="000000"/>
                </a:solidFill>
                <a:latin typeface="Arial" panose="020B0604020202020204" pitchFamily="34" charset="0"/>
              </a:rPr>
              <a:t>אֱלֹהִים</a:t>
            </a:r>
            <a:r>
              <a:rPr lang="he-IL" sz="900" dirty="0">
                <a:solidFill>
                  <a:srgbClr val="000000"/>
                </a:solidFill>
                <a:latin typeface="Arial" panose="020B0604020202020204" pitchFamily="34" charset="0"/>
              </a:rPr>
              <a:t> אֲבָל שָׂרָה אִשְׁתְּךָ יֹלֶדֶת לְךָ בֵּן וְקָרָאתָ </a:t>
            </a:r>
            <a:r>
              <a:rPr lang="he-IL" sz="900" dirty="0" err="1">
                <a:solidFill>
                  <a:srgbClr val="000000"/>
                </a:solidFill>
                <a:latin typeface="Arial" panose="020B0604020202020204" pitchFamily="34" charset="0"/>
              </a:rPr>
              <a:t>אֶת־שְׁמו</a:t>
            </a:r>
            <a:r>
              <a:rPr lang="he-IL" sz="900" dirty="0">
                <a:solidFill>
                  <a:srgbClr val="000000"/>
                </a:solidFill>
                <a:latin typeface="Arial" panose="020B0604020202020204" pitchFamily="34" charset="0"/>
              </a:rPr>
              <a:t>ֹ יִצְחָק וַהֲקִמֹתִי </a:t>
            </a:r>
            <a:r>
              <a:rPr lang="he-IL" sz="900" dirty="0" err="1">
                <a:solidFill>
                  <a:srgbClr val="000000"/>
                </a:solidFill>
                <a:latin typeface="Arial" panose="020B0604020202020204" pitchFamily="34" charset="0"/>
              </a:rPr>
              <a:t>אֶת־</a:t>
            </a:r>
            <a:r>
              <a:rPr lang="he-IL" sz="900" b="1" dirty="0" err="1">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אִתּוֹ </a:t>
            </a:r>
            <a:r>
              <a:rPr lang="he-IL" sz="900" b="1" dirty="0">
                <a:solidFill>
                  <a:srgbClr val="FF0000"/>
                </a:solidFill>
                <a:latin typeface="Arial" panose="020B0604020202020204" pitchFamily="34" charset="0"/>
              </a:rPr>
              <a:t>לִבְרִית</a:t>
            </a:r>
            <a:r>
              <a:rPr lang="he-IL" sz="900" dirty="0">
                <a:solidFill>
                  <a:srgbClr val="000000"/>
                </a:solidFill>
                <a:latin typeface="Arial" panose="020B0604020202020204" pitchFamily="34" charset="0"/>
              </a:rPr>
              <a:t> עוֹלָם לְזַרְעוֹ אַחֲרָיו... </a:t>
            </a:r>
            <a:r>
              <a:rPr lang="he-IL" sz="900" dirty="0" err="1">
                <a:solidFill>
                  <a:srgbClr val="000000"/>
                </a:solidFill>
                <a:latin typeface="Arial" panose="020B0604020202020204" pitchFamily="34" charset="0"/>
              </a:rPr>
              <a:t>וְאֶת־</a:t>
            </a:r>
            <a:r>
              <a:rPr lang="he-IL" sz="900" b="1" dirty="0" err="1">
                <a:solidFill>
                  <a:srgbClr val="FF0000"/>
                </a:solidFill>
                <a:latin typeface="Arial" panose="020B0604020202020204" pitchFamily="34" charset="0"/>
              </a:rPr>
              <a:t>בְּרִיתִי</a:t>
            </a:r>
            <a:r>
              <a:rPr lang="he-IL" sz="900" dirty="0">
                <a:solidFill>
                  <a:srgbClr val="000000"/>
                </a:solidFill>
                <a:latin typeface="Arial" panose="020B0604020202020204" pitchFamily="34" charset="0"/>
              </a:rPr>
              <a:t> אָקִים </a:t>
            </a:r>
            <a:r>
              <a:rPr lang="he-IL" sz="900" dirty="0" err="1">
                <a:solidFill>
                  <a:srgbClr val="000000"/>
                </a:solidFill>
                <a:latin typeface="Arial" panose="020B0604020202020204" pitchFamily="34" charset="0"/>
              </a:rPr>
              <a:t>אֶת־יִצְחָק</a:t>
            </a:r>
            <a:r>
              <a:rPr lang="he-IL" sz="900" dirty="0">
                <a:solidFill>
                  <a:srgbClr val="000000"/>
                </a:solidFill>
                <a:latin typeface="Arial" panose="020B0604020202020204" pitchFamily="34" charset="0"/>
              </a:rPr>
              <a:t> אֲשֶׁר תֵּלֵד לְךָ שָׂרָה לַמּוֹעֵד הַזֶּה בַּשָּׁנָה הָאַחֶרֶת׃</a:t>
            </a:r>
          </a:p>
        </p:txBody>
      </p:sp>
      <p:sp>
        <p:nvSpPr>
          <p:cNvPr id="4" name="TextBox 5">
            <a:extLst>
              <a:ext uri="{FF2B5EF4-FFF2-40B4-BE49-F238E27FC236}">
                <a16:creationId xmlns:a16="http://schemas.microsoft.com/office/drawing/2014/main" id="{B9500C6E-CDA5-4113-62BF-B3AA70692A05}"/>
              </a:ext>
            </a:extLst>
          </p:cNvPr>
          <p:cNvSpPr txBox="1"/>
          <p:nvPr/>
        </p:nvSpPr>
        <p:spPr>
          <a:xfrm>
            <a:off x="8565996" y="3396024"/>
            <a:ext cx="576064" cy="215444"/>
          </a:xfrm>
          <a:prstGeom prst="rect">
            <a:avLst/>
          </a:prstGeom>
          <a:noFill/>
        </p:spPr>
        <p:txBody>
          <a:bodyPr wrap="square" rtlCol="1">
            <a:spAutoFit/>
          </a:bodyPr>
          <a:lstStyle/>
          <a:p>
            <a:r>
              <a:rPr lang="he-IL" sz="800" dirty="0"/>
              <a:t>עמוד א</a:t>
            </a:r>
          </a:p>
        </p:txBody>
      </p:sp>
    </p:spTree>
    <p:extLst>
      <p:ext uri="{BB962C8B-B14F-4D97-AF65-F5344CB8AC3E}">
        <p14:creationId xmlns:p14="http://schemas.microsoft.com/office/powerpoint/2010/main" val="313904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E0A5CA57-67C9-2C35-6A64-AC3F8B967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EA179463-5BF8-2DA8-B822-2EC4E69BF48A}"/>
              </a:ext>
            </a:extLst>
          </p:cNvPr>
          <p:cNvSpPr txBox="1"/>
          <p:nvPr/>
        </p:nvSpPr>
        <p:spPr>
          <a:xfrm>
            <a:off x="-145088" y="35330"/>
            <a:ext cx="2916888" cy="338554"/>
          </a:xfrm>
          <a:prstGeom prst="rect">
            <a:avLst/>
          </a:prstGeom>
          <a:noFill/>
        </p:spPr>
        <p:txBody>
          <a:bodyPr wrap="square" rtlCol="1">
            <a:spAutoFit/>
          </a:bodyPr>
          <a:lstStyle/>
          <a:p>
            <a:r>
              <a:rPr lang="he-IL" sz="1600" b="1" dirty="0">
                <a:solidFill>
                  <a:schemeClr val="bg1">
                    <a:lumMod val="50000"/>
                  </a:schemeClr>
                </a:solidFill>
              </a:rPr>
              <a:t>דף מח עמוד ב - 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395536" y="83076"/>
            <a:ext cx="8352928" cy="6196055"/>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תניא: </a:t>
            </a:r>
            <a:endParaRPr lang="he-IL" sz="1600" dirty="0">
              <a:solidFill>
                <a:srgbClr val="000000"/>
              </a:solidFill>
              <a:latin typeface="Arial" panose="020B0604020202020204" pitchFamily="34" charset="0"/>
            </a:endParaRPr>
          </a:p>
          <a:p>
            <a:pPr>
              <a:lnSpc>
                <a:spcPct val="120000"/>
              </a:lnSpc>
            </a:pPr>
            <a:endParaRPr lang="he-IL" sz="800" dirty="0">
              <a:solidFill>
                <a:srgbClr val="000000"/>
              </a:solidFill>
              <a:latin typeface="Arial" panose="020B0604020202020204" pitchFamily="34" charset="0"/>
            </a:endParaRPr>
          </a:p>
          <a:p>
            <a:pPr>
              <a:lnSpc>
                <a:spcPct val="120000"/>
              </a:lnSpc>
            </a:pPr>
            <a:r>
              <a:rPr lang="he-IL" sz="1600" dirty="0">
                <a:solidFill>
                  <a:srgbClr val="F79646">
                    <a:lumMod val="50000"/>
                  </a:srgbClr>
                </a:solidFill>
              </a:rPr>
              <a:t>רבי אליעזר אומר: </a:t>
            </a:r>
          </a:p>
          <a:p>
            <a:pPr>
              <a:lnSpc>
                <a:spcPct val="120000"/>
              </a:lnSpc>
            </a:pPr>
            <a:r>
              <a:rPr lang="he-IL" sz="1600" dirty="0">
                <a:solidFill>
                  <a:srgbClr val="F79646">
                    <a:lumMod val="50000"/>
                  </a:srgbClr>
                </a:solidFill>
              </a:rPr>
              <a:t>כל שלא אמר ארץ חמדה טובה ורחבה בברכת הארץ ומלכות בית דוד בבונה ירושלים - לא יצא ידי חובתו.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נחום הזקן אומר: </a:t>
            </a:r>
          </a:p>
          <a:p>
            <a:pPr>
              <a:lnSpc>
                <a:spcPct val="120000"/>
              </a:lnSpc>
            </a:pPr>
            <a:r>
              <a:rPr lang="he-IL" sz="1600" dirty="0">
                <a:solidFill>
                  <a:srgbClr val="F79646">
                    <a:lumMod val="50000"/>
                  </a:srgbClr>
                </a:solidFill>
              </a:rPr>
              <a:t>צריך שיזכור בה ברית.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רבי יוסי אומר: </a:t>
            </a:r>
          </a:p>
          <a:p>
            <a:pPr>
              <a:lnSpc>
                <a:spcPct val="120000"/>
              </a:lnSpc>
            </a:pPr>
            <a:r>
              <a:rPr lang="he-IL" sz="1600" dirty="0">
                <a:solidFill>
                  <a:srgbClr val="F79646">
                    <a:lumMod val="50000"/>
                  </a:srgbClr>
                </a:solidFill>
              </a:rPr>
              <a:t>צריך שיזכור בה תורה. </a:t>
            </a:r>
          </a:p>
          <a:p>
            <a:pPr>
              <a:lnSpc>
                <a:spcPct val="120000"/>
              </a:lnSpc>
            </a:pPr>
            <a:endParaRPr lang="he-IL" sz="800" dirty="0">
              <a:solidFill>
                <a:srgbClr val="F79646">
                  <a:lumMod val="50000"/>
                </a:srgbClr>
              </a:solidFill>
            </a:endParaRPr>
          </a:p>
          <a:p>
            <a:pPr>
              <a:lnSpc>
                <a:spcPct val="120000"/>
              </a:lnSpc>
            </a:pPr>
            <a:r>
              <a:rPr lang="he-IL" sz="1600" dirty="0" err="1">
                <a:solidFill>
                  <a:srgbClr val="F79646">
                    <a:lumMod val="50000"/>
                  </a:srgbClr>
                </a:solidFill>
              </a:rPr>
              <a:t>פלימו</a:t>
            </a:r>
            <a:r>
              <a:rPr lang="he-IL" sz="1600" dirty="0">
                <a:solidFill>
                  <a:srgbClr val="F79646">
                    <a:lumMod val="50000"/>
                  </a:srgbClr>
                </a:solidFill>
              </a:rPr>
              <a:t> אומר: </a:t>
            </a:r>
          </a:p>
          <a:p>
            <a:pPr>
              <a:lnSpc>
                <a:spcPct val="120000"/>
              </a:lnSpc>
            </a:pPr>
            <a:r>
              <a:rPr lang="he-IL" sz="1600" dirty="0">
                <a:solidFill>
                  <a:srgbClr val="F79646">
                    <a:lumMod val="50000"/>
                  </a:srgbClr>
                </a:solidFill>
              </a:rPr>
              <a:t>צריך שיקדים ברית לתורה, </a:t>
            </a:r>
          </a:p>
          <a:p>
            <a:pPr>
              <a:lnSpc>
                <a:spcPct val="120000"/>
              </a:lnSpc>
            </a:pPr>
            <a:r>
              <a:rPr lang="he-IL" sz="1600" dirty="0">
                <a:solidFill>
                  <a:srgbClr val="F79646">
                    <a:lumMod val="50000"/>
                  </a:srgbClr>
                </a:solidFill>
              </a:rPr>
              <a:t>שזו נתנה בשלש בריתות וזו נתנה </a:t>
            </a:r>
            <a:r>
              <a:rPr lang="he-IL" sz="1600" dirty="0" err="1">
                <a:solidFill>
                  <a:srgbClr val="F79646">
                    <a:lumMod val="50000"/>
                  </a:srgbClr>
                </a:solidFill>
              </a:rPr>
              <a:t>בי''ג</a:t>
            </a:r>
            <a:r>
              <a:rPr lang="he-IL" sz="1600" dirty="0">
                <a:solidFill>
                  <a:srgbClr val="F79646">
                    <a:lumMod val="50000"/>
                  </a:srgbClr>
                </a:solidFill>
              </a:rPr>
              <a:t> בריתות. </a:t>
            </a:r>
          </a:p>
          <a:p>
            <a:pPr>
              <a:lnSpc>
                <a:spcPct val="120000"/>
              </a:lnSpc>
            </a:pPr>
            <a:endParaRPr lang="he-IL" sz="800" dirty="0">
              <a:solidFill>
                <a:srgbClr val="F79646">
                  <a:lumMod val="50000"/>
                </a:srgbClr>
              </a:solidFill>
            </a:endParaRPr>
          </a:p>
          <a:p>
            <a:pPr>
              <a:lnSpc>
                <a:spcPct val="120000"/>
              </a:lnSpc>
            </a:pPr>
            <a:r>
              <a:rPr lang="he-IL" sz="1600" dirty="0">
                <a:solidFill>
                  <a:srgbClr val="F79646">
                    <a:lumMod val="50000"/>
                  </a:srgbClr>
                </a:solidFill>
              </a:rPr>
              <a:t>ר' אבא אומר: </a:t>
            </a:r>
          </a:p>
          <a:p>
            <a:pPr>
              <a:lnSpc>
                <a:spcPct val="120000"/>
              </a:lnSpc>
            </a:pPr>
            <a:r>
              <a:rPr lang="he-IL" sz="1600" dirty="0">
                <a:solidFill>
                  <a:srgbClr val="F79646">
                    <a:lumMod val="50000"/>
                  </a:srgbClr>
                </a:solidFill>
              </a:rPr>
              <a:t>צריך שיאמר בה הודאה תחלה וסוף. </a:t>
            </a:r>
          </a:p>
          <a:p>
            <a:pPr>
              <a:lnSpc>
                <a:spcPct val="120000"/>
              </a:lnSpc>
            </a:pPr>
            <a:r>
              <a:rPr lang="he-IL" sz="1600" dirty="0">
                <a:solidFill>
                  <a:srgbClr val="F79646">
                    <a:lumMod val="50000"/>
                  </a:srgbClr>
                </a:solidFill>
              </a:rPr>
              <a:t>והפוחת לא יפחות </a:t>
            </a:r>
            <a:r>
              <a:rPr lang="he-IL" sz="1600" dirty="0" err="1">
                <a:solidFill>
                  <a:srgbClr val="F79646">
                    <a:lumMod val="50000"/>
                  </a:srgbClr>
                </a:solidFill>
              </a:rPr>
              <a:t>מא</a:t>
            </a:r>
            <a:r>
              <a:rPr lang="he-IL" sz="1600" dirty="0">
                <a:solidFill>
                  <a:srgbClr val="F79646">
                    <a:lumMod val="50000"/>
                  </a:srgbClr>
                </a:solidFill>
              </a:rPr>
              <a:t>', וכל הפוחת מא' הרי זה מגונה. </a:t>
            </a:r>
          </a:p>
          <a:p>
            <a:pPr>
              <a:lnSpc>
                <a:spcPct val="120000"/>
              </a:lnSpc>
            </a:pPr>
            <a:r>
              <a:rPr lang="he-IL" sz="1600" dirty="0">
                <a:solidFill>
                  <a:srgbClr val="F79646">
                    <a:lumMod val="50000"/>
                  </a:srgbClr>
                </a:solidFill>
              </a:rPr>
              <a:t>וכל החותם 'מנחיל ארצות' בברכת הארץ ו'מושיע את ישראל' בבונה ירושלים - הרי זה בור, </a:t>
            </a:r>
          </a:p>
          <a:p>
            <a:pPr>
              <a:lnSpc>
                <a:spcPct val="120000"/>
              </a:lnSpc>
            </a:pPr>
            <a:r>
              <a:rPr lang="he-IL" sz="1600" dirty="0">
                <a:solidFill>
                  <a:srgbClr val="F79646">
                    <a:lumMod val="50000"/>
                  </a:srgbClr>
                </a:solidFill>
              </a:rPr>
              <a:t>וכל שאינו אומר ברית ותורה בברכת הארץ ומלכות בית דוד בבונה ירושלים - לא יצא ידי חובתו. </a:t>
            </a: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מסייע ליה </a:t>
            </a:r>
            <a:r>
              <a:rPr lang="he-IL" sz="1600" b="0" i="0" dirty="0" err="1">
                <a:solidFill>
                  <a:srgbClr val="000000"/>
                </a:solidFill>
                <a:effectLst/>
                <a:latin typeface="Arial" panose="020B0604020202020204" pitchFamily="34" charset="0"/>
              </a:rPr>
              <a:t>לר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אילעא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דא''ר</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אילעא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א''ר</a:t>
            </a:r>
            <a:r>
              <a:rPr lang="he-IL" sz="1600" b="0" i="0" dirty="0">
                <a:solidFill>
                  <a:srgbClr val="000000"/>
                </a:solidFill>
                <a:effectLst/>
                <a:latin typeface="Arial" panose="020B0604020202020204" pitchFamily="34" charset="0"/>
              </a:rPr>
              <a:t> יעקב בר אחא משום רבינו: </a:t>
            </a:r>
          </a:p>
          <a:p>
            <a:pPr>
              <a:lnSpc>
                <a:spcPct val="120000"/>
              </a:lnSpc>
            </a:pPr>
            <a:r>
              <a:rPr lang="he-IL" sz="1600" b="0" i="0" dirty="0">
                <a:solidFill>
                  <a:srgbClr val="000000"/>
                </a:solidFill>
                <a:effectLst/>
                <a:latin typeface="Arial" panose="020B0604020202020204" pitchFamily="34" charset="0"/>
              </a:rPr>
              <a:t>כל שלא אמר ברית ותורה בברכת הארץ ומלכות בית דוד בבונה ירושלים - לא יצא ידי חובתו. </a:t>
            </a:r>
          </a:p>
        </p:txBody>
      </p:sp>
      <p:sp>
        <p:nvSpPr>
          <p:cNvPr id="3" name="הסבר מלבני מעוגל 6">
            <a:extLst>
              <a:ext uri="{FF2B5EF4-FFF2-40B4-BE49-F238E27FC236}">
                <a16:creationId xmlns:a16="http://schemas.microsoft.com/office/drawing/2014/main" id="{10FBDDF1-BC2E-39BE-DBF9-D451BE226002}"/>
              </a:ext>
            </a:extLst>
          </p:cNvPr>
          <p:cNvSpPr/>
          <p:nvPr/>
        </p:nvSpPr>
        <p:spPr>
          <a:xfrm>
            <a:off x="611560" y="2348880"/>
            <a:ext cx="3672408" cy="2088232"/>
          </a:xfrm>
          <a:prstGeom prst="wedgeRoundRectCallout">
            <a:avLst>
              <a:gd name="adj1" fmla="val 62642"/>
              <a:gd name="adj2" fmla="val 3790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b="1" dirty="0">
                <a:solidFill>
                  <a:srgbClr val="00B050"/>
                </a:solidFill>
                <a:latin typeface="Arial" panose="020B0604020202020204" pitchFamily="34" charset="0"/>
              </a:rPr>
              <a:t>נוֹדֶה</a:t>
            </a:r>
            <a:r>
              <a:rPr lang="he-IL" sz="1100" dirty="0">
                <a:solidFill>
                  <a:srgbClr val="000000"/>
                </a:solidFill>
                <a:latin typeface="Arial" panose="020B0604020202020204" pitchFamily="34" charset="0"/>
              </a:rPr>
              <a:t> לְּךָ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עַל שֶׁהִנְחַלְתָּ לַאֲבוֹתֵינוּ אֶרֶץ חֶמְדָה טוֹבָה וּרְחָבָה. וְעַל שֶׁהוֹצֵאתָנוּ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מֵאֶרֶץ מִצְרַיִם. וּפְדִיתָנוּ מִבֵּית עֲבָדִים. וְעַל </a:t>
            </a:r>
            <a:r>
              <a:rPr lang="he-IL" sz="1100" b="1" dirty="0">
                <a:solidFill>
                  <a:srgbClr val="FF0000"/>
                </a:solidFill>
                <a:latin typeface="Arial" panose="020B0604020202020204" pitchFamily="34" charset="0"/>
              </a:rPr>
              <a:t>בְּרִיתְךָ</a:t>
            </a:r>
            <a:r>
              <a:rPr lang="he-IL" sz="1100" dirty="0">
                <a:solidFill>
                  <a:srgbClr val="000000"/>
                </a:solidFill>
                <a:latin typeface="Arial" panose="020B0604020202020204" pitchFamily="34" charset="0"/>
              </a:rPr>
              <a:t> שֶׁחָתַמְתָּ בִּבְשָׂרֵנוּ. וְעַל </a:t>
            </a:r>
            <a:r>
              <a:rPr lang="he-IL" sz="1100" b="1" dirty="0">
                <a:solidFill>
                  <a:srgbClr val="FF0000"/>
                </a:solidFill>
                <a:latin typeface="Arial" panose="020B0604020202020204" pitchFamily="34" charset="0"/>
              </a:rPr>
              <a:t>תּוֹרָתְךָ</a:t>
            </a:r>
            <a:r>
              <a:rPr lang="he-IL" sz="1100" dirty="0">
                <a:solidFill>
                  <a:srgbClr val="000000"/>
                </a:solidFill>
                <a:latin typeface="Arial" panose="020B0604020202020204" pitchFamily="34" charset="0"/>
              </a:rPr>
              <a:t> שֶׁלִּמַּדְתָּנוּ. וְעַל </a:t>
            </a:r>
            <a:r>
              <a:rPr lang="he-IL" sz="1100" dirty="0" err="1">
                <a:solidFill>
                  <a:srgbClr val="000000"/>
                </a:solidFill>
                <a:latin typeface="Arial" panose="020B0604020202020204" pitchFamily="34" charset="0"/>
              </a:rPr>
              <a:t>חֻקֶּיך</a:t>
            </a:r>
            <a:r>
              <a:rPr lang="he-IL" sz="1100" dirty="0">
                <a:solidFill>
                  <a:srgbClr val="000000"/>
                </a:solidFill>
                <a:latin typeface="Arial" panose="020B0604020202020204" pitchFamily="34" charset="0"/>
              </a:rPr>
              <a:t>ָ שֶׁהוֹדַעְתָּנוּ. וְעַל חַיִּים חֵן וָחֶסֶד </a:t>
            </a:r>
            <a:r>
              <a:rPr lang="he-IL" sz="1100" dirty="0" err="1">
                <a:solidFill>
                  <a:srgbClr val="000000"/>
                </a:solidFill>
                <a:latin typeface="Arial" panose="020B0604020202020204" pitchFamily="34" charset="0"/>
              </a:rPr>
              <a:t>שֶׁחוֹנַנְתָּנו</a:t>
            </a:r>
            <a:r>
              <a:rPr lang="he-IL" sz="1100" dirty="0">
                <a:solidFill>
                  <a:srgbClr val="000000"/>
                </a:solidFill>
                <a:latin typeface="Arial" panose="020B0604020202020204" pitchFamily="34" charset="0"/>
              </a:rPr>
              <a:t>ּ. וְעַל אֲכִילַת מָזוֹן שָׁאַתָּה זָן וּמְפַרְנֵס אוֹתָנוּ תָּמִיד. בְּכָל יוֹם וּבְכָל עֵת וּבְכָל שָׁעָה:</a:t>
            </a:r>
          </a:p>
          <a:p>
            <a:pPr>
              <a:lnSpc>
                <a:spcPct val="120000"/>
              </a:lnSpc>
            </a:pPr>
            <a:r>
              <a:rPr lang="he-IL" sz="1100" dirty="0">
                <a:solidFill>
                  <a:srgbClr val="000000"/>
                </a:solidFill>
                <a:latin typeface="Arial" panose="020B0604020202020204" pitchFamily="34" charset="0"/>
              </a:rPr>
              <a:t>וְעַל </a:t>
            </a:r>
            <a:r>
              <a:rPr lang="he-IL" sz="1100" dirty="0" err="1">
                <a:solidFill>
                  <a:srgbClr val="000000"/>
                </a:solidFill>
                <a:latin typeface="Arial" panose="020B0604020202020204" pitchFamily="34" charset="0"/>
              </a:rPr>
              <a:t>הַכֹּל</a:t>
            </a:r>
            <a:r>
              <a:rPr lang="he-IL" sz="1100" dirty="0">
                <a:solidFill>
                  <a:srgbClr val="000000"/>
                </a:solidFill>
                <a:latin typeface="Arial" panose="020B0604020202020204" pitchFamily="34" charset="0"/>
              </a:rPr>
              <a:t>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אֲנַחְנוּ </a:t>
            </a:r>
            <a:r>
              <a:rPr lang="he-IL" sz="1100" b="1" dirty="0">
                <a:solidFill>
                  <a:srgbClr val="00B050"/>
                </a:solidFill>
                <a:latin typeface="Arial" panose="020B0604020202020204" pitchFamily="34" charset="0"/>
              </a:rPr>
              <a:t>מוֹדִים</a:t>
            </a:r>
            <a:r>
              <a:rPr lang="he-IL" sz="1100" dirty="0">
                <a:solidFill>
                  <a:srgbClr val="000000"/>
                </a:solidFill>
                <a:latin typeface="Arial" panose="020B0604020202020204" pitchFamily="34" charset="0"/>
              </a:rPr>
              <a:t> לָךְ וּמְבָרְכִים אוֹתָךְ. יִתְבָּרַךְ שִׁמְךָ בְּפִי כָּל חַי תָּמִיד לְעוֹלָם וָעֶד: כַּכָּתוּב. וְאָכַלְתָּ וְשָׂבָעְתָּ וּבֵרַכְתָּ אֶת יְיָ </a:t>
            </a:r>
            <a:r>
              <a:rPr lang="he-IL" sz="1100" dirty="0" err="1">
                <a:solidFill>
                  <a:srgbClr val="000000"/>
                </a:solidFill>
                <a:latin typeface="Arial" panose="020B0604020202020204" pitchFamily="34" charset="0"/>
              </a:rPr>
              <a:t>אֱלֹהֶיך</a:t>
            </a:r>
            <a:r>
              <a:rPr lang="he-IL" sz="1100" dirty="0">
                <a:solidFill>
                  <a:srgbClr val="000000"/>
                </a:solidFill>
                <a:latin typeface="Arial" panose="020B0604020202020204" pitchFamily="34" charset="0"/>
              </a:rPr>
              <a:t>ָ עַל הָאָרֶץ הַטֹּבָה אֲשֶׁר נָתַן לָךְ: בָּרוּךְ אַתָּה יְיָ. עַל הָאָרֶץ וְעַל הַמָּזוֹן:</a:t>
            </a:r>
          </a:p>
        </p:txBody>
      </p:sp>
      <p:sp>
        <p:nvSpPr>
          <p:cNvPr id="4" name="TextBox 5">
            <a:extLst>
              <a:ext uri="{FF2B5EF4-FFF2-40B4-BE49-F238E27FC236}">
                <a16:creationId xmlns:a16="http://schemas.microsoft.com/office/drawing/2014/main" id="{B9500C6E-CDA5-4113-62BF-B3AA70692A05}"/>
              </a:ext>
            </a:extLst>
          </p:cNvPr>
          <p:cNvSpPr txBox="1"/>
          <p:nvPr/>
        </p:nvSpPr>
        <p:spPr>
          <a:xfrm>
            <a:off x="8565996" y="3396024"/>
            <a:ext cx="576064" cy="215444"/>
          </a:xfrm>
          <a:prstGeom prst="rect">
            <a:avLst/>
          </a:prstGeom>
          <a:noFill/>
        </p:spPr>
        <p:txBody>
          <a:bodyPr wrap="square" rtlCol="1">
            <a:spAutoFit/>
          </a:bodyPr>
          <a:lstStyle/>
          <a:p>
            <a:r>
              <a:rPr lang="he-IL" sz="800" dirty="0"/>
              <a:t>עמוד א</a:t>
            </a:r>
          </a:p>
        </p:txBody>
      </p:sp>
    </p:spTree>
    <p:extLst>
      <p:ext uri="{BB962C8B-B14F-4D97-AF65-F5344CB8AC3E}">
        <p14:creationId xmlns:p14="http://schemas.microsoft.com/office/powerpoint/2010/main" val="111674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E0A5CA57-67C9-2C35-6A64-AC3F8B967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EA179463-5BF8-2DA8-B822-2EC4E69BF48A}"/>
              </a:ext>
            </a:extLst>
          </p:cNvPr>
          <p:cNvSpPr txBox="1"/>
          <p:nvPr/>
        </p:nvSpPr>
        <p:spPr>
          <a:xfrm>
            <a:off x="-145088" y="35330"/>
            <a:ext cx="1548736" cy="338554"/>
          </a:xfrm>
          <a:prstGeom prst="rect">
            <a:avLst/>
          </a:prstGeom>
          <a:noFill/>
        </p:spPr>
        <p:txBody>
          <a:bodyPr wrap="square" rtlCol="1">
            <a:spAutoFit/>
          </a:bodyPr>
          <a:lstStyle/>
          <a:p>
            <a:r>
              <a:rPr lang="he-IL" sz="1600" b="1" dirty="0">
                <a:solidFill>
                  <a:schemeClr val="bg1">
                    <a:lumMod val="50000"/>
                  </a:schemeClr>
                </a:solidFill>
              </a:rPr>
              <a:t>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1259632" y="476672"/>
            <a:ext cx="7200800" cy="5564857"/>
          </a:xfrm>
          <a:prstGeom prst="rect">
            <a:avLst/>
          </a:prstGeom>
          <a:noFill/>
        </p:spPr>
        <p:txBody>
          <a:bodyPr wrap="square" rtlCol="1">
            <a:spAutoFit/>
          </a:bodyPr>
          <a:lstStyle/>
          <a:p>
            <a:pPr>
              <a:lnSpc>
                <a:spcPct val="120000"/>
              </a:lnSpc>
            </a:pPr>
            <a:r>
              <a:rPr lang="he-IL" b="0" i="0" dirty="0">
                <a:solidFill>
                  <a:srgbClr val="000000"/>
                </a:solidFill>
                <a:effectLst/>
                <a:latin typeface="Arial" panose="020B0604020202020204" pitchFamily="34" charset="0"/>
              </a:rPr>
              <a:t>פליגי בה אבא יוסי בן </a:t>
            </a:r>
            <a:r>
              <a:rPr lang="he-IL" b="0" i="0" dirty="0" err="1">
                <a:solidFill>
                  <a:srgbClr val="000000"/>
                </a:solidFill>
                <a:effectLst/>
                <a:latin typeface="Arial" panose="020B0604020202020204" pitchFamily="34" charset="0"/>
              </a:rPr>
              <a:t>דוסתאי</a:t>
            </a:r>
            <a:r>
              <a:rPr lang="he-IL" b="0" i="0" dirty="0">
                <a:solidFill>
                  <a:srgbClr val="000000"/>
                </a:solidFill>
                <a:effectLst/>
                <a:latin typeface="Arial" panose="020B0604020202020204" pitchFamily="34" charset="0"/>
              </a:rPr>
              <a:t> ורבנן –</a:t>
            </a:r>
          </a:p>
          <a:p>
            <a:pPr>
              <a:lnSpc>
                <a:spcPct val="120000"/>
              </a:lnSpc>
            </a:pPr>
            <a:r>
              <a:rPr lang="he-IL" b="0" i="0" dirty="0">
                <a:solidFill>
                  <a:srgbClr val="000000"/>
                </a:solidFill>
                <a:effectLst/>
                <a:latin typeface="Arial" panose="020B0604020202020204" pitchFamily="34" charset="0"/>
              </a:rPr>
              <a:t>חד אמר: הטוב והמטיב צריכה מלכות, </a:t>
            </a:r>
          </a:p>
          <a:p>
            <a:pPr>
              <a:lnSpc>
                <a:spcPct val="120000"/>
              </a:lnSpc>
            </a:pPr>
            <a:r>
              <a:rPr lang="he-IL" b="0" i="0" dirty="0">
                <a:solidFill>
                  <a:srgbClr val="000000"/>
                </a:solidFill>
                <a:effectLst/>
                <a:latin typeface="Arial" panose="020B0604020202020204" pitchFamily="34" charset="0"/>
              </a:rPr>
              <a:t>וחד אמר: אינה צריכה מלכות. </a:t>
            </a:r>
          </a:p>
          <a:p>
            <a:pPr>
              <a:lnSpc>
                <a:spcPct val="120000"/>
              </a:lnSpc>
            </a:pPr>
            <a:endParaRPr lang="he-IL" b="0" i="0" dirty="0">
              <a:solidFill>
                <a:srgbClr val="000000"/>
              </a:solidFill>
              <a:effectLst/>
              <a:latin typeface="Arial" panose="020B0604020202020204" pitchFamily="34" charset="0"/>
            </a:endParaRPr>
          </a:p>
          <a:p>
            <a:pPr>
              <a:lnSpc>
                <a:spcPct val="120000"/>
              </a:lnSpc>
            </a:pPr>
            <a:r>
              <a:rPr lang="he-IL" b="0" i="0" dirty="0">
                <a:solidFill>
                  <a:srgbClr val="000000"/>
                </a:solidFill>
                <a:effectLst/>
                <a:latin typeface="Arial" panose="020B0604020202020204" pitchFamily="34" charset="0"/>
              </a:rPr>
              <a:t>מאן </a:t>
            </a:r>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צריכה מלכות - </a:t>
            </a:r>
            <a:r>
              <a:rPr lang="he-IL" b="0" i="0" dirty="0" err="1">
                <a:solidFill>
                  <a:srgbClr val="000000"/>
                </a:solidFill>
                <a:effectLst/>
                <a:latin typeface="Arial" panose="020B0604020202020204" pitchFamily="34" charset="0"/>
              </a:rPr>
              <a:t>קסבר</a:t>
            </a:r>
            <a:r>
              <a:rPr lang="he-IL" b="0" i="0" dirty="0">
                <a:solidFill>
                  <a:srgbClr val="000000"/>
                </a:solidFill>
                <a:effectLst/>
                <a:latin typeface="Arial" panose="020B0604020202020204" pitchFamily="34" charset="0"/>
              </a:rPr>
              <a:t> דרבנן, </a:t>
            </a:r>
          </a:p>
          <a:p>
            <a:pPr>
              <a:lnSpc>
                <a:spcPct val="120000"/>
              </a:lnSpc>
            </a:pPr>
            <a:r>
              <a:rPr lang="he-IL" b="0" i="0" dirty="0">
                <a:solidFill>
                  <a:srgbClr val="000000"/>
                </a:solidFill>
                <a:effectLst/>
                <a:latin typeface="Arial" panose="020B0604020202020204" pitchFamily="34" charset="0"/>
              </a:rPr>
              <a:t>ומאן </a:t>
            </a:r>
            <a:r>
              <a:rPr lang="he-IL" b="0" i="0" dirty="0" err="1">
                <a:solidFill>
                  <a:srgbClr val="000000"/>
                </a:solidFill>
                <a:effectLst/>
                <a:latin typeface="Arial" panose="020B0604020202020204" pitchFamily="34" charset="0"/>
              </a:rPr>
              <a:t>דאמר</a:t>
            </a:r>
            <a:r>
              <a:rPr lang="he-IL" b="0" i="0" dirty="0">
                <a:solidFill>
                  <a:srgbClr val="000000"/>
                </a:solidFill>
                <a:effectLst/>
                <a:latin typeface="Arial" panose="020B0604020202020204" pitchFamily="34" charset="0"/>
              </a:rPr>
              <a:t> אינה צריכה מלכות - </a:t>
            </a:r>
            <a:r>
              <a:rPr lang="he-IL" b="0" i="0" dirty="0" err="1">
                <a:solidFill>
                  <a:srgbClr val="000000"/>
                </a:solidFill>
                <a:effectLst/>
                <a:latin typeface="Arial" panose="020B0604020202020204" pitchFamily="34" charset="0"/>
              </a:rPr>
              <a:t>קסבר</a:t>
            </a:r>
            <a:r>
              <a:rPr lang="he-IL" b="0" i="0" dirty="0">
                <a:solidFill>
                  <a:srgbClr val="000000"/>
                </a:solidFill>
                <a:effectLst/>
                <a:latin typeface="Arial" panose="020B0604020202020204" pitchFamily="34" charset="0"/>
              </a:rPr>
              <a:t> דאורייתא.</a:t>
            </a:r>
          </a:p>
          <a:p>
            <a:pPr>
              <a:lnSpc>
                <a:spcPct val="120000"/>
              </a:lnSpc>
            </a:pPr>
            <a:endParaRPr lang="he-IL" sz="2400" dirty="0">
              <a:solidFill>
                <a:srgbClr val="000000"/>
              </a:solidFill>
              <a:latin typeface="Arial" panose="020B0604020202020204" pitchFamily="34" charset="0"/>
            </a:endParaRPr>
          </a:p>
          <a:p>
            <a:pPr>
              <a:lnSpc>
                <a:spcPct val="120000"/>
              </a:lnSpc>
            </a:pPr>
            <a:endParaRPr lang="he-IL" b="0" i="0" dirty="0">
              <a:solidFill>
                <a:srgbClr val="000000"/>
              </a:solidFill>
              <a:effectLst/>
              <a:latin typeface="Arial" panose="020B0604020202020204" pitchFamily="34" charset="0"/>
            </a:endParaRPr>
          </a:p>
          <a:p>
            <a:pPr>
              <a:lnSpc>
                <a:spcPct val="120000"/>
              </a:lnSpc>
            </a:pPr>
            <a:r>
              <a:rPr lang="he-IL" sz="1800" dirty="0" err="1">
                <a:solidFill>
                  <a:srgbClr val="000000"/>
                </a:solidFill>
                <a:latin typeface="Arial" panose="020B0604020202020204" pitchFamily="34" charset="0"/>
              </a:rPr>
              <a:t>ת''ר</a:t>
            </a:r>
            <a:r>
              <a:rPr lang="he-IL" sz="1800" dirty="0">
                <a:solidFill>
                  <a:srgbClr val="000000"/>
                </a:solidFill>
                <a:latin typeface="Arial" panose="020B0604020202020204" pitchFamily="34" charset="0"/>
              </a:rPr>
              <a:t>: </a:t>
            </a:r>
          </a:p>
          <a:p>
            <a:pPr>
              <a:lnSpc>
                <a:spcPct val="120000"/>
              </a:lnSpc>
            </a:pPr>
            <a:r>
              <a:rPr lang="he-IL" sz="1800" dirty="0">
                <a:solidFill>
                  <a:srgbClr val="F79646">
                    <a:lumMod val="50000"/>
                  </a:srgbClr>
                </a:solidFill>
              </a:rPr>
              <a:t>מהו חותם </a:t>
            </a:r>
            <a:r>
              <a:rPr lang="he-IL" sz="1800" dirty="0" err="1">
                <a:solidFill>
                  <a:srgbClr val="F79646">
                    <a:lumMod val="50000"/>
                  </a:srgbClr>
                </a:solidFill>
              </a:rPr>
              <a:t>בבנין</a:t>
            </a:r>
            <a:r>
              <a:rPr lang="he-IL" sz="1800" dirty="0">
                <a:solidFill>
                  <a:srgbClr val="F79646">
                    <a:lumMod val="50000"/>
                  </a:srgbClr>
                </a:solidFill>
              </a:rPr>
              <a:t> ירושלים? </a:t>
            </a:r>
          </a:p>
          <a:p>
            <a:pPr>
              <a:lnSpc>
                <a:spcPct val="120000"/>
              </a:lnSpc>
            </a:pPr>
            <a:r>
              <a:rPr lang="he-IL" sz="1800" dirty="0">
                <a:solidFill>
                  <a:srgbClr val="F79646">
                    <a:lumMod val="50000"/>
                  </a:srgbClr>
                </a:solidFill>
              </a:rPr>
              <a:t>רבי יוסי בר' יהודה אומר: מושיע ישראל. </a:t>
            </a:r>
          </a:p>
          <a:p>
            <a:pPr>
              <a:lnSpc>
                <a:spcPct val="120000"/>
              </a:lnSpc>
            </a:pPr>
            <a:endParaRPr lang="he-IL" sz="200" dirty="0">
              <a:solidFill>
                <a:srgbClr val="000000"/>
              </a:solidFill>
              <a:latin typeface="Arial" panose="020B0604020202020204" pitchFamily="34" charset="0"/>
            </a:endParaRPr>
          </a:p>
          <a:p>
            <a:pPr>
              <a:lnSpc>
                <a:spcPct val="120000"/>
              </a:lnSpc>
            </a:pPr>
            <a:r>
              <a:rPr lang="he-IL" sz="1800" dirty="0">
                <a:solidFill>
                  <a:srgbClr val="000000"/>
                </a:solidFill>
                <a:latin typeface="Arial" panose="020B0604020202020204" pitchFamily="34" charset="0"/>
              </a:rPr>
              <a:t>מושיע ישראל אין, בנין ירושלים לא? </a:t>
            </a:r>
          </a:p>
          <a:p>
            <a:pPr>
              <a:lnSpc>
                <a:spcPct val="120000"/>
              </a:lnSpc>
            </a:pPr>
            <a:r>
              <a:rPr lang="he-IL" sz="1800" dirty="0">
                <a:solidFill>
                  <a:srgbClr val="000000"/>
                </a:solidFill>
                <a:latin typeface="Arial" panose="020B0604020202020204" pitchFamily="34" charset="0"/>
              </a:rPr>
              <a:t>אלא אימא: אף מושיע ישראל. </a:t>
            </a:r>
          </a:p>
          <a:p>
            <a:pPr>
              <a:lnSpc>
                <a:spcPct val="120000"/>
              </a:lnSpc>
            </a:pPr>
            <a:endParaRPr lang="he-IL" sz="1800" dirty="0">
              <a:solidFill>
                <a:srgbClr val="000000"/>
              </a:solidFill>
              <a:latin typeface="Arial" panose="020B0604020202020204" pitchFamily="34" charset="0"/>
            </a:endParaRPr>
          </a:p>
          <a:p>
            <a:pPr>
              <a:lnSpc>
                <a:spcPct val="120000"/>
              </a:lnSpc>
            </a:pPr>
            <a:r>
              <a:rPr lang="he-IL" sz="1800" dirty="0">
                <a:solidFill>
                  <a:srgbClr val="000000"/>
                </a:solidFill>
                <a:latin typeface="Arial" panose="020B0604020202020204" pitchFamily="34" charset="0"/>
              </a:rPr>
              <a:t>רבה בר רב </a:t>
            </a:r>
            <a:r>
              <a:rPr lang="he-IL" sz="1800" dirty="0" err="1">
                <a:solidFill>
                  <a:srgbClr val="000000"/>
                </a:solidFill>
                <a:latin typeface="Arial" panose="020B0604020202020204" pitchFamily="34" charset="0"/>
              </a:rPr>
              <a:t>הונא</a:t>
            </a:r>
            <a:r>
              <a:rPr lang="he-IL" sz="1800" dirty="0">
                <a:solidFill>
                  <a:srgbClr val="000000"/>
                </a:solidFill>
                <a:latin typeface="Arial" panose="020B0604020202020204" pitchFamily="34" charset="0"/>
              </a:rPr>
              <a:t> איקלע לבי ריש גלותא, פתח בחדא וסיים </a:t>
            </a:r>
            <a:r>
              <a:rPr lang="he-IL" sz="1800" dirty="0" err="1">
                <a:solidFill>
                  <a:srgbClr val="000000"/>
                </a:solidFill>
                <a:latin typeface="Arial" panose="020B0604020202020204" pitchFamily="34" charset="0"/>
              </a:rPr>
              <a:t>בתרתי</a:t>
            </a:r>
            <a:r>
              <a:rPr lang="he-IL" sz="1800" dirty="0">
                <a:solidFill>
                  <a:srgbClr val="000000"/>
                </a:solidFill>
                <a:latin typeface="Arial" panose="020B0604020202020204" pitchFamily="34" charset="0"/>
              </a:rPr>
              <a:t>. </a:t>
            </a:r>
          </a:p>
          <a:p>
            <a:pPr>
              <a:lnSpc>
                <a:spcPct val="120000"/>
              </a:lnSpc>
            </a:pPr>
            <a:endParaRPr lang="he-IL" sz="200" dirty="0">
              <a:solidFill>
                <a:srgbClr val="000000"/>
              </a:solidFill>
              <a:latin typeface="Arial" panose="020B0604020202020204" pitchFamily="34" charset="0"/>
            </a:endParaRPr>
          </a:p>
          <a:p>
            <a:pPr>
              <a:lnSpc>
                <a:spcPct val="120000"/>
              </a:lnSpc>
            </a:pPr>
            <a:r>
              <a:rPr lang="he-IL" sz="1800" dirty="0">
                <a:solidFill>
                  <a:srgbClr val="000000"/>
                </a:solidFill>
                <a:latin typeface="Arial" panose="020B0604020202020204" pitchFamily="34" charset="0"/>
              </a:rPr>
              <a:t>אמר רב </a:t>
            </a:r>
            <a:r>
              <a:rPr lang="he-IL" sz="1800" dirty="0" err="1">
                <a:solidFill>
                  <a:srgbClr val="000000"/>
                </a:solidFill>
                <a:latin typeface="Arial" panose="020B0604020202020204" pitchFamily="34" charset="0"/>
              </a:rPr>
              <a:t>חסדא</a:t>
            </a:r>
            <a:r>
              <a:rPr lang="he-IL" sz="1800" dirty="0">
                <a:solidFill>
                  <a:srgbClr val="000000"/>
                </a:solidFill>
                <a:latin typeface="Arial" panose="020B0604020202020204" pitchFamily="34" charset="0"/>
              </a:rPr>
              <a:t>: </a:t>
            </a:r>
            <a:r>
              <a:rPr lang="he-IL" sz="1800" dirty="0" err="1">
                <a:solidFill>
                  <a:srgbClr val="000000"/>
                </a:solidFill>
                <a:latin typeface="Arial" panose="020B0604020202020204" pitchFamily="34" charset="0"/>
              </a:rPr>
              <a:t>גבורתא</a:t>
            </a:r>
            <a:r>
              <a:rPr lang="he-IL" sz="1800" dirty="0">
                <a:solidFill>
                  <a:srgbClr val="000000"/>
                </a:solidFill>
                <a:latin typeface="Arial" panose="020B0604020202020204" pitchFamily="34" charset="0"/>
              </a:rPr>
              <a:t> </a:t>
            </a:r>
            <a:r>
              <a:rPr lang="he-IL" sz="1800" dirty="0" err="1">
                <a:solidFill>
                  <a:srgbClr val="000000"/>
                </a:solidFill>
                <a:latin typeface="Arial" panose="020B0604020202020204" pitchFamily="34" charset="0"/>
              </a:rPr>
              <a:t>למחתם</a:t>
            </a:r>
            <a:r>
              <a:rPr lang="he-IL" sz="1800" dirty="0">
                <a:solidFill>
                  <a:srgbClr val="000000"/>
                </a:solidFill>
                <a:latin typeface="Arial" panose="020B0604020202020204" pitchFamily="34" charset="0"/>
              </a:rPr>
              <a:t> </a:t>
            </a:r>
            <a:r>
              <a:rPr lang="he-IL" sz="1800" dirty="0" err="1">
                <a:solidFill>
                  <a:srgbClr val="000000"/>
                </a:solidFill>
                <a:latin typeface="Arial" panose="020B0604020202020204" pitchFamily="34" charset="0"/>
              </a:rPr>
              <a:t>בתרתי</a:t>
            </a:r>
            <a:r>
              <a:rPr lang="he-IL" sz="1800" dirty="0">
                <a:solidFill>
                  <a:srgbClr val="000000"/>
                </a:solidFill>
                <a:latin typeface="Arial" panose="020B0604020202020204" pitchFamily="34" charset="0"/>
              </a:rPr>
              <a:t>? והתניא: </a:t>
            </a:r>
            <a:r>
              <a:rPr lang="he-IL" sz="1800" dirty="0">
                <a:solidFill>
                  <a:srgbClr val="F79646">
                    <a:lumMod val="50000"/>
                  </a:srgbClr>
                </a:solidFill>
              </a:rPr>
              <a:t>רבי אומר: אין </a:t>
            </a:r>
            <a:r>
              <a:rPr lang="he-IL" sz="1800" dirty="0" err="1">
                <a:solidFill>
                  <a:srgbClr val="F79646">
                    <a:lumMod val="50000"/>
                  </a:srgbClr>
                </a:solidFill>
              </a:rPr>
              <a:t>חותמין</a:t>
            </a:r>
            <a:r>
              <a:rPr lang="he-IL" sz="1800" dirty="0">
                <a:solidFill>
                  <a:srgbClr val="F79646">
                    <a:lumMod val="50000"/>
                  </a:srgbClr>
                </a:solidFill>
              </a:rPr>
              <a:t> בשתים. </a:t>
            </a:r>
          </a:p>
        </p:txBody>
      </p:sp>
      <p:sp>
        <p:nvSpPr>
          <p:cNvPr id="3" name="תיבת טקסט 2">
            <a:extLst>
              <a:ext uri="{FF2B5EF4-FFF2-40B4-BE49-F238E27FC236}">
                <a16:creationId xmlns:a16="http://schemas.microsoft.com/office/drawing/2014/main" id="{274C5FC9-C5EE-279D-D744-68CC813EA2AA}"/>
              </a:ext>
            </a:extLst>
          </p:cNvPr>
          <p:cNvSpPr txBox="1"/>
          <p:nvPr/>
        </p:nvSpPr>
        <p:spPr>
          <a:xfrm>
            <a:off x="8460432" y="485061"/>
            <a:ext cx="360040" cy="3139321"/>
          </a:xfrm>
          <a:prstGeom prst="rect">
            <a:avLst/>
          </a:prstGeom>
          <a:noFill/>
        </p:spPr>
        <p:txBody>
          <a:bodyPr wrap="square" rtlCol="1">
            <a:spAutoFit/>
          </a:bodyPr>
          <a:lstStyle/>
          <a:p>
            <a:r>
              <a:rPr lang="he-IL" dirty="0"/>
              <a:t>●</a:t>
            </a:r>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endParaRPr lang="he-IL" dirty="0"/>
          </a:p>
          <a:p>
            <a:r>
              <a:rPr lang="he-IL" dirty="0"/>
              <a:t>●</a:t>
            </a:r>
          </a:p>
        </p:txBody>
      </p:sp>
    </p:spTree>
    <p:extLst>
      <p:ext uri="{BB962C8B-B14F-4D97-AF65-F5344CB8AC3E}">
        <p14:creationId xmlns:p14="http://schemas.microsoft.com/office/powerpoint/2010/main" val="425560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pic>
        <p:nvPicPr>
          <p:cNvPr id="2" name="תמונה 1">
            <a:extLst>
              <a:ext uri="{FF2B5EF4-FFF2-40B4-BE49-F238E27FC236}">
                <a16:creationId xmlns:a16="http://schemas.microsoft.com/office/drawing/2014/main" id="{E0A5CA57-67C9-2C35-6A64-AC3F8B9672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EA179463-5BF8-2DA8-B822-2EC4E69BF48A}"/>
              </a:ext>
            </a:extLst>
          </p:cNvPr>
          <p:cNvSpPr txBox="1"/>
          <p:nvPr/>
        </p:nvSpPr>
        <p:spPr>
          <a:xfrm>
            <a:off x="-145088" y="35330"/>
            <a:ext cx="1548736" cy="338554"/>
          </a:xfrm>
          <a:prstGeom prst="rect">
            <a:avLst/>
          </a:prstGeom>
          <a:noFill/>
        </p:spPr>
        <p:txBody>
          <a:bodyPr wrap="square" rtlCol="1">
            <a:spAutoFit/>
          </a:bodyPr>
          <a:lstStyle/>
          <a:p>
            <a:r>
              <a:rPr lang="he-IL" sz="1600" b="1" dirty="0">
                <a:solidFill>
                  <a:schemeClr val="bg1">
                    <a:lumMod val="50000"/>
                  </a:schemeClr>
                </a:solidFill>
              </a:rPr>
              <a:t>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179512" y="87972"/>
            <a:ext cx="8568952" cy="6565387"/>
          </a:xfrm>
          <a:prstGeom prst="rect">
            <a:avLst/>
          </a:prstGeom>
          <a:noFill/>
        </p:spPr>
        <p:txBody>
          <a:bodyPr wrap="square" rtlCol="1">
            <a:spAutoFit/>
          </a:bodyPr>
          <a:lstStyle/>
          <a:p>
            <a:pPr>
              <a:lnSpc>
                <a:spcPct val="120000"/>
              </a:lnSpc>
            </a:pPr>
            <a:r>
              <a:rPr lang="he-IL" sz="1600" dirty="0">
                <a:solidFill>
                  <a:srgbClr val="000000"/>
                </a:solidFill>
                <a:latin typeface="Arial" panose="020B0604020202020204" pitchFamily="34" charset="0"/>
              </a:rPr>
              <a:t>גופא: </a:t>
            </a:r>
            <a:r>
              <a:rPr lang="he-IL" sz="1600" dirty="0">
                <a:solidFill>
                  <a:srgbClr val="F79646">
                    <a:lumMod val="50000"/>
                  </a:srgbClr>
                </a:solidFill>
              </a:rPr>
              <a:t>רבי אומר: אין </a:t>
            </a:r>
            <a:r>
              <a:rPr lang="he-IL" sz="1600" dirty="0" err="1">
                <a:solidFill>
                  <a:srgbClr val="F79646">
                    <a:lumMod val="50000"/>
                  </a:srgbClr>
                </a:solidFill>
              </a:rPr>
              <a:t>חותמין</a:t>
            </a:r>
            <a:r>
              <a:rPr lang="he-IL" sz="1600" dirty="0">
                <a:solidFill>
                  <a:srgbClr val="F79646">
                    <a:lumMod val="50000"/>
                  </a:srgbClr>
                </a:solidFill>
              </a:rPr>
              <a:t> בשתים.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err="1">
                <a:solidFill>
                  <a:srgbClr val="000000"/>
                </a:solidFill>
                <a:latin typeface="Arial" panose="020B0604020202020204" pitchFamily="34" charset="0"/>
              </a:rPr>
              <a:t>איתיביה</a:t>
            </a:r>
            <a:r>
              <a:rPr lang="he-IL" sz="1600" dirty="0">
                <a:solidFill>
                  <a:srgbClr val="000000"/>
                </a:solidFill>
                <a:latin typeface="Arial" panose="020B0604020202020204" pitchFamily="34" charset="0"/>
              </a:rPr>
              <a:t> לוי לרבי: </a:t>
            </a:r>
          </a:p>
          <a:p>
            <a:pPr>
              <a:lnSpc>
                <a:spcPct val="120000"/>
              </a:lnSpc>
            </a:pPr>
            <a:r>
              <a:rPr lang="he-IL" sz="1600" dirty="0">
                <a:solidFill>
                  <a:srgbClr val="000000"/>
                </a:solidFill>
                <a:latin typeface="Arial" panose="020B0604020202020204" pitchFamily="34" charset="0"/>
              </a:rPr>
              <a:t>- על הארץ ועל המזון!</a:t>
            </a:r>
          </a:p>
          <a:p>
            <a:pPr>
              <a:lnSpc>
                <a:spcPct val="120000"/>
              </a:lnSpc>
            </a:pPr>
            <a:r>
              <a:rPr lang="he-IL" sz="1600" dirty="0">
                <a:solidFill>
                  <a:srgbClr val="000000"/>
                </a:solidFill>
                <a:latin typeface="Arial" panose="020B0604020202020204" pitchFamily="34" charset="0"/>
              </a:rPr>
              <a:t>  ארץ </a:t>
            </a:r>
            <a:r>
              <a:rPr lang="he-IL" sz="1600" dirty="0" err="1">
                <a:solidFill>
                  <a:srgbClr val="000000"/>
                </a:solidFill>
                <a:latin typeface="Arial" panose="020B0604020202020204" pitchFamily="34" charset="0"/>
              </a:rPr>
              <a:t>דמפקא</a:t>
            </a:r>
            <a:r>
              <a:rPr lang="he-IL" sz="1600" dirty="0">
                <a:solidFill>
                  <a:srgbClr val="000000"/>
                </a:solidFill>
                <a:latin typeface="Arial" panose="020B0604020202020204" pitchFamily="34" charset="0"/>
              </a:rPr>
              <a:t> מזון.</a:t>
            </a:r>
          </a:p>
          <a:p>
            <a:pPr>
              <a:lnSpc>
                <a:spcPct val="120000"/>
              </a:lnSpc>
            </a:pPr>
            <a:r>
              <a:rPr lang="he-IL" sz="1600" dirty="0">
                <a:solidFill>
                  <a:srgbClr val="000000"/>
                </a:solidFill>
                <a:latin typeface="Arial" panose="020B0604020202020204" pitchFamily="34" charset="0"/>
              </a:rPr>
              <a:t>- על הארץ ועל הפירות! </a:t>
            </a:r>
          </a:p>
          <a:p>
            <a:pPr>
              <a:lnSpc>
                <a:spcPct val="120000"/>
              </a:lnSpc>
            </a:pPr>
            <a:r>
              <a:rPr lang="he-IL" sz="1600" dirty="0">
                <a:solidFill>
                  <a:srgbClr val="000000"/>
                </a:solidFill>
                <a:latin typeface="Arial" panose="020B0604020202020204" pitchFamily="34" charset="0"/>
              </a:rPr>
              <a:t>  ארץ </a:t>
            </a:r>
            <a:r>
              <a:rPr lang="he-IL" sz="1600" dirty="0" err="1">
                <a:solidFill>
                  <a:srgbClr val="000000"/>
                </a:solidFill>
                <a:latin typeface="Arial" panose="020B0604020202020204" pitchFamily="34" charset="0"/>
              </a:rPr>
              <a:t>דמפקא</a:t>
            </a:r>
            <a:r>
              <a:rPr lang="he-IL" sz="1600" dirty="0">
                <a:solidFill>
                  <a:srgbClr val="000000"/>
                </a:solidFill>
                <a:latin typeface="Arial" panose="020B0604020202020204" pitchFamily="34" charset="0"/>
              </a:rPr>
              <a:t> פירות. </a:t>
            </a:r>
          </a:p>
          <a:p>
            <a:pPr>
              <a:lnSpc>
                <a:spcPct val="120000"/>
              </a:lnSpc>
            </a:pPr>
            <a:r>
              <a:rPr lang="he-IL" sz="1600" dirty="0">
                <a:solidFill>
                  <a:srgbClr val="000000"/>
                </a:solidFill>
                <a:latin typeface="Arial" panose="020B0604020202020204" pitchFamily="34" charset="0"/>
              </a:rPr>
              <a:t>- מקדש ישראל והזמנים! </a:t>
            </a:r>
          </a:p>
          <a:p>
            <a:pPr>
              <a:lnSpc>
                <a:spcPct val="120000"/>
              </a:lnSpc>
            </a:pPr>
            <a:r>
              <a:rPr lang="he-IL" sz="1600" dirty="0">
                <a:solidFill>
                  <a:srgbClr val="000000"/>
                </a:solidFill>
                <a:latin typeface="Arial" panose="020B0604020202020204" pitchFamily="34" charset="0"/>
              </a:rPr>
              <a:t>  ישראל </a:t>
            </a:r>
            <a:r>
              <a:rPr lang="he-IL" sz="1600" dirty="0" err="1">
                <a:solidFill>
                  <a:srgbClr val="000000"/>
                </a:solidFill>
                <a:latin typeface="Arial" panose="020B0604020202020204" pitchFamily="34" charset="0"/>
              </a:rPr>
              <a:t>דקדשינהו</a:t>
            </a:r>
            <a:r>
              <a:rPr lang="he-IL" sz="1600" dirty="0">
                <a:solidFill>
                  <a:srgbClr val="000000"/>
                </a:solidFill>
                <a:latin typeface="Arial" panose="020B0604020202020204" pitchFamily="34" charset="0"/>
              </a:rPr>
              <a:t> לזמנים. </a:t>
            </a:r>
          </a:p>
          <a:p>
            <a:pPr>
              <a:lnSpc>
                <a:spcPct val="120000"/>
              </a:lnSpc>
            </a:pPr>
            <a:r>
              <a:rPr lang="he-IL" sz="1600" dirty="0">
                <a:solidFill>
                  <a:srgbClr val="000000"/>
                </a:solidFill>
                <a:latin typeface="Arial" panose="020B0604020202020204" pitchFamily="34" charset="0"/>
              </a:rPr>
              <a:t>- מקדש ישראל וראשי חדשים! </a:t>
            </a:r>
          </a:p>
          <a:p>
            <a:pPr>
              <a:lnSpc>
                <a:spcPct val="120000"/>
              </a:lnSpc>
            </a:pPr>
            <a:r>
              <a:rPr lang="he-IL" sz="1600" dirty="0">
                <a:solidFill>
                  <a:srgbClr val="000000"/>
                </a:solidFill>
                <a:latin typeface="Arial" panose="020B0604020202020204" pitchFamily="34" charset="0"/>
              </a:rPr>
              <a:t>  ישראל </a:t>
            </a:r>
            <a:r>
              <a:rPr lang="he-IL" sz="1600" dirty="0" err="1">
                <a:solidFill>
                  <a:srgbClr val="000000"/>
                </a:solidFill>
                <a:latin typeface="Arial" panose="020B0604020202020204" pitchFamily="34" charset="0"/>
              </a:rPr>
              <a:t>דקדשינהו</a:t>
            </a:r>
            <a:r>
              <a:rPr lang="he-IL" sz="1600" dirty="0">
                <a:solidFill>
                  <a:srgbClr val="000000"/>
                </a:solidFill>
                <a:latin typeface="Arial" panose="020B0604020202020204" pitchFamily="34" charset="0"/>
              </a:rPr>
              <a:t> לראשי חדשים. </a:t>
            </a:r>
          </a:p>
          <a:p>
            <a:pPr>
              <a:lnSpc>
                <a:spcPct val="120000"/>
              </a:lnSpc>
            </a:pPr>
            <a:r>
              <a:rPr lang="he-IL" sz="1600" dirty="0">
                <a:solidFill>
                  <a:srgbClr val="000000"/>
                </a:solidFill>
                <a:latin typeface="Arial" panose="020B0604020202020204" pitchFamily="34" charset="0"/>
              </a:rPr>
              <a:t>- מקדש השבת וישראל והזמנים! </a:t>
            </a:r>
          </a:p>
          <a:p>
            <a:pPr>
              <a:lnSpc>
                <a:spcPct val="120000"/>
              </a:lnSpc>
            </a:pPr>
            <a:r>
              <a:rPr lang="he-IL" sz="1600" dirty="0">
                <a:solidFill>
                  <a:srgbClr val="000000"/>
                </a:solidFill>
                <a:latin typeface="Arial" panose="020B0604020202020204" pitchFamily="34" charset="0"/>
              </a:rPr>
              <a:t>  חוץ מזו.</a:t>
            </a:r>
          </a:p>
          <a:p>
            <a:pPr>
              <a:lnSpc>
                <a:spcPct val="120000"/>
              </a:lnSpc>
            </a:pPr>
            <a:r>
              <a:rPr lang="he-IL" sz="1600" dirty="0">
                <a:solidFill>
                  <a:srgbClr val="000000"/>
                </a:solidFill>
                <a:latin typeface="Arial" panose="020B0604020202020204" pitchFamily="34" charset="0"/>
              </a:rPr>
              <a:t>  ומאי שנא? הכא </a:t>
            </a:r>
            <a:r>
              <a:rPr lang="he-IL" sz="1600" dirty="0" err="1">
                <a:solidFill>
                  <a:srgbClr val="000000"/>
                </a:solidFill>
                <a:latin typeface="Arial" panose="020B0604020202020204" pitchFamily="34" charset="0"/>
              </a:rPr>
              <a:t>חדא</a:t>
            </a:r>
            <a:r>
              <a:rPr lang="he-IL" sz="1600" dirty="0">
                <a:solidFill>
                  <a:srgbClr val="000000"/>
                </a:solidFill>
                <a:latin typeface="Arial" panose="020B0604020202020204" pitchFamily="34" charset="0"/>
              </a:rPr>
              <a:t> היא, התם תרתי כל </a:t>
            </a:r>
            <a:r>
              <a:rPr lang="he-IL" sz="1600" dirty="0" err="1">
                <a:solidFill>
                  <a:srgbClr val="000000"/>
                </a:solidFill>
                <a:latin typeface="Arial" panose="020B0604020202020204" pitchFamily="34" charset="0"/>
              </a:rPr>
              <a:t>חדא</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וחדא</a:t>
            </a:r>
            <a:r>
              <a:rPr lang="he-IL" sz="1600" dirty="0">
                <a:solidFill>
                  <a:srgbClr val="000000"/>
                </a:solidFill>
                <a:latin typeface="Arial" panose="020B0604020202020204" pitchFamily="34" charset="0"/>
              </a:rPr>
              <a:t> באפי נפשה.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וטעמא מאי אין </a:t>
            </a:r>
            <a:r>
              <a:rPr lang="he-IL" sz="1600" dirty="0" err="1">
                <a:solidFill>
                  <a:srgbClr val="000000"/>
                </a:solidFill>
                <a:latin typeface="Arial" panose="020B0604020202020204" pitchFamily="34" charset="0"/>
              </a:rPr>
              <a:t>חותמין</a:t>
            </a:r>
            <a:r>
              <a:rPr lang="he-IL" sz="1600" dirty="0">
                <a:solidFill>
                  <a:srgbClr val="000000"/>
                </a:solidFill>
                <a:latin typeface="Arial" panose="020B0604020202020204" pitchFamily="34" charset="0"/>
              </a:rPr>
              <a:t> בשתים? </a:t>
            </a:r>
          </a:p>
          <a:p>
            <a:pPr>
              <a:lnSpc>
                <a:spcPct val="120000"/>
              </a:lnSpc>
            </a:pPr>
            <a:r>
              <a:rPr lang="he-IL" sz="1600" dirty="0">
                <a:solidFill>
                  <a:srgbClr val="000000"/>
                </a:solidFill>
                <a:latin typeface="Arial" panose="020B0604020202020204" pitchFamily="34" charset="0"/>
              </a:rPr>
              <a:t>לפי שאין </a:t>
            </a:r>
            <a:r>
              <a:rPr lang="he-IL" sz="1600" dirty="0" err="1">
                <a:solidFill>
                  <a:srgbClr val="000000"/>
                </a:solidFill>
                <a:latin typeface="Arial" panose="020B0604020202020204" pitchFamily="34" charset="0"/>
              </a:rPr>
              <a:t>עושין</a:t>
            </a:r>
            <a:r>
              <a:rPr lang="he-IL" sz="1600" dirty="0">
                <a:solidFill>
                  <a:srgbClr val="000000"/>
                </a:solidFill>
                <a:latin typeface="Arial" panose="020B0604020202020204" pitchFamily="34" charset="0"/>
              </a:rPr>
              <a:t> מצות חבילות </a:t>
            </a:r>
            <a:r>
              <a:rPr lang="he-IL" sz="1600" dirty="0" err="1">
                <a:solidFill>
                  <a:srgbClr val="000000"/>
                </a:solidFill>
                <a:latin typeface="Arial" panose="020B0604020202020204" pitchFamily="34" charset="0"/>
              </a:rPr>
              <a:t>חבילות</a:t>
            </a:r>
            <a:r>
              <a:rPr lang="he-IL" sz="1600" dirty="0">
                <a:solidFill>
                  <a:srgbClr val="000000"/>
                </a:solidFill>
                <a:latin typeface="Arial" panose="020B0604020202020204" pitchFamily="34" charset="0"/>
              </a:rPr>
              <a:t>.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מאי הוי עלה? </a:t>
            </a:r>
          </a:p>
          <a:p>
            <a:pPr>
              <a:lnSpc>
                <a:spcPct val="120000"/>
              </a:lnSpc>
            </a:pPr>
            <a:r>
              <a:rPr lang="he-IL" sz="1600" dirty="0" err="1">
                <a:solidFill>
                  <a:srgbClr val="000000"/>
                </a:solidFill>
                <a:latin typeface="Arial" panose="020B0604020202020204" pitchFamily="34" charset="0"/>
              </a:rPr>
              <a:t>א''ר</a:t>
            </a:r>
            <a:r>
              <a:rPr lang="he-IL" sz="1600" dirty="0">
                <a:solidFill>
                  <a:srgbClr val="000000"/>
                </a:solidFill>
                <a:latin typeface="Arial" panose="020B0604020202020204" pitchFamily="34" charset="0"/>
              </a:rPr>
              <a:t> ששת: פתח ברחם על עמך ישראל חותם במושיע ישראל, פתח ברחם על ירושלים חותם בבונה ירושלים. ורב נחמן אמר: אפי' פתח ברחם על ישראל חותם בבונה ירושלים, משום שנאמר: "</a:t>
            </a:r>
            <a:r>
              <a:rPr lang="he-IL" sz="1600" dirty="0">
                <a:solidFill>
                  <a:srgbClr val="002060"/>
                </a:solidFill>
                <a:latin typeface="Arial" panose="020B0604020202020204" pitchFamily="34" charset="0"/>
              </a:rPr>
              <a:t>בּוֹנֵה </a:t>
            </a:r>
            <a:r>
              <a:rPr lang="he-IL" sz="1600" dirty="0" err="1">
                <a:solidFill>
                  <a:srgbClr val="002060"/>
                </a:solidFill>
                <a:latin typeface="Arial" panose="020B0604020202020204" pitchFamily="34" charset="0"/>
              </a:rPr>
              <a:t>יְרוּשָׁלַ͏ִם</a:t>
            </a:r>
            <a:r>
              <a:rPr lang="he-IL" sz="1600" dirty="0">
                <a:solidFill>
                  <a:srgbClr val="002060"/>
                </a:solidFill>
                <a:latin typeface="Arial" panose="020B0604020202020204" pitchFamily="34" charset="0"/>
              </a:rPr>
              <a:t> ה' </a:t>
            </a:r>
            <a:r>
              <a:rPr lang="he-IL" sz="1600" dirty="0" err="1">
                <a:solidFill>
                  <a:srgbClr val="002060"/>
                </a:solidFill>
                <a:latin typeface="Arial" panose="020B0604020202020204" pitchFamily="34" charset="0"/>
              </a:rPr>
              <a:t>נִדְחֵי</a:t>
            </a:r>
            <a:r>
              <a:rPr lang="he-IL" sz="1600" dirty="0">
                <a:solidFill>
                  <a:srgbClr val="002060"/>
                </a:solidFill>
                <a:latin typeface="Arial" panose="020B0604020202020204" pitchFamily="34" charset="0"/>
              </a:rPr>
              <a:t> יִשְׂרָאֵל יְכַנֵּס</a:t>
            </a:r>
            <a:r>
              <a:rPr lang="he-IL" sz="1600" dirty="0">
                <a:solidFill>
                  <a:srgbClr val="000000"/>
                </a:solidFill>
                <a:latin typeface="Arial" panose="020B0604020202020204" pitchFamily="34" charset="0"/>
              </a:rPr>
              <a:t>" - אימתי בונה ירושלים ה'? בזמן </a:t>
            </a:r>
            <a:r>
              <a:rPr lang="he-IL" sz="1600" dirty="0" err="1">
                <a:solidFill>
                  <a:srgbClr val="000000"/>
                </a:solidFill>
                <a:latin typeface="Arial" panose="020B0604020202020204" pitchFamily="34" charset="0"/>
              </a:rPr>
              <a:t>שנדחי</a:t>
            </a:r>
            <a:r>
              <a:rPr lang="he-IL" sz="1600" dirty="0">
                <a:solidFill>
                  <a:srgbClr val="000000"/>
                </a:solidFill>
                <a:latin typeface="Arial" panose="020B0604020202020204" pitchFamily="34" charset="0"/>
              </a:rPr>
              <a:t> ישראל יכנס.</a:t>
            </a:r>
            <a:endParaRPr lang="he-IL" sz="1600" b="0" i="0" dirty="0">
              <a:solidFill>
                <a:srgbClr val="000000"/>
              </a:solidFill>
              <a:effectLst/>
              <a:latin typeface="Arial" panose="020B0604020202020204" pitchFamily="34" charset="0"/>
            </a:endParaRPr>
          </a:p>
        </p:txBody>
      </p:sp>
      <p:sp>
        <p:nvSpPr>
          <p:cNvPr id="3" name="הסבר מלבני מעוגל 6">
            <a:extLst>
              <a:ext uri="{FF2B5EF4-FFF2-40B4-BE49-F238E27FC236}">
                <a16:creationId xmlns:a16="http://schemas.microsoft.com/office/drawing/2014/main" id="{925B33DE-F447-F1A9-8D8D-626B7FA7E2B0}"/>
              </a:ext>
            </a:extLst>
          </p:cNvPr>
          <p:cNvSpPr/>
          <p:nvPr/>
        </p:nvSpPr>
        <p:spPr>
          <a:xfrm>
            <a:off x="395536" y="3212976"/>
            <a:ext cx="2664296" cy="2376264"/>
          </a:xfrm>
          <a:prstGeom prst="wedgeRoundRectCallout">
            <a:avLst>
              <a:gd name="adj1" fmla="val 62327"/>
              <a:gd name="adj2" fmla="val 4280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dirty="0">
                <a:solidFill>
                  <a:srgbClr val="F79646">
                    <a:lumMod val="50000"/>
                  </a:srgbClr>
                </a:solidFill>
              </a:rPr>
              <a:t>ר' אבא אומר: </a:t>
            </a:r>
          </a:p>
          <a:p>
            <a:pPr>
              <a:lnSpc>
                <a:spcPct val="120000"/>
              </a:lnSpc>
            </a:pPr>
            <a:r>
              <a:rPr lang="he-IL" sz="1200" dirty="0">
                <a:solidFill>
                  <a:srgbClr val="F79646">
                    <a:lumMod val="50000"/>
                  </a:srgbClr>
                </a:solidFill>
              </a:rPr>
              <a:t>...וכל החותם 'מנחיל ארצות' בברכת הארץ ו'מושיע את ישראל' בבונה ירושלים - הרי זה בור...</a:t>
            </a:r>
            <a:endParaRPr lang="he-IL" sz="1200" dirty="0">
              <a:solidFill>
                <a:srgbClr val="000000"/>
              </a:solidFill>
              <a:latin typeface="Arial" panose="020B0604020202020204" pitchFamily="34" charset="0"/>
            </a:endParaRPr>
          </a:p>
          <a:p>
            <a:pPr>
              <a:lnSpc>
                <a:spcPct val="120000"/>
              </a:lnSpc>
            </a:pPr>
            <a:r>
              <a:rPr lang="he-IL" sz="1200" dirty="0" err="1">
                <a:solidFill>
                  <a:srgbClr val="000000"/>
                </a:solidFill>
                <a:latin typeface="Arial" panose="020B0604020202020204" pitchFamily="34" charset="0"/>
              </a:rPr>
              <a:t>ת''ר</a:t>
            </a:r>
            <a:r>
              <a:rPr lang="he-IL" sz="1200" dirty="0">
                <a:solidFill>
                  <a:srgbClr val="000000"/>
                </a:solidFill>
                <a:latin typeface="Arial" panose="020B0604020202020204" pitchFamily="34" charset="0"/>
              </a:rPr>
              <a:t>: </a:t>
            </a:r>
          </a:p>
          <a:p>
            <a:pPr>
              <a:lnSpc>
                <a:spcPct val="120000"/>
              </a:lnSpc>
            </a:pPr>
            <a:r>
              <a:rPr lang="he-IL" sz="1200" dirty="0">
                <a:solidFill>
                  <a:srgbClr val="F79646">
                    <a:lumMod val="50000"/>
                  </a:srgbClr>
                </a:solidFill>
              </a:rPr>
              <a:t>מהו חותם </a:t>
            </a:r>
            <a:r>
              <a:rPr lang="he-IL" sz="1200" dirty="0" err="1">
                <a:solidFill>
                  <a:srgbClr val="F79646">
                    <a:lumMod val="50000"/>
                  </a:srgbClr>
                </a:solidFill>
              </a:rPr>
              <a:t>בבנין</a:t>
            </a:r>
            <a:r>
              <a:rPr lang="he-IL" sz="1200" dirty="0">
                <a:solidFill>
                  <a:srgbClr val="F79646">
                    <a:lumMod val="50000"/>
                  </a:srgbClr>
                </a:solidFill>
              </a:rPr>
              <a:t> ירושלים? </a:t>
            </a:r>
          </a:p>
          <a:p>
            <a:pPr>
              <a:lnSpc>
                <a:spcPct val="120000"/>
              </a:lnSpc>
            </a:pPr>
            <a:r>
              <a:rPr lang="he-IL" sz="1200" dirty="0">
                <a:solidFill>
                  <a:srgbClr val="F79646">
                    <a:lumMod val="50000"/>
                  </a:srgbClr>
                </a:solidFill>
              </a:rPr>
              <a:t>רבי יוסי בר' יהודה אומר: מושיע ישראל. </a:t>
            </a:r>
          </a:p>
          <a:p>
            <a:pPr>
              <a:lnSpc>
                <a:spcPct val="120000"/>
              </a:lnSpc>
            </a:pPr>
            <a:endParaRPr lang="he-IL" sz="200" dirty="0">
              <a:solidFill>
                <a:srgbClr val="000000"/>
              </a:solidFill>
              <a:latin typeface="Arial" panose="020B0604020202020204" pitchFamily="34" charset="0"/>
            </a:endParaRPr>
          </a:p>
          <a:p>
            <a:pPr>
              <a:lnSpc>
                <a:spcPct val="120000"/>
              </a:lnSpc>
            </a:pPr>
            <a:r>
              <a:rPr lang="he-IL" sz="1200" dirty="0">
                <a:solidFill>
                  <a:srgbClr val="000000"/>
                </a:solidFill>
                <a:latin typeface="Arial" panose="020B0604020202020204" pitchFamily="34" charset="0"/>
              </a:rPr>
              <a:t>מושיע ישראל אין, בנין ירושלים לא? </a:t>
            </a:r>
          </a:p>
          <a:p>
            <a:pPr>
              <a:lnSpc>
                <a:spcPct val="120000"/>
              </a:lnSpc>
            </a:pPr>
            <a:r>
              <a:rPr lang="he-IL" sz="1200" dirty="0">
                <a:solidFill>
                  <a:srgbClr val="000000"/>
                </a:solidFill>
                <a:latin typeface="Arial" panose="020B0604020202020204" pitchFamily="34" charset="0"/>
              </a:rPr>
              <a:t>אלא אימא: אף מושיע ישראל. </a:t>
            </a:r>
          </a:p>
        </p:txBody>
      </p:sp>
    </p:spTree>
    <p:extLst>
      <p:ext uri="{BB962C8B-B14F-4D97-AF65-F5344CB8AC3E}">
        <p14:creationId xmlns:p14="http://schemas.microsoft.com/office/powerpoint/2010/main" val="200467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A179463-5BF8-2DA8-B822-2EC4E69BF48A}"/>
              </a:ext>
            </a:extLst>
          </p:cNvPr>
          <p:cNvSpPr txBox="1"/>
          <p:nvPr/>
        </p:nvSpPr>
        <p:spPr>
          <a:xfrm>
            <a:off x="-145088" y="35330"/>
            <a:ext cx="1548736" cy="338554"/>
          </a:xfrm>
          <a:prstGeom prst="rect">
            <a:avLst/>
          </a:prstGeom>
          <a:noFill/>
        </p:spPr>
        <p:txBody>
          <a:bodyPr wrap="square" rtlCol="1">
            <a:spAutoFit/>
          </a:bodyPr>
          <a:lstStyle/>
          <a:p>
            <a:r>
              <a:rPr lang="he-IL" sz="1600" b="1" dirty="0">
                <a:solidFill>
                  <a:schemeClr val="bg1">
                    <a:lumMod val="50000"/>
                  </a:schemeClr>
                </a:solidFill>
              </a:rPr>
              <a:t>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971600" y="255422"/>
            <a:ext cx="7632848" cy="6269922"/>
          </a:xfrm>
          <a:prstGeom prst="rect">
            <a:avLst/>
          </a:prstGeom>
          <a:noFill/>
        </p:spPr>
        <p:txBody>
          <a:bodyPr wrap="square" rtlCol="1">
            <a:spAutoFit/>
          </a:bodyPr>
          <a:lstStyle/>
          <a:p>
            <a:pPr>
              <a:lnSpc>
                <a:spcPct val="120000"/>
              </a:lnSpc>
            </a:pPr>
            <a:r>
              <a:rPr lang="he-IL" sz="1600" dirty="0">
                <a:solidFill>
                  <a:srgbClr val="000000"/>
                </a:solidFill>
                <a:latin typeface="Arial" panose="020B0604020202020204" pitchFamily="34" charset="0"/>
              </a:rPr>
              <a:t>אמר ליה רבי </a:t>
            </a:r>
            <a:r>
              <a:rPr lang="he-IL" sz="1600" dirty="0" err="1">
                <a:solidFill>
                  <a:srgbClr val="000000"/>
                </a:solidFill>
                <a:latin typeface="Arial" panose="020B0604020202020204" pitchFamily="34" charset="0"/>
              </a:rPr>
              <a:t>זירא</a:t>
            </a:r>
            <a:r>
              <a:rPr lang="he-IL" sz="1600" dirty="0">
                <a:solidFill>
                  <a:srgbClr val="000000"/>
                </a:solidFill>
                <a:latin typeface="Arial" panose="020B0604020202020204" pitchFamily="34" charset="0"/>
              </a:rPr>
              <a:t> לרב </a:t>
            </a:r>
            <a:r>
              <a:rPr lang="he-IL" sz="1600" dirty="0" err="1">
                <a:solidFill>
                  <a:srgbClr val="000000"/>
                </a:solidFill>
                <a:latin typeface="Arial" panose="020B0604020202020204" pitchFamily="34" charset="0"/>
              </a:rPr>
              <a:t>חסדא</a:t>
            </a:r>
            <a:r>
              <a:rPr lang="he-IL" sz="1600" dirty="0">
                <a:solidFill>
                  <a:srgbClr val="000000"/>
                </a:solidFill>
                <a:latin typeface="Arial" panose="020B0604020202020204" pitchFamily="34" charset="0"/>
              </a:rPr>
              <a:t>:</a:t>
            </a:r>
          </a:p>
          <a:p>
            <a:pPr>
              <a:lnSpc>
                <a:spcPct val="120000"/>
              </a:lnSpc>
            </a:pPr>
            <a:r>
              <a:rPr lang="he-IL" sz="1600" dirty="0">
                <a:solidFill>
                  <a:srgbClr val="000000"/>
                </a:solidFill>
                <a:latin typeface="Arial" panose="020B0604020202020204" pitchFamily="34" charset="0"/>
              </a:rPr>
              <a:t>ניתי מר </a:t>
            </a:r>
            <a:r>
              <a:rPr lang="he-IL" sz="1600" dirty="0" err="1">
                <a:solidFill>
                  <a:srgbClr val="000000"/>
                </a:solidFill>
                <a:latin typeface="Arial" panose="020B0604020202020204" pitchFamily="34" charset="0"/>
              </a:rPr>
              <a:t>ונתני</a:t>
            </a:r>
            <a:r>
              <a:rPr lang="he-IL" sz="1600" dirty="0">
                <a:solidFill>
                  <a:srgbClr val="000000"/>
                </a:solidFill>
                <a:latin typeface="Arial" panose="020B0604020202020204" pitchFamily="34" charset="0"/>
              </a:rPr>
              <a:t>.</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אמר ליה:</a:t>
            </a:r>
          </a:p>
          <a:p>
            <a:pPr>
              <a:lnSpc>
                <a:spcPct val="120000"/>
              </a:lnSpc>
            </a:pPr>
            <a:r>
              <a:rPr lang="he-IL" sz="1600" dirty="0">
                <a:solidFill>
                  <a:srgbClr val="000000"/>
                </a:solidFill>
                <a:latin typeface="Arial" panose="020B0604020202020204" pitchFamily="34" charset="0"/>
              </a:rPr>
              <a:t>ברכת </a:t>
            </a:r>
            <a:r>
              <a:rPr lang="he-IL" sz="1600" dirty="0" err="1">
                <a:solidFill>
                  <a:srgbClr val="000000"/>
                </a:solidFill>
                <a:latin typeface="Arial" panose="020B0604020202020204" pitchFamily="34" charset="0"/>
              </a:rPr>
              <a:t>מזונא</a:t>
            </a:r>
            <a:r>
              <a:rPr lang="he-IL" sz="1600" dirty="0">
                <a:solidFill>
                  <a:srgbClr val="000000"/>
                </a:solidFill>
                <a:latin typeface="Arial" panose="020B0604020202020204" pitchFamily="34" charset="0"/>
              </a:rPr>
              <a:t> לא </a:t>
            </a:r>
            <a:r>
              <a:rPr lang="he-IL" sz="1600" dirty="0" err="1">
                <a:solidFill>
                  <a:srgbClr val="000000"/>
                </a:solidFill>
                <a:latin typeface="Arial" panose="020B0604020202020204" pitchFamily="34" charset="0"/>
              </a:rPr>
              <a:t>גמרינא</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ותנויי</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מתנינ</a:t>
            </a:r>
            <a:r>
              <a:rPr lang="he-IL" sz="1600" dirty="0">
                <a:solidFill>
                  <a:srgbClr val="000000"/>
                </a:solidFill>
                <a:latin typeface="Arial" panose="020B0604020202020204" pitchFamily="34" charset="0"/>
              </a:rPr>
              <a:t>'?</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אמר ליה:</a:t>
            </a:r>
          </a:p>
          <a:p>
            <a:pPr>
              <a:lnSpc>
                <a:spcPct val="120000"/>
              </a:lnSpc>
            </a:pPr>
            <a:r>
              <a:rPr lang="he-IL" sz="1600" dirty="0">
                <a:solidFill>
                  <a:srgbClr val="000000"/>
                </a:solidFill>
                <a:latin typeface="Arial" panose="020B0604020202020204" pitchFamily="34" charset="0"/>
              </a:rPr>
              <a:t>מאי האי?</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אמר ליה:</a:t>
            </a:r>
          </a:p>
          <a:p>
            <a:pPr>
              <a:lnSpc>
                <a:spcPct val="120000"/>
              </a:lnSpc>
            </a:pPr>
            <a:r>
              <a:rPr lang="he-IL" sz="1600" dirty="0" err="1">
                <a:solidFill>
                  <a:srgbClr val="000000"/>
                </a:solidFill>
                <a:latin typeface="Arial" panose="020B0604020202020204" pitchFamily="34" charset="0"/>
              </a:rPr>
              <a:t>דאקלעי</a:t>
            </a:r>
            <a:r>
              <a:rPr lang="he-IL" sz="1600" dirty="0">
                <a:solidFill>
                  <a:srgbClr val="000000"/>
                </a:solidFill>
                <a:latin typeface="Arial" panose="020B0604020202020204" pitchFamily="34" charset="0"/>
              </a:rPr>
              <a:t> לבי ריש גלותא </a:t>
            </a:r>
            <a:r>
              <a:rPr lang="he-IL" sz="1600" dirty="0" err="1">
                <a:solidFill>
                  <a:srgbClr val="000000"/>
                </a:solidFill>
                <a:latin typeface="Arial" panose="020B0604020202020204" pitchFamily="34" charset="0"/>
              </a:rPr>
              <a:t>ובריכי</a:t>
            </a:r>
            <a:r>
              <a:rPr lang="he-IL" sz="1600" dirty="0">
                <a:solidFill>
                  <a:srgbClr val="000000"/>
                </a:solidFill>
                <a:latin typeface="Arial" panose="020B0604020202020204" pitchFamily="34" charset="0"/>
              </a:rPr>
              <a:t> ברכת </a:t>
            </a:r>
            <a:r>
              <a:rPr lang="he-IL" sz="1600" dirty="0" err="1">
                <a:solidFill>
                  <a:srgbClr val="000000"/>
                </a:solidFill>
                <a:latin typeface="Arial" panose="020B0604020202020204" pitchFamily="34" charset="0"/>
              </a:rPr>
              <a:t>מזונא</a:t>
            </a:r>
            <a:r>
              <a:rPr lang="he-IL" sz="1600" dirty="0">
                <a:solidFill>
                  <a:srgbClr val="000000"/>
                </a:solidFill>
                <a:latin typeface="Arial" panose="020B0604020202020204" pitchFamily="34" charset="0"/>
              </a:rPr>
              <a:t> וזקפי רב ששת </a:t>
            </a:r>
            <a:r>
              <a:rPr lang="he-IL" sz="1600" dirty="0" err="1">
                <a:solidFill>
                  <a:srgbClr val="000000"/>
                </a:solidFill>
                <a:latin typeface="Arial" panose="020B0604020202020204" pitchFamily="34" charset="0"/>
              </a:rPr>
              <a:t>לקועיה</a:t>
            </a:r>
            <a:r>
              <a:rPr lang="he-IL" sz="1600" dirty="0">
                <a:solidFill>
                  <a:srgbClr val="000000"/>
                </a:solidFill>
                <a:latin typeface="Arial" panose="020B0604020202020204" pitchFamily="34" charset="0"/>
              </a:rPr>
              <a:t> עלי </a:t>
            </a:r>
            <a:r>
              <a:rPr lang="he-IL" sz="1600" dirty="0" err="1">
                <a:solidFill>
                  <a:srgbClr val="000000"/>
                </a:solidFill>
                <a:latin typeface="Arial" panose="020B0604020202020204" pitchFamily="34" charset="0"/>
              </a:rPr>
              <a:t>כחויא</a:t>
            </a:r>
            <a:r>
              <a:rPr lang="he-IL" sz="1600" dirty="0">
                <a:solidFill>
                  <a:srgbClr val="000000"/>
                </a:solidFill>
                <a:latin typeface="Arial" panose="020B0604020202020204" pitchFamily="34" charset="0"/>
              </a:rPr>
              <a:t>,</a:t>
            </a:r>
          </a:p>
          <a:p>
            <a:pPr>
              <a:lnSpc>
                <a:spcPct val="120000"/>
              </a:lnSpc>
            </a:pPr>
            <a:r>
              <a:rPr lang="he-IL" sz="1600" dirty="0" err="1">
                <a:solidFill>
                  <a:srgbClr val="000000"/>
                </a:solidFill>
                <a:latin typeface="Arial" panose="020B0604020202020204" pitchFamily="34" charset="0"/>
              </a:rPr>
              <a:t>ואמאי</a:t>
            </a:r>
            <a:r>
              <a:rPr lang="he-IL" sz="1600" dirty="0">
                <a:solidFill>
                  <a:srgbClr val="000000"/>
                </a:solidFill>
                <a:latin typeface="Arial" panose="020B0604020202020204" pitchFamily="34" charset="0"/>
              </a:rPr>
              <a:t>? דלא אמרי לא ברית ולא תורה ולא מלכות.</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dirty="0" err="1">
                <a:solidFill>
                  <a:srgbClr val="000000"/>
                </a:solidFill>
                <a:latin typeface="Arial" panose="020B0604020202020204" pitchFamily="34" charset="0"/>
              </a:rPr>
              <a:t>ואמאי</a:t>
            </a:r>
            <a:r>
              <a:rPr lang="he-IL" sz="1600" dirty="0">
                <a:solidFill>
                  <a:srgbClr val="000000"/>
                </a:solidFill>
                <a:latin typeface="Arial" panose="020B0604020202020204" pitchFamily="34" charset="0"/>
              </a:rPr>
              <a:t> לא אמרת?</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dirty="0" err="1">
                <a:solidFill>
                  <a:srgbClr val="000000"/>
                </a:solidFill>
                <a:latin typeface="Arial" panose="020B0604020202020204" pitchFamily="34" charset="0"/>
              </a:rPr>
              <a:t>כדרב</a:t>
            </a:r>
            <a:r>
              <a:rPr lang="he-IL" sz="1600" dirty="0">
                <a:solidFill>
                  <a:srgbClr val="000000"/>
                </a:solidFill>
                <a:latin typeface="Arial" panose="020B0604020202020204" pitchFamily="34" charset="0"/>
              </a:rPr>
              <a:t> חננאל אמר רב, </a:t>
            </a:r>
            <a:r>
              <a:rPr lang="he-IL" sz="1600" dirty="0" err="1">
                <a:solidFill>
                  <a:srgbClr val="000000"/>
                </a:solidFill>
                <a:latin typeface="Arial" panose="020B0604020202020204" pitchFamily="34" charset="0"/>
              </a:rPr>
              <a:t>דאמר</a:t>
            </a:r>
            <a:r>
              <a:rPr lang="he-IL" sz="1600" dirty="0">
                <a:solidFill>
                  <a:srgbClr val="000000"/>
                </a:solidFill>
                <a:latin typeface="Arial" panose="020B0604020202020204" pitchFamily="34" charset="0"/>
              </a:rPr>
              <a:t> רב חננאל אמר רב:</a:t>
            </a:r>
          </a:p>
          <a:p>
            <a:pPr>
              <a:lnSpc>
                <a:spcPct val="120000"/>
              </a:lnSpc>
            </a:pPr>
            <a:r>
              <a:rPr lang="he-IL" sz="1600" dirty="0">
                <a:solidFill>
                  <a:srgbClr val="000000"/>
                </a:solidFill>
                <a:latin typeface="Arial" panose="020B0604020202020204" pitchFamily="34" charset="0"/>
              </a:rPr>
              <a:t>לא אמר ברית ותורה ומלכות – יצא.</a:t>
            </a:r>
          </a:p>
          <a:p>
            <a:pPr>
              <a:lnSpc>
                <a:spcPct val="120000"/>
              </a:lnSpc>
            </a:pPr>
            <a:r>
              <a:rPr lang="he-IL" sz="1600" dirty="0">
                <a:solidFill>
                  <a:srgbClr val="000000"/>
                </a:solidFill>
                <a:latin typeface="Arial" panose="020B0604020202020204" pitchFamily="34" charset="0"/>
              </a:rPr>
              <a:t>ברית - לפי שאינה בנשים,</a:t>
            </a:r>
          </a:p>
          <a:p>
            <a:pPr>
              <a:lnSpc>
                <a:spcPct val="120000"/>
              </a:lnSpc>
            </a:pPr>
            <a:r>
              <a:rPr lang="he-IL" sz="1600" dirty="0">
                <a:solidFill>
                  <a:srgbClr val="000000"/>
                </a:solidFill>
                <a:latin typeface="Arial" panose="020B0604020202020204" pitchFamily="34" charset="0"/>
              </a:rPr>
              <a:t>תורה ומלכות - לפי שאינן לא בנשים ולא בעבדים.</a:t>
            </a:r>
          </a:p>
          <a:p>
            <a:pPr>
              <a:lnSpc>
                <a:spcPct val="120000"/>
              </a:lnSpc>
            </a:pPr>
            <a:endParaRPr lang="he-IL" sz="14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ואת שבקת כל הני תנאי ואמוראי ועבדת כרב?</a:t>
            </a:r>
            <a:endParaRPr lang="he-IL" sz="1600" b="0" i="0" dirty="0">
              <a:solidFill>
                <a:srgbClr val="000000"/>
              </a:solidFill>
              <a:effectLst/>
              <a:latin typeface="Arial" panose="020B0604020202020204" pitchFamily="34" charset="0"/>
            </a:endParaRPr>
          </a:p>
        </p:txBody>
      </p:sp>
      <p:sp>
        <p:nvSpPr>
          <p:cNvPr id="4" name="הסבר מלבני מעוגל 6">
            <a:extLst>
              <a:ext uri="{FF2B5EF4-FFF2-40B4-BE49-F238E27FC236}">
                <a16:creationId xmlns:a16="http://schemas.microsoft.com/office/drawing/2014/main" id="{26144E13-EB92-4C8C-3838-362DFE430110}"/>
              </a:ext>
            </a:extLst>
          </p:cNvPr>
          <p:cNvSpPr/>
          <p:nvPr/>
        </p:nvSpPr>
        <p:spPr>
          <a:xfrm>
            <a:off x="328425" y="3933056"/>
            <a:ext cx="3955543" cy="2520280"/>
          </a:xfrm>
          <a:prstGeom prst="wedgeRoundRectCallout">
            <a:avLst>
              <a:gd name="adj1" fmla="val 57223"/>
              <a:gd name="adj2" fmla="val 3606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dirty="0">
                <a:solidFill>
                  <a:srgbClr val="000000"/>
                </a:solidFill>
                <a:latin typeface="Arial" panose="020B0604020202020204" pitchFamily="34" charset="0"/>
              </a:rPr>
              <a:t>תניא:</a:t>
            </a:r>
            <a:endParaRPr lang="he-IL" sz="500" dirty="0">
              <a:solidFill>
                <a:srgbClr val="000000"/>
              </a:solidFill>
              <a:latin typeface="Arial" panose="020B0604020202020204" pitchFamily="34" charset="0"/>
            </a:endParaRPr>
          </a:p>
          <a:p>
            <a:pPr>
              <a:lnSpc>
                <a:spcPct val="120000"/>
              </a:lnSpc>
            </a:pPr>
            <a:r>
              <a:rPr lang="he-IL" sz="1100" dirty="0">
                <a:solidFill>
                  <a:srgbClr val="F79646">
                    <a:lumMod val="50000"/>
                  </a:srgbClr>
                </a:solidFill>
              </a:rPr>
              <a:t>רבי אליעזר אומר: כל שלא אמר ארץ חמדה טובה ורחבה בברכת הארץ ומלכות בית דוד בבונה ירושלים - לא יצא ידי חובתו. </a:t>
            </a:r>
            <a:endParaRPr lang="he-IL" sz="500" dirty="0">
              <a:solidFill>
                <a:srgbClr val="F79646">
                  <a:lumMod val="50000"/>
                </a:srgbClr>
              </a:solidFill>
            </a:endParaRPr>
          </a:p>
          <a:p>
            <a:pPr>
              <a:lnSpc>
                <a:spcPct val="120000"/>
              </a:lnSpc>
            </a:pPr>
            <a:r>
              <a:rPr lang="he-IL" sz="1100" dirty="0">
                <a:solidFill>
                  <a:srgbClr val="F79646">
                    <a:lumMod val="50000"/>
                  </a:srgbClr>
                </a:solidFill>
              </a:rPr>
              <a:t>נחום הזקן אומר: צריך שיזכור בה ברית. </a:t>
            </a:r>
            <a:endParaRPr lang="he-IL" sz="500" dirty="0">
              <a:solidFill>
                <a:srgbClr val="F79646">
                  <a:lumMod val="50000"/>
                </a:srgbClr>
              </a:solidFill>
            </a:endParaRPr>
          </a:p>
          <a:p>
            <a:pPr>
              <a:lnSpc>
                <a:spcPct val="120000"/>
              </a:lnSpc>
            </a:pPr>
            <a:r>
              <a:rPr lang="he-IL" sz="1100" dirty="0">
                <a:solidFill>
                  <a:srgbClr val="F79646">
                    <a:lumMod val="50000"/>
                  </a:srgbClr>
                </a:solidFill>
              </a:rPr>
              <a:t>רבי יוסי אומר: צריך שיזכור בה תורה. </a:t>
            </a:r>
            <a:endParaRPr lang="he-IL" sz="500" dirty="0">
              <a:solidFill>
                <a:srgbClr val="F79646">
                  <a:lumMod val="50000"/>
                </a:srgbClr>
              </a:solidFill>
            </a:endParaRPr>
          </a:p>
          <a:p>
            <a:pPr>
              <a:lnSpc>
                <a:spcPct val="120000"/>
              </a:lnSpc>
            </a:pPr>
            <a:r>
              <a:rPr lang="he-IL" sz="1100" dirty="0" err="1">
                <a:solidFill>
                  <a:srgbClr val="F79646">
                    <a:lumMod val="50000"/>
                  </a:srgbClr>
                </a:solidFill>
              </a:rPr>
              <a:t>פלימו</a:t>
            </a:r>
            <a:r>
              <a:rPr lang="he-IL" sz="1100" dirty="0">
                <a:solidFill>
                  <a:srgbClr val="F79646">
                    <a:lumMod val="50000"/>
                  </a:srgbClr>
                </a:solidFill>
              </a:rPr>
              <a:t> אומר: צריך שיקדים ברית לתורה, שזו נתנה בשלש בריתות וזו נתנה </a:t>
            </a:r>
            <a:r>
              <a:rPr lang="he-IL" sz="1100" dirty="0" err="1">
                <a:solidFill>
                  <a:srgbClr val="F79646">
                    <a:lumMod val="50000"/>
                  </a:srgbClr>
                </a:solidFill>
              </a:rPr>
              <a:t>בי''ג</a:t>
            </a:r>
            <a:r>
              <a:rPr lang="he-IL" sz="1100" dirty="0">
                <a:solidFill>
                  <a:srgbClr val="F79646">
                    <a:lumMod val="50000"/>
                  </a:srgbClr>
                </a:solidFill>
              </a:rPr>
              <a:t> בריתות. </a:t>
            </a:r>
            <a:endParaRPr lang="he-IL" sz="500" dirty="0">
              <a:solidFill>
                <a:srgbClr val="F79646">
                  <a:lumMod val="50000"/>
                </a:srgbClr>
              </a:solidFill>
            </a:endParaRPr>
          </a:p>
          <a:p>
            <a:pPr>
              <a:lnSpc>
                <a:spcPct val="120000"/>
              </a:lnSpc>
            </a:pPr>
            <a:r>
              <a:rPr lang="he-IL" sz="1100" dirty="0">
                <a:solidFill>
                  <a:srgbClr val="F79646">
                    <a:lumMod val="50000"/>
                  </a:srgbClr>
                </a:solidFill>
              </a:rPr>
              <a:t>ר' אבא אומר... וכל שאינו אומר ברית ותורה בברכת הארץ ומלכות בית דוד בבונה ירושלים - לא יצא ידי חובתו. </a:t>
            </a:r>
            <a:endParaRPr lang="he-IL" sz="1400" dirty="0">
              <a:solidFill>
                <a:srgbClr val="000000"/>
              </a:solidFill>
              <a:latin typeface="Arial" panose="020B0604020202020204" pitchFamily="34" charset="0"/>
            </a:endParaRPr>
          </a:p>
          <a:p>
            <a:pPr>
              <a:lnSpc>
                <a:spcPct val="120000"/>
              </a:lnSpc>
            </a:pPr>
            <a:r>
              <a:rPr lang="he-IL" sz="1100" dirty="0">
                <a:solidFill>
                  <a:srgbClr val="000000"/>
                </a:solidFill>
                <a:latin typeface="Arial" panose="020B0604020202020204" pitchFamily="34" charset="0"/>
              </a:rPr>
              <a:t>מסייע ליה </a:t>
            </a:r>
            <a:r>
              <a:rPr lang="he-IL" sz="1100" dirty="0" err="1">
                <a:solidFill>
                  <a:srgbClr val="000000"/>
                </a:solidFill>
                <a:latin typeface="Arial" panose="020B0604020202020204" pitchFamily="34" charset="0"/>
              </a:rPr>
              <a:t>לר</a:t>
            </a:r>
            <a:r>
              <a:rPr lang="he-IL" sz="1100" dirty="0">
                <a:solidFill>
                  <a:srgbClr val="000000"/>
                </a:solidFill>
                <a:latin typeface="Arial" panose="020B0604020202020204" pitchFamily="34" charset="0"/>
              </a:rPr>
              <a:t>' </a:t>
            </a:r>
            <a:r>
              <a:rPr lang="he-IL" sz="1100" dirty="0" err="1">
                <a:solidFill>
                  <a:srgbClr val="000000"/>
                </a:solidFill>
                <a:latin typeface="Arial" panose="020B0604020202020204" pitchFamily="34" charset="0"/>
              </a:rPr>
              <a:t>אילעא</a:t>
            </a:r>
            <a:r>
              <a:rPr lang="he-IL" sz="1100" dirty="0">
                <a:solidFill>
                  <a:srgbClr val="000000"/>
                </a:solidFill>
                <a:latin typeface="Arial" panose="020B0604020202020204" pitchFamily="34" charset="0"/>
              </a:rPr>
              <a:t> </a:t>
            </a:r>
            <a:r>
              <a:rPr lang="he-IL" sz="1100" dirty="0" err="1">
                <a:solidFill>
                  <a:srgbClr val="000000"/>
                </a:solidFill>
                <a:latin typeface="Arial" panose="020B0604020202020204" pitchFamily="34" charset="0"/>
              </a:rPr>
              <a:t>דא''ר</a:t>
            </a:r>
            <a:r>
              <a:rPr lang="he-IL" sz="1100" dirty="0">
                <a:solidFill>
                  <a:srgbClr val="000000"/>
                </a:solidFill>
                <a:latin typeface="Arial" panose="020B0604020202020204" pitchFamily="34" charset="0"/>
              </a:rPr>
              <a:t> </a:t>
            </a:r>
            <a:r>
              <a:rPr lang="he-IL" sz="1100" dirty="0" err="1">
                <a:solidFill>
                  <a:srgbClr val="000000"/>
                </a:solidFill>
                <a:latin typeface="Arial" panose="020B0604020202020204" pitchFamily="34" charset="0"/>
              </a:rPr>
              <a:t>אילעא</a:t>
            </a:r>
            <a:r>
              <a:rPr lang="he-IL" sz="1100" dirty="0">
                <a:solidFill>
                  <a:srgbClr val="000000"/>
                </a:solidFill>
                <a:latin typeface="Arial" panose="020B0604020202020204" pitchFamily="34" charset="0"/>
              </a:rPr>
              <a:t> </a:t>
            </a:r>
            <a:r>
              <a:rPr lang="he-IL" sz="1100" dirty="0" err="1">
                <a:solidFill>
                  <a:srgbClr val="000000"/>
                </a:solidFill>
                <a:latin typeface="Arial" panose="020B0604020202020204" pitchFamily="34" charset="0"/>
              </a:rPr>
              <a:t>א''ר</a:t>
            </a:r>
            <a:r>
              <a:rPr lang="he-IL" sz="1100" dirty="0">
                <a:solidFill>
                  <a:srgbClr val="000000"/>
                </a:solidFill>
                <a:latin typeface="Arial" panose="020B0604020202020204" pitchFamily="34" charset="0"/>
              </a:rPr>
              <a:t> יעקב בר אחא משום רבינו: </a:t>
            </a:r>
          </a:p>
          <a:p>
            <a:pPr>
              <a:lnSpc>
                <a:spcPct val="120000"/>
              </a:lnSpc>
            </a:pPr>
            <a:r>
              <a:rPr lang="he-IL" sz="1100" dirty="0">
                <a:solidFill>
                  <a:srgbClr val="000000"/>
                </a:solidFill>
                <a:latin typeface="Arial" panose="020B0604020202020204" pitchFamily="34" charset="0"/>
              </a:rPr>
              <a:t>כל שלא אמר ברית ותורה בברכת הארץ ומלכות בית דוד בבונה ירושלים - לא יצא ידי חובתו.</a:t>
            </a:r>
          </a:p>
        </p:txBody>
      </p:sp>
    </p:spTree>
    <p:extLst>
      <p:ext uri="{BB962C8B-B14F-4D97-AF65-F5344CB8AC3E}">
        <p14:creationId xmlns:p14="http://schemas.microsoft.com/office/powerpoint/2010/main" val="89170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A179463-5BF8-2DA8-B822-2EC4E69BF48A}"/>
              </a:ext>
            </a:extLst>
          </p:cNvPr>
          <p:cNvSpPr txBox="1"/>
          <p:nvPr/>
        </p:nvSpPr>
        <p:spPr>
          <a:xfrm>
            <a:off x="-145088" y="35330"/>
            <a:ext cx="1548736" cy="338554"/>
          </a:xfrm>
          <a:prstGeom prst="rect">
            <a:avLst/>
          </a:prstGeom>
          <a:noFill/>
        </p:spPr>
        <p:txBody>
          <a:bodyPr wrap="square" rtlCol="1">
            <a:spAutoFit/>
          </a:bodyPr>
          <a:lstStyle/>
          <a:p>
            <a:r>
              <a:rPr lang="he-IL" sz="1600" b="1" dirty="0">
                <a:solidFill>
                  <a:schemeClr val="bg1">
                    <a:lumMod val="50000"/>
                  </a:schemeClr>
                </a:solidFill>
              </a:rPr>
              <a:t>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365473" y="1119927"/>
            <a:ext cx="8280920" cy="4312463"/>
          </a:xfrm>
          <a:prstGeom prst="rect">
            <a:avLst/>
          </a:prstGeom>
          <a:noFill/>
        </p:spPr>
        <p:txBody>
          <a:bodyPr wrap="square" rtlCol="1">
            <a:spAutoFit/>
          </a:bodyPr>
          <a:lstStyle/>
          <a:p>
            <a:pPr>
              <a:lnSpc>
                <a:spcPct val="120000"/>
              </a:lnSpc>
            </a:pPr>
            <a:r>
              <a:rPr lang="he-IL" sz="1600" dirty="0">
                <a:solidFill>
                  <a:srgbClr val="000000"/>
                </a:solidFill>
                <a:latin typeface="Arial" panose="020B0604020202020204" pitchFamily="34" charset="0"/>
              </a:rPr>
              <a:t>אמר רבה </a:t>
            </a:r>
            <a:r>
              <a:rPr lang="he-IL" sz="1600" dirty="0" err="1">
                <a:solidFill>
                  <a:srgbClr val="000000"/>
                </a:solidFill>
                <a:latin typeface="Arial" panose="020B0604020202020204" pitchFamily="34" charset="0"/>
              </a:rPr>
              <a:t>בב</a:t>
            </a:r>
            <a:r>
              <a:rPr lang="he-IL" sz="1600" dirty="0">
                <a:solidFill>
                  <a:srgbClr val="000000"/>
                </a:solidFill>
                <a:latin typeface="Arial" panose="020B0604020202020204" pitchFamily="34" charset="0"/>
              </a:rPr>
              <a:t>''ח </a:t>
            </a:r>
            <a:r>
              <a:rPr lang="he-IL" sz="1600" dirty="0" err="1">
                <a:solidFill>
                  <a:srgbClr val="000000"/>
                </a:solidFill>
                <a:latin typeface="Arial" panose="020B0604020202020204" pitchFamily="34" charset="0"/>
              </a:rPr>
              <a:t>א''ר</a:t>
            </a:r>
            <a:r>
              <a:rPr lang="he-IL" sz="1600" dirty="0">
                <a:solidFill>
                  <a:srgbClr val="000000"/>
                </a:solidFill>
                <a:latin typeface="Arial" panose="020B0604020202020204" pitchFamily="34" charset="0"/>
              </a:rPr>
              <a:t> יוחנן: </a:t>
            </a:r>
          </a:p>
          <a:p>
            <a:pPr>
              <a:lnSpc>
                <a:spcPct val="120000"/>
              </a:lnSpc>
            </a:pPr>
            <a:r>
              <a:rPr lang="he-IL" sz="1600" dirty="0">
                <a:solidFill>
                  <a:srgbClr val="000000"/>
                </a:solidFill>
                <a:latin typeface="Arial" panose="020B0604020202020204" pitchFamily="34" charset="0"/>
              </a:rPr>
              <a:t>הטוב והמטיב צריכה מלכות.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מאי </a:t>
            </a:r>
            <a:r>
              <a:rPr lang="he-IL" sz="1600" dirty="0" err="1">
                <a:solidFill>
                  <a:srgbClr val="000000"/>
                </a:solidFill>
                <a:latin typeface="Arial" panose="020B0604020202020204" pitchFamily="34" charset="0"/>
              </a:rPr>
              <a:t>קמ</a:t>
            </a:r>
            <a:r>
              <a:rPr lang="he-IL" sz="1600" dirty="0">
                <a:solidFill>
                  <a:srgbClr val="000000"/>
                </a:solidFill>
                <a:latin typeface="Arial" panose="020B0604020202020204" pitchFamily="34" charset="0"/>
              </a:rPr>
              <a:t>''ל? כל ברכה שאין בה מלכות לא שמה ברכה? והא </a:t>
            </a:r>
            <a:r>
              <a:rPr lang="he-IL" sz="1600" dirty="0" err="1">
                <a:solidFill>
                  <a:srgbClr val="000000"/>
                </a:solidFill>
                <a:latin typeface="Arial" panose="020B0604020202020204" pitchFamily="34" charset="0"/>
              </a:rPr>
              <a:t>א''ר</a:t>
            </a:r>
            <a:r>
              <a:rPr lang="he-IL" sz="1600" dirty="0">
                <a:solidFill>
                  <a:srgbClr val="000000"/>
                </a:solidFill>
                <a:latin typeface="Arial" panose="020B0604020202020204" pitchFamily="34" charset="0"/>
              </a:rPr>
              <a:t> יוחנן </a:t>
            </a:r>
            <a:r>
              <a:rPr lang="he-IL" sz="1600" dirty="0" err="1">
                <a:solidFill>
                  <a:srgbClr val="000000"/>
                </a:solidFill>
                <a:latin typeface="Arial" panose="020B0604020202020204" pitchFamily="34" charset="0"/>
              </a:rPr>
              <a:t>חדא</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זימנא</a:t>
            </a:r>
            <a:r>
              <a:rPr lang="he-IL" sz="1600" dirty="0">
                <a:solidFill>
                  <a:srgbClr val="000000"/>
                </a:solidFill>
                <a:latin typeface="Arial" panose="020B0604020202020204" pitchFamily="34" charset="0"/>
              </a:rPr>
              <a:t>!</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err="1">
                <a:solidFill>
                  <a:srgbClr val="000000"/>
                </a:solidFill>
                <a:latin typeface="Arial" panose="020B0604020202020204" pitchFamily="34" charset="0"/>
              </a:rPr>
              <a:t>א''ר</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זירא</a:t>
            </a:r>
            <a:r>
              <a:rPr lang="he-IL" sz="1600" dirty="0">
                <a:solidFill>
                  <a:srgbClr val="000000"/>
                </a:solidFill>
                <a:latin typeface="Arial" panose="020B0604020202020204" pitchFamily="34" charset="0"/>
              </a:rPr>
              <a:t>: לומר שצריכה שתי </a:t>
            </a:r>
            <a:r>
              <a:rPr lang="he-IL" sz="1600" dirty="0" err="1">
                <a:solidFill>
                  <a:srgbClr val="000000"/>
                </a:solidFill>
                <a:latin typeface="Arial" panose="020B0604020202020204" pitchFamily="34" charset="0"/>
              </a:rPr>
              <a:t>מלכיות</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חדא</a:t>
            </a:r>
            <a:r>
              <a:rPr lang="he-IL" sz="1600" dirty="0">
                <a:solidFill>
                  <a:srgbClr val="000000"/>
                </a:solidFill>
                <a:latin typeface="Arial" panose="020B0604020202020204" pitchFamily="34" charset="0"/>
              </a:rPr>
              <a:t> דידה </a:t>
            </a:r>
            <a:r>
              <a:rPr lang="he-IL" sz="1600" dirty="0" err="1">
                <a:solidFill>
                  <a:srgbClr val="000000"/>
                </a:solidFill>
                <a:latin typeface="Arial" panose="020B0604020202020204" pitchFamily="34" charset="0"/>
              </a:rPr>
              <a:t>וחדא</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דבונה</a:t>
            </a:r>
            <a:r>
              <a:rPr lang="he-IL" sz="1600" dirty="0">
                <a:solidFill>
                  <a:srgbClr val="000000"/>
                </a:solidFill>
                <a:latin typeface="Arial" panose="020B0604020202020204" pitchFamily="34" charset="0"/>
              </a:rPr>
              <a:t> ירושלים. </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     אי הכי, </a:t>
            </a:r>
            <a:r>
              <a:rPr lang="he-IL" sz="1600" dirty="0" err="1">
                <a:solidFill>
                  <a:srgbClr val="000000"/>
                </a:solidFill>
                <a:latin typeface="Arial" panose="020B0604020202020204" pitchFamily="34" charset="0"/>
              </a:rPr>
              <a:t>נבעי</a:t>
            </a:r>
            <a:r>
              <a:rPr lang="he-IL" sz="1600" dirty="0">
                <a:solidFill>
                  <a:srgbClr val="000000"/>
                </a:solidFill>
                <a:latin typeface="Arial" panose="020B0604020202020204" pitchFamily="34" charset="0"/>
              </a:rPr>
              <a:t> תלת - </a:t>
            </a:r>
            <a:r>
              <a:rPr lang="he-IL" sz="1600" dirty="0" err="1">
                <a:solidFill>
                  <a:srgbClr val="000000"/>
                </a:solidFill>
                <a:latin typeface="Arial" panose="020B0604020202020204" pitchFamily="34" charset="0"/>
              </a:rPr>
              <a:t>חדא</a:t>
            </a:r>
            <a:r>
              <a:rPr lang="he-IL" sz="1600" dirty="0">
                <a:solidFill>
                  <a:srgbClr val="000000"/>
                </a:solidFill>
                <a:latin typeface="Arial" panose="020B0604020202020204" pitchFamily="34" charset="0"/>
              </a:rPr>
              <a:t> דידה </a:t>
            </a:r>
            <a:r>
              <a:rPr lang="he-IL" sz="1600" dirty="0" err="1">
                <a:solidFill>
                  <a:srgbClr val="000000"/>
                </a:solidFill>
                <a:latin typeface="Arial" panose="020B0604020202020204" pitchFamily="34" charset="0"/>
              </a:rPr>
              <a:t>וחדא</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דבונה</a:t>
            </a:r>
            <a:r>
              <a:rPr lang="he-IL" sz="1600" dirty="0">
                <a:solidFill>
                  <a:srgbClr val="000000"/>
                </a:solidFill>
                <a:latin typeface="Arial" panose="020B0604020202020204" pitchFamily="34" charset="0"/>
              </a:rPr>
              <a:t> ירושלים </a:t>
            </a:r>
            <a:r>
              <a:rPr lang="he-IL" sz="1600" dirty="0" err="1">
                <a:solidFill>
                  <a:srgbClr val="000000"/>
                </a:solidFill>
                <a:latin typeface="Arial" panose="020B0604020202020204" pitchFamily="34" charset="0"/>
              </a:rPr>
              <a:t>וחדא</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דברכת</a:t>
            </a:r>
            <a:r>
              <a:rPr lang="he-IL" sz="1600" dirty="0">
                <a:solidFill>
                  <a:srgbClr val="000000"/>
                </a:solidFill>
                <a:latin typeface="Arial" panose="020B0604020202020204" pitchFamily="34" charset="0"/>
              </a:rPr>
              <a:t> הארץ!</a:t>
            </a:r>
          </a:p>
          <a:p>
            <a:pPr>
              <a:lnSpc>
                <a:spcPct val="120000"/>
              </a:lnSpc>
            </a:pPr>
            <a:r>
              <a:rPr lang="he-IL" sz="1600" dirty="0">
                <a:solidFill>
                  <a:srgbClr val="000000"/>
                </a:solidFill>
                <a:latin typeface="Arial" panose="020B0604020202020204" pitchFamily="34" charset="0"/>
              </a:rPr>
              <a:t>     אלא ברכת הארץ מאי טעמא לא משום </a:t>
            </a:r>
            <a:r>
              <a:rPr lang="he-IL" sz="1600" dirty="0" err="1">
                <a:solidFill>
                  <a:srgbClr val="000000"/>
                </a:solidFill>
                <a:latin typeface="Arial" panose="020B0604020202020204" pitchFamily="34" charset="0"/>
              </a:rPr>
              <a:t>דהויא</a:t>
            </a:r>
            <a:r>
              <a:rPr lang="he-IL" sz="1600" dirty="0">
                <a:solidFill>
                  <a:srgbClr val="000000"/>
                </a:solidFill>
                <a:latin typeface="Arial" panose="020B0604020202020204" pitchFamily="34" charset="0"/>
              </a:rPr>
              <a:t> לה ברכה הסמוכה לחברתה, </a:t>
            </a:r>
          </a:p>
          <a:p>
            <a:pPr>
              <a:lnSpc>
                <a:spcPct val="120000"/>
              </a:lnSpc>
            </a:pPr>
            <a:r>
              <a:rPr lang="he-IL" sz="1600" dirty="0">
                <a:solidFill>
                  <a:srgbClr val="000000"/>
                </a:solidFill>
                <a:latin typeface="Arial" panose="020B0604020202020204" pitchFamily="34" charset="0"/>
              </a:rPr>
              <a:t>     בונה ירושלים נמי לא תבעי </a:t>
            </a:r>
            <a:r>
              <a:rPr lang="he-IL" sz="1600" dirty="0" err="1">
                <a:solidFill>
                  <a:srgbClr val="000000"/>
                </a:solidFill>
                <a:latin typeface="Arial" panose="020B0604020202020204" pitchFamily="34" charset="0"/>
              </a:rPr>
              <a:t>דהויא</a:t>
            </a:r>
            <a:r>
              <a:rPr lang="he-IL" sz="1600" dirty="0">
                <a:solidFill>
                  <a:srgbClr val="000000"/>
                </a:solidFill>
                <a:latin typeface="Arial" panose="020B0604020202020204" pitchFamily="34" charset="0"/>
              </a:rPr>
              <a:t> לה ברכה הסמוכה לחברתה! </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ה''ה</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דאפילו</a:t>
            </a:r>
            <a:r>
              <a:rPr lang="he-IL" sz="1600" dirty="0">
                <a:solidFill>
                  <a:srgbClr val="000000"/>
                </a:solidFill>
                <a:latin typeface="Arial" panose="020B0604020202020204" pitchFamily="34" charset="0"/>
              </a:rPr>
              <a:t> בונה ירושלים נמי לא </a:t>
            </a:r>
            <a:r>
              <a:rPr lang="he-IL" sz="1600" dirty="0" err="1">
                <a:solidFill>
                  <a:srgbClr val="000000"/>
                </a:solidFill>
                <a:latin typeface="Arial" panose="020B0604020202020204" pitchFamily="34" charset="0"/>
              </a:rPr>
              <a:t>בעיא</a:t>
            </a:r>
            <a:r>
              <a:rPr lang="he-IL" sz="1600" dirty="0">
                <a:solidFill>
                  <a:srgbClr val="000000"/>
                </a:solidFill>
                <a:latin typeface="Arial" panose="020B0604020202020204" pitchFamily="34" charset="0"/>
              </a:rPr>
              <a:t>, </a:t>
            </a:r>
          </a:p>
          <a:p>
            <a:pPr>
              <a:lnSpc>
                <a:spcPct val="120000"/>
              </a:lnSpc>
            </a:pPr>
            <a:r>
              <a:rPr lang="he-IL" sz="1600" dirty="0">
                <a:solidFill>
                  <a:srgbClr val="000000"/>
                </a:solidFill>
                <a:latin typeface="Arial" panose="020B0604020202020204" pitchFamily="34" charset="0"/>
              </a:rPr>
              <a:t>     אלא איידי </a:t>
            </a:r>
            <a:r>
              <a:rPr lang="he-IL" sz="1600" dirty="0" err="1">
                <a:solidFill>
                  <a:srgbClr val="000000"/>
                </a:solidFill>
                <a:latin typeface="Arial" panose="020B0604020202020204" pitchFamily="34" charset="0"/>
              </a:rPr>
              <a:t>דאמר</a:t>
            </a:r>
            <a:r>
              <a:rPr lang="he-IL" sz="1600" dirty="0">
                <a:solidFill>
                  <a:srgbClr val="000000"/>
                </a:solidFill>
                <a:latin typeface="Arial" panose="020B0604020202020204" pitchFamily="34" charset="0"/>
              </a:rPr>
              <a:t> מלכות בית דוד לאו אורח ארעא דלא אמר מלכות שמים.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רב </a:t>
            </a:r>
            <a:r>
              <a:rPr lang="he-IL" sz="1600" dirty="0" err="1">
                <a:solidFill>
                  <a:srgbClr val="000000"/>
                </a:solidFill>
                <a:latin typeface="Arial" panose="020B0604020202020204" pitchFamily="34" charset="0"/>
              </a:rPr>
              <a:t>פפא</a:t>
            </a:r>
            <a:r>
              <a:rPr lang="he-IL" sz="1600" dirty="0">
                <a:solidFill>
                  <a:srgbClr val="000000"/>
                </a:solidFill>
                <a:latin typeface="Arial" panose="020B0604020202020204" pitchFamily="34" charset="0"/>
              </a:rPr>
              <a:t> אמר: הכי </a:t>
            </a:r>
            <a:r>
              <a:rPr lang="he-IL" sz="1600" dirty="0" err="1">
                <a:solidFill>
                  <a:srgbClr val="000000"/>
                </a:solidFill>
                <a:latin typeface="Arial" panose="020B0604020202020204" pitchFamily="34" charset="0"/>
              </a:rPr>
              <a:t>קאמר</a:t>
            </a:r>
            <a:r>
              <a:rPr lang="he-IL" sz="1600" dirty="0">
                <a:solidFill>
                  <a:srgbClr val="000000"/>
                </a:solidFill>
                <a:latin typeface="Arial" panose="020B0604020202020204" pitchFamily="34" charset="0"/>
              </a:rPr>
              <a:t> צריכה שתי </a:t>
            </a:r>
            <a:r>
              <a:rPr lang="he-IL" sz="1600" dirty="0" err="1">
                <a:solidFill>
                  <a:srgbClr val="000000"/>
                </a:solidFill>
                <a:latin typeface="Arial" panose="020B0604020202020204" pitchFamily="34" charset="0"/>
              </a:rPr>
              <a:t>מלכיות</a:t>
            </a:r>
            <a:r>
              <a:rPr lang="he-IL" sz="1600" dirty="0">
                <a:solidFill>
                  <a:srgbClr val="000000"/>
                </a:solidFill>
                <a:latin typeface="Arial" panose="020B0604020202020204" pitchFamily="34" charset="0"/>
              </a:rPr>
              <a:t> לבר מדידה. </a:t>
            </a:r>
          </a:p>
        </p:txBody>
      </p:sp>
      <p:sp>
        <p:nvSpPr>
          <p:cNvPr id="2" name="הסבר מלבני מעוגל 6">
            <a:extLst>
              <a:ext uri="{FF2B5EF4-FFF2-40B4-BE49-F238E27FC236}">
                <a16:creationId xmlns:a16="http://schemas.microsoft.com/office/drawing/2014/main" id="{445ACE69-603E-F3CF-B24A-0AA5C1D01913}"/>
              </a:ext>
            </a:extLst>
          </p:cNvPr>
          <p:cNvSpPr/>
          <p:nvPr/>
        </p:nvSpPr>
        <p:spPr>
          <a:xfrm>
            <a:off x="276687" y="980728"/>
            <a:ext cx="2808312" cy="864096"/>
          </a:xfrm>
          <a:prstGeom prst="wedgeRoundRectCallout">
            <a:avLst>
              <a:gd name="adj1" fmla="val 36512"/>
              <a:gd name="adj2" fmla="val 5904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000000"/>
                </a:solidFill>
                <a:latin typeface="Arial" panose="020B0604020202020204" pitchFamily="34" charset="0"/>
              </a:rPr>
              <a:t>מ עמוד ב:</a:t>
            </a:r>
          </a:p>
          <a:p>
            <a:pPr>
              <a:lnSpc>
                <a:spcPct val="120000"/>
              </a:lnSpc>
            </a:pPr>
            <a:r>
              <a:rPr lang="he-IL" sz="1400" dirty="0">
                <a:solidFill>
                  <a:srgbClr val="000000"/>
                </a:solidFill>
                <a:latin typeface="Arial" panose="020B0604020202020204" pitchFamily="34" charset="0"/>
              </a:rPr>
              <a:t>ורבי יוחנן אמר: </a:t>
            </a:r>
          </a:p>
          <a:p>
            <a:pPr>
              <a:lnSpc>
                <a:spcPct val="120000"/>
              </a:lnSpc>
            </a:pPr>
            <a:r>
              <a:rPr lang="he-IL" sz="1400" dirty="0">
                <a:solidFill>
                  <a:srgbClr val="000000"/>
                </a:solidFill>
                <a:latin typeface="Arial" panose="020B0604020202020204" pitchFamily="34" charset="0"/>
              </a:rPr>
              <a:t>כל ברכה שאין בה מלכות אינה ברכה. </a:t>
            </a:r>
          </a:p>
        </p:txBody>
      </p:sp>
      <p:sp>
        <p:nvSpPr>
          <p:cNvPr id="3" name="תיבת טקסט 2">
            <a:extLst>
              <a:ext uri="{FF2B5EF4-FFF2-40B4-BE49-F238E27FC236}">
                <a16:creationId xmlns:a16="http://schemas.microsoft.com/office/drawing/2014/main" id="{3B965E46-11C3-1BC9-87A1-36C7EF27C21C}"/>
              </a:ext>
            </a:extLst>
          </p:cNvPr>
          <p:cNvSpPr txBox="1"/>
          <p:nvPr/>
        </p:nvSpPr>
        <p:spPr>
          <a:xfrm>
            <a:off x="8604448" y="2644457"/>
            <a:ext cx="432048" cy="2800767"/>
          </a:xfrm>
          <a:prstGeom prst="rect">
            <a:avLst/>
          </a:prstGeom>
          <a:noFill/>
        </p:spPr>
        <p:txBody>
          <a:bodyPr wrap="square" rtlCol="1">
            <a:spAutoFit/>
          </a:bodyPr>
          <a:lstStyle/>
          <a:p>
            <a:r>
              <a:rPr lang="he-IL" sz="1400" dirty="0"/>
              <a:t>①</a:t>
            </a:r>
          </a:p>
          <a:p>
            <a:endParaRPr lang="he-IL" sz="1400" dirty="0"/>
          </a:p>
          <a:p>
            <a:endParaRPr lang="he-IL" sz="1400" dirty="0"/>
          </a:p>
          <a:p>
            <a:endParaRPr lang="he-IL" sz="1200" dirty="0"/>
          </a:p>
          <a:p>
            <a:endParaRPr lang="he-IL" sz="1400" dirty="0"/>
          </a:p>
          <a:p>
            <a:endParaRPr lang="he-IL" sz="1400" dirty="0"/>
          </a:p>
          <a:p>
            <a:endParaRPr lang="he-IL" sz="1400" dirty="0"/>
          </a:p>
          <a:p>
            <a:endParaRPr lang="he-IL" sz="1400" dirty="0"/>
          </a:p>
          <a:p>
            <a:endParaRPr lang="he-IL" sz="600" dirty="0"/>
          </a:p>
          <a:p>
            <a:endParaRPr lang="he-IL" sz="1500" dirty="0"/>
          </a:p>
          <a:p>
            <a:endParaRPr lang="he-IL" sz="1400" dirty="0"/>
          </a:p>
          <a:p>
            <a:endParaRPr lang="he-IL" sz="1400" dirty="0"/>
          </a:p>
          <a:p>
            <a:r>
              <a:rPr lang="he-IL" sz="1400" dirty="0"/>
              <a:t>②</a:t>
            </a:r>
          </a:p>
        </p:txBody>
      </p:sp>
      <p:pic>
        <p:nvPicPr>
          <p:cNvPr id="6" name="תמונה 5">
            <a:extLst>
              <a:ext uri="{FF2B5EF4-FFF2-40B4-BE49-F238E27FC236}">
                <a16:creationId xmlns:a16="http://schemas.microsoft.com/office/drawing/2014/main" id="{18262D7D-84D3-F924-5DCB-20ECFC5B9F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הסבר מלבני מעוגל 6">
            <a:extLst>
              <a:ext uri="{FF2B5EF4-FFF2-40B4-BE49-F238E27FC236}">
                <a16:creationId xmlns:a16="http://schemas.microsoft.com/office/drawing/2014/main" id="{383FBB41-5E89-881D-41C0-4E5DDE316766}"/>
              </a:ext>
            </a:extLst>
          </p:cNvPr>
          <p:cNvSpPr/>
          <p:nvPr/>
        </p:nvSpPr>
        <p:spPr>
          <a:xfrm>
            <a:off x="251520" y="3148514"/>
            <a:ext cx="2160240" cy="2800766"/>
          </a:xfrm>
          <a:prstGeom prst="wedgeRoundRectCallout">
            <a:avLst>
              <a:gd name="adj1" fmla="val 37400"/>
              <a:gd name="adj2" fmla="val -5255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100" dirty="0">
                <a:solidFill>
                  <a:srgbClr val="000000"/>
                </a:solidFill>
                <a:latin typeface="Arial" panose="020B0604020202020204" pitchFamily="34" charset="0"/>
              </a:rPr>
              <a:t>בָּרוּךְ אַתָּה יְיָ </a:t>
            </a:r>
            <a:r>
              <a:rPr lang="he-IL" sz="1100" dirty="0" err="1">
                <a:solidFill>
                  <a:srgbClr val="000000"/>
                </a:solidFill>
                <a:latin typeface="Arial" panose="020B0604020202020204" pitchFamily="34" charset="0"/>
              </a:rPr>
              <a:t>אֱלֹהֵינו</a:t>
            </a:r>
            <a:r>
              <a:rPr lang="he-IL" sz="1100" dirty="0">
                <a:solidFill>
                  <a:srgbClr val="000000"/>
                </a:solidFill>
                <a:latin typeface="Arial" panose="020B0604020202020204" pitchFamily="34" charset="0"/>
              </a:rPr>
              <a:t>ּ, </a:t>
            </a:r>
            <a:r>
              <a:rPr lang="he-IL" sz="1100" b="1" dirty="0">
                <a:solidFill>
                  <a:srgbClr val="FF0000"/>
                </a:solidFill>
                <a:latin typeface="Arial" panose="020B0604020202020204" pitchFamily="34" charset="0"/>
              </a:rPr>
              <a:t>מֶלֶךְ</a:t>
            </a:r>
            <a:r>
              <a:rPr lang="he-IL" sz="1100" dirty="0">
                <a:solidFill>
                  <a:srgbClr val="000000"/>
                </a:solidFill>
                <a:latin typeface="Arial" panose="020B0604020202020204" pitchFamily="34" charset="0"/>
              </a:rPr>
              <a:t> הָעוֹלָם, הָאֵל אָבִינוּ, </a:t>
            </a:r>
            <a:r>
              <a:rPr lang="he-IL" sz="1100" b="1" dirty="0">
                <a:solidFill>
                  <a:srgbClr val="FF0000"/>
                </a:solidFill>
                <a:latin typeface="Arial" panose="020B0604020202020204" pitchFamily="34" charset="0"/>
              </a:rPr>
              <a:t>מַלְכֵּנוּ</a:t>
            </a:r>
            <a:r>
              <a:rPr lang="he-IL" sz="1100" dirty="0">
                <a:solidFill>
                  <a:srgbClr val="000000"/>
                </a:solidFill>
                <a:latin typeface="Arial" panose="020B0604020202020204" pitchFamily="34" charset="0"/>
              </a:rPr>
              <a:t>, </a:t>
            </a:r>
            <a:r>
              <a:rPr lang="he-IL" sz="1100" dirty="0" err="1">
                <a:solidFill>
                  <a:srgbClr val="000000"/>
                </a:solidFill>
                <a:latin typeface="Arial" panose="020B0604020202020204" pitchFamily="34" charset="0"/>
              </a:rPr>
              <a:t>אַדִירֵנו</a:t>
            </a:r>
            <a:r>
              <a:rPr lang="he-IL" sz="1100" dirty="0">
                <a:solidFill>
                  <a:srgbClr val="000000"/>
                </a:solidFill>
                <a:latin typeface="Arial" panose="020B0604020202020204" pitchFamily="34" charset="0"/>
              </a:rPr>
              <a:t>ּ, בּוֹרְאֵנוּ, גֹּאֲלֵנוּ, יוֹצְרֵנוּ, </a:t>
            </a:r>
            <a:r>
              <a:rPr lang="he-IL" sz="1100" dirty="0" err="1">
                <a:solidFill>
                  <a:srgbClr val="000000"/>
                </a:solidFill>
                <a:latin typeface="Arial" panose="020B0604020202020204" pitchFamily="34" charset="0"/>
              </a:rPr>
              <a:t>קְדוֹשֵׁנו</a:t>
            </a:r>
            <a:r>
              <a:rPr lang="he-IL" sz="1100" dirty="0">
                <a:solidFill>
                  <a:srgbClr val="000000"/>
                </a:solidFill>
                <a:latin typeface="Arial" panose="020B0604020202020204" pitchFamily="34" charset="0"/>
              </a:rPr>
              <a:t>ּ קְדוֹשׁ יַעֲקֹב, רוֹעֵנוּ רוֹעֵה יִשְׂרָאַל, </a:t>
            </a:r>
            <a:r>
              <a:rPr lang="he-IL" sz="1100" b="1" dirty="0">
                <a:solidFill>
                  <a:srgbClr val="FF0000"/>
                </a:solidFill>
                <a:latin typeface="Arial" panose="020B0604020202020204" pitchFamily="34" charset="0"/>
              </a:rPr>
              <a:t>הַמֶּלֶךְ</a:t>
            </a:r>
            <a:r>
              <a:rPr lang="he-IL" sz="1100" dirty="0">
                <a:solidFill>
                  <a:srgbClr val="000000"/>
                </a:solidFill>
                <a:latin typeface="Arial" panose="020B0604020202020204" pitchFamily="34" charset="0"/>
              </a:rPr>
              <a:t> הַטּוֹב וְהַמֵּיטִיב לַכֹּל, שֶׁבְּכָל יוֹם וָיוֹם הוּא הֵיטִיב, הוּא מֵיטִיב, הוּא יֵיטִיב לָנוּ, הוּא גְמָלָנוּ, הוּא גוֹמְלֵנוּ, הוּא יִגְמְלֵנוּ לָעַד, לְחֵן וּלְחֶסֶד וּלְרַחֲמִים וּלְרֶוַח הַצָּלָה וְהַצְלָחָה, בְּרָכָה וִישׁוּעָה, נֶחָמָה פַּרְנָסָה וְכַלְכָּלָה וְרַחֲמִים וְחַיִּים וְשָׁלוֹם, וְכָל טוֹב; וּמִכָּל טוּב לְעוֹלָם אַל יְחַסְּרֵנוּ...</a:t>
            </a:r>
          </a:p>
        </p:txBody>
      </p:sp>
    </p:spTree>
    <p:extLst>
      <p:ext uri="{BB962C8B-B14F-4D97-AF65-F5344CB8AC3E}">
        <p14:creationId xmlns:p14="http://schemas.microsoft.com/office/powerpoint/2010/main" val="397785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5541A-9B2C-CC46-D755-93C881A2C65B}"/>
            </a:ext>
          </a:extLst>
        </p:cNvPr>
        <p:cNvGrpSpPr/>
        <p:nvPr/>
      </p:nvGrpSpPr>
      <p:grpSpPr>
        <a:xfrm>
          <a:off x="0" y="0"/>
          <a:ext cx="0" cy="0"/>
          <a:chOff x="0" y="0"/>
          <a:chExt cx="0" cy="0"/>
        </a:xfrm>
      </p:grpSpPr>
      <p:pic>
        <p:nvPicPr>
          <p:cNvPr id="3" name="תמונה 2">
            <a:extLst>
              <a:ext uri="{FF2B5EF4-FFF2-40B4-BE49-F238E27FC236}">
                <a16:creationId xmlns:a16="http://schemas.microsoft.com/office/drawing/2014/main" id="{E0902E08-2009-3BB5-8FC4-23F60216BE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a:extLst>
              <a:ext uri="{FF2B5EF4-FFF2-40B4-BE49-F238E27FC236}">
                <a16:creationId xmlns:a16="http://schemas.microsoft.com/office/drawing/2014/main" id="{EA179463-5BF8-2DA8-B822-2EC4E69BF48A}"/>
              </a:ext>
            </a:extLst>
          </p:cNvPr>
          <p:cNvSpPr txBox="1"/>
          <p:nvPr/>
        </p:nvSpPr>
        <p:spPr>
          <a:xfrm>
            <a:off x="-145088" y="35330"/>
            <a:ext cx="1548736" cy="338554"/>
          </a:xfrm>
          <a:prstGeom prst="rect">
            <a:avLst/>
          </a:prstGeom>
          <a:noFill/>
        </p:spPr>
        <p:txBody>
          <a:bodyPr wrap="square" rtlCol="1">
            <a:spAutoFit/>
          </a:bodyPr>
          <a:lstStyle/>
          <a:p>
            <a:r>
              <a:rPr lang="he-IL" sz="1600" b="1" dirty="0">
                <a:solidFill>
                  <a:schemeClr val="bg1">
                    <a:lumMod val="50000"/>
                  </a:schemeClr>
                </a:solidFill>
              </a:rPr>
              <a:t>דף מט עמוד א</a:t>
            </a:r>
          </a:p>
        </p:txBody>
      </p:sp>
      <p:sp>
        <p:nvSpPr>
          <p:cNvPr id="7" name="TextBox 3">
            <a:extLst>
              <a:ext uri="{FF2B5EF4-FFF2-40B4-BE49-F238E27FC236}">
                <a16:creationId xmlns:a16="http://schemas.microsoft.com/office/drawing/2014/main" id="{84F1C443-FD7D-A054-77C9-1125FAC3D043}"/>
              </a:ext>
            </a:extLst>
          </p:cNvPr>
          <p:cNvSpPr txBox="1"/>
          <p:nvPr/>
        </p:nvSpPr>
        <p:spPr>
          <a:xfrm>
            <a:off x="323528" y="652630"/>
            <a:ext cx="8280920" cy="4792594"/>
          </a:xfrm>
          <a:prstGeom prst="rect">
            <a:avLst/>
          </a:prstGeom>
          <a:noFill/>
        </p:spPr>
        <p:txBody>
          <a:bodyPr wrap="square" rtlCol="1">
            <a:spAutoFit/>
          </a:bodyPr>
          <a:lstStyle/>
          <a:p>
            <a:pPr>
              <a:lnSpc>
                <a:spcPct val="120000"/>
              </a:lnSpc>
            </a:pPr>
            <a:r>
              <a:rPr lang="he-IL" sz="1600" dirty="0">
                <a:solidFill>
                  <a:srgbClr val="000000"/>
                </a:solidFill>
                <a:latin typeface="Arial" panose="020B0604020202020204" pitchFamily="34" charset="0"/>
              </a:rPr>
              <a:t>יתיב רבי </a:t>
            </a:r>
            <a:r>
              <a:rPr lang="he-IL" sz="1600" dirty="0" err="1">
                <a:solidFill>
                  <a:srgbClr val="000000"/>
                </a:solidFill>
                <a:latin typeface="Arial" panose="020B0604020202020204" pitchFamily="34" charset="0"/>
              </a:rPr>
              <a:t>זירא</a:t>
            </a:r>
            <a:r>
              <a:rPr lang="he-IL" sz="1600" dirty="0">
                <a:solidFill>
                  <a:srgbClr val="000000"/>
                </a:solidFill>
                <a:latin typeface="Arial" panose="020B0604020202020204" pitchFamily="34" charset="0"/>
              </a:rPr>
              <a:t> אחורי </a:t>
            </a:r>
            <a:r>
              <a:rPr lang="he-IL" sz="1600" dirty="0" err="1">
                <a:solidFill>
                  <a:srgbClr val="000000"/>
                </a:solidFill>
                <a:latin typeface="Arial" panose="020B0604020202020204" pitchFamily="34" charset="0"/>
              </a:rPr>
              <a:t>דרב</a:t>
            </a:r>
            <a:r>
              <a:rPr lang="he-IL" sz="1600" dirty="0">
                <a:solidFill>
                  <a:srgbClr val="000000"/>
                </a:solidFill>
                <a:latin typeface="Arial" panose="020B0604020202020204" pitchFamily="34" charset="0"/>
              </a:rPr>
              <a:t> גידל ויתיב רב גידל </a:t>
            </a:r>
            <a:r>
              <a:rPr lang="he-IL" sz="1600" dirty="0" err="1">
                <a:solidFill>
                  <a:srgbClr val="000000"/>
                </a:solidFill>
                <a:latin typeface="Arial" panose="020B0604020202020204" pitchFamily="34" charset="0"/>
              </a:rPr>
              <a:t>קמיה</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דרב</a:t>
            </a:r>
            <a:r>
              <a:rPr lang="he-IL" sz="1600" dirty="0">
                <a:solidFill>
                  <a:srgbClr val="000000"/>
                </a:solidFill>
                <a:latin typeface="Arial" panose="020B0604020202020204" pitchFamily="34" charset="0"/>
              </a:rPr>
              <a:t> </a:t>
            </a:r>
            <a:r>
              <a:rPr lang="he-IL" sz="1600" dirty="0" err="1">
                <a:solidFill>
                  <a:srgbClr val="000000"/>
                </a:solidFill>
                <a:latin typeface="Arial" panose="020B0604020202020204" pitchFamily="34" charset="0"/>
              </a:rPr>
              <a:t>הונא</a:t>
            </a:r>
            <a:r>
              <a:rPr lang="he-IL" sz="1600" dirty="0">
                <a:solidFill>
                  <a:srgbClr val="000000"/>
                </a:solidFill>
                <a:latin typeface="Arial" panose="020B0604020202020204" pitchFamily="34" charset="0"/>
              </a:rPr>
              <a:t> ויתיב </a:t>
            </a:r>
            <a:r>
              <a:rPr lang="he-IL" sz="1600" dirty="0" err="1">
                <a:solidFill>
                  <a:srgbClr val="000000"/>
                </a:solidFill>
                <a:latin typeface="Arial" panose="020B0604020202020204" pitchFamily="34" charset="0"/>
              </a:rPr>
              <a:t>וקאמר</a:t>
            </a:r>
            <a:r>
              <a:rPr lang="he-IL" sz="1600" dirty="0">
                <a:solidFill>
                  <a:srgbClr val="000000"/>
                </a:solidFill>
                <a:latin typeface="Arial" panose="020B0604020202020204" pitchFamily="34" charset="0"/>
              </a:rPr>
              <a:t>: </a:t>
            </a:r>
          </a:p>
          <a:p>
            <a:pPr>
              <a:lnSpc>
                <a:spcPct val="120000"/>
              </a:lnSpc>
            </a:pPr>
            <a:r>
              <a:rPr lang="he-IL" sz="1600" dirty="0">
                <a:solidFill>
                  <a:srgbClr val="000000"/>
                </a:solidFill>
                <a:latin typeface="Arial" panose="020B0604020202020204" pitchFamily="34" charset="0"/>
              </a:rPr>
              <a:t>טעה ולא הזכיר של שבת - </a:t>
            </a:r>
          </a:p>
          <a:p>
            <a:pPr>
              <a:lnSpc>
                <a:spcPct val="120000"/>
              </a:lnSpc>
            </a:pPr>
            <a:r>
              <a:rPr lang="he-IL" sz="1600" dirty="0">
                <a:solidFill>
                  <a:srgbClr val="000000"/>
                </a:solidFill>
                <a:latin typeface="Arial" panose="020B0604020202020204" pitchFamily="34" charset="0"/>
              </a:rPr>
              <a:t>אומר: ברוך שנתן שבתות למנוחה לעמו ישראל באהבה לאות ולברית ברוך מקדש השבת. </a:t>
            </a:r>
          </a:p>
          <a:p>
            <a:pPr>
              <a:lnSpc>
                <a:spcPct val="120000"/>
              </a:lnSpc>
            </a:pPr>
            <a:r>
              <a:rPr lang="he-IL" sz="1600" dirty="0">
                <a:solidFill>
                  <a:srgbClr val="000000"/>
                </a:solidFill>
                <a:latin typeface="Arial" panose="020B0604020202020204" pitchFamily="34" charset="0"/>
              </a:rPr>
              <a:t>אמר ליה: מאן אמרה? </a:t>
            </a:r>
          </a:p>
          <a:p>
            <a:pPr>
              <a:lnSpc>
                <a:spcPct val="120000"/>
              </a:lnSpc>
            </a:pPr>
            <a:r>
              <a:rPr lang="he-IL" sz="1600" dirty="0">
                <a:solidFill>
                  <a:srgbClr val="000000"/>
                </a:solidFill>
                <a:latin typeface="Arial" panose="020B0604020202020204" pitchFamily="34" charset="0"/>
              </a:rPr>
              <a:t>רב.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הדר יתיב </a:t>
            </a:r>
            <a:r>
              <a:rPr lang="he-IL" sz="1600" dirty="0" err="1">
                <a:solidFill>
                  <a:srgbClr val="000000"/>
                </a:solidFill>
                <a:latin typeface="Arial" panose="020B0604020202020204" pitchFamily="34" charset="0"/>
              </a:rPr>
              <a:t>וקאמר</a:t>
            </a:r>
            <a:r>
              <a:rPr lang="he-IL" sz="1600" dirty="0">
                <a:solidFill>
                  <a:srgbClr val="000000"/>
                </a:solidFill>
                <a:latin typeface="Arial" panose="020B0604020202020204" pitchFamily="34" charset="0"/>
              </a:rPr>
              <a:t>: </a:t>
            </a:r>
          </a:p>
          <a:p>
            <a:pPr>
              <a:lnSpc>
                <a:spcPct val="120000"/>
              </a:lnSpc>
            </a:pPr>
            <a:r>
              <a:rPr lang="he-IL" sz="1600" dirty="0">
                <a:solidFill>
                  <a:srgbClr val="000000"/>
                </a:solidFill>
                <a:latin typeface="Arial" panose="020B0604020202020204" pitchFamily="34" charset="0"/>
              </a:rPr>
              <a:t>טעה ולא הזכיר של יום טוב - </a:t>
            </a:r>
          </a:p>
          <a:p>
            <a:pPr>
              <a:lnSpc>
                <a:spcPct val="120000"/>
              </a:lnSpc>
            </a:pPr>
            <a:r>
              <a:rPr lang="he-IL" sz="1600" dirty="0">
                <a:solidFill>
                  <a:srgbClr val="000000"/>
                </a:solidFill>
                <a:latin typeface="Arial" panose="020B0604020202020204" pitchFamily="34" charset="0"/>
              </a:rPr>
              <a:t>אומר: ברוך שנתן ימים טובים לעמו ישראל לשמחה </a:t>
            </a:r>
            <a:r>
              <a:rPr lang="he-IL" sz="1600" dirty="0" err="1">
                <a:solidFill>
                  <a:srgbClr val="000000"/>
                </a:solidFill>
                <a:latin typeface="Arial" panose="020B0604020202020204" pitchFamily="34" charset="0"/>
              </a:rPr>
              <a:t>ולזכרון</a:t>
            </a:r>
            <a:r>
              <a:rPr lang="he-IL" sz="1600" dirty="0">
                <a:solidFill>
                  <a:srgbClr val="000000"/>
                </a:solidFill>
                <a:latin typeface="Arial" panose="020B0604020202020204" pitchFamily="34" charset="0"/>
              </a:rPr>
              <a:t> ברוך מקדש ישראל והזמנים. </a:t>
            </a:r>
          </a:p>
          <a:p>
            <a:pPr>
              <a:lnSpc>
                <a:spcPct val="120000"/>
              </a:lnSpc>
            </a:pPr>
            <a:r>
              <a:rPr lang="he-IL" sz="1600" dirty="0" err="1">
                <a:solidFill>
                  <a:srgbClr val="000000"/>
                </a:solidFill>
                <a:latin typeface="Arial" panose="020B0604020202020204" pitchFamily="34" charset="0"/>
              </a:rPr>
              <a:t>א''ל</a:t>
            </a:r>
            <a:r>
              <a:rPr lang="he-IL" sz="1600" dirty="0">
                <a:solidFill>
                  <a:srgbClr val="000000"/>
                </a:solidFill>
                <a:latin typeface="Arial" panose="020B0604020202020204" pitchFamily="34" charset="0"/>
              </a:rPr>
              <a:t>: מאן אמרה? </a:t>
            </a:r>
          </a:p>
          <a:p>
            <a:pPr>
              <a:lnSpc>
                <a:spcPct val="120000"/>
              </a:lnSpc>
            </a:pPr>
            <a:r>
              <a:rPr lang="he-IL" sz="1600" dirty="0">
                <a:solidFill>
                  <a:srgbClr val="000000"/>
                </a:solidFill>
                <a:latin typeface="Arial" panose="020B0604020202020204" pitchFamily="34" charset="0"/>
              </a:rPr>
              <a:t>רב.</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dirty="0">
                <a:solidFill>
                  <a:srgbClr val="000000"/>
                </a:solidFill>
                <a:latin typeface="Arial" panose="020B0604020202020204" pitchFamily="34" charset="0"/>
              </a:rPr>
              <a:t>הדר יתיב </a:t>
            </a:r>
            <a:r>
              <a:rPr lang="he-IL" sz="1600" dirty="0" err="1">
                <a:solidFill>
                  <a:srgbClr val="000000"/>
                </a:solidFill>
                <a:latin typeface="Arial" panose="020B0604020202020204" pitchFamily="34" charset="0"/>
              </a:rPr>
              <a:t>וקאמר</a:t>
            </a:r>
            <a:r>
              <a:rPr lang="he-IL" sz="1600" dirty="0">
                <a:solidFill>
                  <a:srgbClr val="000000"/>
                </a:solidFill>
                <a:latin typeface="Arial" panose="020B0604020202020204" pitchFamily="34" charset="0"/>
              </a:rPr>
              <a:t>: </a:t>
            </a:r>
          </a:p>
          <a:p>
            <a:pPr>
              <a:lnSpc>
                <a:spcPct val="120000"/>
              </a:lnSpc>
            </a:pPr>
            <a:r>
              <a:rPr lang="he-IL" sz="1600" dirty="0">
                <a:solidFill>
                  <a:srgbClr val="000000"/>
                </a:solidFill>
                <a:latin typeface="Arial" panose="020B0604020202020204" pitchFamily="34" charset="0"/>
              </a:rPr>
              <a:t>טעה ולא הזכיר של ראש חודש - </a:t>
            </a:r>
          </a:p>
          <a:p>
            <a:pPr>
              <a:lnSpc>
                <a:spcPct val="120000"/>
              </a:lnSpc>
            </a:pPr>
            <a:r>
              <a:rPr lang="he-IL" sz="1600" dirty="0">
                <a:solidFill>
                  <a:srgbClr val="000000"/>
                </a:solidFill>
                <a:latin typeface="Arial" panose="020B0604020202020204" pitchFamily="34" charset="0"/>
              </a:rPr>
              <a:t>אומר: ברוך שנתן ראשי חדשים לעמו ישראל </a:t>
            </a:r>
            <a:r>
              <a:rPr lang="he-IL" sz="1600" dirty="0" err="1">
                <a:solidFill>
                  <a:srgbClr val="000000"/>
                </a:solidFill>
                <a:latin typeface="Arial" panose="020B0604020202020204" pitchFamily="34" charset="0"/>
              </a:rPr>
              <a:t>לזכרון</a:t>
            </a:r>
            <a:r>
              <a:rPr lang="he-IL" sz="1600" dirty="0">
                <a:solidFill>
                  <a:srgbClr val="000000"/>
                </a:solidFill>
                <a:latin typeface="Arial" panose="020B0604020202020204" pitchFamily="34" charset="0"/>
              </a:rPr>
              <a:t>, </a:t>
            </a:r>
          </a:p>
          <a:p>
            <a:pPr>
              <a:lnSpc>
                <a:spcPct val="120000"/>
              </a:lnSpc>
            </a:pPr>
            <a:r>
              <a:rPr lang="he-IL" sz="1600" dirty="0">
                <a:solidFill>
                  <a:srgbClr val="000000"/>
                </a:solidFill>
                <a:latin typeface="Arial" panose="020B0604020202020204" pitchFamily="34" charset="0"/>
              </a:rPr>
              <a:t>ולא </a:t>
            </a:r>
            <a:r>
              <a:rPr lang="he-IL" sz="1600" dirty="0" err="1">
                <a:solidFill>
                  <a:srgbClr val="000000"/>
                </a:solidFill>
                <a:latin typeface="Arial" panose="020B0604020202020204" pitchFamily="34" charset="0"/>
              </a:rPr>
              <a:t>ידענא</a:t>
            </a:r>
            <a:r>
              <a:rPr lang="he-IL" sz="1600" dirty="0">
                <a:solidFill>
                  <a:srgbClr val="000000"/>
                </a:solidFill>
                <a:latin typeface="Arial" panose="020B0604020202020204" pitchFamily="34" charset="0"/>
              </a:rPr>
              <a:t> אי אמר בה שמחה אי לא אמר בה שמחה, אי חתים בה אי לא חתים בה, אי </a:t>
            </a:r>
            <a:r>
              <a:rPr lang="he-IL" sz="1600" dirty="0" err="1">
                <a:solidFill>
                  <a:srgbClr val="000000"/>
                </a:solidFill>
                <a:latin typeface="Arial" panose="020B0604020202020204" pitchFamily="34" charset="0"/>
              </a:rPr>
              <a:t>דידיה</a:t>
            </a:r>
            <a:r>
              <a:rPr lang="he-IL" sz="1600" dirty="0">
                <a:solidFill>
                  <a:srgbClr val="000000"/>
                </a:solidFill>
                <a:latin typeface="Arial" panose="020B0604020202020204" pitchFamily="34" charset="0"/>
              </a:rPr>
              <a:t> אי </a:t>
            </a:r>
            <a:r>
              <a:rPr lang="he-IL" sz="1600" dirty="0" err="1">
                <a:solidFill>
                  <a:srgbClr val="000000"/>
                </a:solidFill>
                <a:latin typeface="Arial" panose="020B0604020202020204" pitchFamily="34" charset="0"/>
              </a:rPr>
              <a:t>דרביה</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p:txBody>
      </p:sp>
      <p:sp>
        <p:nvSpPr>
          <p:cNvPr id="2" name="חץ: שמאלה 1">
            <a:extLst>
              <a:ext uri="{FF2B5EF4-FFF2-40B4-BE49-F238E27FC236}">
                <a16:creationId xmlns:a16="http://schemas.microsoft.com/office/drawing/2014/main" id="{9287211F-238B-C86B-C21A-AFC54CC5D9F1}"/>
              </a:ext>
            </a:extLst>
          </p:cNvPr>
          <p:cNvSpPr/>
          <p:nvPr/>
        </p:nvSpPr>
        <p:spPr>
          <a:xfrm>
            <a:off x="539552" y="5805264"/>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427763004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32028</TotalTime>
  <Words>2523</Words>
  <Application>Microsoft Office PowerPoint</Application>
  <PresentationFormat>‫הצגה על המסך (4:3)</PresentationFormat>
  <Paragraphs>337</Paragraphs>
  <Slides>13</Slides>
  <Notes>11</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13</vt:i4>
      </vt:variant>
    </vt:vector>
  </HeadingPairs>
  <TitlesOfParts>
    <vt:vector size="16"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נועם שפירא</cp:lastModifiedBy>
  <cp:revision>2688</cp:revision>
  <dcterms:created xsi:type="dcterms:W3CDTF">2015-01-28T10:22:53Z</dcterms:created>
  <dcterms:modified xsi:type="dcterms:W3CDTF">2024-04-30T09:46:15Z</dcterms:modified>
</cp:coreProperties>
</file>