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699" r:id="rId2"/>
    <p:sldId id="722" r:id="rId3"/>
    <p:sldId id="725" r:id="rId4"/>
    <p:sldId id="733" r:id="rId5"/>
    <p:sldId id="734" r:id="rId6"/>
    <p:sldId id="735" r:id="rId7"/>
    <p:sldId id="736" r:id="rId8"/>
    <p:sldId id="737" r:id="rId9"/>
    <p:sldId id="738" r:id="rId10"/>
    <p:sldId id="739" r:id="rId11"/>
    <p:sldId id="740" r:id="rId12"/>
    <p:sldId id="741" r:id="rId13"/>
    <p:sldId id="742" r:id="rId14"/>
    <p:sldId id="429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5250" autoAdjust="0"/>
  </p:normalViewPr>
  <p:slideViewPr>
    <p:cSldViewPr>
      <p:cViewPr varScale="1">
        <p:scale>
          <a:sx n="91" d="100"/>
          <a:sy n="91" d="100"/>
        </p:scale>
        <p:origin x="123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כ"ד/ניסן/תשפ"ד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8045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5243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95625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1026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8488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0009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2510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5712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5227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305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1703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9118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כ"ד/ניסן/תשפ"ד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כ"ד/ניסן/תשפ"ד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כ"ד/ניסן/תשפ"ד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כ"ד/ניסן/תשפ"ד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כ"ד/ניסן/תשפ"ד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כ"ד/ניסן/תשפ"ד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כ"ד/ניסן/תשפ"ד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כ"ד/ניסן/תשפ"ד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כ"ד/ניסן/תשפ"ד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כ"ד/ניסן/תשפ"ד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כ"ד/ניסן/תשפ"ד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כ"ד/ניסן/תשפ"ד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7235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נ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מט ע"ב (משנה) – דף נא ע"א (שורה 4)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1957241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82599" y="35330"/>
            <a:ext cx="26642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 עמוד א - דף נ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2123728" y="1531625"/>
            <a:ext cx="6192688" cy="30198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רבא: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ולא אמרן אלא דלא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אקדימו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הנך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ואזמון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עלייהו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בדוכתייהו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אבל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אזמון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עלייהו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בדוכתייהו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- פרח זימון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מינייהו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רבא: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מנא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אמינא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לה?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דתנן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מטה שנגנבה חציה או שאבדה חציה או שחלקוה אחין או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שותפין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- טהורה,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החזירוה - מקבלת טומאה מכאן ולהבא.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מכאן ולהבא אין למפרע לא -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אלמא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כיון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דפלגוה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פרח לה טומאה מינה,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ה''נ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כיון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דאזמון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עלייהו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פרח זימון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מינייהו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2C9044DF-305D-BF23-1D30-1A012BA95C8F}"/>
              </a:ext>
            </a:extLst>
          </p:cNvPr>
          <p:cNvSpPr txBox="1"/>
          <p:nvPr/>
        </p:nvSpPr>
        <p:spPr>
          <a:xfrm>
            <a:off x="8401015" y="1921266"/>
            <a:ext cx="480985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  <p:sp>
        <p:nvSpPr>
          <p:cNvPr id="9" name="הסבר מלבני מעוגל 6">
            <a:extLst>
              <a:ext uri="{FF2B5EF4-FFF2-40B4-BE49-F238E27FC236}">
                <a16:creationId xmlns:a16="http://schemas.microsoft.com/office/drawing/2014/main" id="{1AFD23FD-2707-5090-8CAC-8647B2125B42}"/>
              </a:ext>
            </a:extLst>
          </p:cNvPr>
          <p:cNvSpPr/>
          <p:nvPr/>
        </p:nvSpPr>
        <p:spPr>
          <a:xfrm>
            <a:off x="3593951" y="578743"/>
            <a:ext cx="4752528" cy="546001"/>
          </a:xfrm>
          <a:prstGeom prst="wedgeRoundRectCallout">
            <a:avLst>
              <a:gd name="adj1" fmla="val 54189"/>
              <a:gd name="adj2" fmla="val -4463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...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ג' שבאו מג' חבורות - אינן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רשאין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ליחלק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860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324544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899592" y="1660266"/>
            <a:ext cx="7416824" cy="50880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ב' חבורות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וכו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':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תנא: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אם יש שמש ביניהם - שמש מצרפן.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אין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מברכין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על היין: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יין עד שלא נתן לתוכו מים -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עליו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ב''פ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הגפן אלא בורא פרי העץ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ונוטלין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ממנו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לידים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משנתן לתוכו מים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עליו בורא פרי הגפן ואין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נוטלין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ממנו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לידים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  דברי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וחכ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''א: בין כך ובין כך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עליו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ב''פ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הגפן ואין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נוטלין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הימנו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לידים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כמאן אזלא 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דאמר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שמואל: עושה אדם כל צרכיו בפת?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כמאן כר' אליעזר.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יוסי ברבי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חנינא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מודים חכמים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''א בכוס של ברכה שאין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מברכין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עליו עד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שיתן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לתוכו מים.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מ''ט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? אמר רב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אושעיא</a:t>
            </a:r>
            <a:r>
              <a:rPr lang="he-IL" sz="160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בעינן מצוה מן המובחר.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ורבנן למאי חזי?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זירא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חזי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לקורייטי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C1F322A7-C99D-340D-0D69-57DBACC37C02}"/>
              </a:ext>
            </a:extLst>
          </p:cNvPr>
          <p:cNvSpPr/>
          <p:nvPr/>
        </p:nvSpPr>
        <p:spPr>
          <a:xfrm>
            <a:off x="3366318" y="104750"/>
            <a:ext cx="5022105" cy="1482105"/>
          </a:xfrm>
          <a:prstGeom prst="wedgeRoundRectCallout">
            <a:avLst>
              <a:gd name="adj1" fmla="val 51718"/>
              <a:gd name="adj2" fmla="val -4309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 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נ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ע"א: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שתי חבורות שהיו אוכלות בבית אחד –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בזמן שמקצתן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רואין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אלו את אלו - הרי אלו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מצטרפין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לזמון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ואם לאו - אלו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מזמנין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לעצמן ואלו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מזמנין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לעצמן. </a:t>
            </a:r>
          </a:p>
          <a:p>
            <a:pPr>
              <a:lnSpc>
                <a:spcPct val="120000"/>
              </a:lnSpc>
            </a:pPr>
            <a:endParaRPr lang="he-IL" sz="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אין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על היין עד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שיתן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לתוכו מים דברי ר' אליעזר,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וחכ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''א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.</a:t>
            </a:r>
            <a:endParaRPr lang="he-IL" sz="1800" dirty="0"/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56AFF848-1761-30FD-139F-14FB651B7CCA}"/>
              </a:ext>
            </a:extLst>
          </p:cNvPr>
          <p:cNvSpPr txBox="1"/>
          <p:nvPr/>
        </p:nvSpPr>
        <p:spPr>
          <a:xfrm>
            <a:off x="8311520" y="1653247"/>
            <a:ext cx="360040" cy="24776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2600" dirty="0"/>
          </a:p>
          <a:p>
            <a:endParaRPr lang="he-IL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D27F7A6F-5F14-7A52-2244-C8B5D35366E2}"/>
              </a:ext>
            </a:extLst>
          </p:cNvPr>
          <p:cNvSpPr txBox="1"/>
          <p:nvPr/>
        </p:nvSpPr>
        <p:spPr>
          <a:xfrm>
            <a:off x="8140247" y="3256324"/>
            <a:ext cx="360040" cy="34624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◦</a:t>
            </a:r>
          </a:p>
          <a:p>
            <a:endParaRPr lang="he-IL" sz="2300" dirty="0"/>
          </a:p>
          <a:p>
            <a:endParaRPr lang="he-IL" sz="2400" dirty="0"/>
          </a:p>
          <a:p>
            <a:endParaRPr lang="he-IL" sz="2000" dirty="0"/>
          </a:p>
          <a:p>
            <a:r>
              <a:rPr lang="he-IL" dirty="0"/>
              <a:t>◦</a:t>
            </a:r>
          </a:p>
          <a:p>
            <a:endParaRPr lang="he-IL" dirty="0"/>
          </a:p>
          <a:p>
            <a:endParaRPr lang="he-IL" sz="1200" dirty="0"/>
          </a:p>
          <a:p>
            <a:r>
              <a:rPr lang="he-IL" dirty="0"/>
              <a:t>◦</a:t>
            </a:r>
          </a:p>
          <a:p>
            <a:endParaRPr lang="he-IL" sz="3100" dirty="0"/>
          </a:p>
          <a:p>
            <a:endParaRPr lang="he-IL" dirty="0"/>
          </a:p>
          <a:p>
            <a:r>
              <a:rPr lang="he-IL" dirty="0"/>
              <a:t>◦</a:t>
            </a:r>
          </a:p>
        </p:txBody>
      </p:sp>
    </p:spTree>
    <p:extLst>
      <p:ext uri="{BB962C8B-B14F-4D97-AF65-F5344CB8AC3E}">
        <p14:creationId xmlns:p14="http://schemas.microsoft.com/office/powerpoint/2010/main" val="3508778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324544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827584" y="188640"/>
            <a:ext cx="7416824" cy="6048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ד' דברים נאמרו בפת: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מניחין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בשר חי על הפת,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מעבירין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כוס מלא על הפת,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זורקין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את הפת,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סומכין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את הקערה בפת.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אמימר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ומר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זוטרא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ורב אשי כרכו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ריפתא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בהדי הדדי,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אייתי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לקמייהו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תמרי ורמוני.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שקל מר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זוטרא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פתק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לקמיה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דרב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אשי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דסתנא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לא סבר לה מר להא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דתניא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זורקין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האוכלין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ההיא בפת תניא.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והתניא: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כשם שאין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זורקין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את הפת כך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זורקין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האוכלין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!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והתניא: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אף על פי שאין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זורקין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את הפת אבל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זורקין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האוכלין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!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אלא 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קשיא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במידי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דממאיס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במידי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דלא ממאיס.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ממשיכין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יין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בצנורות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לפני חתן ולפני כלה,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וזורקין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לפניהם קליות ואגוזים בימות החמה אבל לא בימות הגשמים,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אבל לא גלוסקאות לא בימות החמה ולא בימות הגשמים.</a:t>
            </a:r>
          </a:p>
        </p:txBody>
      </p:sp>
    </p:spTree>
    <p:extLst>
      <p:ext uri="{BB962C8B-B14F-4D97-AF65-F5344CB8AC3E}">
        <p14:creationId xmlns:p14="http://schemas.microsoft.com/office/powerpoint/2010/main" val="4184929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90988" y="35330"/>
            <a:ext cx="28083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 עמוד ב - דף נא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79512" y="620688"/>
            <a:ext cx="8352928" cy="43493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רב יהודה: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שכח והכניס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אוכלין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לתוך פיו בלא ברכה - מסלקן לצד א' ומברך. </a:t>
            </a:r>
          </a:p>
          <a:p>
            <a:pPr>
              <a:lnSpc>
                <a:spcPct val="120000"/>
              </a:lnSpc>
            </a:pPr>
            <a:endParaRPr lang="he-I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תניא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חדא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בולען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ותניא אידך: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פולטן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ותניא אידך: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מסלקן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ל''ק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דתניא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בולען -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במשקין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דתניא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פולטן -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במידי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דלא ממאיס,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דתניא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מסלקן -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במידי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דממאיס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במידי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דלא ממאיס נמי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לסלקינהו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לצד אחד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וליברך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!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תרגמא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רב יצחק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קסקסאה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קמיה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דרבי יוסי בר אבין משמיה דרבי יוחנן: משום שנאמר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יִמָּלֵא פִי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תְּהִלָּתֶך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ָ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".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FAA91D26-335D-0F7D-426A-71103F0B5435}"/>
              </a:ext>
            </a:extLst>
          </p:cNvPr>
          <p:cNvSpPr txBox="1"/>
          <p:nvPr/>
        </p:nvSpPr>
        <p:spPr>
          <a:xfrm>
            <a:off x="8577184" y="4340517"/>
            <a:ext cx="480985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א</a:t>
            </a:r>
          </a:p>
        </p:txBody>
      </p:sp>
    </p:spTree>
    <p:extLst>
      <p:ext uri="{BB962C8B-B14F-4D97-AF65-F5344CB8AC3E}">
        <p14:creationId xmlns:p14="http://schemas.microsoft.com/office/powerpoint/2010/main" val="1078609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מט ע"ב (משנה) – דף נא ע"א (שורה 4)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נא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51918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371385" y="41131"/>
            <a:ext cx="295232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מט עמוד ב - דף נ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-58724" y="41131"/>
            <a:ext cx="8994551" cy="70450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8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</a:t>
            </a:r>
          </a:p>
          <a:p>
            <a:pPr>
              <a:lnSpc>
                <a:spcPct val="120000"/>
              </a:lnSpc>
            </a:pPr>
            <a:endParaRPr lang="he-IL" sz="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כיצד </a:t>
            </a:r>
            <a:r>
              <a:rPr lang="he-IL" sz="1580" dirty="0" err="1">
                <a:solidFill>
                  <a:srgbClr val="F79646">
                    <a:lumMod val="50000"/>
                  </a:srgbClr>
                </a:solidFill>
              </a:rPr>
              <a:t>מזמנין</a:t>
            </a: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- בשלשה אומר 'נברך', בשלשה והוא אומר 'ברכו'. </a:t>
            </a:r>
          </a:p>
          <a:p>
            <a:pPr>
              <a:lnSpc>
                <a:spcPct val="120000"/>
              </a:lnSpc>
            </a:pP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- בעשרה אומר 'נברך </a:t>
            </a:r>
            <a:r>
              <a:rPr lang="he-IL" sz="1580" dirty="0" err="1">
                <a:solidFill>
                  <a:srgbClr val="F79646">
                    <a:lumMod val="50000"/>
                  </a:srgbClr>
                </a:solidFill>
              </a:rPr>
              <a:t>אלהינו</a:t>
            </a: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', בעשרה והוא אומר 'ברכו'. </a:t>
            </a:r>
          </a:p>
          <a:p>
            <a:pPr>
              <a:lnSpc>
                <a:spcPct val="120000"/>
              </a:lnSpc>
            </a:pP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אחד עשרה ואחד עשרה </a:t>
            </a:r>
            <a:r>
              <a:rPr lang="he-IL" sz="1580" dirty="0" err="1">
                <a:solidFill>
                  <a:srgbClr val="F79646">
                    <a:lumMod val="50000"/>
                  </a:srgbClr>
                </a:solidFill>
              </a:rPr>
              <a:t>רבוא</a:t>
            </a: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- במאה הוא אומר 'נברך ה' </a:t>
            </a:r>
            <a:r>
              <a:rPr lang="he-IL" sz="1580" dirty="0" err="1">
                <a:solidFill>
                  <a:srgbClr val="F79646">
                    <a:lumMod val="50000"/>
                  </a:srgbClr>
                </a:solidFill>
              </a:rPr>
              <a:t>אלהינו</a:t>
            </a: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', במאה והוא אומר 'ברכו'. </a:t>
            </a:r>
          </a:p>
          <a:p>
            <a:pPr>
              <a:lnSpc>
                <a:spcPct val="120000"/>
              </a:lnSpc>
            </a:pP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- ובאלף הוא אומר 'נברך לה' </a:t>
            </a:r>
            <a:r>
              <a:rPr lang="he-IL" sz="1580" dirty="0" err="1">
                <a:solidFill>
                  <a:srgbClr val="F79646">
                    <a:lumMod val="50000"/>
                  </a:srgbClr>
                </a:solidFill>
              </a:rPr>
              <a:t>אלהינו</a:t>
            </a: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80" dirty="0" err="1">
                <a:solidFill>
                  <a:srgbClr val="F79646">
                    <a:lumMod val="50000"/>
                  </a:srgbClr>
                </a:solidFill>
              </a:rPr>
              <a:t>אלהי</a:t>
            </a: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 ישראל', באלף והוא אומר 'ברכו'. </a:t>
            </a:r>
          </a:p>
          <a:p>
            <a:pPr>
              <a:lnSpc>
                <a:spcPct val="120000"/>
              </a:lnSpc>
            </a:pP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- </a:t>
            </a:r>
            <a:r>
              <a:rPr lang="he-IL" sz="1580" dirty="0" err="1">
                <a:solidFill>
                  <a:srgbClr val="F79646">
                    <a:lumMod val="50000"/>
                  </a:srgbClr>
                </a:solidFill>
              </a:rPr>
              <a:t>ברבוא</a:t>
            </a: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 אומר 'נברך לה' </a:t>
            </a:r>
            <a:r>
              <a:rPr lang="he-IL" sz="1580" dirty="0" err="1">
                <a:solidFill>
                  <a:srgbClr val="F79646">
                    <a:lumMod val="50000"/>
                  </a:srgbClr>
                </a:solidFill>
              </a:rPr>
              <a:t>אלהינו</a:t>
            </a: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80" dirty="0" err="1">
                <a:solidFill>
                  <a:srgbClr val="F79646">
                    <a:lumMod val="50000"/>
                  </a:srgbClr>
                </a:solidFill>
              </a:rPr>
              <a:t>אלהי</a:t>
            </a: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 ישראל </a:t>
            </a:r>
            <a:r>
              <a:rPr lang="he-IL" sz="1580" dirty="0" err="1">
                <a:solidFill>
                  <a:srgbClr val="F79646">
                    <a:lumMod val="50000"/>
                  </a:srgbClr>
                </a:solidFill>
              </a:rPr>
              <a:t>אלהי</a:t>
            </a: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 צבאות יושב הכרובים על המזון שאכלנו', </a:t>
            </a:r>
            <a:r>
              <a:rPr lang="he-IL" sz="1580" dirty="0" err="1">
                <a:solidFill>
                  <a:srgbClr val="F79646">
                    <a:lumMod val="50000"/>
                  </a:srgbClr>
                </a:solidFill>
              </a:rPr>
              <a:t>ברבוא</a:t>
            </a: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 והוא אומר 'ברכו'.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80" dirty="0" err="1">
                <a:solidFill>
                  <a:srgbClr val="F79646">
                    <a:lumMod val="50000"/>
                  </a:srgbClr>
                </a:solidFill>
              </a:rPr>
              <a:t>כענין</a:t>
            </a: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 שהוא מברך כך עונים אחריו 'ברוך ה' </a:t>
            </a:r>
            <a:r>
              <a:rPr lang="he-IL" sz="1580" dirty="0" err="1">
                <a:solidFill>
                  <a:srgbClr val="F79646">
                    <a:lumMod val="50000"/>
                  </a:srgbClr>
                </a:solidFill>
              </a:rPr>
              <a:t>אלהינו</a:t>
            </a: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80" dirty="0" err="1">
                <a:solidFill>
                  <a:srgbClr val="F79646">
                    <a:lumMod val="50000"/>
                  </a:srgbClr>
                </a:solidFill>
              </a:rPr>
              <a:t>אלהי</a:t>
            </a: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 ישראל </a:t>
            </a:r>
            <a:r>
              <a:rPr lang="he-IL" sz="1580" dirty="0" err="1">
                <a:solidFill>
                  <a:srgbClr val="F79646">
                    <a:lumMod val="50000"/>
                  </a:srgbClr>
                </a:solidFill>
              </a:rPr>
              <a:t>אלהי</a:t>
            </a: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 צבאות יושב הכרובים על המזון שאכלנו'.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ר' יוסי הגלילי אומר: לפי רוב הקהל הם מברכים, שנאמר: "בְּמַקְהֵלוֹת בָּרְכוּ </a:t>
            </a:r>
            <a:r>
              <a:rPr lang="he-IL" sz="1580" dirty="0" err="1">
                <a:solidFill>
                  <a:srgbClr val="F79646">
                    <a:lumMod val="50000"/>
                  </a:srgbClr>
                </a:solidFill>
              </a:rPr>
              <a:t>אֱלֹהִים</a:t>
            </a: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 ה' מִמְּקוֹר יִשְׂרָאֵל". </a:t>
            </a:r>
          </a:p>
          <a:p>
            <a:pPr>
              <a:lnSpc>
                <a:spcPct val="120000"/>
              </a:lnSpc>
            </a:pP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אמר ר' עקיבא: מה מצינו בבית הכנסת אחד מרובים ואחד מועטים אומר 'ברכו את ה'', </a:t>
            </a:r>
          </a:p>
          <a:p>
            <a:pPr>
              <a:lnSpc>
                <a:spcPct val="120000"/>
              </a:lnSpc>
            </a:pP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                     רבי ישמעאל אומר: 'ברכו את ה' המבורך'.</a:t>
            </a:r>
            <a:br>
              <a:rPr lang="he-IL" sz="1800" dirty="0"/>
            </a:br>
            <a:endParaRPr lang="he-IL" sz="1100" dirty="0"/>
          </a:p>
          <a:p>
            <a:pPr>
              <a:lnSpc>
                <a:spcPct val="120000"/>
              </a:lnSpc>
            </a:pPr>
            <a:r>
              <a:rPr lang="he-IL" sz="158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גמרא</a:t>
            </a:r>
          </a:p>
          <a:p>
            <a:pPr>
              <a:lnSpc>
                <a:spcPct val="120000"/>
              </a:lnSpc>
            </a:pPr>
            <a:endParaRPr lang="he-IL" sz="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8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שמואל: לעולם אל יוציא אדם את עצמו מן הכלל.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80" dirty="0">
                <a:solidFill>
                  <a:srgbClr val="000000"/>
                </a:solidFill>
                <a:latin typeface="Arial" panose="020B0604020202020204" pitchFamily="34" charset="0"/>
              </a:rPr>
              <a:t>תנן: </a:t>
            </a: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בשלשה והוא אומר 'ברכו'. </a:t>
            </a:r>
          </a:p>
          <a:p>
            <a:pPr>
              <a:lnSpc>
                <a:spcPct val="120000"/>
              </a:lnSpc>
            </a:pPr>
            <a:r>
              <a:rPr lang="he-IL" sz="1580" dirty="0">
                <a:solidFill>
                  <a:srgbClr val="000000"/>
                </a:solidFill>
                <a:latin typeface="Arial" panose="020B0604020202020204" pitchFamily="34" charset="0"/>
              </a:rPr>
              <a:t>אימא: אף ברכו, </a:t>
            </a:r>
            <a:r>
              <a:rPr lang="he-IL" sz="1580" dirty="0" err="1">
                <a:solidFill>
                  <a:srgbClr val="000000"/>
                </a:solidFill>
                <a:latin typeface="Arial" panose="020B0604020202020204" pitchFamily="34" charset="0"/>
              </a:rPr>
              <a:t>ומ</a:t>
            </a:r>
            <a:r>
              <a:rPr lang="he-IL" sz="1580" dirty="0">
                <a:solidFill>
                  <a:srgbClr val="000000"/>
                </a:solidFill>
                <a:latin typeface="Arial" panose="020B0604020202020204" pitchFamily="34" charset="0"/>
              </a:rPr>
              <a:t>''מ נברך עדיף, </a:t>
            </a:r>
          </a:p>
          <a:p>
            <a:pPr>
              <a:lnSpc>
                <a:spcPct val="120000"/>
              </a:lnSpc>
            </a:pPr>
            <a:r>
              <a:rPr lang="he-IL" sz="158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580" dirty="0" err="1">
                <a:solidFill>
                  <a:srgbClr val="000000"/>
                </a:solidFill>
                <a:latin typeface="Arial" panose="020B0604020202020204" pitchFamily="34" charset="0"/>
              </a:rPr>
              <a:t>דאמר</a:t>
            </a:r>
            <a:r>
              <a:rPr lang="he-IL" sz="1580" dirty="0">
                <a:solidFill>
                  <a:srgbClr val="000000"/>
                </a:solidFill>
                <a:latin typeface="Arial" panose="020B0604020202020204" pitchFamily="34" charset="0"/>
              </a:rPr>
              <a:t> רב </a:t>
            </a:r>
            <a:r>
              <a:rPr lang="he-IL" sz="1580" dirty="0" err="1">
                <a:solidFill>
                  <a:srgbClr val="000000"/>
                </a:solidFill>
                <a:latin typeface="Arial" panose="020B0604020202020204" pitchFamily="34" charset="0"/>
              </a:rPr>
              <a:t>אדא</a:t>
            </a:r>
            <a:r>
              <a:rPr lang="he-IL" sz="1580" dirty="0">
                <a:solidFill>
                  <a:srgbClr val="000000"/>
                </a:solidFill>
                <a:latin typeface="Arial" panose="020B0604020202020204" pitchFamily="34" charset="0"/>
              </a:rPr>
              <a:t> בר אהבה אמרי בי רב: </a:t>
            </a:r>
          </a:p>
          <a:p>
            <a:pPr>
              <a:lnSpc>
                <a:spcPct val="120000"/>
              </a:lnSpc>
            </a:pPr>
            <a:r>
              <a:rPr lang="he-IL" sz="158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580" dirty="0" err="1">
                <a:solidFill>
                  <a:srgbClr val="000000"/>
                </a:solidFill>
                <a:latin typeface="Arial" panose="020B0604020202020204" pitchFamily="34" charset="0"/>
              </a:rPr>
              <a:t>תנינא</a:t>
            </a:r>
            <a:r>
              <a:rPr lang="he-IL" sz="158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ו' </a:t>
            </a:r>
            <a:r>
              <a:rPr lang="he-IL" sz="1580" dirty="0" err="1">
                <a:solidFill>
                  <a:srgbClr val="F79646">
                    <a:lumMod val="50000"/>
                  </a:srgbClr>
                </a:solidFill>
              </a:rPr>
              <a:t>נחלקין</a:t>
            </a:r>
            <a:r>
              <a:rPr lang="he-IL" sz="1580" dirty="0">
                <a:solidFill>
                  <a:srgbClr val="F79646">
                    <a:lumMod val="50000"/>
                  </a:srgbClr>
                </a:solidFill>
              </a:rPr>
              <a:t> עד י' </a:t>
            </a:r>
            <a:r>
              <a:rPr lang="he-IL" sz="1580" dirty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</a:p>
          <a:p>
            <a:pPr>
              <a:lnSpc>
                <a:spcPct val="120000"/>
              </a:lnSpc>
            </a:pPr>
            <a:r>
              <a:rPr lang="he-IL" sz="1580" dirty="0">
                <a:solidFill>
                  <a:srgbClr val="000000"/>
                </a:solidFill>
                <a:latin typeface="Arial" panose="020B0604020202020204" pitchFamily="34" charset="0"/>
              </a:rPr>
              <a:t>       אי אמרת </a:t>
            </a:r>
            <a:r>
              <a:rPr lang="he-IL" sz="1580" dirty="0" err="1">
                <a:solidFill>
                  <a:srgbClr val="000000"/>
                </a:solidFill>
                <a:latin typeface="Arial" panose="020B0604020202020204" pitchFamily="34" charset="0"/>
              </a:rPr>
              <a:t>בשלמא</a:t>
            </a:r>
            <a:r>
              <a:rPr lang="he-IL" sz="1580" dirty="0">
                <a:solidFill>
                  <a:srgbClr val="000000"/>
                </a:solidFill>
                <a:latin typeface="Arial" panose="020B0604020202020204" pitchFamily="34" charset="0"/>
              </a:rPr>
              <a:t> נברך עדיף </a:t>
            </a:r>
            <a:r>
              <a:rPr lang="he-IL" sz="1580" dirty="0" err="1">
                <a:solidFill>
                  <a:srgbClr val="000000"/>
                </a:solidFill>
                <a:latin typeface="Arial" panose="020B0604020202020204" pitchFamily="34" charset="0"/>
              </a:rPr>
              <a:t>מש''ה</a:t>
            </a:r>
            <a:r>
              <a:rPr lang="he-IL" sz="158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80" dirty="0" err="1">
                <a:solidFill>
                  <a:srgbClr val="000000"/>
                </a:solidFill>
                <a:latin typeface="Arial" panose="020B0604020202020204" pitchFamily="34" charset="0"/>
              </a:rPr>
              <a:t>נחלקין</a:t>
            </a:r>
            <a:r>
              <a:rPr lang="he-IL" sz="158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580" dirty="0">
                <a:solidFill>
                  <a:srgbClr val="000000"/>
                </a:solidFill>
                <a:latin typeface="Arial" panose="020B0604020202020204" pitchFamily="34" charset="0"/>
              </a:rPr>
              <a:t>       אלא </a:t>
            </a:r>
            <a:r>
              <a:rPr lang="he-IL" sz="1580" dirty="0" err="1">
                <a:solidFill>
                  <a:srgbClr val="000000"/>
                </a:solidFill>
                <a:latin typeface="Arial" panose="020B0604020202020204" pitchFamily="34" charset="0"/>
              </a:rPr>
              <a:t>א''א</a:t>
            </a:r>
            <a:r>
              <a:rPr lang="he-IL" sz="1580" dirty="0">
                <a:solidFill>
                  <a:srgbClr val="000000"/>
                </a:solidFill>
                <a:latin typeface="Arial" panose="020B0604020202020204" pitchFamily="34" charset="0"/>
              </a:rPr>
              <a:t> ברכו עדיף </a:t>
            </a:r>
            <a:r>
              <a:rPr lang="he-IL" sz="1580" dirty="0" err="1">
                <a:solidFill>
                  <a:srgbClr val="000000"/>
                </a:solidFill>
                <a:latin typeface="Arial" panose="020B0604020202020204" pitchFamily="34" charset="0"/>
              </a:rPr>
              <a:t>אמאי</a:t>
            </a:r>
            <a:r>
              <a:rPr lang="he-IL" sz="158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80" dirty="0" err="1">
                <a:solidFill>
                  <a:srgbClr val="000000"/>
                </a:solidFill>
                <a:latin typeface="Arial" panose="020B0604020202020204" pitchFamily="34" charset="0"/>
              </a:rPr>
              <a:t>נחלקין</a:t>
            </a:r>
            <a:r>
              <a:rPr lang="he-IL" sz="158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אלא לאו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ש''מ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נברך עדיף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ש''מ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9A5800AE-FE3B-FE62-B38C-A4A3B05FA5A6}"/>
              </a:ext>
            </a:extLst>
          </p:cNvPr>
          <p:cNvSpPr txBox="1"/>
          <p:nvPr/>
        </p:nvSpPr>
        <p:spPr>
          <a:xfrm>
            <a:off x="8617733" y="5051628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ע"א</a:t>
            </a:r>
          </a:p>
        </p:txBody>
      </p:sp>
      <p:sp>
        <p:nvSpPr>
          <p:cNvPr id="3" name="חץ: שמאלה 2">
            <a:extLst>
              <a:ext uri="{FF2B5EF4-FFF2-40B4-BE49-F238E27FC236}">
                <a16:creationId xmlns:a16="http://schemas.microsoft.com/office/drawing/2014/main" id="{25C588C2-F529-3013-A068-B90801FCF95A}"/>
              </a:ext>
            </a:extLst>
          </p:cNvPr>
          <p:cNvSpPr/>
          <p:nvPr/>
        </p:nvSpPr>
        <p:spPr>
          <a:xfrm>
            <a:off x="3038158" y="6428169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5609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324544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234465" y="1524159"/>
            <a:ext cx="7416824" cy="44971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תניא נמי הכי: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בין שאמר 'ברכו' בין שאמר 'נברך'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תופסין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אותו על כך,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והנקדנין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תופסין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אותו על כך.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ומברכותיו של אדם ניכר אם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ת''ח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הוא אם לאו –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כיצד? רבי אומר: 'ובטובו' הרי זה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ת''ח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'ומטובו'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ה''ז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בור.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אביי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לרב דימי: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והכתיב: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וּמִבִּרְכָתְךָ יְבֹרַךְ בֵּית עַבְדְּךָ לְעוֹלָם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"!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בשאלה שאני.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בשאלה נמי הכתיב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הַרְחֶב פִּיךָ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וַאֲמַלְאֵהו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ּ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"!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ההוא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בד''ת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כתיב.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תניא: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אומר: 'בטובו חיינו' הרי זה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ת''ח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'חיים' הרי זה בור.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נהרבלאי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מתני איפכא, ולית הלכתא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כנהרבלאי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6097F0D6-475E-A618-3497-F00EDAEB19F0}"/>
              </a:ext>
            </a:extLst>
          </p:cNvPr>
          <p:cNvSpPr/>
          <p:nvPr/>
        </p:nvSpPr>
        <p:spPr>
          <a:xfrm>
            <a:off x="4788024" y="404664"/>
            <a:ext cx="3888432" cy="864096"/>
          </a:xfrm>
          <a:prstGeom prst="wedgeRoundRectCallout">
            <a:avLst>
              <a:gd name="adj1" fmla="val 55066"/>
              <a:gd name="adj2" fmla="val -4872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שמואל: לעולם אל יוציא אדם את עצמו מן הכלל.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תנן: 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בשלשה והוא אומר 'ברכו'.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אימא: אף ברכו,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ומ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''מ נברך עדיף.</a:t>
            </a:r>
          </a:p>
        </p:txBody>
      </p:sp>
    </p:spTree>
    <p:extLst>
      <p:ext uri="{BB962C8B-B14F-4D97-AF65-F5344CB8AC3E}">
        <p14:creationId xmlns:p14="http://schemas.microsoft.com/office/powerpoint/2010/main" val="2004671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324544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187624" y="545781"/>
            <a:ext cx="7416824" cy="54573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רבי יוחנן: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'נברך שאכלנו משלו' - הרי זה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ת''ח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'למי שאכלנו משלו' - הרי זה בור.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ליה רב אחא בריה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דרבא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לרב אשי: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אמרינן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'למי שעשה לאבותינו ולנו את כל הנסים האלו'!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התם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מוכחא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מילתא מאן עביד ניסי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קודשא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ב''ה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3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יוחנן: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'ברוך שאכלנו משלו' - הרי זה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ת''ח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'על המזון שאכלנו' - הרי זה בור.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הונא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בריה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דרב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יהושע: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לא אמרן אלא בג'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דליכא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שם שמים,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אבל בעשרה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דאיכא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שם שמים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מוכחא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מילתא,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כדתנן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כענין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שהוא מברך כך עונין אחריו – 'ברוך ה'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אלהי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ישראל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אלהי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הצבאות יושב הכרובים על המזון שאכלנו'. 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57741D38-8A30-FE3D-2FA4-61134E20CCD9}"/>
              </a:ext>
            </a:extLst>
          </p:cNvPr>
          <p:cNvSpPr txBox="1"/>
          <p:nvPr/>
        </p:nvSpPr>
        <p:spPr>
          <a:xfrm>
            <a:off x="8587670" y="558472"/>
            <a:ext cx="36004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1600" dirty="0"/>
          </a:p>
          <a:p>
            <a:endParaRPr lang="he-IL" dirty="0"/>
          </a:p>
          <a:p>
            <a:r>
              <a:rPr lang="he-IL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2102299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324544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204402" y="3172910"/>
            <a:ext cx="7416824" cy="30198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אחד עשרה ואחד עשרה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רבוא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הא גופא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קשיא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אמרת: אחד עשרה ואחד עשרה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רבוא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-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אלמא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כי הדדי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נינהו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והדר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קתני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במאה אומר באלף אומר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ברבוא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אומר!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 יוסף: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קשיא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הא ר' יוסי הגלילי 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ר''ע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דתנן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ר' יוסי הגלילי אומר: לפי רוב הקהל הם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שנאמר "בְּמַקְהֵלוֹת בָּרְכוּ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אֱלֹהִים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".</a:t>
            </a: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E6753F53-DE32-CA02-6665-5AC7CBA76886}"/>
              </a:ext>
            </a:extLst>
          </p:cNvPr>
          <p:cNvSpPr/>
          <p:nvPr/>
        </p:nvSpPr>
        <p:spPr>
          <a:xfrm>
            <a:off x="1547664" y="218703"/>
            <a:ext cx="7200800" cy="2808312"/>
          </a:xfrm>
          <a:prstGeom prst="wedgeRoundRectCallout">
            <a:avLst>
              <a:gd name="adj1" fmla="val 52736"/>
              <a:gd name="adj2" fmla="val -3677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 מט ע"ב: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כיצד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מזמנין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- בשלשה אומר 'נברך', בשלשה והוא אומר 'ברכו'.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- בעשרה אומר 'נברך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אלהינו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', בעשרה והוא אומר 'ברכו'. </a:t>
            </a:r>
          </a:p>
          <a:p>
            <a:pPr>
              <a:lnSpc>
                <a:spcPct val="120000"/>
              </a:lnSpc>
            </a:pPr>
            <a:r>
              <a:rPr lang="he-IL" sz="1400" b="1" dirty="0">
                <a:solidFill>
                  <a:srgbClr val="F79646">
                    <a:lumMod val="50000"/>
                  </a:srgbClr>
                </a:solidFill>
              </a:rPr>
              <a:t>אחד עשרה ואחד עשרה </a:t>
            </a:r>
            <a:r>
              <a:rPr lang="he-IL" sz="1400" b="1" dirty="0" err="1">
                <a:solidFill>
                  <a:srgbClr val="F79646">
                    <a:lumMod val="50000"/>
                  </a:srgbClr>
                </a:solidFill>
              </a:rPr>
              <a:t>רבוא</a:t>
            </a:r>
            <a:r>
              <a:rPr lang="he-IL" sz="1400" b="1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- </a:t>
            </a:r>
            <a:r>
              <a:rPr lang="he-IL" sz="1400" b="1" dirty="0">
                <a:solidFill>
                  <a:srgbClr val="F79646">
                    <a:lumMod val="50000"/>
                  </a:srgbClr>
                </a:solidFill>
              </a:rPr>
              <a:t>במאה הוא אומר 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'נברך ה'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אלהינו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', במאה והוא אומר 'ברכו'.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- </a:t>
            </a:r>
            <a:r>
              <a:rPr lang="he-IL" sz="1400" b="1" dirty="0">
                <a:solidFill>
                  <a:srgbClr val="F79646">
                    <a:lumMod val="50000"/>
                  </a:srgbClr>
                </a:solidFill>
              </a:rPr>
              <a:t>ובאלף הוא אומר 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'נברך לה'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אלהינו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אלהי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ישראל', באלף והוא אומר 'ברכו'.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- </a:t>
            </a:r>
            <a:r>
              <a:rPr lang="he-IL" sz="1400" b="1" dirty="0" err="1">
                <a:solidFill>
                  <a:srgbClr val="F79646">
                    <a:lumMod val="50000"/>
                  </a:srgbClr>
                </a:solidFill>
              </a:rPr>
              <a:t>ברבוא</a:t>
            </a:r>
            <a:r>
              <a:rPr lang="he-IL" sz="1400" b="1" dirty="0">
                <a:solidFill>
                  <a:srgbClr val="F79646">
                    <a:lumMod val="50000"/>
                  </a:srgbClr>
                </a:solidFill>
              </a:rPr>
              <a:t> אומר 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'נברך לה'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אלהינו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אלהי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ישראל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אלהי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צבאות יושב הכרובים על המזון שאכלנו'...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ר' יוסי הגלילי אומר: לפי רוב הקהל הם מברכים, שנאמר: "בְּמַקְהֵלוֹת בָּרְכוּ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אֱלֹהִים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ה' מִמְּקוֹר יִשְׂרָאֵל".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אמר ר' עקיבא: מה מצינו בבית הכנסת אחד מרובים ואחד מועטים אומר 'ברכו את ה''...</a:t>
            </a:r>
          </a:p>
        </p:txBody>
      </p:sp>
    </p:spTree>
    <p:extLst>
      <p:ext uri="{BB962C8B-B14F-4D97-AF65-F5344CB8AC3E}">
        <p14:creationId xmlns:p14="http://schemas.microsoft.com/office/powerpoint/2010/main" val="637476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324544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115616" y="1700808"/>
            <a:ext cx="7416824" cy="48664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אר''ע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מה מצינו בבית הכנסת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וכו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':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''ע האי קרא דרבי יוסי הגלילי מאי עביד ליה?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מיבעי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ליה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לכדתניא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היה ר' מאיר אומר: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מנין שאפי'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עוברין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שבמעי אמן אמרו שירה על הים?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שנאמר: "בְּמַקְהֵלוֹת בָּרְכוּ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אֱלֹהִים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ה' מִמְּקוֹר יִשְׂרָאֵל".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ואידך - ממקור נפקא.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רבא: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הלכה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כר''ע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רבינא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ורב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חמא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בר בוזי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אקלעו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לבי ריש גלותא,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קם רב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חמא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וקא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מהדר אבי מאה,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רבינא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לא צריכת, הכי אמר רבא הלכה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כר''ע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E6753F53-DE32-CA02-6665-5AC7CBA76886}"/>
              </a:ext>
            </a:extLst>
          </p:cNvPr>
          <p:cNvSpPr/>
          <p:nvPr/>
        </p:nvSpPr>
        <p:spPr>
          <a:xfrm>
            <a:off x="1204402" y="332656"/>
            <a:ext cx="7416824" cy="1194073"/>
          </a:xfrm>
          <a:prstGeom prst="wedgeRoundRectCallout">
            <a:avLst>
              <a:gd name="adj1" fmla="val 51718"/>
              <a:gd name="adj2" fmla="val -4309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 מט ע"ב: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ר' יוסי הגלילי אומר: לפי רוב הקהל הם מברכים, שנאמר: "בְּמַקְהֵלוֹת בָּרְכוּ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אֱלֹהִים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ה' מִמְּקוֹר יִשְׂרָאֵל".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אמר ר' עקיבא: מה מצינו בבית הכנסת אחד מרובים ואחד מועטים אומר 'ברכו את ה'', רבי ישמעאל אומר: 'ברכו את ה' המבורך'.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A889977D-69E6-A7BD-D05F-456C9853D553}"/>
              </a:ext>
            </a:extLst>
          </p:cNvPr>
          <p:cNvSpPr txBox="1"/>
          <p:nvPr/>
        </p:nvSpPr>
        <p:spPr>
          <a:xfrm>
            <a:off x="8515662" y="2219761"/>
            <a:ext cx="360040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1097193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324544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827584" y="789447"/>
            <a:ext cx="7416824" cy="39061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רבא: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כי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אכלינן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רפתא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בי ריש גלותא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מברכינן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ג' ג'.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וליברכו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י' י'!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שמע ריש גלותא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ואיקפד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וניפקו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בברכתא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דריש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גלותא!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איידי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דאוושו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כ''ע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לא שמעי. </a:t>
            </a:r>
          </a:p>
          <a:p>
            <a:pPr>
              <a:lnSpc>
                <a:spcPct val="120000"/>
              </a:lnSpc>
            </a:pPr>
            <a:endParaRPr lang="he-IL" sz="3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תוספאה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הני ג'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דכרכי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רפתא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בהדי הדדי וקדים חד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מינייהו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ובריך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לדעתיה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-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אינון נפקין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בזמון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דידיה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איהו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לא נפיק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בזמון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דידהו לפי שאין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זמון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למפרע.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2D0A2E23-FEDD-6C92-1424-6936E528B56F}"/>
              </a:ext>
            </a:extLst>
          </p:cNvPr>
          <p:cNvSpPr txBox="1"/>
          <p:nvPr/>
        </p:nvSpPr>
        <p:spPr>
          <a:xfrm>
            <a:off x="8261186" y="789447"/>
            <a:ext cx="360040" cy="38472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2400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1200" dirty="0"/>
          </a:p>
          <a:p>
            <a:endParaRPr lang="he-IL" sz="2900" dirty="0"/>
          </a:p>
          <a:p>
            <a:endParaRPr lang="he-IL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19803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324544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899592" y="2231317"/>
            <a:ext cx="7416824" cy="25917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ר' ישמעאל אומר: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רפרם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בר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פפא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איקלע לבי כנישתא דאבי גיבר,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קם קרא בספרא ואמר 'ברכו את ה'' ואשתיק ולא אמר 'המבורך'. </a:t>
            </a: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אוושו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כ''ע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'ברכו את ה' המבורך'. 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אמר רבא: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פתיא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אוכמא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, בהדי פלוגתא למה לך?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ועוד הא נהוג עלמא כרבי ישמעאל.</a:t>
            </a:r>
            <a:endParaRPr lang="he-IL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FE843701-7DBE-4E69-0AE0-002F5C9F6787}"/>
              </a:ext>
            </a:extLst>
          </p:cNvPr>
          <p:cNvSpPr/>
          <p:nvPr/>
        </p:nvSpPr>
        <p:spPr>
          <a:xfrm>
            <a:off x="971600" y="650751"/>
            <a:ext cx="7416824" cy="1194073"/>
          </a:xfrm>
          <a:prstGeom prst="wedgeRoundRectCallout">
            <a:avLst>
              <a:gd name="adj1" fmla="val 51718"/>
              <a:gd name="adj2" fmla="val -4309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 מט ע"ב: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ר' יוסי הגלילי אומר: לפי רוב הקהל הם מברכים, שנאמר: "בְּמַקְהֵלוֹת בָּרְכוּ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אֱלֹהִים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ה' מִמְּקוֹר יִשְׂרָאֵל".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אמר ר' עקיבא: מה מצינו בבית הכנסת אחד מרובים ואחד מועטים אומר 'ברכו את ה'', רבי ישמעאל אומר: 'ברכו את ה' המבורך'.</a:t>
            </a:r>
          </a:p>
        </p:txBody>
      </p:sp>
    </p:spTree>
    <p:extLst>
      <p:ext uri="{BB962C8B-B14F-4D97-AF65-F5344CB8AC3E}">
        <p14:creationId xmlns:p14="http://schemas.microsoft.com/office/powerpoint/2010/main" val="2843411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324544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נ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899592" y="249465"/>
            <a:ext cx="7416824" cy="60113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</a:t>
            </a:r>
            <a:endParaRPr lang="he-IL" sz="18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3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ג' שאכלו כאחת - אינן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רשאין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ליחלק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וכן ד', וכן חמשה.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ו'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נחלקין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עד עשרה, ועשרה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נחלקין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עד כ'.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שתי חבורות שהיו אוכלות בבית אחד –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בזמן שמקצתן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רואין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אלו את אלו - הרי אלו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מצטרפין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לזמון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ואם לאו - אלו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מזמנין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לעצמן ואלו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מזמנין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לעצמן.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 היין עד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שיתן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לתוכו מים דברי ר' אליעזר,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וחכ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</a:t>
            </a:r>
            <a:br>
              <a:rPr lang="he-IL" sz="2000" dirty="0"/>
            </a:b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גמרא</a:t>
            </a:r>
            <a:endParaRPr lang="he-IL" sz="18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3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''ל?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זימנא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ג' שאכלו כאחת - חייבין לזמן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 כי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 אבא אמר שמואל: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ג' שישבו לאכול כאחת ועדיין לא אכלו - אינן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רשאין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ליחלק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ל''א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אמר רבי אבא אמר שמואל: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קתני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ג' שישבו לאכול כאחת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''פ שכל אחד ואחד אוכל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מככרו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אינן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רשאין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ליחלק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 נמי כי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ג' שבאו מג' חבורות - אינן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רשאין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ליחלק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והוא שבאו מג' חבורות של ג' בני אדם.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חץ: שמאלה 3">
            <a:extLst>
              <a:ext uri="{FF2B5EF4-FFF2-40B4-BE49-F238E27FC236}">
                <a16:creationId xmlns:a16="http://schemas.microsoft.com/office/drawing/2014/main" id="{1559B92F-AA78-F305-7324-AC922B7B9925}"/>
              </a:ext>
            </a:extLst>
          </p:cNvPr>
          <p:cNvSpPr/>
          <p:nvPr/>
        </p:nvSpPr>
        <p:spPr>
          <a:xfrm>
            <a:off x="899592" y="5805264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5C0119CE-9031-2BC2-E6E5-98360FA8C844}"/>
              </a:ext>
            </a:extLst>
          </p:cNvPr>
          <p:cNvSpPr txBox="1"/>
          <p:nvPr/>
        </p:nvSpPr>
        <p:spPr>
          <a:xfrm>
            <a:off x="8207359" y="612299"/>
            <a:ext cx="360040" cy="20005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◦</a:t>
            </a:r>
          </a:p>
          <a:p>
            <a:endParaRPr lang="he-IL" sz="2400" dirty="0"/>
          </a:p>
          <a:p>
            <a:r>
              <a:rPr lang="he-IL" dirty="0"/>
              <a:t>◦</a:t>
            </a:r>
          </a:p>
          <a:p>
            <a:endParaRPr lang="he-IL" dirty="0"/>
          </a:p>
          <a:p>
            <a:endParaRPr lang="he-IL" sz="2700" dirty="0"/>
          </a:p>
          <a:p>
            <a:r>
              <a:rPr lang="he-IL" dirty="0"/>
              <a:t>◦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7837CC49-8E49-482A-E026-4808C0A8C13C}"/>
              </a:ext>
            </a:extLst>
          </p:cNvPr>
          <p:cNvSpPr txBox="1"/>
          <p:nvPr/>
        </p:nvSpPr>
        <p:spPr>
          <a:xfrm>
            <a:off x="8274471" y="3874755"/>
            <a:ext cx="360040" cy="17697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①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dirty="0"/>
          </a:p>
          <a:p>
            <a:endParaRPr lang="he-IL" sz="1300" dirty="0"/>
          </a:p>
          <a:p>
            <a:endParaRPr lang="he-IL" sz="1200" dirty="0"/>
          </a:p>
          <a:p>
            <a:endParaRPr lang="he-IL" sz="1300" dirty="0"/>
          </a:p>
          <a:p>
            <a:r>
              <a:rPr lang="he-IL" sz="1300" dirty="0"/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145926951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32281</TotalTime>
  <Words>1946</Words>
  <Application>Microsoft Office PowerPoint</Application>
  <PresentationFormat>‫הצגה על המסך (4:3)</PresentationFormat>
  <Paragraphs>338</Paragraphs>
  <Slides>14</Slides>
  <Notes>12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7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2706</cp:revision>
  <dcterms:created xsi:type="dcterms:W3CDTF">2015-01-28T10:22:53Z</dcterms:created>
  <dcterms:modified xsi:type="dcterms:W3CDTF">2024-05-02T11:08:43Z</dcterms:modified>
</cp:coreProperties>
</file>