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699" r:id="rId2"/>
    <p:sldId id="725" r:id="rId3"/>
    <p:sldId id="743" r:id="rId4"/>
    <p:sldId id="744" r:id="rId5"/>
    <p:sldId id="745" r:id="rId6"/>
    <p:sldId id="746" r:id="rId7"/>
    <p:sldId id="747" r:id="rId8"/>
    <p:sldId id="748" r:id="rId9"/>
    <p:sldId id="749" r:id="rId10"/>
    <p:sldId id="750" r:id="rId11"/>
    <p:sldId id="738" r:id="rId12"/>
    <p:sldId id="751" r:id="rId13"/>
    <p:sldId id="42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488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703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917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64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19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417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028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025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621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832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92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ז'/אייר/תשפ"ד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35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נא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נא ע"א (שורה 4) – דף נב ע"א (שורה 2)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260648"/>
            <a:ext cx="7281196" cy="6473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אסי: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מסיחין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 כוס של ברכה.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 רב אסי: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 כוס של פורענות.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כוס של פורענות?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נחמן בר יצחק: כוס שני.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השותה כפלים לא יברך,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משום שנאמר: "הִכּוֹן לִקְרַאת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 יִשְׂרָאֵל"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והאי לא מתקן.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אבהו ואמרי לה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במתניתא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תנא: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האוכל ומהלך - מברך מעומד,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וכשהוא אוכל מעומד - מברך מיושב,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וכשהוא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מיסב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ואוכל - יושב ומברך.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והלכתא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בכולהו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יושב ומברך.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הדרן עלך פרק שביעי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3C8F665-73EE-6CAD-E16E-7DA0EB04F5BF}"/>
              </a:ext>
            </a:extLst>
          </p:cNvPr>
          <p:cNvSpPr txBox="1"/>
          <p:nvPr/>
        </p:nvSpPr>
        <p:spPr>
          <a:xfrm>
            <a:off x="8197567" y="260648"/>
            <a:ext cx="36004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78838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323528" y="46027"/>
            <a:ext cx="8280920" cy="6602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  <a:endParaRPr lang="he-IL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אלו דברים שבין בית שמאי ובין בית הלל בסעודה: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מברך על היום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היין,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מברך על היין ואחר כך מברך על היום.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הכוס,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מוזגין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הכוס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מקנח ידיו במפה ומניחה על השלחן,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על הכסת.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הבית.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נר ומזון בשמים והבדלה,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נר ובשמים מזון והבדלה.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שברא מאור האש,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בורא מאורי האש.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 על הנר ולא על הבשמים 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עכו''ם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על הנר ולא על הבשמים של מתים,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על הנר ולא על הבשמים 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ע''ז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 הנר עד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שיאותו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לאורו.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 שאכל ושכח ולא בירך –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יחזור למקומו ויברך,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יברך במקום שנזכר.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ועד מתי מברך? עד כדי שיתעכל המזון שבמעיו.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 להן יין אחר המזון - אם אין שם אלא אותו כוס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בית שמאי אומרים: מברך על היין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המזון,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ובית הלל אומרים: מברך על המזון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היין.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ועונין אמן אחר ישראל המברך,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עונין אמן אחר כותי המברך עד שישמע כל הברכה כולה.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1559B92F-AA78-F305-7324-AC922B7B9925}"/>
              </a:ext>
            </a:extLst>
          </p:cNvPr>
          <p:cNvSpPr/>
          <p:nvPr/>
        </p:nvSpPr>
        <p:spPr>
          <a:xfrm>
            <a:off x="899592" y="5805264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C0119CE-9031-2BC2-E6E5-98360FA8C844}"/>
              </a:ext>
            </a:extLst>
          </p:cNvPr>
          <p:cNvSpPr txBox="1"/>
          <p:nvPr/>
        </p:nvSpPr>
        <p:spPr>
          <a:xfrm>
            <a:off x="8460432" y="698798"/>
            <a:ext cx="360040" cy="21082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sz="100" dirty="0"/>
          </a:p>
          <a:p>
            <a:r>
              <a:rPr lang="he-IL" dirty="0"/>
              <a:t>◦</a:t>
            </a:r>
            <a:endParaRPr lang="he-IL" sz="2700" dirty="0"/>
          </a:p>
          <a:p>
            <a:endParaRPr lang="he-IL" sz="100" dirty="0"/>
          </a:p>
          <a:p>
            <a:r>
              <a:rPr lang="he-IL" dirty="0"/>
              <a:t>◦</a:t>
            </a:r>
          </a:p>
          <a:p>
            <a:endParaRPr lang="he-IL" sz="100" dirty="0"/>
          </a:p>
          <a:p>
            <a:r>
              <a:rPr lang="he-IL" dirty="0"/>
              <a:t>◦</a:t>
            </a:r>
          </a:p>
          <a:p>
            <a:endParaRPr lang="he-IL" sz="100" dirty="0"/>
          </a:p>
          <a:p>
            <a:r>
              <a:rPr lang="he-IL" dirty="0"/>
              <a:t>◦</a:t>
            </a:r>
            <a:endParaRPr lang="he-IL" sz="2700" dirty="0"/>
          </a:p>
          <a:p>
            <a:endParaRPr lang="he-IL" sz="100" dirty="0"/>
          </a:p>
          <a:p>
            <a:r>
              <a:rPr lang="he-IL" dirty="0"/>
              <a:t>◦</a:t>
            </a:r>
          </a:p>
          <a:p>
            <a:endParaRPr lang="he-IL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A44E9772-B87A-7040-169A-582D39DE28F7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ב</a:t>
            </a:r>
          </a:p>
        </p:txBody>
      </p:sp>
    </p:spTree>
    <p:extLst>
      <p:ext uri="{BB962C8B-B14F-4D97-AF65-F5344CB8AC3E}">
        <p14:creationId xmlns:p14="http://schemas.microsoft.com/office/powerpoint/2010/main" val="145926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314862" y="57909"/>
            <a:ext cx="7272808" cy="6417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  <a:endParaRPr lang="he-IL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דברים שבין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בסעודה –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מברך על היום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היין,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שהיום גורם ליין שיבא,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וכבר קדש היום ועדיין יין לא בא.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מברך על היין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שהיין גורם לקדושה שתאמר,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 אחר: ברכת היין תדירה וברכת היום אינה תדירה תדיר ושאינו תדיר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תדיר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קודם.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והלכה כדברי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תרתי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היין תדירה וברכת היום אינה תדירה תדיר ושאינו תדיר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תדיר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קודם.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והלכה כדברי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נפקא בת קול!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קודם בת קול,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ואיבעית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לאחר בת קול,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ורבי יהושע היא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משגיחין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בבת קול.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A44E9772-B87A-7040-169A-582D39DE28F7}"/>
              </a:ext>
            </a:extLst>
          </p:cNvPr>
          <p:cNvSpPr txBox="1"/>
          <p:nvPr/>
        </p:nvSpPr>
        <p:spPr>
          <a:xfrm>
            <a:off x="-217096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ב - דף נב עמוד א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05012CB3-9FA2-0FDB-667D-D61391320327}"/>
              </a:ext>
            </a:extLst>
          </p:cNvPr>
          <p:cNvSpPr txBox="1"/>
          <p:nvPr/>
        </p:nvSpPr>
        <p:spPr>
          <a:xfrm>
            <a:off x="8510072" y="6187558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2755737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נא ע"א (שורה 4) – דף נב ע"א (שורה 2)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נב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692696"/>
            <a:ext cx="7416824" cy="44937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בעו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מיניה מרב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מי שאכל ושתה ולא ברך - מהו שיחזור ויברך?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להו: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מי שאכל שום וריחו נודף - יחזור ויאכל שום אחר כדי שיהא ריחו נודף?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רבינא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הלכך אפילו גמר סעודתו יחזור ויברך,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טבל ועלה - אומר בעלייתו: 'ברוך אשר קדשנו במצותיו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וצונו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על הטבילה'.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ולא היא,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התם מעיקרא גברא לא חזי,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הכא מעיקרא גברא חזי והואיל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ואידחי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אידחי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67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043608" y="332656"/>
            <a:ext cx="7416824" cy="57125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אספרגוס –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יפה ללב וטוב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לעינים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וכ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''ש לבני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מעים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והרגיל בו - יפה לכל גופו,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והמשתכר הימנו - קשה לכל גופו.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מדקתני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'יפה ללב' מכלל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דבחמרא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עסקינן,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וקתני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'וכל שכן לבני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מעים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',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והתניא: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ללע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''ט יפה,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</a:t>
            </a:r>
            <a:r>
              <a:rPr lang="he-IL" b="1" dirty="0" err="1">
                <a:solidFill>
                  <a:srgbClr val="F79646">
                    <a:lumMod val="50000"/>
                  </a:srgbClr>
                </a:solidFill>
              </a:rPr>
              <a:t>מ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''ת קשה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כי תניא ההיא במיושן,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כדתנן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קונם יין שאני טועם שהיין קשה לבני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מעים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אמרו לו: והלא מיושן יפה הוא לבני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מעים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ושתק,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אסור בחדש ומותר במיושן.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שמע מינה.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4999E512-C93E-D4DE-5FD4-8335F9E26B6E}"/>
              </a:ext>
            </a:extLst>
          </p:cNvPr>
          <p:cNvSpPr/>
          <p:nvPr/>
        </p:nvSpPr>
        <p:spPr>
          <a:xfrm>
            <a:off x="924759" y="575493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98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971600" y="116632"/>
            <a:ext cx="7416824" cy="6159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ששה דברים נאמרו באספרגוס: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שותין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אלא כשהוא חי ומלא,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מקבלו בימין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ושותהו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בשמאל,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משיחין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אחריו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מחזירין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אלא למי שנתנו לו,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ורק אחריו,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סומכין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אלא במינו.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סומכין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אלא בפת.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בדחמרא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בדשכרא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ללע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''ט יפה,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לרמ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''ת קשה,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לרמ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''ת יפה,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ללע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''ט קשה.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בדחמרא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בדשכרא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רק אחריו - לוקה,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רק אחריו - לוקה.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בדחמרא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בדשכרא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אשי: השתא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רק אחריו לוקה - מימיו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נזרקין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אפילו בפני המלך.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D92B895-30B3-E227-DA56-C11FA85E503B}"/>
              </a:ext>
            </a:extLst>
          </p:cNvPr>
          <p:cNvSpPr txBox="1"/>
          <p:nvPr/>
        </p:nvSpPr>
        <p:spPr>
          <a:xfrm>
            <a:off x="8354868" y="116632"/>
            <a:ext cx="360040" cy="52322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400" dirty="0"/>
          </a:p>
          <a:p>
            <a:endParaRPr lang="he-IL" sz="16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sz="22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02564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87624" y="188640"/>
            <a:ext cx="7416824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ישמעאל בן אלישע: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שלשה דברים סח לי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סוריאל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שר הפנים: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תטול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חלוקך בשחרית מיד השמש ותלבש,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תטול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ידיך ממי שלא נטל ידיו,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ואל תחזיר כוס אספרגוס אלא למי שנתנו לך,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מפני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שתכספית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ואמרי לה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אסתלגנית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של מלאכי חבלה מצפין לו לאדם ואומרים אימתי יבא אדם לידי אחד מדברים הללו וילכד.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ריב''ל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שלשה דברים סח לי מלאך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המות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תטול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חלוקך שחרית מיד השמש ותלבש,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תטול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ידיך ממי שלא נטל ידיו,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ואל תעמוד לפני הנשים בשעה שחוזרות מן המת מפני שאני מרקד ובא לפניהן וחרבי בידי ויש לי רשות לחבל.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ואי פגע מאי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תקנתיה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לינשוף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מדוכתיה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ארבע אמות,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אי איכא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נהרא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ליעבריה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ואי איכא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אחרינא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ליזיל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ואי איכא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גודא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ליקו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אחורא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ואי לא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ליהדר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אפיה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ולימא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וַיֹּאמֶר ה' אֶל הַשָּׂטָן יִגְעַר ה' בְּךָ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 עד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דחלפי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מיניה.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1C6B238A-F593-CB9B-0BDD-9A57F7F6FFD6}"/>
              </a:ext>
            </a:extLst>
          </p:cNvPr>
          <p:cNvSpPr txBox="1"/>
          <p:nvPr/>
        </p:nvSpPr>
        <p:spPr>
          <a:xfrm>
            <a:off x="8582774" y="189860"/>
            <a:ext cx="360040" cy="27469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9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9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0199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87624" y="429172"/>
            <a:ext cx="7416824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אבהו ואמרי לה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במתניתא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תנא: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עשרה דברים נאמרו בכוס של ברכה: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טעון הדחה, ושטיפה, חי, ומלא,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עיטור, ועיטוף,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נוטלו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בשתי ידיו, ונותנו בימין,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ומגביהו מן הקרקע טפח, ונותן עיניו בו.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ויש אומרים: אף משגרו במתנה לאנשי ביתו.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ר'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אנו אין לנו אלא ארבעה בלבד: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הדחה, שטיפה, חי, ומלא.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הדחה מבפנים ושטיפה מבחוץ.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כל המברך על כוס מלא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נותנין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לו נחלה בלי מצרים,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וּמָלֵא בִּרְכַּת ה' יָם וְדָרוֹם יְרָשָׁה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ר' יוסי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אומר: זוכה ונוחל שני עולמים העולם הזה והעולם הבא. 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4B326443-E87F-6242-D874-8160A0911100}"/>
              </a:ext>
            </a:extLst>
          </p:cNvPr>
          <p:cNvSpPr/>
          <p:nvPr/>
        </p:nvSpPr>
        <p:spPr>
          <a:xfrm>
            <a:off x="924759" y="558924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875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א - דף נא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907981" y="1509951"/>
            <a:ext cx="7416824" cy="52727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עיטור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יהודה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מעטרהו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בתלמידים.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מעטר ליה בנטלי.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אמר ר' חנן: ובחי.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אמר רב ששת: ובברכת הארץ.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עיטוף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פפא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מעטף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ויתיב.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אסי פריס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סודרא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רישיה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נוטלו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בשתי ידיו –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חיננא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פפא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קראה? -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שְׂאוּ יְדֵכֶם קֹדֶשׁ וּבָרְכוּ אֶת ה'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ונותנו לימין –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אבא אמר ר'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ראשונים שאלו: שמאל מהו שתסייע לימין?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אשי: הואיל וראשונים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איבעיא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להו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איפשט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להו אנן נעבד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לחומרא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B0569CA7-690F-1CC2-1CA5-6FB25FFE78E3}"/>
              </a:ext>
            </a:extLst>
          </p:cNvPr>
          <p:cNvSpPr/>
          <p:nvPr/>
        </p:nvSpPr>
        <p:spPr>
          <a:xfrm>
            <a:off x="5076056" y="141799"/>
            <a:ext cx="3312368" cy="1338089"/>
          </a:xfrm>
          <a:prstGeom prst="wedgeRoundRectCallout">
            <a:avLst>
              <a:gd name="adj1" fmla="val 56783"/>
              <a:gd name="adj2" fmla="val -430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עשרה דברים נאמרו בכוס של ברכה: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טעון הדחה, ושטיפה, חי, ומלא,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עיטור, ועיטוף,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נוטלו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בשתי ידיו, ונותנו בימין,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ומגביהו מן הקרקע טפח, ונותן עיניו בו.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ויש אומרים: אף משגרו במתנה לאנשי ביתו. 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EB7B99B0-2E33-C22E-8F5A-E660B753ED6C}"/>
              </a:ext>
            </a:extLst>
          </p:cNvPr>
          <p:cNvSpPr/>
          <p:nvPr/>
        </p:nvSpPr>
        <p:spPr>
          <a:xfrm>
            <a:off x="971600" y="617718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42F52-D2DB-5FAF-39D4-E0D02128393F}"/>
              </a:ext>
            </a:extLst>
          </p:cNvPr>
          <p:cNvSpPr txBox="1"/>
          <p:nvPr/>
        </p:nvSpPr>
        <p:spPr>
          <a:xfrm>
            <a:off x="8367459" y="6305004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15525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907981" y="2224266"/>
            <a:ext cx="7416824" cy="2428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ומגביהו מן הקרקע טפח –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אחא בר'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מאי קראה? -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כּוֹס יְשׁוּעוֹת אֶשָּׂא וּבְשֵׁם ה' אֶקְרָא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ונותן עיניו בו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היכי דלא ניסח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מיניה.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ומשגרו לאנשי ביתו במתנה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היכי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דתתברך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דביתהו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B0569CA7-690F-1CC2-1CA5-6FB25FFE78E3}"/>
              </a:ext>
            </a:extLst>
          </p:cNvPr>
          <p:cNvSpPr/>
          <p:nvPr/>
        </p:nvSpPr>
        <p:spPr>
          <a:xfrm>
            <a:off x="5076056" y="434727"/>
            <a:ext cx="3312368" cy="1338089"/>
          </a:xfrm>
          <a:prstGeom prst="wedgeRoundRectCallout">
            <a:avLst>
              <a:gd name="adj1" fmla="val 56783"/>
              <a:gd name="adj2" fmla="val -430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עשרה דברים נאמרו בכוס של ברכה: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טעון הדחה, ושטיפה, חי, ומלא,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עיטור, ועיטוף,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נוטלו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בשתי ידיו, ונותנו בימין,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ומגביהו מן הקרקע טפח, ונותן עיניו בו.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ויש אומרים: אף משגרו במתנה לאנשי ביתו. 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E85BB685-5BD7-622A-2213-6F8271F79454}"/>
              </a:ext>
            </a:extLst>
          </p:cNvPr>
          <p:cNvSpPr/>
          <p:nvPr/>
        </p:nvSpPr>
        <p:spPr>
          <a:xfrm>
            <a:off x="971600" y="558924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955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נא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619671" y="1230552"/>
            <a:ext cx="6705133" cy="47187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אקלע לבי רב נחמן,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כריך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ריפתא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ברכת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מזונא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יהב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דברכתא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לרב נחמן.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נחמן: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לישדר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דברכתא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לילתא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הכי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יוחנן: אין פרי בטנה של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אשה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מתברך אלא מפרי בטנו של איש,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שנאמר: "וברך פרי בטנך" - פרי בטנה לא נאמר אלא פרי בטנך.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ר' נתן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מנין שאין פרי בטנה 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מתברך אלא מפרי בטנו של איש?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שנאמר: "וברך פרי בטנך" - פרי בטנה לא נאמר אלא פרי בטנך.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אדהכי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שמעה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ילתא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קמה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בזיהרא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ועלתה לבי חמרא ותברא ד' מאה דני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דחמרא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נחמן: נשדר לה 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אחרינא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שלח לה: כל האי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נבגא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דברכתא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היא.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שלחה ליה: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ממהדורי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מילי ומסמרטוטי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כלמי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4BA3130E-4876-170D-CED5-6F5CB470AC9D}"/>
              </a:ext>
            </a:extLst>
          </p:cNvPr>
          <p:cNvSpPr/>
          <p:nvPr/>
        </p:nvSpPr>
        <p:spPr>
          <a:xfrm>
            <a:off x="6084168" y="260648"/>
            <a:ext cx="2232248" cy="723817"/>
          </a:xfrm>
          <a:prstGeom prst="wedgeRoundRectCallout">
            <a:avLst>
              <a:gd name="adj1" fmla="val 56783"/>
              <a:gd name="adj2" fmla="val -430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ומשגרו לאנשי ביתו במתנה –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כי היכי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דתתברך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דביתהו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28491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32504</TotalTime>
  <Words>1712</Words>
  <Application>Microsoft Office PowerPoint</Application>
  <PresentationFormat>‫הצגה על המסך (4:3)</PresentationFormat>
  <Paragraphs>323</Paragraphs>
  <Slides>13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6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2721</cp:revision>
  <dcterms:created xsi:type="dcterms:W3CDTF">2015-01-28T10:22:53Z</dcterms:created>
  <dcterms:modified xsi:type="dcterms:W3CDTF">2024-05-15T12:30:01Z</dcterms:modified>
</cp:coreProperties>
</file>