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sldIdLst>
    <p:sldId id="699" r:id="rId2"/>
    <p:sldId id="756" r:id="rId3"/>
    <p:sldId id="725" r:id="rId4"/>
    <p:sldId id="743" r:id="rId5"/>
    <p:sldId id="744" r:id="rId6"/>
    <p:sldId id="745" r:id="rId7"/>
    <p:sldId id="746" r:id="rId8"/>
    <p:sldId id="752" r:id="rId9"/>
    <p:sldId id="753" r:id="rId10"/>
    <p:sldId id="755" r:id="rId11"/>
    <p:sldId id="429" r:id="rId1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95250" autoAdjust="0"/>
  </p:normalViewPr>
  <p:slideViewPr>
    <p:cSldViewPr>
      <p:cViewPr varScale="1">
        <p:scale>
          <a:sx n="91" d="100"/>
          <a:sy n="91" d="100"/>
        </p:scale>
        <p:origin x="123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pPr/>
              <a:t>כ"ב/אייר/תשפ"ד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1027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8488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6646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196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93417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9028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53823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046796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40880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כ"ב/אייר/תשפ"ד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כ"ב/אייר/תשפ"ד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כ"ב/אייר/תשפ"ד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כ"ב/אייר/תשפ"ד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כ"ב/אייר/תשפ"ד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כ"ב/אייר/תשפ"ד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כ"ב/אייר/תשפ"ד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כ"ב/אייר/תשפ"ד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כ"ב/אייר/תשפ"ד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כ"ב/אייר/תשפ"ד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כ"ב/אייר/תשפ"ד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pPr/>
              <a:t>כ"ב/אייר/תשפ"ד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af-yomi.com/MediaPage.aspx?id=27237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1386064"/>
            <a:ext cx="8820472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מסכת ברכות</a:t>
            </a:r>
          </a:p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דף נב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נב ע"א (שורה 2) – דף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נג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ע"א (שורה 6)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מצגת עזר ללימוד הדף היומי</a:t>
            </a:r>
          </a:p>
          <a:p>
            <a:pPr algn="ctr"/>
            <a:endParaRPr lang="he-IL" sz="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בעריכת: הראל שפירא</a:t>
            </a:r>
          </a:p>
          <a:p>
            <a:pPr algn="ctr"/>
            <a:endParaRPr lang="he-IL" sz="1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לשמיעת השיעור בליווי המצגת – </a:t>
            </a:r>
            <a:r>
              <a:rPr lang="he-IL" sz="2400" dirty="0">
                <a:solidFill>
                  <a:srgbClr val="EEECE1">
                    <a:lumMod val="50000"/>
                  </a:srgbClr>
                </a:solidFill>
                <a:hlinkClick r:id="rId3"/>
              </a:rPr>
              <a:t>לחץ כאן</a:t>
            </a:r>
            <a:endParaRPr lang="he-IL" sz="2400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1957241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89858" y="35330"/>
            <a:ext cx="154873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נב עמוד ב - דף </a:t>
            </a:r>
            <a:r>
              <a:rPr lang="he-IL" sz="1600" b="1" dirty="0" err="1">
                <a:solidFill>
                  <a:schemeClr val="bg1">
                    <a:lumMod val="50000"/>
                  </a:schemeClr>
                </a:solidFill>
              </a:rPr>
              <a:t>נג</a:t>
            </a:r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395535" y="116632"/>
            <a:ext cx="8135501" cy="64176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אין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מברכין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כו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': </a:t>
            </a:r>
          </a:p>
          <a:p>
            <a:pPr>
              <a:lnSpc>
                <a:spcPct val="120000"/>
              </a:lnSpc>
            </a:pPr>
            <a:endParaRPr lang="he-IL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בשלמא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נר משום דלא שבת,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אלא בשמים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מ''ט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לא? </a:t>
            </a:r>
          </a:p>
          <a:p>
            <a:pPr>
              <a:lnSpc>
                <a:spcPct val="120000"/>
              </a:lnSpc>
            </a:pPr>
            <a:endParaRPr lang="he-IL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 רב יהודה אמר רב: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הכא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במסבת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עובדי כוכבים עסקינן מפני שסתם מסבת עובדי כוכבים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לע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''ז היא. </a:t>
            </a:r>
          </a:p>
          <a:p>
            <a:pPr>
              <a:lnSpc>
                <a:spcPct val="120000"/>
              </a:lnSpc>
            </a:pPr>
            <a:endParaRPr lang="he-IL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הא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מדקתני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סיפא: 'אין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מברכין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לא על הנר ולא על הבשמים של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ע''ז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' מכלל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דרישא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לאו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בע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''ז עסקינן!</a:t>
            </a:r>
          </a:p>
          <a:p>
            <a:pPr>
              <a:lnSpc>
                <a:spcPct val="120000"/>
              </a:lnSpc>
            </a:pPr>
            <a:endParaRPr lang="he-IL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א''ר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חנינא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מסורא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מה טעם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קאמר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-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מה טעם אין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מברכין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לא על הנר ולא על הבשמים של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עכו''ם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מפני שסתם מסבת עובדי כוכבים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לע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''ז. </a:t>
            </a:r>
          </a:p>
          <a:p>
            <a:pPr>
              <a:lnSpc>
                <a:spcPct val="120000"/>
              </a:lnSpc>
            </a:pPr>
            <a:endParaRPr lang="he-IL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ת''ר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אור ששבת -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מברכין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עליו,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ושלא שבת - 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מברכין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עליו. </a:t>
            </a:r>
          </a:p>
          <a:p>
            <a:pPr>
              <a:lnSpc>
                <a:spcPct val="120000"/>
              </a:lnSpc>
            </a:pPr>
            <a:endParaRPr lang="he-IL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(מאי שבת) ומאי לא שבת?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נימא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לא שבת מחמת מלאכה אפילו ממלאכה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דהתירא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 והתניא: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אור של חיה ושל חולה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מברכין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עליו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!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אר''נ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בר יצחק: מאי שבת? ששבת מחמת מלאכת עבירה.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תנ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''ה: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עששית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שהיתה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דולקת והולכת כל היום </a:t>
            </a:r>
            <a:r>
              <a:rPr lang="he-IL" sz="1600">
                <a:solidFill>
                  <a:srgbClr val="F79646">
                    <a:lumMod val="50000"/>
                  </a:srgbClr>
                </a:solidFill>
              </a:rPr>
              <a:t>כולו - למ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''ש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מברכין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עליה.</a:t>
            </a:r>
          </a:p>
        </p:txBody>
      </p:sp>
      <p:sp>
        <p:nvSpPr>
          <p:cNvPr id="4" name="הסבר מלבני מעוגל 6">
            <a:extLst>
              <a:ext uri="{FF2B5EF4-FFF2-40B4-BE49-F238E27FC236}">
                <a16:creationId xmlns:a16="http://schemas.microsoft.com/office/drawing/2014/main" id="{A69E4C79-9C4D-9BEF-D4FA-FBEC72974A2F}"/>
              </a:ext>
            </a:extLst>
          </p:cNvPr>
          <p:cNvSpPr/>
          <p:nvPr/>
        </p:nvSpPr>
        <p:spPr>
          <a:xfrm>
            <a:off x="1619672" y="218703"/>
            <a:ext cx="3672408" cy="1050057"/>
          </a:xfrm>
          <a:prstGeom prst="wedgeRoundRectCallout">
            <a:avLst>
              <a:gd name="adj1" fmla="val 52785"/>
              <a:gd name="adj2" fmla="val -4697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משנה נא ע"ב: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אין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מברכין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לא על הנר ולא על הבשמים של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עכו''ם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ולא על הנר ולא על הבשמים של מתים,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ולא על הנר ולא על הבשמים של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ע''ז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2B4CE0C5-2F77-222F-C1BF-11D2ED3B4B63}"/>
              </a:ext>
            </a:extLst>
          </p:cNvPr>
          <p:cNvSpPr txBox="1"/>
          <p:nvPr/>
        </p:nvSpPr>
        <p:spPr>
          <a:xfrm>
            <a:off x="8388424" y="125021"/>
            <a:ext cx="504056" cy="43396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dirty="0"/>
          </a:p>
          <a:p>
            <a:endParaRPr lang="he-IL" sz="1500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sz="800" dirty="0"/>
          </a:p>
          <a:p>
            <a:endParaRPr lang="he-IL" sz="1700" dirty="0"/>
          </a:p>
          <a:p>
            <a:endParaRPr lang="he-IL" sz="1600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D8BC8E-D5BC-6D0F-0AB0-ECF73B0B4B68}"/>
              </a:ext>
            </a:extLst>
          </p:cNvPr>
          <p:cNvSpPr txBox="1"/>
          <p:nvPr/>
        </p:nvSpPr>
        <p:spPr>
          <a:xfrm>
            <a:off x="8589067" y="5454193"/>
            <a:ext cx="480985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א</a:t>
            </a:r>
          </a:p>
        </p:txBody>
      </p:sp>
    </p:spTree>
    <p:extLst>
      <p:ext uri="{BB962C8B-B14F-4D97-AF65-F5344CB8AC3E}">
        <p14:creationId xmlns:p14="http://schemas.microsoft.com/office/powerpoint/2010/main" val="2082280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2915647"/>
            <a:ext cx="8820472" cy="36317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נב ע"א (שורה 2) – דף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נג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ע"א (שורה 6)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00B050"/>
                </a:solidFill>
              </a:rPr>
              <a:t>להתראות בדף </a:t>
            </a:r>
            <a:r>
              <a:rPr lang="he-IL" sz="2400" b="1" dirty="0" err="1">
                <a:solidFill>
                  <a:srgbClr val="00B050"/>
                </a:solidFill>
              </a:rPr>
              <a:t>נג</a:t>
            </a:r>
            <a:endParaRPr lang="he-IL" sz="2400" b="1" dirty="0">
              <a:solidFill>
                <a:srgbClr val="00B050"/>
              </a:solidFill>
            </a:endParaRP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86E679-A7EC-45BA-8925-0D1259BA82A3}"/>
              </a:ext>
            </a:extLst>
          </p:cNvPr>
          <p:cNvSpPr txBox="1"/>
          <p:nvPr/>
        </p:nvSpPr>
        <p:spPr>
          <a:xfrm>
            <a:off x="8519188" y="2844246"/>
            <a:ext cx="301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/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1042437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הסבר מלבני מעוגל 6">
            <a:extLst>
              <a:ext uri="{FF2B5EF4-FFF2-40B4-BE49-F238E27FC236}">
                <a16:creationId xmlns:a16="http://schemas.microsoft.com/office/drawing/2014/main" id="{49200EBC-85A9-FD06-7733-46EE7C564488}"/>
              </a:ext>
            </a:extLst>
          </p:cNvPr>
          <p:cNvSpPr/>
          <p:nvPr/>
        </p:nvSpPr>
        <p:spPr>
          <a:xfrm>
            <a:off x="971600" y="290710"/>
            <a:ext cx="7242745" cy="6162626"/>
          </a:xfrm>
          <a:prstGeom prst="wedgeRoundRectCallout">
            <a:avLst>
              <a:gd name="adj1" fmla="val 51279"/>
              <a:gd name="adj2" fmla="val -35678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300" dirty="0">
                <a:solidFill>
                  <a:srgbClr val="000000"/>
                </a:solidFill>
                <a:latin typeface="Arial" panose="020B0604020202020204" pitchFamily="34" charset="0"/>
              </a:rPr>
              <a:t>משנה נא ע"ב:</a:t>
            </a: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אלו דברים שבין בית שמאי ובין בית הלל בסעודה: </a:t>
            </a:r>
          </a:p>
          <a:p>
            <a:pPr>
              <a:lnSpc>
                <a:spcPct val="120000"/>
              </a:lnSpc>
            </a:pP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ב''ש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 אומרים: מברך על היום </a:t>
            </a: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ואח''כ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 מברך על היין, </a:t>
            </a: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וב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''ה אומרים: מברך על היין ואחר כך מברך על היום.</a:t>
            </a:r>
          </a:p>
          <a:p>
            <a:pPr>
              <a:lnSpc>
                <a:spcPct val="120000"/>
              </a:lnSpc>
            </a:pP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ב''ש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 אומרים: </a:t>
            </a: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נוטלין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לידים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ואח''כ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מוזגין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 את הכוס, </a:t>
            </a: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וב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''ה אומרים: </a:t>
            </a: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מוזגין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 את הכוס </a:t>
            </a: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ואח''כ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נוטלין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לידים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ב''ש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 אומרים: מקנח ידיו במפה ומניחה על השלחן, </a:t>
            </a: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וב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''ה אומרים: על הכסת. </a:t>
            </a:r>
          </a:p>
          <a:p>
            <a:pPr>
              <a:lnSpc>
                <a:spcPct val="120000"/>
              </a:lnSpc>
            </a:pP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ב''ש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 אומרים: </a:t>
            </a: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מכבדין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 את הבית </a:t>
            </a: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ואח''כ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נוטלין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לידים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, </a:t>
            </a: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וב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''ה אומרים: </a:t>
            </a: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נוטלין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לידים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ואח''כ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מכבדין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 את הבית. </a:t>
            </a:r>
          </a:p>
          <a:p>
            <a:pPr>
              <a:lnSpc>
                <a:spcPct val="120000"/>
              </a:lnSpc>
            </a:pP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ב''ש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 אומרים: נר ומזון בשמים והבדלה, </a:t>
            </a: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וב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''ה אומרים: נר ובשמים מזון והבדלה. </a:t>
            </a:r>
          </a:p>
          <a:p>
            <a:pPr>
              <a:lnSpc>
                <a:spcPct val="120000"/>
              </a:lnSpc>
            </a:pP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ב''ש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 אומרים: שברא מאור האש, </a:t>
            </a: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וב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''ה אומרים: בורא מאורי האש...</a:t>
            </a:r>
          </a:p>
          <a:p>
            <a:pPr>
              <a:lnSpc>
                <a:spcPct val="120000"/>
              </a:lnSpc>
            </a:pPr>
            <a:endParaRPr lang="he-IL" sz="13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rgbClr val="000000"/>
                </a:solidFill>
                <a:latin typeface="Arial" panose="020B0604020202020204" pitchFamily="34" charset="0"/>
              </a:rPr>
              <a:t>גמרא נא ע"ב:</a:t>
            </a:r>
          </a:p>
          <a:p>
            <a:pPr>
              <a:lnSpc>
                <a:spcPct val="120000"/>
              </a:lnSpc>
            </a:pP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תנו רבנן: </a:t>
            </a: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דברים שבין </a:t>
            </a: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ב''ש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וב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''ה בסעודה – </a:t>
            </a:r>
          </a:p>
          <a:p>
            <a:pPr>
              <a:lnSpc>
                <a:spcPct val="120000"/>
              </a:lnSpc>
            </a:pP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ב''ש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 אומרים: </a:t>
            </a: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מברך על היום </a:t>
            </a: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ואח''כ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 מברך על היין, </a:t>
            </a: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שהיום גורם ליין שיבא, </a:t>
            </a: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וכבר קדש היום ועדיין יין לא בא. </a:t>
            </a:r>
          </a:p>
          <a:p>
            <a:pPr>
              <a:lnSpc>
                <a:spcPct val="120000"/>
              </a:lnSpc>
            </a:pP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וב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''ה אומרים: </a:t>
            </a: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מברך על היין </a:t>
            </a: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ואח''כ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 מברך על היום, </a:t>
            </a: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שהיין גורם לקדושה שתאמר,</a:t>
            </a: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דבר אחר: ברכת היין תדירה וברכת היום אינה תדירה תדיר ושאינו תדיר </a:t>
            </a: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תדיר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 קודם.</a:t>
            </a: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והלכה כדברי </a:t>
            </a: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ב''ה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 </a:t>
            </a:r>
            <a:r>
              <a:rPr lang="he-IL" sz="1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ד''א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וכי </a:t>
            </a:r>
            <a:r>
              <a:rPr lang="he-IL" sz="1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תימא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התם תרתי </a:t>
            </a:r>
            <a:r>
              <a:rPr lang="he-IL" sz="1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והכא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חדא</a:t>
            </a:r>
            <a:r>
              <a:rPr lang="he-IL" sz="1300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he-IL" sz="13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ה''נ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תרתי </a:t>
            </a:r>
            <a:r>
              <a:rPr lang="he-IL" sz="1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נינהו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ברכת היין תדירה וברכת היום אינה תדירה תדיר ושאינו תדיר </a:t>
            </a:r>
            <a:r>
              <a:rPr lang="he-IL" sz="1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תדיר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קודם...</a:t>
            </a:r>
          </a:p>
        </p:txBody>
      </p:sp>
    </p:spTree>
    <p:extLst>
      <p:ext uri="{BB962C8B-B14F-4D97-AF65-F5344CB8AC3E}">
        <p14:creationId xmlns:p14="http://schemas.microsoft.com/office/powerpoint/2010/main" val="541236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217096" y="35330"/>
            <a:ext cx="97267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נב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1940" y="1099577"/>
            <a:ext cx="8928992" cy="57906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וסברי בית שמאי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דברכת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היום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עדיפא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? והתניא: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הנכנס לביתו במוצאי שבת -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מברך על </a:t>
            </a:r>
            <a:r>
              <a:rPr lang="he-IL" sz="1550" b="1" dirty="0">
                <a:solidFill>
                  <a:srgbClr val="F79646">
                    <a:lumMod val="50000"/>
                  </a:srgbClr>
                </a:solidFill>
              </a:rPr>
              <a:t>היין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ועל המאור ועל הבשמים ואחר כך אומר </a:t>
            </a:r>
            <a:r>
              <a:rPr lang="he-IL" sz="1550" b="1" dirty="0">
                <a:solidFill>
                  <a:srgbClr val="F79646">
                    <a:lumMod val="50000"/>
                  </a:srgbClr>
                </a:solidFill>
              </a:rPr>
              <a:t>הבדלה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ואם אין לו אלא כוס אחד, מניחו לאחר המזון ומשלשלן כולן לאחריו.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והא ממאי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דב''ש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היא,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דלמא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ב''ה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היא?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לא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ס''ד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דקתני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'מאור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ואח''כ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בשמים', ומאן שמעת ליה דאית ליה האי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סברא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? -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ב''ש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דתניא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א''ר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יהודה: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לא נחלקו בית שמאי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וב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''ה על המזון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שבתחלה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ועל הבדלה שהיא בסוף,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על מה נחלקו? על המאור ועל הבשמים -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ב''ש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אומרים: מאור ואחר כך בשמים,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וב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''ה אומרים: בשמים ואחר כך מאור. 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וממאי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דבית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שמאי היא ואליבא דרבי יהודה, דילמא בית הילל היא ואליבא דרבי מאיר?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לא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ס''ד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דקתני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הכא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במתניתין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'בית שמאי אומרים נר ומזון בשמים והבדלה ובית הלל אומרים נר ובשמים מזון והבדלה', והתם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בברייתא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קתני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'אם אין לו אלא כוס אחד מניחו לאחר המזון ומשלשלן כולן לאחריו',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שמע מינה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דבית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שמאי היא ואליבא דרבי יהודה.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ומכל מקום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קשיא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!</a:t>
            </a:r>
          </a:p>
          <a:p>
            <a:pPr>
              <a:lnSpc>
                <a:spcPct val="120000"/>
              </a:lnSpc>
            </a:pP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קא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סברי בית שמאי שאני עיולי יומא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מאפוקי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יומא -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עיולי יומא כמה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דמקדמינן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ליה עדיף,</a:t>
            </a:r>
          </a:p>
          <a:p>
            <a:pPr>
              <a:lnSpc>
                <a:spcPct val="120000"/>
              </a:lnSpc>
            </a:pP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אפוקי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יומא כמה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דמאחרינן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ליה עדיף, כי היכי דלא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להוי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עלן כמשוי.</a:t>
            </a:r>
          </a:p>
        </p:txBody>
      </p:sp>
      <p:sp>
        <p:nvSpPr>
          <p:cNvPr id="4" name="הסבר מלבני מעוגל 6">
            <a:extLst>
              <a:ext uri="{FF2B5EF4-FFF2-40B4-BE49-F238E27FC236}">
                <a16:creationId xmlns:a16="http://schemas.microsoft.com/office/drawing/2014/main" id="{708CE2FD-ACAA-36F2-81A8-D347F6825D04}"/>
              </a:ext>
            </a:extLst>
          </p:cNvPr>
          <p:cNvSpPr/>
          <p:nvPr/>
        </p:nvSpPr>
        <p:spPr>
          <a:xfrm>
            <a:off x="1445593" y="146695"/>
            <a:ext cx="7344816" cy="864096"/>
          </a:xfrm>
          <a:prstGeom prst="wedgeRoundRectCallout">
            <a:avLst>
              <a:gd name="adj1" fmla="val 52785"/>
              <a:gd name="adj2" fmla="val -4697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משנה נא ע"ב:</a:t>
            </a:r>
          </a:p>
          <a:p>
            <a:pPr>
              <a:lnSpc>
                <a:spcPct val="120000"/>
              </a:lnSpc>
            </a:pP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ב''ש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אומרים: מברך על </a:t>
            </a:r>
            <a:r>
              <a:rPr lang="he-IL" sz="1400" b="1" dirty="0">
                <a:solidFill>
                  <a:srgbClr val="F79646">
                    <a:lumMod val="50000"/>
                  </a:srgbClr>
                </a:solidFill>
              </a:rPr>
              <a:t>היום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ואח''כ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מברך על </a:t>
            </a:r>
            <a:r>
              <a:rPr lang="he-IL" sz="1400" b="1" dirty="0">
                <a:solidFill>
                  <a:srgbClr val="F79646">
                    <a:lumMod val="50000"/>
                  </a:srgbClr>
                </a:solidFill>
              </a:rPr>
              <a:t>היין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,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וב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''ה אומרים: מברך על </a:t>
            </a:r>
            <a:r>
              <a:rPr lang="he-IL" sz="1400" b="1" dirty="0">
                <a:solidFill>
                  <a:srgbClr val="F79646">
                    <a:lumMod val="50000"/>
                  </a:srgbClr>
                </a:solidFill>
              </a:rPr>
              <a:t>היין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ואחר כך מברך על </a:t>
            </a:r>
            <a:r>
              <a:rPr lang="he-IL" sz="1400" b="1" dirty="0">
                <a:solidFill>
                  <a:srgbClr val="F79646">
                    <a:lumMod val="50000"/>
                  </a:srgbClr>
                </a:solidFill>
              </a:rPr>
              <a:t>היום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...</a:t>
            </a:r>
          </a:p>
          <a:p>
            <a:pPr>
              <a:lnSpc>
                <a:spcPct val="120000"/>
              </a:lnSpc>
            </a:pP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ב''ש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אומרים: נר ומזון בשמים והבדלה,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וב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''ה אומרים: נר ובשמים מזון והבדלה...</a:t>
            </a:r>
          </a:p>
        </p:txBody>
      </p:sp>
    </p:spTree>
    <p:extLst>
      <p:ext uri="{BB962C8B-B14F-4D97-AF65-F5344CB8AC3E}">
        <p14:creationId xmlns:p14="http://schemas.microsoft.com/office/powerpoint/2010/main" val="2004671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217096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נב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1691680" y="861879"/>
            <a:ext cx="7043500" cy="58082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וסברי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ב''ש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ברכת המזון טעונה כוס? </a:t>
            </a:r>
            <a:b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והא תנן: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בא להם יין לאחר המזון, אם אין שם אלא אותו כוס -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בית שמאי אומרים: מברך על היין </a:t>
            </a: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ואחר כך מברך על המזון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endParaRPr lang="he-IL" sz="3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מאי לאו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דמברך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עילויה ושתי ליה? </a:t>
            </a:r>
          </a:p>
          <a:p>
            <a:pPr>
              <a:lnSpc>
                <a:spcPct val="120000"/>
              </a:lnSpc>
            </a:pPr>
            <a:endParaRPr lang="he-IL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לא,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דמברך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עילויה ומנח ליה. </a:t>
            </a:r>
          </a:p>
          <a:p>
            <a:pPr>
              <a:lnSpc>
                <a:spcPct val="120000"/>
              </a:lnSpc>
            </a:pPr>
            <a:endParaRPr lang="he-IL" sz="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והאמר מר: המברך צריך שיטעום!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דטעים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ליה.</a:t>
            </a:r>
          </a:p>
          <a:p>
            <a:pPr>
              <a:lnSpc>
                <a:spcPct val="120000"/>
              </a:lnSpc>
            </a:pPr>
            <a:endParaRPr lang="he-IL" sz="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והאמר מר: טעמו פגמו!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דטעים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ליה בידיה.</a:t>
            </a:r>
          </a:p>
          <a:p>
            <a:pPr>
              <a:lnSpc>
                <a:spcPct val="120000"/>
              </a:lnSpc>
            </a:pPr>
            <a:endParaRPr lang="he-IL" sz="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והאמר מר: כוס של ברכה צריך שיעור, והא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קא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פחית ליה משיעוריה!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דנפיש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ליה טפי משיעוריה.</a:t>
            </a:r>
          </a:p>
          <a:p>
            <a:pPr>
              <a:lnSpc>
                <a:spcPct val="120000"/>
              </a:lnSpc>
            </a:pPr>
            <a:endParaRPr lang="he-IL" sz="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והא 'אם אין שם אלא אותו כוס'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קתני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!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תרי לא הוי ומחד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נפיש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he-IL" sz="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והא תני רבי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חייא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ב''ש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אומרים: מברך על היין </a:t>
            </a:r>
            <a:r>
              <a:rPr lang="he-IL" sz="1600" b="1" dirty="0" err="1">
                <a:solidFill>
                  <a:srgbClr val="F79646">
                    <a:lumMod val="50000"/>
                  </a:srgbClr>
                </a:solidFill>
              </a:rPr>
              <a:t>ושותהו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ואחר כך מברך ברכת המזון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!</a:t>
            </a:r>
          </a:p>
          <a:p>
            <a:pPr>
              <a:lnSpc>
                <a:spcPct val="120000"/>
              </a:lnSpc>
            </a:pPr>
            <a:endParaRPr lang="he-IL" sz="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אלא תרי תנאי ואליבא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דב''ש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D7549BB9-FDD9-080B-6939-B62B36AB542A}"/>
              </a:ext>
            </a:extLst>
          </p:cNvPr>
          <p:cNvSpPr/>
          <p:nvPr/>
        </p:nvSpPr>
        <p:spPr>
          <a:xfrm>
            <a:off x="2339752" y="149283"/>
            <a:ext cx="6408712" cy="615421"/>
          </a:xfrm>
          <a:prstGeom prst="wedgeRoundRectCallout">
            <a:avLst>
              <a:gd name="adj1" fmla="val 52785"/>
              <a:gd name="adj2" fmla="val -4697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הנכנס לביתו במוצאי שבת - מברך על היין ועל המאור ועל הבשמים ואחר כך אומר הבדלה,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ואם אין לו אלא כוס אחד, </a:t>
            </a:r>
            <a:r>
              <a:rPr lang="he-IL" sz="1400" b="1" dirty="0">
                <a:solidFill>
                  <a:srgbClr val="F79646">
                    <a:lumMod val="50000"/>
                  </a:srgbClr>
                </a:solidFill>
              </a:rPr>
              <a:t>מניחו לאחר המזון 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ומשלשלן כולן לאחריו.</a:t>
            </a:r>
          </a:p>
        </p:txBody>
      </p:sp>
      <p:sp>
        <p:nvSpPr>
          <p:cNvPr id="8" name="הסבר מלבני מעוגל 6">
            <a:extLst>
              <a:ext uri="{FF2B5EF4-FFF2-40B4-BE49-F238E27FC236}">
                <a16:creationId xmlns:a16="http://schemas.microsoft.com/office/drawing/2014/main" id="{513D694C-5A57-6D08-B199-7EC2505B884D}"/>
              </a:ext>
            </a:extLst>
          </p:cNvPr>
          <p:cNvSpPr/>
          <p:nvPr/>
        </p:nvSpPr>
        <p:spPr>
          <a:xfrm>
            <a:off x="179512" y="1196753"/>
            <a:ext cx="3600400" cy="1008112"/>
          </a:xfrm>
          <a:prstGeom prst="wedgeRoundRectCallout">
            <a:avLst>
              <a:gd name="adj1" fmla="val 53950"/>
              <a:gd name="adj2" fmla="val -25855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משנה נא ע"ב: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בא להן יין אחר המזון, אם אין שם אלא אותו כוס -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בית שמאי אומרים: מברך על היין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ואח''כ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מברך על המזון,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ובית הלל אומרים: מברך על המזון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ואח''כ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מברך על היין.</a:t>
            </a:r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677C8E9F-801B-13A6-919E-433F29CB079D}"/>
              </a:ext>
            </a:extLst>
          </p:cNvPr>
          <p:cNvSpPr txBox="1"/>
          <p:nvPr/>
        </p:nvSpPr>
        <p:spPr>
          <a:xfrm>
            <a:off x="8447147" y="2641808"/>
            <a:ext cx="611560" cy="40934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300" dirty="0"/>
              <a:t>①</a:t>
            </a:r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8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2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r>
              <a:rPr lang="he-IL" sz="1300" dirty="0"/>
              <a:t>②</a:t>
            </a:r>
          </a:p>
        </p:txBody>
      </p:sp>
    </p:spTree>
    <p:extLst>
      <p:ext uri="{BB962C8B-B14F-4D97-AF65-F5344CB8AC3E}">
        <p14:creationId xmlns:p14="http://schemas.microsoft.com/office/powerpoint/2010/main" val="1226986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1940" y="35330"/>
            <a:ext cx="144016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נב עמוד א - דף נב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107503" y="-5710"/>
            <a:ext cx="8589939" cy="69179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ב''ש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אומרים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וכו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': </a:t>
            </a:r>
          </a:p>
          <a:p>
            <a:pPr>
              <a:lnSpc>
                <a:spcPct val="120000"/>
              </a:lnSpc>
            </a:pPr>
            <a:endParaRPr lang="he-IL" sz="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ת''ר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ב''ש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אומרים: </a:t>
            </a: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נוטלין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לידים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ואח''כ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מוזגין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את הכוס,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שאם אתה אומר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מוזגין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את הכוס תחלה - גזרה שמא יטמאו משקין שאחורי הכוס מחמת ידיו ויחזרו ויטמאו את הכוס.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    -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וליטמו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ידים לכוס!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      ידים שניות הן ואין שני עושה שלישי בחולין אלא על ידי משקין.</a:t>
            </a:r>
          </a:p>
          <a:p>
            <a:pPr>
              <a:lnSpc>
                <a:spcPct val="120000"/>
              </a:lnSpc>
            </a:pPr>
            <a:endParaRPr lang="he-IL" sz="3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ובה''א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מוזגין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את הכוס ואחר כך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נוטלין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לידים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שאם אתה אומר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נוטלין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לידים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תחלה - גזרה שמא יטמאו משקין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שבידים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מחמת הכוס ויחזרו ויטמאו את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הידים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    -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וניטמי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כוס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לידים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!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      אין כלי מטמא אדם. </a:t>
            </a:r>
          </a:p>
          <a:p>
            <a:pPr>
              <a:lnSpc>
                <a:spcPct val="120000"/>
              </a:lnSpc>
            </a:pPr>
            <a:endParaRPr lang="he-IL" sz="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    -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וניטמי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למשקין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שבתוכו!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      הכא בכלי שנטמאו אחוריו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במשקין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עסקינן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דתוכו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טהור וגבו טמא,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דתנן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כלי שנטמאו אחוריו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במשקין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- אחוריו טמאים, תוכו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ואוגנו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ואזנו וידיו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טהורין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, נטמא תוכו - נטמא כולו. </a:t>
            </a:r>
          </a:p>
          <a:p>
            <a:pPr>
              <a:lnSpc>
                <a:spcPct val="120000"/>
              </a:lnSpc>
            </a:pPr>
            <a:endParaRPr lang="he-IL" sz="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             במאי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קא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מיפלגי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            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ב''ש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סברי אסור להשתמש בכלי שנטמאו אחוריו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במשקין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גזרה משום ניצוצות,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            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וליכא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למגזר שמא יטמאו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המשקין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שבידים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בכוס.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            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וב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''ה סברי מותר להשתמש בכלי שנטמאו אחוריו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במשקין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, אמרי ניצוצות לא שכיחי,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             ואיכא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למיחש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שמא יטמאו משקין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שבידים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מחמת הכוס.</a:t>
            </a:r>
          </a:p>
          <a:p>
            <a:pPr>
              <a:lnSpc>
                <a:spcPct val="120000"/>
              </a:lnSpc>
            </a:pPr>
            <a:endParaRPr lang="he-IL" sz="3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ד''א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: תכף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לנט''י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סעודה.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מאי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ד''א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ה''ק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להו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ב''ה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לב''ש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לדידכו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דאמריתו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אסור להשתמש בכלי שאחוריו טמאין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דגזרינן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משום ניצוצות,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אפ''ה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הא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עדיפא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דתכף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לנט''י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סעודה.</a:t>
            </a:r>
          </a:p>
        </p:txBody>
      </p:sp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0AA78E87-BC54-0950-9762-72C30BEA0A00}"/>
              </a:ext>
            </a:extLst>
          </p:cNvPr>
          <p:cNvSpPr/>
          <p:nvPr/>
        </p:nvSpPr>
        <p:spPr>
          <a:xfrm>
            <a:off x="1619672" y="101257"/>
            <a:ext cx="3600400" cy="906041"/>
          </a:xfrm>
          <a:prstGeom prst="wedgeRoundRectCallout">
            <a:avLst>
              <a:gd name="adj1" fmla="val 52785"/>
              <a:gd name="adj2" fmla="val -4697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משנה נא ע"ב:</a:t>
            </a:r>
          </a:p>
          <a:p>
            <a:pPr>
              <a:lnSpc>
                <a:spcPct val="120000"/>
              </a:lnSpc>
            </a:pP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ב''ש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אומרים: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נוטלין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לידים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ואח''כ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מוזגין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את הכוס, </a:t>
            </a:r>
          </a:p>
          <a:p>
            <a:pPr>
              <a:lnSpc>
                <a:spcPct val="120000"/>
              </a:lnSpc>
            </a:pP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וב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''ה אומרים: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מוזגין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את הכוס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ואח''כ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נוטלין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לידים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</p:txBody>
      </p:sp>
      <p:sp>
        <p:nvSpPr>
          <p:cNvPr id="9" name="TextBox 5">
            <a:extLst>
              <a:ext uri="{FF2B5EF4-FFF2-40B4-BE49-F238E27FC236}">
                <a16:creationId xmlns:a16="http://schemas.microsoft.com/office/drawing/2014/main" id="{3A12497B-EA37-545C-6DAC-BD1C57D448A1}"/>
              </a:ext>
            </a:extLst>
          </p:cNvPr>
          <p:cNvSpPr txBox="1"/>
          <p:nvPr/>
        </p:nvSpPr>
        <p:spPr>
          <a:xfrm>
            <a:off x="8589067" y="4030231"/>
            <a:ext cx="480985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ב</a:t>
            </a:r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9C46AC42-A906-2350-12C6-645D7FDD978B}"/>
              </a:ext>
            </a:extLst>
          </p:cNvPr>
          <p:cNvSpPr txBox="1"/>
          <p:nvPr/>
        </p:nvSpPr>
        <p:spPr>
          <a:xfrm>
            <a:off x="8571606" y="2616641"/>
            <a:ext cx="361265" cy="336245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/>
              <a:t>①</a:t>
            </a:r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400" dirty="0"/>
          </a:p>
          <a:p>
            <a:endParaRPr lang="he-IL" sz="105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r>
              <a:rPr lang="he-IL" sz="1000" dirty="0"/>
              <a:t>②</a:t>
            </a:r>
          </a:p>
        </p:txBody>
      </p:sp>
    </p:spTree>
    <p:extLst>
      <p:ext uri="{BB962C8B-B14F-4D97-AF65-F5344CB8AC3E}">
        <p14:creationId xmlns:p14="http://schemas.microsoft.com/office/powerpoint/2010/main" val="2025642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217096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נב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179512" y="27846"/>
            <a:ext cx="8280920" cy="68256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ב''ש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אומרים מקנח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וכו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': 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ת''ר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בית שמאי אומרים: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מקנח ידיו במפה ומניחה על השלחן,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שאם אתה אומר על הכסת - גזרה שמא יטמאו משקין שבמפה מחמת הכסת ויחזרו ויטמאו את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הידים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    -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ונטמייה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כסת למפה!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      אין כלי מטמא כלי. </a:t>
            </a:r>
          </a:p>
          <a:p>
            <a:pPr>
              <a:lnSpc>
                <a:spcPct val="120000"/>
              </a:lnSpc>
            </a:pPr>
            <a:endParaRPr lang="he-IL" sz="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    -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ונטמייה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כסת לגברא גופיה!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      אין כלי מטמא אדם. 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ובה''א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על הכסת,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שאם אתה אומר על השלחן - גזרה שמא יטמאו משקים שבמפה מחמת השלחן ויחזרו ויטמאו את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האוכלין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    - ולטמא שלחן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לאוכלין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שבתוכו!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      הכא בשלחן שני עסקינן ואין שני עושה שלישי בחולין אלא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ע''י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משקין. 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             במאי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קמיפלגי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            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ב''ש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סברי אסור להשתמש בשלחן שני גזרה משום אוכלי תרומה,      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            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וב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''ה סברי מותר להשתמש בשלחן שני אוכלי תרומה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זריזין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הם.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ד''א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: אין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נט''י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לחולין מן התורה.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מאי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ד''א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הכי קאמרי להו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ב''ה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לב''ש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וכי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תימרו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מ''ש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גבי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אוכלין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דחיישינן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ומ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''ש גבי ידים דלא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חיישינן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אפילו הכי הא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עדיפא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דאין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נט''י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לחולין מן התורה - מוטב שיטמאו ידים דלית להו עיקר מדאורייתא ואל יטמאו אוכלים דאית להו עיקר מדאורייתא.</a:t>
            </a:r>
          </a:p>
        </p:txBody>
      </p:sp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CF89B356-7FAA-68A4-8964-6EADC84686DF}"/>
              </a:ext>
            </a:extLst>
          </p:cNvPr>
          <p:cNvSpPr/>
          <p:nvPr/>
        </p:nvSpPr>
        <p:spPr>
          <a:xfrm>
            <a:off x="1509212" y="101257"/>
            <a:ext cx="3672408" cy="906041"/>
          </a:xfrm>
          <a:prstGeom prst="wedgeRoundRectCallout">
            <a:avLst>
              <a:gd name="adj1" fmla="val 52785"/>
              <a:gd name="adj2" fmla="val -4697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משנה נא ע"ב:</a:t>
            </a:r>
          </a:p>
          <a:p>
            <a:pPr>
              <a:lnSpc>
                <a:spcPct val="120000"/>
              </a:lnSpc>
            </a:pP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ב''ש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אומרים: מקנח ידיו במפה ומניחה על השלחן,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וב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''ה אומרים: על הכסת.</a:t>
            </a:r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E9487110-F033-38BC-D91F-960573CDE32E}"/>
              </a:ext>
            </a:extLst>
          </p:cNvPr>
          <p:cNvSpPr txBox="1"/>
          <p:nvPr/>
        </p:nvSpPr>
        <p:spPr>
          <a:xfrm>
            <a:off x="8427590" y="3312854"/>
            <a:ext cx="361265" cy="20774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/>
              <a:t>①</a:t>
            </a:r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1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9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r>
              <a:rPr lang="he-IL" sz="1000" dirty="0"/>
              <a:t>②</a:t>
            </a:r>
          </a:p>
        </p:txBody>
      </p:sp>
    </p:spTree>
    <p:extLst>
      <p:ext uri="{BB962C8B-B14F-4D97-AF65-F5344CB8AC3E}">
        <p14:creationId xmlns:p14="http://schemas.microsoft.com/office/powerpoint/2010/main" val="101999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217096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נב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1115616" y="272089"/>
            <a:ext cx="7416824" cy="59652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בש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''א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מכבדין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וכו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': </a:t>
            </a:r>
          </a:p>
          <a:p>
            <a:pPr>
              <a:lnSpc>
                <a:spcPct val="120000"/>
              </a:lnSpc>
            </a:pPr>
            <a:endParaRPr lang="he-IL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ת''ר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endParaRPr lang="he-IL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בש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''א: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מכבדין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את הבית ואחר כך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נוטלין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לידים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שאם אתה אומר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נוטלין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לידים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תחלה - נמצא אתה מפסיד את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האוכלין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אבל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נט''י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לב''ש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תחלה לא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סבירא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להו,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מ''ט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? משום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פירורין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he-IL" sz="105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ובה''א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אם שמש תלמיד חכם הוא נוטל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פירורין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שיש בהן כזית ומניח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פירורין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שאין בהן כזית. </a:t>
            </a:r>
          </a:p>
          <a:p>
            <a:pPr>
              <a:lnSpc>
                <a:spcPct val="120000"/>
              </a:lnSpc>
            </a:pPr>
            <a:endParaRPr lang="he-IL" sz="3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מסייע ליה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' יוחנן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דא''ר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יוחנן: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פירורין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שאין בהם כזית מותר לאבדן ביד. </a:t>
            </a: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במאי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קמיפלגי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ב''ה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סברי אסור להשתמש בשמש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ע''ה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וב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''ש סברי מותר להשתמש בשמש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ע''ה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א''ר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יוסי בר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חנינא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א''ר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הונא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בכוליה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פרקין הלכה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כב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''ה בר מהא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דהלכה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כב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''ש,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ור'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אושעיא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מתני איפכא ובהא נמי הלכה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כב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''ה.</a:t>
            </a:r>
          </a:p>
        </p:txBody>
      </p:sp>
      <p:sp>
        <p:nvSpPr>
          <p:cNvPr id="4" name="הסבר מלבני מעוגל 6">
            <a:extLst>
              <a:ext uri="{FF2B5EF4-FFF2-40B4-BE49-F238E27FC236}">
                <a16:creationId xmlns:a16="http://schemas.microsoft.com/office/drawing/2014/main" id="{A69E4C79-9C4D-9BEF-D4FA-FBEC72974A2F}"/>
              </a:ext>
            </a:extLst>
          </p:cNvPr>
          <p:cNvSpPr/>
          <p:nvPr/>
        </p:nvSpPr>
        <p:spPr>
          <a:xfrm>
            <a:off x="1403648" y="290711"/>
            <a:ext cx="3777972" cy="906041"/>
          </a:xfrm>
          <a:prstGeom prst="wedgeRoundRectCallout">
            <a:avLst>
              <a:gd name="adj1" fmla="val 52785"/>
              <a:gd name="adj2" fmla="val -4697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משנה נא ע"ב:</a:t>
            </a:r>
          </a:p>
          <a:p>
            <a:pPr>
              <a:lnSpc>
                <a:spcPct val="120000"/>
              </a:lnSpc>
            </a:pP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ב''ש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אומרים: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מכבדין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את הבית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ואח''כ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נוטלין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לידים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,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וב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''ה אומרים: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נוטלין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לידים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ואח''כ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מכבדין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את הבית. </a:t>
            </a:r>
          </a:p>
        </p:txBody>
      </p:sp>
    </p:spTree>
    <p:extLst>
      <p:ext uri="{BB962C8B-B14F-4D97-AF65-F5344CB8AC3E}">
        <p14:creationId xmlns:p14="http://schemas.microsoft.com/office/powerpoint/2010/main" val="2958751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217096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נב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1043608" y="116632"/>
            <a:ext cx="7416824" cy="464486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בש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''א נר ומזון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וכו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': 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רב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הונא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בר יהודה איקלע לבי רבא,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חזייה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לרבא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דבריך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</a:t>
            </a:r>
            <a:r>
              <a:rPr lang="he-I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בשמים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ברישא,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א''ל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מכדי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ב''ש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וב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''ה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אמאור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לא פליגי,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דתניא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000" dirty="0">
                <a:solidFill>
                  <a:srgbClr val="000000"/>
                </a:solidFill>
                <a:latin typeface="Arial" panose="020B0604020202020204" pitchFamily="34" charset="0"/>
              </a:rPr>
              <a:t>(צ"ל: </a:t>
            </a:r>
            <a:r>
              <a:rPr lang="he-IL" sz="1000" dirty="0" err="1">
                <a:solidFill>
                  <a:srgbClr val="000000"/>
                </a:solidFill>
                <a:latin typeface="Arial" panose="020B0604020202020204" pitchFamily="34" charset="0"/>
              </a:rPr>
              <a:t>דתנן</a:t>
            </a:r>
            <a:r>
              <a:rPr lang="he-IL" sz="100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r>
              <a:rPr lang="he-IL" sz="160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בש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''א: </a:t>
            </a: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נר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ומזון בשמים והבדלה,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ובה''א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: </a:t>
            </a: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נר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ובשמים מזון והבדלה.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עני רבא בתריה: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זו דברי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ר''מ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אבל ר' יהודה אומר: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לא נחלקו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ב''ש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וב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''ה על המזון שהוא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בתחלה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ועל הבדלה שהיא בסוף,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על מה נחלקו על המאור ועל הבשמים -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שבש''א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על המאור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ואח''כ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בשמים,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ובה''א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בשמים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ואח''כ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מאור,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וא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''ר יוחנן: נהגו העם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כב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''ה אליבא דרבי יהודה.</a:t>
            </a:r>
          </a:p>
        </p:txBody>
      </p:sp>
      <p:sp>
        <p:nvSpPr>
          <p:cNvPr id="4" name="הסבר מלבני מעוגל 6">
            <a:extLst>
              <a:ext uri="{FF2B5EF4-FFF2-40B4-BE49-F238E27FC236}">
                <a16:creationId xmlns:a16="http://schemas.microsoft.com/office/drawing/2014/main" id="{A69E4C79-9C4D-9BEF-D4FA-FBEC72974A2F}"/>
              </a:ext>
            </a:extLst>
          </p:cNvPr>
          <p:cNvSpPr/>
          <p:nvPr/>
        </p:nvSpPr>
        <p:spPr>
          <a:xfrm>
            <a:off x="1763688" y="146695"/>
            <a:ext cx="2913876" cy="906041"/>
          </a:xfrm>
          <a:prstGeom prst="wedgeRoundRectCallout">
            <a:avLst>
              <a:gd name="adj1" fmla="val 52785"/>
              <a:gd name="adj2" fmla="val -4697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משנה נא ע"ב:</a:t>
            </a:r>
          </a:p>
          <a:p>
            <a:pPr>
              <a:lnSpc>
                <a:spcPct val="120000"/>
              </a:lnSpc>
            </a:pP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ב''ש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אומרים: נר ומזון בשמים והבדלה,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וב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''ה אומרים: נר ובשמים מזון והבדלה. </a:t>
            </a:r>
          </a:p>
        </p:txBody>
      </p:sp>
      <p:graphicFrame>
        <p:nvGraphicFramePr>
          <p:cNvPr id="3" name="טבלה 2">
            <a:extLst>
              <a:ext uri="{FF2B5EF4-FFF2-40B4-BE49-F238E27FC236}">
                <a16:creationId xmlns:a16="http://schemas.microsoft.com/office/drawing/2014/main" id="{6B20F719-43C5-95A1-9071-739723E3A2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986973"/>
              </p:ext>
            </p:extLst>
          </p:nvPr>
        </p:nvGraphicFramePr>
        <p:xfrm>
          <a:off x="1115616" y="5085184"/>
          <a:ext cx="7272804" cy="1112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61164">
                  <a:extLst>
                    <a:ext uri="{9D8B030D-6E8A-4147-A177-3AD203B41FA5}">
                      <a16:colId xmlns:a16="http://schemas.microsoft.com/office/drawing/2014/main" val="615792925"/>
                    </a:ext>
                  </a:extLst>
                </a:gridCol>
                <a:gridCol w="661164">
                  <a:extLst>
                    <a:ext uri="{9D8B030D-6E8A-4147-A177-3AD203B41FA5}">
                      <a16:colId xmlns:a16="http://schemas.microsoft.com/office/drawing/2014/main" val="4045308955"/>
                    </a:ext>
                  </a:extLst>
                </a:gridCol>
                <a:gridCol w="661164">
                  <a:extLst>
                    <a:ext uri="{9D8B030D-6E8A-4147-A177-3AD203B41FA5}">
                      <a16:colId xmlns:a16="http://schemas.microsoft.com/office/drawing/2014/main" val="2289874216"/>
                    </a:ext>
                  </a:extLst>
                </a:gridCol>
                <a:gridCol w="661164">
                  <a:extLst>
                    <a:ext uri="{9D8B030D-6E8A-4147-A177-3AD203B41FA5}">
                      <a16:colId xmlns:a16="http://schemas.microsoft.com/office/drawing/2014/main" val="2111267699"/>
                    </a:ext>
                  </a:extLst>
                </a:gridCol>
                <a:gridCol w="661164">
                  <a:extLst>
                    <a:ext uri="{9D8B030D-6E8A-4147-A177-3AD203B41FA5}">
                      <a16:colId xmlns:a16="http://schemas.microsoft.com/office/drawing/2014/main" val="240453034"/>
                    </a:ext>
                  </a:extLst>
                </a:gridCol>
                <a:gridCol w="661164">
                  <a:extLst>
                    <a:ext uri="{9D8B030D-6E8A-4147-A177-3AD203B41FA5}">
                      <a16:colId xmlns:a16="http://schemas.microsoft.com/office/drawing/2014/main" val="1686226988"/>
                    </a:ext>
                  </a:extLst>
                </a:gridCol>
                <a:gridCol w="661164">
                  <a:extLst>
                    <a:ext uri="{9D8B030D-6E8A-4147-A177-3AD203B41FA5}">
                      <a16:colId xmlns:a16="http://schemas.microsoft.com/office/drawing/2014/main" val="1972167955"/>
                    </a:ext>
                  </a:extLst>
                </a:gridCol>
                <a:gridCol w="661164">
                  <a:extLst>
                    <a:ext uri="{9D8B030D-6E8A-4147-A177-3AD203B41FA5}">
                      <a16:colId xmlns:a16="http://schemas.microsoft.com/office/drawing/2014/main" val="554044105"/>
                    </a:ext>
                  </a:extLst>
                </a:gridCol>
                <a:gridCol w="661164">
                  <a:extLst>
                    <a:ext uri="{9D8B030D-6E8A-4147-A177-3AD203B41FA5}">
                      <a16:colId xmlns:a16="http://schemas.microsoft.com/office/drawing/2014/main" val="1997795041"/>
                    </a:ext>
                  </a:extLst>
                </a:gridCol>
                <a:gridCol w="661164">
                  <a:extLst>
                    <a:ext uri="{9D8B030D-6E8A-4147-A177-3AD203B41FA5}">
                      <a16:colId xmlns:a16="http://schemas.microsoft.com/office/drawing/2014/main" val="2047733366"/>
                    </a:ext>
                  </a:extLst>
                </a:gridCol>
                <a:gridCol w="661164">
                  <a:extLst>
                    <a:ext uri="{9D8B030D-6E8A-4147-A177-3AD203B41FA5}">
                      <a16:colId xmlns:a16="http://schemas.microsoft.com/office/drawing/2014/main" val="1482553143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algn="ctr" rtl="1"/>
                      <a:r>
                        <a:rPr lang="he-IL" sz="1300" dirty="0"/>
                        <a:t>רבי מאיר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1300" dirty="0"/>
                    </a:p>
                  </a:txBody>
                  <a:tcP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 rtl="1"/>
                      <a:r>
                        <a:rPr lang="he-IL" sz="1300" dirty="0"/>
                        <a:t>רבי יהודה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666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300" dirty="0"/>
                        <a:t>ב"ש: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/>
                        <a:t>נר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/>
                        <a:t>מזון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/>
                        <a:t>בשמים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/>
                        <a:t>הבדלה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3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300" dirty="0"/>
                        <a:t>ב"ש: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/>
                        <a:t>מזון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/>
                        <a:t>מאור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/>
                        <a:t>בשמים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/>
                        <a:t>הבדלה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310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300" dirty="0"/>
                        <a:t>ב"ה: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/>
                        <a:t>נר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/>
                        <a:t>בשמים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/>
                        <a:t>מזון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/>
                        <a:t>הבדלה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3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300" dirty="0"/>
                        <a:t>ב"ה: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/>
                        <a:t>מזון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/>
                        <a:t>בשמים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/>
                        <a:t>מאור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/>
                        <a:t>הבדלה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096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5481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217096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נב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539552" y="1052736"/>
            <a:ext cx="7848872" cy="50880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בש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''א שברא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כו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':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 רבא: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בברא -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כ''ע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לא פליגי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דברא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משמע,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כי פליגי בבורא -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ב''ש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סברי בורא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דעתיד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למברא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וב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''ה סברי בורא נמי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דברא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משמע.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מתיב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רב יוסף: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יוֹצֵר אוֹר </a:t>
            </a:r>
            <a:r>
              <a:rPr lang="he-IL" sz="1600" b="1" dirty="0">
                <a:solidFill>
                  <a:srgbClr val="002060"/>
                </a:solidFill>
                <a:latin typeface="Arial" panose="020B0604020202020204" pitchFamily="34" charset="0"/>
              </a:rPr>
              <a:t>וּבוֹרֵא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 חֹשֶׁךְ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יוֹצֵר הָרִים </a:t>
            </a:r>
            <a:r>
              <a:rPr lang="he-IL" sz="1600" b="1" dirty="0">
                <a:solidFill>
                  <a:srgbClr val="002060"/>
                </a:solidFill>
                <a:latin typeface="Arial" panose="020B0604020202020204" pitchFamily="34" charset="0"/>
              </a:rPr>
              <a:t>וּבוֹרֵא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 רוּחַ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</a:t>
            </a:r>
            <a:r>
              <a:rPr lang="he-IL" sz="1600" b="1" dirty="0">
                <a:solidFill>
                  <a:srgbClr val="002060"/>
                </a:solidFill>
                <a:latin typeface="Arial" panose="020B0604020202020204" pitchFamily="34" charset="0"/>
              </a:rPr>
              <a:t>בּוֹרֵא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 הַשָּׁמַיִם </a:t>
            </a:r>
            <a:r>
              <a:rPr lang="he-IL" sz="1600" dirty="0" err="1">
                <a:solidFill>
                  <a:srgbClr val="002060"/>
                </a:solidFill>
                <a:latin typeface="Arial" panose="020B0604020202020204" pitchFamily="34" charset="0"/>
              </a:rPr>
              <a:t>וְנוֹטֵיהֶם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".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אלא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א''ר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יוסף: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בברא ובורא -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כ''ע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לא פליגי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דברא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משמע,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כי פליגי במאור ומאורי -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דב''ש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סברי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חדא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נהורא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איכא בנורא,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וב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''ה סברי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טובא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נהורי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איכא בנורא.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תנ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''ה: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אמרו להם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ב''ה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לב''ש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: הרבה מאורות יש באור.</a:t>
            </a:r>
          </a:p>
        </p:txBody>
      </p:sp>
      <p:sp>
        <p:nvSpPr>
          <p:cNvPr id="4" name="הסבר מלבני מעוגל 6">
            <a:extLst>
              <a:ext uri="{FF2B5EF4-FFF2-40B4-BE49-F238E27FC236}">
                <a16:creationId xmlns:a16="http://schemas.microsoft.com/office/drawing/2014/main" id="{A69E4C79-9C4D-9BEF-D4FA-FBEC72974A2F}"/>
              </a:ext>
            </a:extLst>
          </p:cNvPr>
          <p:cNvSpPr/>
          <p:nvPr/>
        </p:nvSpPr>
        <p:spPr>
          <a:xfrm>
            <a:off x="2195736" y="146695"/>
            <a:ext cx="2481828" cy="906041"/>
          </a:xfrm>
          <a:prstGeom prst="wedgeRoundRectCallout">
            <a:avLst>
              <a:gd name="adj1" fmla="val 52785"/>
              <a:gd name="adj2" fmla="val -4697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משנה נא ע"ב:</a:t>
            </a:r>
          </a:p>
          <a:p>
            <a:pPr>
              <a:lnSpc>
                <a:spcPct val="120000"/>
              </a:lnSpc>
            </a:pP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ב''ש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אומרים: שברא מאור האש, </a:t>
            </a:r>
          </a:p>
          <a:p>
            <a:pPr>
              <a:lnSpc>
                <a:spcPct val="120000"/>
              </a:lnSpc>
            </a:pP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וב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''ה אומרים: בורא מאורי האש. </a:t>
            </a:r>
          </a:p>
        </p:txBody>
      </p:sp>
    </p:spTree>
    <p:extLst>
      <p:ext uri="{BB962C8B-B14F-4D97-AF65-F5344CB8AC3E}">
        <p14:creationId xmlns:p14="http://schemas.microsoft.com/office/powerpoint/2010/main" val="96959507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33405</TotalTime>
  <Words>2171</Words>
  <Application>Microsoft Office PowerPoint</Application>
  <PresentationFormat>‫הצגה על המסך (4:3)</PresentationFormat>
  <Paragraphs>361</Paragraphs>
  <Slides>11</Slides>
  <Notes>9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4" baseType="lpstr">
      <vt:lpstr>Arial</vt:lpstr>
      <vt:lpstr>Calibri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נועם שפירא</cp:lastModifiedBy>
  <cp:revision>2757</cp:revision>
  <dcterms:created xsi:type="dcterms:W3CDTF">2015-01-28T10:22:53Z</dcterms:created>
  <dcterms:modified xsi:type="dcterms:W3CDTF">2024-05-30T08:15:39Z</dcterms:modified>
</cp:coreProperties>
</file>