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699" r:id="rId2"/>
    <p:sldId id="743" r:id="rId3"/>
    <p:sldId id="757" r:id="rId4"/>
    <p:sldId id="756" r:id="rId5"/>
    <p:sldId id="758" r:id="rId6"/>
    <p:sldId id="759" r:id="rId7"/>
    <p:sldId id="760" r:id="rId8"/>
    <p:sldId id="761" r:id="rId9"/>
    <p:sldId id="767" r:id="rId10"/>
    <p:sldId id="762" r:id="rId11"/>
    <p:sldId id="763" r:id="rId12"/>
    <p:sldId id="764" r:id="rId13"/>
    <p:sldId id="765" r:id="rId14"/>
    <p:sldId id="766" r:id="rId15"/>
    <p:sldId id="429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ה'/סיון/תשפ"ד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6646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9442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1404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2948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1742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4854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0925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4390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3707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7422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0703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2977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525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ה'/סיון/תשפ"ד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ה'/סיון/תשפ"ד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ה'/סיון/תשפ"ד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ה'/סיון/תשפ"ד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ה'/סיון/תשפ"ד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ה'/סיון/תשפ"ד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ה'/סיון/תשפ"ד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ה'/סיון/תשפ"ד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ה'/סיון/תשפ"ד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ה'/סיון/תשפ"ד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ה'/סיון/תשפ"ד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ה'/סיון/תשפ"ד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7252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4000" b="1" dirty="0" err="1">
                <a:solidFill>
                  <a:srgbClr val="C0504D">
                    <a:lumMod val="75000"/>
                  </a:srgbClr>
                </a:solidFill>
              </a:rPr>
              <a:t>נג</a:t>
            </a:r>
            <a:endParaRPr lang="he-IL" sz="4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נג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6)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נג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(סוף הפרק)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957241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נג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323528" y="796732"/>
            <a:ext cx="8357824" cy="2056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אמר רב יהודה אמר רב: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אין מחזרין על האור כדרך שמחזרים על המצות.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זירא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מריש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הוה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מהדרנא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כיון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דשמענא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להא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דרב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יהודה אמר רב, אנא נמי לא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מהדרנא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, אלא אי מקלע לי ממילא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מבריכנא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3922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נג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74617" y="116632"/>
            <a:ext cx="8501839" cy="67601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מי שאכל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וכו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אמר רב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זביד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ואיתימא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רב דימי בר אבא: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מחלוקת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בשכח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, אבל במזיד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ד''ה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יחזור למקומו ויברך.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פשיטא, ושכח תנן!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מהו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דתימא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ה''ה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אפילו במזיד, והאי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דקתני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ושכח להודיעך כחן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דב''ש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קמ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''ל.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תניא: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אמרו להם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ב''ה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לב''ש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: לדבריכם מי שאכל בראש הבירה ושכח וירד ולא ברך יחזור לראש הבירה ויברך?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אמרו להן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לב''ה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: לדבריכם מי ששכח ארנקי בראש הבירה לא יעלה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ויטלנה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? לכבוד עצמו הוא עולה לכבוד שמים לא כל שכן?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הנהו תרי תלמידי,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חד עביד בשוגג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כב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''ש ואשכח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ארנקא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דדהבא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וחד עביד במזיד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כב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''ה ואכליה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אריא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רבה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בב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''ח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הוה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קאזל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בשיירתא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, אכל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ואשתלי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ולא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בריך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אמר: היכי אעביד? אי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אמינא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להו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אנשאי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לברך - אמרי לי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בריך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כל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היכא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דמברכת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לרחמנא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מברכת,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מוטב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דאמינא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להו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אנשאי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יונה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דדהבא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. אמר להו: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אנטרו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לי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דאנשאי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יונה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דדהבא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, אזיל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ובריך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ואשכח יונה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דדהבא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ומאי שנא יונה?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דמתילי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כנסת ישראל ליונה,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"</a:t>
            </a:r>
            <a:r>
              <a:rPr lang="he-IL" sz="1550" dirty="0">
                <a:solidFill>
                  <a:srgbClr val="002060"/>
                </a:solidFill>
                <a:latin typeface="Arial" panose="020B0604020202020204" pitchFamily="34" charset="0"/>
              </a:rPr>
              <a:t>כַּנְפֵי יוֹנָה נֶחְפָּה בַכֶּסֶף וְאֶבְרוֹתֶיהָ בִּירַקְרַק חָרוּץ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" - מה יונה אינה ניצולת אלא בכנפיה, אף ישראל אינן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ניצולין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אלא במצות.</a:t>
            </a:r>
            <a:endParaRPr lang="he-IL" sz="155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040E5AF2-E2DA-1839-81D1-1734EDEFB4A5}"/>
              </a:ext>
            </a:extLst>
          </p:cNvPr>
          <p:cNvSpPr txBox="1"/>
          <p:nvPr/>
        </p:nvSpPr>
        <p:spPr>
          <a:xfrm>
            <a:off x="8524051" y="581868"/>
            <a:ext cx="445332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1900" dirty="0"/>
          </a:p>
          <a:p>
            <a:endParaRPr lang="he-IL" dirty="0"/>
          </a:p>
          <a:p>
            <a:endParaRPr lang="he-IL" sz="27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38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1500" dirty="0"/>
          </a:p>
          <a:p>
            <a:endParaRPr lang="he-IL" sz="2100" dirty="0"/>
          </a:p>
          <a:p>
            <a:r>
              <a:rPr lang="he-IL" dirty="0"/>
              <a:t>●</a:t>
            </a:r>
          </a:p>
          <a:p>
            <a:endParaRPr lang="he-IL" sz="900" dirty="0"/>
          </a:p>
          <a:p>
            <a:endParaRPr lang="he-IL" dirty="0"/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504D3AFB-E400-0546-34B3-7FBDD24228BC}"/>
              </a:ext>
            </a:extLst>
          </p:cNvPr>
          <p:cNvSpPr/>
          <p:nvPr/>
        </p:nvSpPr>
        <p:spPr>
          <a:xfrm>
            <a:off x="1547664" y="166966"/>
            <a:ext cx="2664296" cy="1152128"/>
          </a:xfrm>
          <a:prstGeom prst="wedgeRoundRectCallout">
            <a:avLst>
              <a:gd name="adj1" fmla="val 61844"/>
              <a:gd name="adj2" fmla="val -4762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משנה נא ע"ב: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מי שאכל ושכח ולא בירך -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אומרים: יחזור למקומו ויברך, 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''ה אומרים: יברך במקום שנזכר.</a:t>
            </a:r>
          </a:p>
        </p:txBody>
      </p:sp>
    </p:spTree>
    <p:extLst>
      <p:ext uri="{BB962C8B-B14F-4D97-AF65-F5344CB8AC3E}">
        <p14:creationId xmlns:p14="http://schemas.microsoft.com/office/powerpoint/2010/main" val="1985743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נג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971600" y="2258724"/>
            <a:ext cx="7344816" cy="40505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עד אימתי הוא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וכו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כמה שיעור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עכול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יוחנן: כל זמן שאינו רעב.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וריש לקיש אמר: כל זמן שיצמא מחמת אכילתו.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א''ל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רב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יימר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בר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שלמיא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למר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זוטרא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, ואמרי לה רב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יימר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בר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שיזבי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למר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זוטרא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מי אמר ריש לקיש הכי?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והאמר רב אמי אמר ריש לקיש: כמה שיעור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עכול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כדי להלך ארבע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מילין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ל''ק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, כאן באכילה מרובה כאן באכילה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מועטת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504D3AFB-E400-0546-34B3-7FBDD24228BC}"/>
              </a:ext>
            </a:extLst>
          </p:cNvPr>
          <p:cNvSpPr/>
          <p:nvPr/>
        </p:nvSpPr>
        <p:spPr>
          <a:xfrm>
            <a:off x="4355976" y="382989"/>
            <a:ext cx="4032448" cy="1605851"/>
          </a:xfrm>
          <a:prstGeom prst="wedgeRoundRectCallout">
            <a:avLst>
              <a:gd name="adj1" fmla="val 54979"/>
              <a:gd name="adj2" fmla="val -4553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משנה נא ע"ב: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מי שאכל ושכח ולא בירך -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אומרים: יחזור למקומו ויברך,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''ה אומרים: יברך במקום שנזכר.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ועד מתי מברך? עד כדי שיתעכל המזון שבמעיו. 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ABD10A1B-1F8D-F75D-DE07-6344199E44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58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נג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539552" y="1956207"/>
            <a:ext cx="7776864" cy="46079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בא להם יין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וכו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למימרא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דישראל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אע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''ג דלא שמע כולה ברכה עונה - וכי לא שמע היכי נפיק?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חייא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 רב: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בשלא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אכל עמהן,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וכן אמר רב נחמן אמר רבה בר אבוה: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בשלא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אכל עמהן.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רב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לחייא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בריה: ברי, חטוף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ובריך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וכן אמר רב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הונא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לרבה בריה: חטוף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ובריך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למימרא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דמברך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עדיף ממאן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דעני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אמן? והתניא: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יוסי אומר: גדול העונה אמן יותר מן המברך.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א''ל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ר'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נהוראי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השמים כן הוא, תדע שהרי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גוליירין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יורדין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ומתגרין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[במלחמה]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וגבורים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יורדין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ומנצחין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תנאי היא,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דתניא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אחד המברך ואחד העונה אמן במשמע,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אלא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שממהרין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למברך יותר מן העונה אמן. 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504D3AFB-E400-0546-34B3-7FBDD24228BC}"/>
              </a:ext>
            </a:extLst>
          </p:cNvPr>
          <p:cNvSpPr/>
          <p:nvPr/>
        </p:nvSpPr>
        <p:spPr>
          <a:xfrm>
            <a:off x="3995936" y="188640"/>
            <a:ext cx="4392488" cy="1605851"/>
          </a:xfrm>
          <a:prstGeom prst="wedgeRoundRectCallout">
            <a:avLst>
              <a:gd name="adj1" fmla="val 54979"/>
              <a:gd name="adj2" fmla="val -4553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משנה נא ע"ב: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בא להן יין אחר המזון - אם אין שם אלא אותו כוס –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בית שמאי אומרים: מברך על היין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מברך על המזון,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ובית הלל אומרים: מברך על המזון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מברך על היין.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ועונין אמן אחר ישראל המברך,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ואין עונין אמן אחר כותי המברך עד שישמע כל הברכה כולה. 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2E90C7F5-AD5B-CA26-2622-10B66571F2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166577C8-DC84-DADA-3C55-C9F21FFB910B}"/>
              </a:ext>
            </a:extLst>
          </p:cNvPr>
          <p:cNvSpPr txBox="1"/>
          <p:nvPr/>
        </p:nvSpPr>
        <p:spPr>
          <a:xfrm>
            <a:off x="8239512" y="1963737"/>
            <a:ext cx="445332" cy="25083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1900" dirty="0"/>
          </a:p>
          <a:p>
            <a:endParaRPr lang="he-IL" dirty="0"/>
          </a:p>
          <a:p>
            <a:endParaRPr lang="he-IL" dirty="0"/>
          </a:p>
          <a:p>
            <a:endParaRPr lang="he-IL" sz="2100" dirty="0"/>
          </a:p>
          <a:p>
            <a:r>
              <a:rPr lang="he-IL" dirty="0"/>
              <a:t>●</a:t>
            </a:r>
          </a:p>
          <a:p>
            <a:endParaRPr lang="he-IL" sz="9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02136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נג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005156" y="1121251"/>
            <a:ext cx="7344816" cy="5771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בעי מיניה שמואל מרב: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מהו לענות אמן אחר תינוקות של בית רבן?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ליה: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אחר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הכל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עונין אמן חוץ מתינוקות של בית רבן, הואיל ולהתלמד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עשויין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''מ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בדלא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עידן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מפטרייהו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אבל בעידן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מפטרייהו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עונין.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שמן מעכב את הברכה דברי רבי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זילאי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זיואי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אינו מעכב.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אחא אומר: שמן טוב מעכב.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זוהמאי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כשם שמזוהם פסול לעבודה כך ידים מזוהמות פסולות לברכה.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 נחמן בר יצחק: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אנא 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זילאי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זיואי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זוהמאי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ידענא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מתניתא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ידענא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דאמר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רב יהודה אמר רב, ואמרי לה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במתניתא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תנא: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"והתקדשתם" - אלו מים ראשונים, "והייתם קדושים" - אלו מים אחרונים,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"כי קדוש" - זה שמן, "אני יי'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אלהיכם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 - זו ברכה.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הדרן עלך פרק שמיני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5CFCF471-2627-554D-5751-688CF2D34D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2085F61E-8621-20E3-3AAD-92B1B78F2630}"/>
              </a:ext>
            </a:extLst>
          </p:cNvPr>
          <p:cNvSpPr/>
          <p:nvPr/>
        </p:nvSpPr>
        <p:spPr>
          <a:xfrm>
            <a:off x="3995936" y="188641"/>
            <a:ext cx="4392488" cy="864096"/>
          </a:xfrm>
          <a:prstGeom prst="wedgeRoundRectCallout">
            <a:avLst>
              <a:gd name="adj1" fmla="val 54979"/>
              <a:gd name="adj2" fmla="val -4553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משנה נא ע"ב: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ועונין אמן אחר ישראל המברך,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ואין עונין אמן אחר כותי המברך עד שישמע כל הברכה כולה. 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A89BB4E5-B113-6F7D-A662-39039931FECC}"/>
              </a:ext>
            </a:extLst>
          </p:cNvPr>
          <p:cNvSpPr txBox="1"/>
          <p:nvPr/>
        </p:nvSpPr>
        <p:spPr>
          <a:xfrm>
            <a:off x="8231123" y="1126147"/>
            <a:ext cx="445332" cy="28315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1900" dirty="0"/>
          </a:p>
          <a:p>
            <a:endParaRPr lang="he-IL" sz="1200" dirty="0"/>
          </a:p>
          <a:p>
            <a:endParaRPr lang="he-IL" sz="1100" dirty="0"/>
          </a:p>
          <a:p>
            <a:endParaRPr lang="he-IL" sz="1000" dirty="0"/>
          </a:p>
          <a:p>
            <a:endParaRPr lang="he-IL" dirty="0"/>
          </a:p>
          <a:p>
            <a:endParaRPr lang="he-IL" sz="2100" dirty="0"/>
          </a:p>
          <a:p>
            <a:r>
              <a:rPr lang="he-IL" dirty="0"/>
              <a:t>●</a:t>
            </a:r>
          </a:p>
          <a:p>
            <a:endParaRPr lang="he-IL" sz="9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14310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נג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6)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נג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(סוף הפרק)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נד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נג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79512" y="2043082"/>
            <a:ext cx="8123620" cy="39061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נכרי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שהדליק מישראל וישראל שהדליק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מנכרי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עליו.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נכרי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מנכרי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-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מ''ש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נכרי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מנכרי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דלא משום דלא שבת,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ישראל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מנכרי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נמי הא לא שבת!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וכי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תימא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הך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איסורא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אזל ליה והא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אחרינא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הוא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ובידא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דישראל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מתילדא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אלא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דתניא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המוציא שלהבת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לר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''ה חייב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אמאי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חייב? מה שעקר לא הניח ומה שהניח לא עקר!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אלא לעולם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דאיסורא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נמי איתיה וכי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מברך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אתוספתא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דהתירא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מברך.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אי הכי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נכרי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מנכרי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נמי!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ה''נ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גזרה משום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נכרי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ראשון ועמוד ראשון.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12981A9E-3649-054B-D08C-85005457DE4E}"/>
              </a:ext>
            </a:extLst>
          </p:cNvPr>
          <p:cNvSpPr/>
          <p:nvPr/>
        </p:nvSpPr>
        <p:spPr>
          <a:xfrm>
            <a:off x="4550326" y="290711"/>
            <a:ext cx="3816424" cy="1482105"/>
          </a:xfrm>
          <a:prstGeom prst="wedgeRoundRectCallout">
            <a:avLst>
              <a:gd name="adj1" fmla="val 55862"/>
              <a:gd name="adj2" fmla="val -4471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משנה נא ע"ב: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לא על הנר ולא על הבשמים של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עכו''ם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...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גמרא נב ע"ב: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בשלמא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נר משום דלא שבת,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אלא בשמים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מ''ט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לא? ...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6D3DCE5E-2421-0DF4-DC0A-FEE5B238E6F1}"/>
              </a:ext>
            </a:extLst>
          </p:cNvPr>
          <p:cNvSpPr txBox="1"/>
          <p:nvPr/>
        </p:nvSpPr>
        <p:spPr>
          <a:xfrm>
            <a:off x="8143741" y="4167261"/>
            <a:ext cx="495666" cy="11541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①</a:t>
            </a:r>
          </a:p>
          <a:p>
            <a:endParaRPr lang="he-IL" sz="1200" dirty="0"/>
          </a:p>
          <a:p>
            <a:endParaRPr lang="he-IL" sz="900" dirty="0"/>
          </a:p>
          <a:p>
            <a:endParaRPr lang="he-IL" sz="1200" dirty="0"/>
          </a:p>
          <a:p>
            <a:endParaRPr lang="he-IL" sz="1200" dirty="0"/>
          </a:p>
          <a:p>
            <a:r>
              <a:rPr lang="he-IL" sz="12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1226986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נג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2051720" y="188640"/>
            <a:ext cx="6234634" cy="63068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היה מהלך חוץ לכרך וראה אור –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אם רוב נכרים - אינו מברך, אם רוב ישראל - מברך.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הא גופא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קשיא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אמרת: 'אם רוב נכרים אינו מברך' - הא מחצה על מחצה מברך,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והדר תני: 'אם רוב ישראל מברך' - הא מחצה על מחצה אינו מברך.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בדין הוא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דאפי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 מחצה על מחצה נמי מברך,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ואיידי (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דתנ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') רישא 'רוב נכרים' תנא סיפא 'רוב ישראל'.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היה מהלך חוץ לכרך וראה תינוק ואבוקה בידו –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בודק אחריו אם ישראל הוא - מברך, אם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נכרי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הוא - אינו מברך.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מאי איריא תינוק, אפי' גדול נמי!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 יהודה אמר רב: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הכא בסמוך לשקיעת החמה עסקי' -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גדול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מוכחא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מילתא דודאי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נכרי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הוא,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תינוק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אימר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ישראל הוא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אקרי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ונקיט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8F58A05C-2840-898C-37B5-2C651860C203}"/>
              </a:ext>
            </a:extLst>
          </p:cNvPr>
          <p:cNvSpPr txBox="1"/>
          <p:nvPr/>
        </p:nvSpPr>
        <p:spPr>
          <a:xfrm>
            <a:off x="8168908" y="197715"/>
            <a:ext cx="445332" cy="37933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050" dirty="0"/>
          </a:p>
          <a:p>
            <a:endParaRPr lang="he-IL" sz="12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2667629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נג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971600" y="188640"/>
            <a:ext cx="7314754" cy="57897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ת''ר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היה מהלך חוץ לכרך וראה אור - אם עבה כפי הכבשן מברך עליו, ואם לאו אינו מברך עליו.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אור של כבשן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ותניא אידך: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קשיא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בתחלה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הא לבסוף.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אור של תנור ושל כירים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ותניא אידך: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קשיא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בתחלה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הא לבסוף.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תני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אור של בית הכנסת ושל בית המדרש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ותניא אידך: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ל''ק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דאיכא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אדם חשוב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דליכא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אדם חשוב.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בעית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אימא: הא והא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דאיכא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אדם חשוב, ולא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קשיא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דאיכא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חזנא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דליכא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חזנא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ואב''א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הא והא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דאיכא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חזנא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ולא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קשיא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דאיכא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סהרא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והא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דליכא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סהרא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8F58A05C-2840-898C-37B5-2C651860C203}"/>
              </a:ext>
            </a:extLst>
          </p:cNvPr>
          <p:cNvSpPr txBox="1"/>
          <p:nvPr/>
        </p:nvSpPr>
        <p:spPr>
          <a:xfrm>
            <a:off x="8236020" y="197715"/>
            <a:ext cx="445332" cy="44935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26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900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05478F2E-3970-6AC2-BE66-F5E3B29159E0}"/>
              </a:ext>
            </a:extLst>
          </p:cNvPr>
          <p:cNvSpPr txBox="1"/>
          <p:nvPr/>
        </p:nvSpPr>
        <p:spPr>
          <a:xfrm>
            <a:off x="8303132" y="5073302"/>
            <a:ext cx="246086" cy="8233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50" dirty="0"/>
              <a:t>①</a:t>
            </a:r>
          </a:p>
          <a:p>
            <a:endParaRPr lang="he-IL" sz="800" dirty="0"/>
          </a:p>
          <a:p>
            <a:r>
              <a:rPr lang="he-IL" sz="1050" dirty="0"/>
              <a:t>②</a:t>
            </a:r>
          </a:p>
          <a:p>
            <a:endParaRPr lang="he-IL" sz="850" dirty="0"/>
          </a:p>
          <a:p>
            <a:r>
              <a:rPr lang="he-IL" sz="1050" dirty="0"/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72529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נג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115616" y="718915"/>
            <a:ext cx="7170738" cy="37181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ת''ר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היו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יושבין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בבית המדרש והביאו אור לפניהם –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בש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''א: כל אחד ואחד מברך לעצמו, 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ובה''א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: אחד מברך לכולן, משום שנאמר: "בְּרָב עָם הַדְרַת מֶלֶךְ".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בשלמא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ב''ה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מפרשי טעמא,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אלא בית שמאי מאי טעמא? 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קסברי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מפני בטול בית המדרש.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תניא נמי הכי: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של בית רבן גמליאל לא היו אומרים מרפא בבית המדרש מפני בטול בית המדרש.</a:t>
            </a:r>
          </a:p>
        </p:txBody>
      </p:sp>
    </p:spTree>
    <p:extLst>
      <p:ext uri="{BB962C8B-B14F-4D97-AF65-F5344CB8AC3E}">
        <p14:creationId xmlns:p14="http://schemas.microsoft.com/office/powerpoint/2010/main" val="112221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נג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217686" y="188640"/>
            <a:ext cx="7170738" cy="62699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 על הנר ולא על הבשמים של מתים: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מ''ט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נר לכבוד הוא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דעבידא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בשמים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לעבורי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ריחא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הוא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דעבידי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 יהודה אמר רב: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שמוציאין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לפניו ביום ובלילה - אין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עליו,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וכל שאין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מוציאין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לפניו אלא בלילה 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עליו.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הונא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בשמים של בית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הכסא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ושמן העשוי להעביר את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הזוהמא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- אין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עליו.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למימרא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היכא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דלאו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לריחא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עבידא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עלויה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מיתיבי: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הנכנס לחנותו של בשם והריח ריח,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אפילו ישב שם כל היום כלו - אינו מברך אלא פעם אחד,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נכנס ויצא נכנס ויצא - מברך על כל פעם ופעם.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והא הכא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דלאו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לריחא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הוא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דעבידא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וקמברך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אין,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לריחא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נמי הוא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דעבידא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כי היכי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דנירחו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אינשי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וניתו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ונזבון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מיניה. 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9D8DEBBC-5E30-D2E3-CC02-FF9BC88D64DF}"/>
              </a:ext>
            </a:extLst>
          </p:cNvPr>
          <p:cNvSpPr txBox="1"/>
          <p:nvPr/>
        </p:nvSpPr>
        <p:spPr>
          <a:xfrm>
            <a:off x="8236020" y="197715"/>
            <a:ext cx="445332" cy="44781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27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33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9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36649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נג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462648" y="453071"/>
            <a:ext cx="7925776" cy="53801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היה מהלך חוץ לכרך והריח ריח,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אם רוב עובדי כוכבים - אינו מברך, אם רוב ישראל - מברך.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רבי יוסי אומר: אפי' רוב ישראל נמי אינו מברך מפני שבנות ישראל מקטרות לכשפים.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אטו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כולהו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לכשפים מקטרן? 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ה''ל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מיעוטא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לכשפים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ומיעוטא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נמי לגמר את הכלים - 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אשתכח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רובא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דלאו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לריחא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עביד וכל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רובא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דלאו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לריחא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עביד לא מברך. </a:t>
            </a:r>
          </a:p>
          <a:p>
            <a:pPr>
              <a:lnSpc>
                <a:spcPct val="120000"/>
              </a:lnSpc>
            </a:pPr>
            <a:endParaRPr lang="he-IL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אמר ר'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חייא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בר אבא אמר רבי יוחנן: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המהלך בערבי שבתות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בטבריא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ובמוצאי שבתות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בצפורי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והריח ריח -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אינו מברך, מפני שחזקתו אינו עשוי אלא לגמר בו את הכלים. </a:t>
            </a:r>
          </a:p>
          <a:p>
            <a:pPr>
              <a:lnSpc>
                <a:spcPct val="120000"/>
              </a:lnSpc>
            </a:pPr>
            <a:endParaRPr lang="he-IL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תנו רבנן: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היה מהלך בשוק של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עכו''ם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- נתרצה להריח הרי זה חוטא.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9D8DEBBC-5E30-D2E3-CC02-FF9BC88D64DF}"/>
              </a:ext>
            </a:extLst>
          </p:cNvPr>
          <p:cNvSpPr txBox="1"/>
          <p:nvPr/>
        </p:nvSpPr>
        <p:spPr>
          <a:xfrm>
            <a:off x="8277965" y="462146"/>
            <a:ext cx="445332" cy="60631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2700" dirty="0"/>
          </a:p>
          <a:p>
            <a:endParaRPr lang="he-IL" sz="2800" dirty="0"/>
          </a:p>
          <a:p>
            <a:endParaRPr lang="he-IL" sz="2700" dirty="0"/>
          </a:p>
          <a:p>
            <a:endParaRPr lang="he-IL" sz="27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50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9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7263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נג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-50334" y="104302"/>
            <a:ext cx="8870806" cy="67140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ואין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על הנר עד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שיאותו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אמר רב יהודה אמר רב: לא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יאותו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יאותו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ממש, אלא כל שאילו עומד בקרוב ומשתמש לאורה ואפילו ברחוק מקום.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וכן אמר רב אשי: ברחוק מקום שנינו.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מיתיבי: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     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היתה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לו נר טמונה בחיקו או בפנס או שראה שלהבת ולא נשתמש לאורה או נשתמש לאורה ולא ראה שלהבת –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      אינו מברך עד שיראה שלהבת וישתמש לאורה.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בשלמא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משתמש לאורה ולא ראה שלהבת - משכחת לה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דקיימא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בקרן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זוית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אלא ראה שלהבת ולא נשתמש לאורה - היכי משכחת לה, לאו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דמרחקא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לא כגון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דעמיא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ואזלא.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ת''ר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      גחלים לוחשות -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עליהן,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אוממות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 אין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עליהן.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ה''ד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לוחשות?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אמר רב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חסדא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: כל שאילו מכניס לתוכן קיסם ודולקת מאיליה.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איבעיא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להו: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אוממות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או עוממות?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ת''ש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דאמר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רב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חסדא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בר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אבדימי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550" dirty="0">
                <a:solidFill>
                  <a:srgbClr val="002060"/>
                </a:solidFill>
                <a:latin typeface="Arial" panose="020B0604020202020204" pitchFamily="34" charset="0"/>
              </a:rPr>
              <a:t>אֲרָזִים לֹא עֲמָמֻהוּ בְּגַן </a:t>
            </a:r>
            <a:r>
              <a:rPr lang="he-IL" sz="1550" dirty="0" err="1">
                <a:solidFill>
                  <a:srgbClr val="002060"/>
                </a:solidFill>
                <a:latin typeface="Arial" panose="020B0604020202020204" pitchFamily="34" charset="0"/>
              </a:rPr>
              <a:t>אֱלֹהִים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ורבא אמר: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יאותו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ממש.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וכמה?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אמר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עולא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: כדי שיכיר בין איסר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לפונדיון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חזקיה אמר: כדי שיכיר בין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מלוזמא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של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טבריא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למלוזמא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של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צפורי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רב יהודה מברך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אדבי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אדא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דיילא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, רבא מברך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אדבי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גוריא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בר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חמא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אביי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מברך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אדבי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בר אבוה.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3379855E-34E8-113A-4945-3A82CB2E7ECB}"/>
              </a:ext>
            </a:extLst>
          </p:cNvPr>
          <p:cNvSpPr txBox="1"/>
          <p:nvPr/>
        </p:nvSpPr>
        <p:spPr>
          <a:xfrm>
            <a:off x="8676456" y="600417"/>
            <a:ext cx="467544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❶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05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1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2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❷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9E238256-6E70-9F15-08A9-C243CB6B39F2}"/>
              </a:ext>
            </a:extLst>
          </p:cNvPr>
          <p:cNvSpPr txBox="1"/>
          <p:nvPr/>
        </p:nvSpPr>
        <p:spPr>
          <a:xfrm>
            <a:off x="8329701" y="1189766"/>
            <a:ext cx="321588" cy="34547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◦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700" dirty="0"/>
          </a:p>
          <a:p>
            <a:endParaRPr lang="he-IL" sz="1050" dirty="0"/>
          </a:p>
          <a:p>
            <a:endParaRPr lang="he-IL" dirty="0"/>
          </a:p>
          <a:p>
            <a:r>
              <a:rPr lang="he-IL" dirty="0"/>
              <a:t>◦</a:t>
            </a:r>
          </a:p>
          <a:p>
            <a:endParaRPr lang="he-IL" dirty="0"/>
          </a:p>
          <a:p>
            <a:endParaRPr lang="he-IL" dirty="0"/>
          </a:p>
          <a:p>
            <a:endParaRPr lang="he-IL" sz="2600" dirty="0"/>
          </a:p>
          <a:p>
            <a:r>
              <a:rPr lang="he-IL" dirty="0"/>
              <a:t>◦</a:t>
            </a:r>
          </a:p>
        </p:txBody>
      </p:sp>
    </p:spTree>
    <p:extLst>
      <p:ext uri="{BB962C8B-B14F-4D97-AF65-F5344CB8AC3E}">
        <p14:creationId xmlns:p14="http://schemas.microsoft.com/office/powerpoint/2010/main" val="2518165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217096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נג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-50334" y="104302"/>
            <a:ext cx="8870806" cy="67140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ואין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על הנר עד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שיאותו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אמר </a:t>
            </a:r>
            <a:r>
              <a:rPr lang="he-IL" sz="1550" dirty="0">
                <a:solidFill>
                  <a:srgbClr val="FF0000"/>
                </a:solidFill>
                <a:latin typeface="Arial" panose="020B0604020202020204" pitchFamily="34" charset="0"/>
              </a:rPr>
              <a:t>רב יהודה 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אמר רב: לא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יאותו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יאותו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ממש, אלא כל שאילו עומד בקרוב ומשתמש לאורה ואפילו ברחוק מקום.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וכן אמר רב אשי: ברחוק מקום שנינו.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מיתיבי: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     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היתה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לו נר טמונה בחיקו או בפנס או שראה שלהבת ולא נשתמש לאורה או נשתמש לאורה ולא ראה שלהבת –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      אינו מברך עד שיראה שלהבת וישתמש לאורה.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בשלמא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משתמש לאורה ולא ראה שלהבת - משכחת לה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דקיימא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בקרן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זוית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אלא ראה שלהבת ולא נשתמש לאורה - היכי משכחת לה, לאו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דמרחקא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לא כגון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דעמיא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ואזלא.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ת''ר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      גחלים לוחשות -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עליהן,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אוממות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 אין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עליהן.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ה''ד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לוחשות?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אמר רב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חסדא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: כל שאילו מכניס לתוכן קיסם ודולקת מאיליה.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איבעיא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להו: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אוממות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או עוממות?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ת''ש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דאמר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רב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חסדא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בר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אבדימי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: "</a:t>
            </a:r>
            <a:r>
              <a:rPr lang="he-IL" sz="1550" dirty="0">
                <a:solidFill>
                  <a:srgbClr val="002060"/>
                </a:solidFill>
                <a:latin typeface="Arial" panose="020B0604020202020204" pitchFamily="34" charset="0"/>
              </a:rPr>
              <a:t>אֲרָזִים לֹא עֲמָמֻהוּ בְּגַן </a:t>
            </a:r>
            <a:r>
              <a:rPr lang="he-IL" sz="1550" dirty="0" err="1">
                <a:solidFill>
                  <a:srgbClr val="002060"/>
                </a:solidFill>
                <a:latin typeface="Arial" panose="020B0604020202020204" pitchFamily="34" charset="0"/>
              </a:rPr>
              <a:t>אֱלֹהִים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ו</a:t>
            </a:r>
            <a:r>
              <a:rPr lang="he-IL" sz="1550" dirty="0">
                <a:solidFill>
                  <a:srgbClr val="7030A0"/>
                </a:solidFill>
                <a:latin typeface="Arial" panose="020B0604020202020204" pitchFamily="34" charset="0"/>
              </a:rPr>
              <a:t>רבא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אמר: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יאותו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ממש.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וכמה?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אמר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עולא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: כדי שיכיר בין איסר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לפונדיון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חזקיה אמר: כדי שיכיר בין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מלוזמא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של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טבריא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למלוזמא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של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צפורי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F0000"/>
                </a:solidFill>
                <a:latin typeface="Arial" panose="020B0604020202020204" pitchFamily="34" charset="0"/>
              </a:rPr>
              <a:t>רב יהודה 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מברך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אדבי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אדא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דיילא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he-IL" sz="1550" dirty="0">
                <a:solidFill>
                  <a:srgbClr val="7030A0"/>
                </a:solidFill>
                <a:latin typeface="Arial" panose="020B0604020202020204" pitchFamily="34" charset="0"/>
              </a:rPr>
              <a:t>רבא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מברך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אדבי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גוריא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בר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חמא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אביי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מברך </a:t>
            </a:r>
            <a:r>
              <a:rPr lang="he-IL" sz="1550" dirty="0" err="1">
                <a:solidFill>
                  <a:srgbClr val="000000"/>
                </a:solidFill>
                <a:latin typeface="Arial" panose="020B0604020202020204" pitchFamily="34" charset="0"/>
              </a:rPr>
              <a:t>אדבי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בר אבוה.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3379855E-34E8-113A-4945-3A82CB2E7ECB}"/>
              </a:ext>
            </a:extLst>
          </p:cNvPr>
          <p:cNvSpPr txBox="1"/>
          <p:nvPr/>
        </p:nvSpPr>
        <p:spPr>
          <a:xfrm>
            <a:off x="8676456" y="600417"/>
            <a:ext cx="467544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❶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05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1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2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❷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9E238256-6E70-9F15-08A9-C243CB6B39F2}"/>
              </a:ext>
            </a:extLst>
          </p:cNvPr>
          <p:cNvSpPr txBox="1"/>
          <p:nvPr/>
        </p:nvSpPr>
        <p:spPr>
          <a:xfrm>
            <a:off x="8329701" y="1189766"/>
            <a:ext cx="321588" cy="34547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◦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700" dirty="0"/>
          </a:p>
          <a:p>
            <a:endParaRPr lang="he-IL" sz="1050" dirty="0"/>
          </a:p>
          <a:p>
            <a:endParaRPr lang="he-IL" dirty="0"/>
          </a:p>
          <a:p>
            <a:r>
              <a:rPr lang="he-IL" dirty="0"/>
              <a:t>◦</a:t>
            </a:r>
          </a:p>
          <a:p>
            <a:endParaRPr lang="he-IL" dirty="0"/>
          </a:p>
          <a:p>
            <a:endParaRPr lang="he-IL" dirty="0"/>
          </a:p>
          <a:p>
            <a:endParaRPr lang="he-IL" sz="2600" dirty="0"/>
          </a:p>
          <a:p>
            <a:r>
              <a:rPr lang="he-IL" dirty="0"/>
              <a:t>◦</a:t>
            </a:r>
          </a:p>
        </p:txBody>
      </p:sp>
    </p:spTree>
    <p:extLst>
      <p:ext uri="{BB962C8B-B14F-4D97-AF65-F5344CB8AC3E}">
        <p14:creationId xmlns:p14="http://schemas.microsoft.com/office/powerpoint/2010/main" val="16199518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33826</TotalTime>
  <Words>2178</Words>
  <Application>Microsoft Office PowerPoint</Application>
  <PresentationFormat>‫הצגה על המסך (4:3)</PresentationFormat>
  <Paragraphs>479</Paragraphs>
  <Slides>15</Slides>
  <Notes>13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8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2783</cp:revision>
  <dcterms:created xsi:type="dcterms:W3CDTF">2015-01-28T10:22:53Z</dcterms:created>
  <dcterms:modified xsi:type="dcterms:W3CDTF">2024-06-11T11:03:49Z</dcterms:modified>
</cp:coreProperties>
</file>