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699" r:id="rId2"/>
    <p:sldId id="722" r:id="rId3"/>
    <p:sldId id="758" r:id="rId4"/>
    <p:sldId id="757" r:id="rId5"/>
    <p:sldId id="759" r:id="rId6"/>
    <p:sldId id="760" r:id="rId7"/>
    <p:sldId id="761" r:id="rId8"/>
    <p:sldId id="762" r:id="rId9"/>
    <p:sldId id="763" r:id="rId10"/>
    <p:sldId id="764" r:id="rId11"/>
    <p:sldId id="429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כ"ו/סיון/תשפ"ד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8045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1075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4854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4904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7058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4369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3643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4952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62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כ"ו/סיון/תשפ"ד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כ"ו/סיון/תשפ"ד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כ"ו/סיון/תשפ"ד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כ"ו/סיון/תשפ"ד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כ"ו/סיון/תשפ"ד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כ"ו/סיון/תשפ"ד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כ"ו/סיון/תשפ"ד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כ"ו/סיון/תשפ"ד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כ"ו/סיון/תשפ"ד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כ"ו/סיון/תשפ"ד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כ"ו/סיון/תשפ"ד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כ"ו/סיון/תשפ"ד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7252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נד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נד ע"א (תחילת הפרק)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נה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7)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95724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305347" y="159820"/>
            <a:ext cx="8230105" cy="61591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 יהודה: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שלשה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צריכין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שימור, ואלו הן: חולה חתן וכלה.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במתניתא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תנא: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חולה חיה חתן וכלה.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ויש אומרים: אף אבל.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ויש אומרים: אף תלמידי חכמים בלילה.</a:t>
            </a:r>
          </a:p>
          <a:p>
            <a:pPr>
              <a:lnSpc>
                <a:spcPct val="120000"/>
              </a:lnSpc>
            </a:pPr>
            <a:endParaRPr lang="he-IL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ואמר רב יהודה: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שלשה דברים [המאריך בהן]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מאריכין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ימיו ושנותיו של אדם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המאריך בתפלתו,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והמאריך על שלחנו,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והמאריך בבית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הכסא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והמאריך בתפלתו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מעליותא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היא?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והאמר רבי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חייא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 אבא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יוחנן: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כל המאריך בתפלתו ומעיין בה סוף בא לידי כאב לב, 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תּוֹחֶלֶת מְמֻשָּׁכָה מַחֲלָה לֵב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''ר יצחק: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שלשה דברים מזכירים עונותיו של אדם, ואלו הן: קיר נטוי ועיון תפלה ומוסר דין על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חבירו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לשמים.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הא 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דמעיין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בה הא דלא מעיין בה, והיכי עביד?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דמפיש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ברחמי.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0D312EF7-441C-2308-141E-41BD16C0CDE4}"/>
              </a:ext>
            </a:extLst>
          </p:cNvPr>
          <p:cNvSpPr txBox="1"/>
          <p:nvPr/>
        </p:nvSpPr>
        <p:spPr>
          <a:xfrm>
            <a:off x="8478613" y="163473"/>
            <a:ext cx="36004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2000" dirty="0"/>
          </a:p>
          <a:p>
            <a:endParaRPr lang="he-IL" sz="16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155998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נד ע"א (תחילת הפרק)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נה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7)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</a:t>
            </a:r>
            <a:r>
              <a:rPr lang="he-IL" sz="2400" b="1" dirty="0" err="1">
                <a:solidFill>
                  <a:srgbClr val="00B050"/>
                </a:solidFill>
              </a:rPr>
              <a:t>נה</a:t>
            </a:r>
            <a:endParaRPr lang="he-IL" sz="2400" b="1" dirty="0">
              <a:solidFill>
                <a:srgbClr val="00B050"/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539552" y="261953"/>
            <a:ext cx="8252259" cy="63437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הרואה מקום שנעשו בו נסים לישראל – אומר: 'ברוך שעשה נסים לאבותינו במקום הזה'.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מקום שנעקרה ממנו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עכו''ם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– אומר: 'ברוך שעקר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עכו''ם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מארצנו'.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 הזיקין ועל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הזועות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ועל הרעמים ועל הרוחות ועל הברקים – אומר: 'ברוך שכחו וגבורתו מלא עולם'.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 ההרים ועל הגבעות ועל הימים ועל הנהרות ועל המדברות – אומר: 'ברוך עושה בראשית'.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יהודה אומר: הרואה את הים הגדול – אומר: 'ברוך שעשה את הים הגדול', בזמן שרואהו לפרקים.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 הגשמים ועל בשורות טובות – אומר: 'ברוך הטוב והמטיב'.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 בשורות רעות – אומר: 'ברוך דיין האמת'.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בנה בית חדש וקנה כלים חדשים – אומר: 'ברוך שהחיינו וקיימנו והגיענו לזמן הזה'.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מברך על הרעה מעין על הטובה ועל הטובה מעין על הרעה.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והצועק לשעבר - הרי זו תפלת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–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אשתו מעוברת ואומר 'יהי רצון שתלד אשתי זכר' - הרי זו תפלת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היה בא בדרך ושמע קול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צוחה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בעיר ואומר 'יהי רצון שלא תהא בתוך ביתי' - הרי זו תפלת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הנכנס לכרך - מתפלל שתים, אחת בכניסתו ואחת ביציאתו,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עזאי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ארבע, שתים בכניסתו ושתים ביציאתו.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נותן הודאה על שעבר וצועק על העתיד.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25C588C2-F529-3013-A068-B90801FCF95A}"/>
              </a:ext>
            </a:extLst>
          </p:cNvPr>
          <p:cNvSpPr/>
          <p:nvPr/>
        </p:nvSpPr>
        <p:spPr>
          <a:xfrm>
            <a:off x="1043608" y="5991379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446B4805-E993-A8BE-FA3F-4C606AC25A9F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נד עמוד א</a:t>
            </a:r>
          </a:p>
        </p:txBody>
      </p:sp>
    </p:spTree>
    <p:extLst>
      <p:ext uri="{BB962C8B-B14F-4D97-AF65-F5344CB8AC3E}">
        <p14:creationId xmlns:p14="http://schemas.microsoft.com/office/powerpoint/2010/main" val="425560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492711" y="133410"/>
            <a:ext cx="8252259" cy="6417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חייב אדם לברך על הרעה כשם שמברך על הטובה,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שנאמר: " וְאָהַבְתָּ אֵת ה'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אֱלֹהֶיך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ָ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בְּכׇל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לְבָבְךָ" וגו' –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בְּכׇל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לְבָבְךָ' - בשני יצריך ביצר טוב וביצר הרע,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וּבְכׇל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נַפְשְׁךָ' - אפילו הוא נוטל את נפשך,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וּבְכׇל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מְאֹדֶךָ' - בכל ממונך,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ד''א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'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בְכׇל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מְאֹדֶךָ' - בכל מדה ומדה שהוא מודד לך הוי מודה לו.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לא יקל אדם את ראשו כנגד שער המזרח שהוא מכוון כנגד בית קדשי הקדשים,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 יכנס להר הבית במקלו ובמנעלו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ובפונדתו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ובאבק שעל רגליו,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 יעשנו קפנדריא, ורקיקה מקל וחומר.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כל חותמי ברכות שבמקדש היו אומרים 'עד העולם',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משקלקלו הצדוקים ואמרו אין עולם אלא אחד התקינו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שיהו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אומרים 'מן העולם ועד העולם'.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והתקינו שיהא אדם שואל את שלום חברו בשם,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שנאמר: "וְהִנֵּה בֹעַז בָּא מִבֵּית לֶחֶם וַיֹּאמֶר לַקּוֹצְרִים ה' עִמָּכֶם וַיֹּאמְרוּ לוֹ יְבָרֶכְךָ ה'",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ואומר: "ה' עִמְּךָ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גִּבּוֹר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הֶחָיִל",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ואומר: "אַל תָּבוּז כִּי זָקְנָה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אִמֶּך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ָ",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ואומר: "עֵת לַעֲשׂוֹת לַה' הֵפֵרוּ תּוֹרָתֶךָ", רבי נתן אומר: "הֵפֵרוּ תּוֹרָתֶךָ" משום "עֵת לַעֲשׂוֹת לַה'".</a:t>
            </a:r>
            <a:br>
              <a:rPr lang="he-IL" sz="1600" dirty="0"/>
            </a:b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מנא הני מילי?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יוחנן: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וַיֹּאמֶר יִתְרוֹ בָּרוּךְ ה' אֲשֶׁר הִצִּיל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וגו'.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446B4805-E993-A8BE-FA3F-4C606AC25A9F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נד עמוד א</a:t>
            </a:r>
          </a:p>
        </p:txBody>
      </p:sp>
    </p:spTree>
    <p:extLst>
      <p:ext uri="{BB962C8B-B14F-4D97-AF65-F5344CB8AC3E}">
        <p14:creationId xmlns:p14="http://schemas.microsoft.com/office/powerpoint/2010/main" val="1954099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נד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713630" y="1205416"/>
            <a:ext cx="7674794" cy="5400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אניסא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דרבים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מברכינן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אניסא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דיחיד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לא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מברכינן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והא ההוא גברא דהוה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קא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אזיל בעבר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ימינא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נפל עליה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אריא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אתעביד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ליה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ניסא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ואיתצל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מיניה,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אתא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לקמיה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דרבא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וא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''ל: כל אימת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דמטית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להתם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בריך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ברוך שעשה לי נס במקום הזה.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מר בריה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דרבינא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הוה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קאזיל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בפקתא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דערבות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וצחא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למיא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איתעביד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ליה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ניסא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איברי ליה עינא דמיא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ואישתי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ותו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זמנא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חדא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הוה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קאזיל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ברסתקא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דמחוזא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ונפל עליה גמלא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פריצא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איתפרקא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ליה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אשיתא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על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לגוה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כי מטא לערבות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בריך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'ברוך שעשה לי נס בערבות ובגמל',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כי מטא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לרסתקא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דמחוזא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בריך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'ברוך שעשה לי נס בגמל ובערבות'.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אמרי: </a:t>
            </a:r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אניסא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דרבים כולי עלמא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מיחייבי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לברוכי, </a:t>
            </a:r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אניסא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דיחיד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איהו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חייב לברוכי.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8B08A428-C1D1-9D32-5488-5E2D74AF105E}"/>
              </a:ext>
            </a:extLst>
          </p:cNvPr>
          <p:cNvSpPr/>
          <p:nvPr/>
        </p:nvSpPr>
        <p:spPr>
          <a:xfrm>
            <a:off x="2301300" y="359226"/>
            <a:ext cx="6120680" cy="648072"/>
          </a:xfrm>
          <a:prstGeom prst="wedgeRoundRectCallout">
            <a:avLst>
              <a:gd name="adj1" fmla="val 53950"/>
              <a:gd name="adj2" fmla="val -4786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משנה נא ע"ב: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הרואה מקום שנעשו בו נסים לישראל – אומר: 'ברוך שעשה נסים לאבותינו במקום הזה'.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A52FAB51-1637-0FE3-4844-EB1D672983C4}"/>
              </a:ext>
            </a:extLst>
          </p:cNvPr>
          <p:cNvSpPr txBox="1"/>
          <p:nvPr/>
        </p:nvSpPr>
        <p:spPr>
          <a:xfrm>
            <a:off x="8425473" y="1824553"/>
            <a:ext cx="216024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/>
              <a:t>①</a:t>
            </a:r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700" dirty="0"/>
          </a:p>
          <a:p>
            <a:endParaRPr lang="he-IL" sz="1100" dirty="0"/>
          </a:p>
          <a:p>
            <a:endParaRPr lang="he-IL" sz="1100" dirty="0"/>
          </a:p>
          <a:p>
            <a:r>
              <a:rPr lang="he-IL" sz="11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66762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28448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נד עמוד א - דף נד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241035" y="257960"/>
            <a:ext cx="8435421" cy="5863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הרואה מעברות הים, ומעברות הירדן, מעברות נחלי ארנון,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אבני אלגביש במורד בית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חורון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ואבן שבקש לזרוק עוג מלך הבשן על ישראל,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ואבן שישב עליה משה בשעה שעשה יהושע מלחמה בעמלק,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ואשתו של לוט,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וחומת יריחו שנבלעה במקומה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 כולן צריך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שיתן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הודאה ושבח לפני המקום.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בשלמא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מעברות הים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וַיָּבֹאוּ בְנֵי יִשְׂרָאֵל בְּתוֹךְ הַיָּם בַּיַּבָּשָׁה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מעברות הירדן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וַיַּעַמְדוּ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הַכֹּהֲנִים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נֹשְׂאֵי הָאָרוֹן בְּרִית ה' בֶּחָרָבָה בְּתוֹךְ הַיַּרְדֵּן הָכֵן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וְכׇל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יִשְׂרָאֵל עֹבְרִים בֶּחָרָבָה עַד אֲשֶׁר תַּמּוּ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כׇּל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הַגּוֹי לַעֲבוֹר אֶת הַיַּרְדֵּן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אלא מעברות נחלי ארנון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מנלן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עַל כֵּן יֵאָמַר בְּסֵפֶר מִלְחֲמֹת ה' אֶת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וָהֵב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בְּסוּפָה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וגו'.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תנא: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"אֶת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וָהֵב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בְּסוּפָה" - שני מצורעים היו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דהוו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מהלכין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בסוף מחנה ישראל,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כי הוו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חלפי ישראל, אתו אמוראי עבדי להון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נקירותא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וטשו בהון, אמרי: כי חלפי ישראל הכא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נקטלינון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ולא הוו ידעי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דארון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מסגי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קמייהו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דישראל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והוה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ממיך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להו טורי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מקמייהו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כיון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דאתא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ארון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אדבקו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טורי בהדי הדדי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וקטלינון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ונחת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דמייהו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לנחלי ארנון.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כי אתו את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והב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חזו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דמא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דקא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נפיק מביני טורי, אתו ואמרי להו לישראל ואמרו שירה.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היינו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דכתיב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"וְאֶשֶׁד הַנְּחָלִים אֲשֶׁר נָטָה לְשֶׁבֶת עָר וְנִשְׁעַן לִגְבוּל מוֹאָב".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4A2F48-B511-E9E9-8858-D413663C9E61}"/>
              </a:ext>
            </a:extLst>
          </p:cNvPr>
          <p:cNvSpPr txBox="1"/>
          <p:nvPr/>
        </p:nvSpPr>
        <p:spPr>
          <a:xfrm>
            <a:off x="8666664" y="4645327"/>
            <a:ext cx="480985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sp>
        <p:nvSpPr>
          <p:cNvPr id="8" name="חץ: שמאלה 7">
            <a:extLst>
              <a:ext uri="{FF2B5EF4-FFF2-40B4-BE49-F238E27FC236}">
                <a16:creationId xmlns:a16="http://schemas.microsoft.com/office/drawing/2014/main" id="{D1DA6ED9-AC03-237B-F10B-2539FEABA4F7}"/>
              </a:ext>
            </a:extLst>
          </p:cNvPr>
          <p:cNvSpPr/>
          <p:nvPr/>
        </p:nvSpPr>
        <p:spPr>
          <a:xfrm>
            <a:off x="971600" y="594928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" name="מחבר חץ ישר 9">
            <a:extLst>
              <a:ext uri="{FF2B5EF4-FFF2-40B4-BE49-F238E27FC236}">
                <a16:creationId xmlns:a16="http://schemas.microsoft.com/office/drawing/2014/main" id="{14E00883-5C5E-EB46-8651-154CD391789D}"/>
              </a:ext>
            </a:extLst>
          </p:cNvPr>
          <p:cNvCxnSpPr>
            <a:cxnSpLocks/>
          </p:cNvCxnSpPr>
          <p:nvPr/>
        </p:nvCxnSpPr>
        <p:spPr>
          <a:xfrm>
            <a:off x="2051720" y="3877826"/>
            <a:ext cx="180020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B372F36C-2F13-447A-6410-A45F03B555A2}"/>
              </a:ext>
            </a:extLst>
          </p:cNvPr>
          <p:cNvSpPr txBox="1"/>
          <p:nvPr/>
        </p:nvSpPr>
        <p:spPr>
          <a:xfrm>
            <a:off x="8519155" y="637466"/>
            <a:ext cx="674155" cy="14157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①②③</a:t>
            </a:r>
          </a:p>
          <a:p>
            <a:endParaRPr lang="he-IL" sz="900" dirty="0"/>
          </a:p>
          <a:p>
            <a:r>
              <a:rPr lang="he-IL" sz="1000" dirty="0"/>
              <a:t>④⑤</a:t>
            </a:r>
          </a:p>
          <a:p>
            <a:endParaRPr lang="he-IL" sz="900" dirty="0"/>
          </a:p>
          <a:p>
            <a:r>
              <a:rPr lang="he-IL" sz="1000" dirty="0"/>
              <a:t>⑥</a:t>
            </a:r>
          </a:p>
          <a:p>
            <a:endParaRPr lang="he-IL" sz="900" dirty="0"/>
          </a:p>
          <a:p>
            <a:r>
              <a:rPr lang="he-IL" sz="1000" dirty="0"/>
              <a:t>⑦</a:t>
            </a:r>
          </a:p>
          <a:p>
            <a:endParaRPr lang="he-IL" sz="900" dirty="0"/>
          </a:p>
          <a:p>
            <a:r>
              <a:rPr lang="he-IL" sz="1000" dirty="0"/>
              <a:t>⑧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2FEA721C-397F-90C3-01CA-F261276C4129}"/>
              </a:ext>
            </a:extLst>
          </p:cNvPr>
          <p:cNvSpPr txBox="1"/>
          <p:nvPr/>
        </p:nvSpPr>
        <p:spPr>
          <a:xfrm>
            <a:off x="8659678" y="2678078"/>
            <a:ext cx="303630" cy="12926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①</a:t>
            </a:r>
          </a:p>
          <a:p>
            <a:endParaRPr lang="he-IL" sz="900" dirty="0"/>
          </a:p>
          <a:p>
            <a:r>
              <a:rPr lang="he-IL" sz="1000" dirty="0"/>
              <a:t>②</a:t>
            </a:r>
          </a:p>
          <a:p>
            <a:endParaRPr lang="he-IL" sz="900" dirty="0"/>
          </a:p>
          <a:p>
            <a:endParaRPr lang="he-IL" sz="1000" dirty="0"/>
          </a:p>
          <a:p>
            <a:endParaRPr lang="he-IL" sz="1000" dirty="0"/>
          </a:p>
          <a:p>
            <a:r>
              <a:rPr lang="he-IL" sz="1000" dirty="0"/>
              <a:t>③</a:t>
            </a:r>
          </a:p>
          <a:p>
            <a:endParaRPr lang="he-IL" sz="1000" dirty="0"/>
          </a:p>
        </p:txBody>
      </p:sp>
    </p:spTree>
    <p:extLst>
      <p:ext uri="{BB962C8B-B14F-4D97-AF65-F5344CB8AC3E}">
        <p14:creationId xmlns:p14="http://schemas.microsoft.com/office/powerpoint/2010/main" val="132581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92610" y="22263"/>
            <a:ext cx="8749536" cy="6786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אבני אלגביש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מאי אבני אלגביש?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אבנים שעמדו על גב איש וירדו על גב איש.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עמדו על גב איש - זה משה,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600" b="1" dirty="0">
                <a:solidFill>
                  <a:srgbClr val="002060"/>
                </a:solidFill>
                <a:latin typeface="Arial" panose="020B0604020202020204" pitchFamily="34" charset="0"/>
              </a:rPr>
              <a:t>וְהָאִישׁ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מֹשֶׁה עָנָו מְאֹד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", וכתיב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וַיַּחְדְּלוּ הַקֹּלוֹת וְהַבָּרָד וּמָטָר לֹא נִתַּךְ אָרְצָה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ירדו על גב איש - זה יהושע,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קַח לְךָ אֶת יְהוֹשֻׁעַ בִּן נוּן </a:t>
            </a:r>
            <a:r>
              <a:rPr lang="he-IL" sz="1600" b="1" dirty="0">
                <a:solidFill>
                  <a:srgbClr val="002060"/>
                </a:solidFill>
                <a:latin typeface="Arial" panose="020B0604020202020204" pitchFamily="34" charset="0"/>
              </a:rPr>
              <a:t>אִישׁ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אֲשֶׁר רוּחַ בּוֹ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", וכתיב: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וַיְהִי בְּנוּסָם מִפְּנֵי בְּנֵי יִשְׂרָאֵל הֵם בְּמוֹרַד בֵּית חוֹרֹן וַה' הִשְׁלִיךְ עֲלֵיהֶם אֲבָנִים גְּדֹלוֹת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אבן שבקש עוג מלך הבשן לזרוק על ישראל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גמרא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גמירי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לה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אמר: מחנה ישראל כמה הוי?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תלתא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פרסי,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איזיל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ואיעקר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טורא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תלתא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פרסי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ואישדי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עלייהו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ואיקטלינהו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אזל עקר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טורא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תלתא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פרסי ואייתי על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רישיה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ואייתי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קודשא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בריך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הוא עליה קמצי ונקבוה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ונחית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בצואריה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הוה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בעי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למשלפה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משכי שיניה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להאי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גיסא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ולהאי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גיסא ולא מצי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למשלפה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והיינו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שִׁנֵּי רְשָׁעִים שִׁבַּרְתָּ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", וכדר' שמעון בן לקיש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שמעון בן לקיש: מאי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שִׁנֵּי רְשָׁעִים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שִׁבַּרְתָּ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"? אל תקרי שברת אלא שרבבת.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משה כמה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הוה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 עשר אמות, שקיל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נרגא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 עשר אמין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שוור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עשר אמין ומחייה בקרסוליה וקטליה.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ואבן שישב עליה משה –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וִידֵי מֹשֶׁה כְּבֵדִים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וַיִּקְחו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ּ אֶבֶן וַיָּשִׂימוּ תַחְתָּיו וַיֵּשֶׁב עָלֶיהָ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ואשתו של לוט –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שנאמר: "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וַתַּבֵּט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אִשְׁתּוֹ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מֵאַחֲרָיו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וַתְּהִי נְצִיב מֶלַח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וחומת יריחו שנבלעה –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וַתִּפֹּל הַחוֹמָה תַּחְתֶּיהָ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EAB91660-FEAC-B52D-C503-FFA5A988567D}"/>
              </a:ext>
            </a:extLst>
          </p:cNvPr>
          <p:cNvSpPr txBox="1"/>
          <p:nvPr/>
        </p:nvSpPr>
        <p:spPr>
          <a:xfrm>
            <a:off x="8821652" y="392782"/>
            <a:ext cx="303630" cy="60478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④</a:t>
            </a:r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r>
              <a:rPr lang="he-IL" sz="1000" dirty="0"/>
              <a:t>⑤</a:t>
            </a:r>
          </a:p>
          <a:p>
            <a:endParaRPr lang="he-IL" sz="900" dirty="0"/>
          </a:p>
          <a:p>
            <a:endParaRPr lang="he-IL" sz="900" dirty="0"/>
          </a:p>
          <a:p>
            <a:endParaRPr lang="he-IL" sz="900" dirty="0"/>
          </a:p>
          <a:p>
            <a:endParaRPr lang="he-IL" sz="900" dirty="0"/>
          </a:p>
          <a:p>
            <a:endParaRPr lang="he-IL" sz="1100" dirty="0"/>
          </a:p>
          <a:p>
            <a:endParaRPr lang="he-IL" sz="900" dirty="0"/>
          </a:p>
          <a:p>
            <a:endParaRPr lang="he-IL" sz="900" dirty="0"/>
          </a:p>
          <a:p>
            <a:endParaRPr lang="he-IL" sz="900" dirty="0"/>
          </a:p>
          <a:p>
            <a:endParaRPr lang="he-IL" sz="900" dirty="0"/>
          </a:p>
          <a:p>
            <a:endParaRPr lang="he-IL" sz="900" dirty="0"/>
          </a:p>
          <a:p>
            <a:endParaRPr lang="he-IL" sz="900" dirty="0"/>
          </a:p>
          <a:p>
            <a:endParaRPr lang="he-IL" sz="900" dirty="0"/>
          </a:p>
          <a:p>
            <a:endParaRPr lang="he-IL" sz="900" dirty="0"/>
          </a:p>
          <a:p>
            <a:endParaRPr lang="he-IL" sz="1000" dirty="0"/>
          </a:p>
          <a:p>
            <a:endParaRPr lang="he-IL" sz="900" dirty="0"/>
          </a:p>
          <a:p>
            <a:endParaRPr lang="he-IL" sz="1000" dirty="0"/>
          </a:p>
          <a:p>
            <a:endParaRPr lang="he-IL" sz="900" dirty="0"/>
          </a:p>
          <a:p>
            <a:r>
              <a:rPr lang="he-IL" sz="1000" dirty="0"/>
              <a:t>⑥</a:t>
            </a:r>
          </a:p>
          <a:p>
            <a:endParaRPr lang="he-IL" sz="900" dirty="0"/>
          </a:p>
          <a:p>
            <a:endParaRPr lang="he-IL" sz="1300" dirty="0"/>
          </a:p>
          <a:p>
            <a:endParaRPr lang="he-IL" sz="1000" dirty="0"/>
          </a:p>
          <a:p>
            <a:endParaRPr lang="he-IL" sz="900" dirty="0"/>
          </a:p>
          <a:p>
            <a:r>
              <a:rPr lang="he-IL" sz="1000" dirty="0"/>
              <a:t>⑦</a:t>
            </a:r>
          </a:p>
          <a:p>
            <a:endParaRPr lang="he-IL" sz="900" dirty="0"/>
          </a:p>
          <a:p>
            <a:endParaRPr lang="he-IL" sz="900" dirty="0"/>
          </a:p>
          <a:p>
            <a:endParaRPr lang="he-IL" sz="1400" dirty="0"/>
          </a:p>
          <a:p>
            <a:endParaRPr lang="he-IL" sz="900" dirty="0"/>
          </a:p>
          <a:p>
            <a:r>
              <a:rPr lang="he-IL" sz="1000" dirty="0"/>
              <a:t>⑧</a:t>
            </a:r>
          </a:p>
        </p:txBody>
      </p:sp>
    </p:spTree>
    <p:extLst>
      <p:ext uri="{BB962C8B-B14F-4D97-AF65-F5344CB8AC3E}">
        <p14:creationId xmlns:p14="http://schemas.microsoft.com/office/powerpoint/2010/main" val="117662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251521" y="1810386"/>
            <a:ext cx="8162070" cy="52357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בשלמא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כולהו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ניסא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אלא אשתו של לוט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פורענותא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הוא!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דאמר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'ברוך דיין האמת'.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והא 'הודאה ושבח'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קתני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תני: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 לוט ועל אשתו מברכים שתים -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על אשתו אומר: 'ברוך דיין האמת',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ועל לוט אומר: 'ברוך זוכר את הצדיקים'.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יוחנן: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אפילו בשעת כעסו של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הקב''ה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זוכר את הצדיקים,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וַיְהִי בְּשַׁחֵת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אֱלֹהִים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אֶת עָרֵי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הַכִּכָּר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וַיִּזְכֹּר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אֱלֹהִים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אֶת אַבְרָהָם וַיְשַׁלַּח אֶת לוֹט מִתּוֹךְ הַהֲפֵכָה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וגו'.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וחומת יריחו שנבלעה: 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וחומת יריחו נבלעה?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והא נפלה 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וַיְהִי כִשְׁמֹעַ הָעָם אֶת קוֹל הַשּׁוֹפָר וַיָּרִיעוּ הָעָם תְּרוּעָה גְדוֹלָה וַתִּפֹּל הַחוֹמָה תַּחְתֶּיהָ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"!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כיון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דפותיה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ורומה כי הדדי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נינהו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משום הכי אבלעה בלועי.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09E18BBD-699F-B1AB-C3DC-B31257AB4061}"/>
              </a:ext>
            </a:extLst>
          </p:cNvPr>
          <p:cNvSpPr/>
          <p:nvPr/>
        </p:nvSpPr>
        <p:spPr>
          <a:xfrm>
            <a:off x="2962657" y="121529"/>
            <a:ext cx="5522942" cy="1584176"/>
          </a:xfrm>
          <a:prstGeom prst="wedgeRoundRectCallout">
            <a:avLst>
              <a:gd name="adj1" fmla="val 55862"/>
              <a:gd name="adj2" fmla="val -4471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נד ע"א: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הרואה מעברות הים, ומעברות הירדן, מעברות נחלי ארנון,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אבני אלגביש במורד בית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חורון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, ואבן שבקש לזרוק עוג מלך הבשן על ישראל,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ואבן שישב עליה משה בשעה שעשה יהושע מלחמה בעמלק,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ואשתו של לוט, וחומת יריחו שנבלעה במקומה –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על כולן צריך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שיתן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הודאה ושבח לפני המקום.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FFB051A-2E73-7538-DB22-158100093E37}"/>
              </a:ext>
            </a:extLst>
          </p:cNvPr>
          <p:cNvSpPr txBox="1"/>
          <p:nvPr/>
        </p:nvSpPr>
        <p:spPr>
          <a:xfrm>
            <a:off x="8215748" y="1823671"/>
            <a:ext cx="432048" cy="41703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◦</a:t>
            </a:r>
          </a:p>
          <a:p>
            <a:endParaRPr lang="he-IL" dirty="0"/>
          </a:p>
          <a:p>
            <a:endParaRPr lang="he-IL" dirty="0"/>
          </a:p>
          <a:p>
            <a:endParaRPr lang="he-IL" sz="28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◦</a:t>
            </a:r>
          </a:p>
          <a:p>
            <a:endParaRPr lang="he-IL" sz="2100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◦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2762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5706" y="116632"/>
            <a:ext cx="8749536" cy="118006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אמר רב יהודה אמר רב: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ארבעה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צריכין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להודות –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יורדי הים, הולכי מדברות, ומי שהיה חולה ונתרפא, ומי שהיה חבוש בבית האסורים ויצא.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יורדי הים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מנלן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יוֹרְדֵי הַיָּם </a:t>
            </a:r>
            <a:r>
              <a:rPr lang="he-IL" sz="1500" dirty="0" err="1">
                <a:solidFill>
                  <a:srgbClr val="002060"/>
                </a:solidFill>
                <a:latin typeface="Arial" panose="020B0604020202020204" pitchFamily="34" charset="0"/>
              </a:rPr>
              <a:t>בָּאֳנִיּוֹת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 וְגוֹ' הֵמָּה רָאוּ מַעֲשֵׂי ה'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ואומר: "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וַיַּעֲמֵד רוּחַ סְעָרָה יַעֲלוּ שָׁמַיִם יֵרְדוּ תְהוֹמוֹת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ואומר: "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יָחוֹגּוּ וְיָנוּעוּ כַּשִּׁכּוֹר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ואומר: "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וַיִּצְעֲקוּ אֶל ה' בַּצַּר לָהֶם </a:t>
            </a:r>
            <a:r>
              <a:rPr lang="he-IL" sz="1500" dirty="0" err="1">
                <a:solidFill>
                  <a:srgbClr val="002060"/>
                </a:solidFill>
                <a:latin typeface="Arial" panose="020B0604020202020204" pitchFamily="34" charset="0"/>
              </a:rPr>
              <a:t>וּמִמְּצוּקֹתֵיהֶם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 יוֹצִיאֵם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ואומר: "</a:t>
            </a:r>
            <a:r>
              <a:rPr lang="he-IL" sz="1500" dirty="0" err="1">
                <a:solidFill>
                  <a:srgbClr val="002060"/>
                </a:solidFill>
                <a:latin typeface="Arial" panose="020B0604020202020204" pitchFamily="34" charset="0"/>
              </a:rPr>
              <a:t>יָקֵם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 סְעָרָה לִדְמָמָה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ואומר: "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וַיִּשְׂמְחוּ כִי יִשְׁתֹּקוּ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ואומר: "</a:t>
            </a:r>
            <a:r>
              <a:rPr lang="he-IL" sz="1500" b="1" dirty="0">
                <a:solidFill>
                  <a:srgbClr val="002060"/>
                </a:solidFill>
                <a:latin typeface="Arial" panose="020B0604020202020204" pitchFamily="34" charset="0"/>
              </a:rPr>
              <a:t>יוֹדוּ לַה' חַסְדּוֹ 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וְנִפְלְאוֹתָיו לִבְנֵי אָדָם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הולכי מדברות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מנלן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תָּעוּ בַמִּדְבָּר בִּישִׁימוֹן דָּרֶךְ עִיר מוֹשָׁב לֹא מָצָאוּ... וַיִּצְעֲקוּ אֶל ה'... וַיַּדְרִיכֵם בְּדֶרֶךְ יְשָׁרָה... </a:t>
            </a:r>
            <a:r>
              <a:rPr lang="he-IL" sz="1500" b="1" dirty="0">
                <a:solidFill>
                  <a:srgbClr val="002060"/>
                </a:solidFill>
                <a:latin typeface="Arial" panose="020B0604020202020204" pitchFamily="34" charset="0"/>
              </a:rPr>
              <a:t>יוֹדוּ לַה' חַסְדּוֹ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מי שחלה ונתרפא -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500" dirty="0" err="1">
                <a:solidFill>
                  <a:srgbClr val="002060"/>
                </a:solidFill>
                <a:latin typeface="Arial" panose="020B0604020202020204" pitchFamily="34" charset="0"/>
              </a:rPr>
              <a:t>אֱוִילִים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 מִדֶּרֶךְ פִּשְׁעָם </a:t>
            </a:r>
            <a:r>
              <a:rPr lang="he-IL" sz="1500" dirty="0" err="1">
                <a:solidFill>
                  <a:srgbClr val="002060"/>
                </a:solidFill>
                <a:latin typeface="Arial" panose="020B0604020202020204" pitchFamily="34" charset="0"/>
              </a:rPr>
              <a:t>וּמֵעֲוֹנֹתֵיהֶם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 יִתְעַנּוּ </a:t>
            </a:r>
            <a:r>
              <a:rPr lang="he-IL" sz="1500" dirty="0" err="1">
                <a:solidFill>
                  <a:srgbClr val="002060"/>
                </a:solidFill>
                <a:latin typeface="Arial" panose="020B0604020202020204" pitchFamily="34" charset="0"/>
              </a:rPr>
              <a:t>כׇּל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 אֹכֶל תְּתַעֵב נַפְשָׁם וְגוֹ' וַיִּזְעֲקוּ אֶל ה' בַּצַּר לָהֶם וְגוֹ' יִשְׁלַח דְּבָרוֹ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     וְיִרְפָּאֵם וְגוֹ' </a:t>
            </a:r>
            <a:r>
              <a:rPr lang="he-IL" sz="1500" b="1" dirty="0">
                <a:solidFill>
                  <a:srgbClr val="002060"/>
                </a:solidFill>
                <a:latin typeface="Arial" panose="020B0604020202020204" pitchFamily="34" charset="0"/>
              </a:rPr>
              <a:t>יוֹדוּ לַה' חַסְדּוֹ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מי שהיה חבוש בבית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האסורין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מנלן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he-IL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יֹשְׁבֵי חֹשֶׁךְ וְצַלְמָוֶת וְגוֹ' כִּי הִמְרוּ אִמְרֵי אֵל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" וגו',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ואומר: "</a:t>
            </a:r>
            <a:r>
              <a:rPr lang="he-IL" sz="1500" dirty="0" err="1">
                <a:solidFill>
                  <a:srgbClr val="002060"/>
                </a:solidFill>
                <a:latin typeface="Arial" panose="020B0604020202020204" pitchFamily="34" charset="0"/>
              </a:rPr>
              <a:t>וַיַּכְנַע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 בֶּעָמָל לִבָּם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" וגו',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ואומר: "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וַיִּזְעֲקוּ אֶל ה' בַּצַּר לָהֶם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ואומר: "</a:t>
            </a:r>
            <a:r>
              <a:rPr lang="he-IL" sz="1500" dirty="0">
                <a:solidFill>
                  <a:srgbClr val="002060"/>
                </a:solidFill>
                <a:latin typeface="Arial" panose="020B0604020202020204" pitchFamily="34" charset="0"/>
              </a:rPr>
              <a:t>יוֹצִיאֵם מֵחֹשֶׁךְ וְצַלְמָוֶת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" וגו',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     ואומר: "</a:t>
            </a:r>
            <a:r>
              <a:rPr lang="he-IL" sz="1500" b="1" dirty="0">
                <a:solidFill>
                  <a:srgbClr val="002060"/>
                </a:solidFill>
                <a:latin typeface="Arial" panose="020B0604020202020204" pitchFamily="34" charset="0"/>
              </a:rPr>
              <a:t>יוֹדוּ לַה' חַסְדּוֹ</a:t>
            </a:r>
            <a:r>
              <a:rPr lang="he-IL" sz="1500" dirty="0">
                <a:solidFill>
                  <a:srgbClr val="000000"/>
                </a:solidFill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מאי מברך?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 יהודה ברוך גומל חסדים טובים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אביי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אמר וצריך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לאודויי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קמי עשרה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{תהילים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קז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-לב} וירוממוהו בקהל עם וגו'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זוטרא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אמר ותרין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מינייהו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רבנן שנאמר {תהילים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קז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-לב} ובמושב זקנים יהללוהו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מתקיף לה רב אשי ואימא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כולהו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רבנן מי כתיב בקהל זקנים בקהל עם כתיב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ואימא בי עשרה שאר עמא ותרי רבנן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רב יהודה חלש ואתפח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על לגביה רב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בגדתאה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ורבנן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אמרי ליה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בריך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רחמנא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דיהבך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ניהלן ולא יהבך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לעפרא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להו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פטרתון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יתי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מלאודויי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והא אמר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אביי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בעי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אודויי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באפי עשרה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דהוו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בי עשרה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מודה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לא צריך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דעני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בתרייהו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אמן.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13B6E1D-5DD8-47FE-A1B1-BF99ED4EC1E3}"/>
              </a:ext>
            </a:extLst>
          </p:cNvPr>
          <p:cNvSpPr txBox="1"/>
          <p:nvPr/>
        </p:nvSpPr>
        <p:spPr>
          <a:xfrm>
            <a:off x="8257693" y="1044347"/>
            <a:ext cx="432048" cy="42780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◦</a:t>
            </a:r>
          </a:p>
          <a:p>
            <a:endParaRPr lang="he-IL" dirty="0"/>
          </a:p>
          <a:p>
            <a:endParaRPr lang="he-IL" dirty="0"/>
          </a:p>
          <a:p>
            <a:endParaRPr lang="he-IL" sz="25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◦</a:t>
            </a:r>
          </a:p>
          <a:p>
            <a:endParaRPr lang="he-IL" sz="2500" dirty="0"/>
          </a:p>
          <a:p>
            <a:r>
              <a:rPr lang="he-IL" dirty="0"/>
              <a:t>◦</a:t>
            </a:r>
          </a:p>
          <a:p>
            <a:endParaRPr lang="he-IL" dirty="0"/>
          </a:p>
          <a:p>
            <a:endParaRPr lang="he-IL" sz="2500" dirty="0"/>
          </a:p>
          <a:p>
            <a:r>
              <a:rPr lang="he-IL" dirty="0"/>
              <a:t>◦</a:t>
            </a:r>
          </a:p>
        </p:txBody>
      </p:sp>
      <p:sp>
        <p:nvSpPr>
          <p:cNvPr id="8" name="חץ: שמאלה 7">
            <a:extLst>
              <a:ext uri="{FF2B5EF4-FFF2-40B4-BE49-F238E27FC236}">
                <a16:creationId xmlns:a16="http://schemas.microsoft.com/office/drawing/2014/main" id="{EF303211-1353-6752-21F5-4F4726A5775C}"/>
              </a:ext>
            </a:extLst>
          </p:cNvPr>
          <p:cNvSpPr/>
          <p:nvPr/>
        </p:nvSpPr>
        <p:spPr>
          <a:xfrm>
            <a:off x="467544" y="630932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289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370092" y="285655"/>
            <a:ext cx="7165360" cy="62145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מאי מברך?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 יהודה: ברוך גומל חסדים טובים.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אביי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אמר: וצריך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לאודויי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קמי עשרה,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וִירוֹמְמוּהוּ בִּקְהַל עָם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וגו'.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מר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זוטרא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אמר: ותרין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מינייהו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רבנן, 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וּבְמוֹשַׁב זְקֵנִים יְהַלְלוּהוּ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מתקיף לה רב אשי: ואימא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כולהו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רבנן?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מי כתיב 'בקהל זקנים'? - 'בקהל עם' כתיב.</a:t>
            </a:r>
          </a:p>
          <a:p>
            <a:pPr>
              <a:lnSpc>
                <a:spcPct val="120000"/>
              </a:lnSpc>
            </a:pPr>
            <a:r>
              <a:rPr lang="he-IL" sz="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ואימא בי עשרה שאר עמא ותרי רבנן?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רב יהודה חלש ואתפח.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על לגביה רב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בגדתאה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ורבנן, אמרי ליה: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בריך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רחמנא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דיהבך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ניהלן ולא יהבך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לעפרא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להו: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פטרתון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יתי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מלאודויי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והא אמר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אביי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בעי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אודויי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באפי עשרה!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דהוו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בי עשרה.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והא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מודה!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לא צריך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דעני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בתרייהו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אמן.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0D312EF7-441C-2308-141E-41BD16C0CDE4}"/>
              </a:ext>
            </a:extLst>
          </p:cNvPr>
          <p:cNvSpPr txBox="1"/>
          <p:nvPr/>
        </p:nvSpPr>
        <p:spPr>
          <a:xfrm>
            <a:off x="8503780" y="306772"/>
            <a:ext cx="360040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21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4837134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34858</TotalTime>
  <Words>2024</Words>
  <Application>Microsoft Office PowerPoint</Application>
  <PresentationFormat>‫הצגה על המסך (4:3)</PresentationFormat>
  <Paragraphs>387</Paragraphs>
  <Slides>11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4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2815</cp:revision>
  <dcterms:created xsi:type="dcterms:W3CDTF">2015-01-28T10:22:53Z</dcterms:created>
  <dcterms:modified xsi:type="dcterms:W3CDTF">2024-07-02T10:59:55Z</dcterms:modified>
</cp:coreProperties>
</file>