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774" r:id="rId2"/>
    <p:sldId id="757" r:id="rId3"/>
    <p:sldId id="763" r:id="rId4"/>
    <p:sldId id="764" r:id="rId5"/>
    <p:sldId id="765" r:id="rId6"/>
    <p:sldId id="766" r:id="rId7"/>
    <p:sldId id="767" r:id="rId8"/>
    <p:sldId id="768" r:id="rId9"/>
    <p:sldId id="769" r:id="rId10"/>
    <p:sldId id="770" r:id="rId11"/>
    <p:sldId id="771" r:id="rId12"/>
    <p:sldId id="772" r:id="rId13"/>
    <p:sldId id="429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5250" autoAdjust="0"/>
  </p:normalViewPr>
  <p:slideViewPr>
    <p:cSldViewPr>
      <p:cViewPr varScale="1">
        <p:scale>
          <a:sx n="91" d="100"/>
          <a:sy n="91" d="100"/>
        </p:scale>
        <p:origin x="123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4854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9913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65208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4952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628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4271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0079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375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634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770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92BF-D639-AA97-04D7-57589D36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9BAEB57B-946B-9248-F06A-AC3488F746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E3205225-7FCB-6D56-BD5A-ACF4501B9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0867408-631E-D1CC-CC9D-2EF0002D09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1414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ח'/תמוז/תשפ"ד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279574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מסכת ברכות</a:t>
            </a:r>
          </a:p>
          <a:p>
            <a:pPr algn="ctr"/>
            <a:r>
              <a:rPr lang="he-IL" sz="40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4000" b="1" dirty="0" err="1">
                <a:solidFill>
                  <a:srgbClr val="C0504D">
                    <a:lumMod val="75000"/>
                  </a:srgbClr>
                </a:solidFill>
              </a:rPr>
              <a:t>נה</a:t>
            </a:r>
            <a:endParaRPr lang="he-IL" sz="4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נה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8)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נה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(סוף הדף)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מצגת עזר ללימוד הדף היומי</a:t>
            </a:r>
          </a:p>
          <a:p>
            <a:pPr algn="ctr"/>
            <a:endParaRPr lang="he-IL" sz="8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בעריכת: הראל שפירא</a:t>
            </a:r>
          </a:p>
          <a:p>
            <a:pPr algn="ctr"/>
            <a:endParaRPr lang="he-IL" sz="1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EEECE1">
                    <a:lumMod val="50000"/>
                  </a:srgbClr>
                </a:solidFill>
              </a:rPr>
              <a:t>לשמיעת השיעור בליווי המצגת – </a:t>
            </a:r>
            <a:r>
              <a:rPr lang="he-IL" sz="2400" dirty="0">
                <a:solidFill>
                  <a:srgbClr val="EEECE1">
                    <a:lumMod val="50000"/>
                  </a:srgbClr>
                </a:solidFill>
                <a:hlinkClick r:id="rId3"/>
              </a:rPr>
              <a:t>לחץ כאן</a:t>
            </a:r>
            <a:endParaRPr lang="he-IL" sz="2400" dirty="0">
              <a:solidFill>
                <a:srgbClr val="EEECE1">
                  <a:lumMod val="50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017352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95536" y="129917"/>
            <a:ext cx="8098452" cy="64730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פתח אידך ואמר: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האי מאן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דעייל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למתא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ודחיל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–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לנקוט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זקפא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דימיניה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בידא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דשמאליה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וזקפא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דשמאליה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בידא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דימיניה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הכי: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אנא פלוני בר פלוני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מזרעא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דיוסף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קאתינא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שלטא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ביה עינא בישא,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בֵּן פֹּרָת יוֹסֵף בֵּן פֹּרָת עֲלֵי עָיִן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 - אל תקרי 'עלי עין' אלא 'עולי עין'.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ר' יוסי בר'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מהכא: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וְיִדְגּו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ּ לָרֹב בְּקֶרֶב הָאָרֶץ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- מה דגים שבים מים מכסים עליהם ואין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עין רעה שולטת בהם, אף זרעו של יוסף אין עין רעה שולטת בהם.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דיליה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ליחזי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אטרפא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דנחיריה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דשמאליה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פתח אידך ואמר: </a:t>
            </a:r>
          </a:p>
          <a:p>
            <a:pPr>
              <a:lnSpc>
                <a:spcPct val="120000"/>
              </a:lnSpc>
            </a:pPr>
            <a:endParaRPr lang="he-IL" sz="5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האי מאן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דחליש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–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יומא קמא לא לגלי כי היכי דלא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לתרע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מזליה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מכאן ואילך לגלי.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כי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חליש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יומא קמא לא מגלי,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מכאן ואילך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לשמעיה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פוק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אכריז 'רבא חלש',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מאן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דרחים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לבעי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עלי רחמי,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ומאן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דסני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 לחדי לי וכתיב: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בִּנְפֹל אוֹיִבְךָ אַל תִּשְׂמָח וּבִכָּשְׁלוֹ אַל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יָגֵל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לִבֶּך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ָ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      פֶּן יִרְאֶה ה' וְרַע בְּעֵינָיו וְהֵשִׁיב מֵעָלָיו אַפּו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ֹ".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40E369E2-5CC7-3B99-9D00-56910D5712DF}"/>
              </a:ext>
            </a:extLst>
          </p:cNvPr>
          <p:cNvSpPr txBox="1"/>
          <p:nvPr/>
        </p:nvSpPr>
        <p:spPr>
          <a:xfrm>
            <a:off x="8349972" y="194195"/>
            <a:ext cx="504056" cy="36625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②</a:t>
            </a:r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300" dirty="0"/>
          </a:p>
          <a:p>
            <a:endParaRPr lang="he-IL" sz="11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400" dirty="0"/>
          </a:p>
          <a:p>
            <a:endParaRPr lang="he-IL" sz="1200" dirty="0"/>
          </a:p>
          <a:p>
            <a:endParaRPr lang="he-IL" sz="1200" dirty="0"/>
          </a:p>
          <a:p>
            <a:endParaRPr lang="he-IL" sz="1200" dirty="0"/>
          </a:p>
          <a:p>
            <a:r>
              <a:rPr lang="he-IL" sz="12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3938455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06750" y="83076"/>
            <a:ext cx="8098452" cy="6602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שמואל 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חזי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- אמר: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וַחֲלֹמוֹת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הַשָּׁוְא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יְדַבֵּרוּ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חזי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 - אמר: וכי החלומות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השוא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ידברו? והכתיב: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בַּחֲלוֹם אֲדַבֶּר בּוֹ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רבא רמי: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כתיב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בַּחֲלוֹם אֲדַבֶּר בּוֹ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וכתיב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וַחֲלֹמוֹת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הַשָּׁוְא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יְדַבֵּרוּ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"!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קשיא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כאן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ע''י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מלאך כאן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ע''י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שד.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ביזנא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זבדא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עקיבא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פנדא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נחום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בירים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משום זקן אחד ומנו ר' בנאה: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עשרים וארבעה פותרי חלומות היו בירושלים,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פעם אחת חלמתי חלום והלכתי אצל כולם,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ומה שפתר לי זה לא פתר לי זה,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וכולם נתקיימו בי,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לקיים מה שנאמר 'כל החלומות הולכים אחר הפה'.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אטו כל החלומות הולכים אחר הפה קרא הוא?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אין, וכדרבי אלעזר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אלעזר: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מנין שכל החלומות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הולכין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אחר הפה, שנאמר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וַיְהִי כַּאֲשֶׁר פָּתַר לָנוּ כֵּן הָיָה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אמר רבא: והוא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דמפשר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מעין חלמיה, שנאמר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אִישׁ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כַּחֲלֹמו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ֹ פָּתָר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וַיַּרְא שַׂר הָאֹפִים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–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מנא ידע?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אלעזר: מלמד שכל אחד ואחד הראוהו חלומו ופתרון חלומו של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חבירו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BBD43E16-0392-50FD-4910-685278F5A272}"/>
              </a:ext>
            </a:extLst>
          </p:cNvPr>
          <p:cNvSpPr txBox="1"/>
          <p:nvPr/>
        </p:nvSpPr>
        <p:spPr>
          <a:xfrm>
            <a:off x="8363257" y="79583"/>
            <a:ext cx="398492" cy="59400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○</a:t>
            </a:r>
          </a:p>
          <a:p>
            <a:endParaRPr lang="he-IL" sz="1700" dirty="0"/>
          </a:p>
          <a:p>
            <a:endParaRPr lang="he-IL" dirty="0"/>
          </a:p>
          <a:p>
            <a:r>
              <a:rPr lang="he-IL" dirty="0"/>
              <a:t>○</a:t>
            </a:r>
          </a:p>
          <a:p>
            <a:endParaRPr lang="he-IL" dirty="0"/>
          </a:p>
          <a:p>
            <a:endParaRPr lang="he-IL" dirty="0"/>
          </a:p>
          <a:p>
            <a:endParaRPr lang="he-IL" sz="2100" dirty="0"/>
          </a:p>
          <a:p>
            <a:endParaRPr lang="he-IL" dirty="0"/>
          </a:p>
          <a:p>
            <a:r>
              <a:rPr lang="he-IL" dirty="0"/>
              <a:t>○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500" dirty="0"/>
          </a:p>
          <a:p>
            <a:endParaRPr lang="he-IL" sz="1600" dirty="0"/>
          </a:p>
          <a:p>
            <a:r>
              <a:rPr lang="he-IL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1727404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06750" y="523481"/>
            <a:ext cx="8098452" cy="50880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השכים ונפל לו פסוק לתוך פיו - הרי זו נבואה קטנה. </a:t>
            </a:r>
          </a:p>
          <a:p>
            <a:pPr>
              <a:lnSpc>
                <a:spcPct val="120000"/>
              </a:lnSpc>
            </a:pPr>
            <a:endParaRPr lang="he-IL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ר'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ג' חלומות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מתקיימין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חלום של שחרית, וחלום שחלם לו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חבירו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וחלום שנפתר בתוך חלום.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ויש אומר: אף חלום שנשנה, שנאמר: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וְעַל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הִשָּׁנוֹת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הַחֲלוֹם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וגו'. </a:t>
            </a:r>
          </a:p>
          <a:p>
            <a:pPr>
              <a:lnSpc>
                <a:spcPct val="120000"/>
              </a:lnSpc>
            </a:pPr>
            <a:endParaRPr lang="he-IL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ר' שמואל בר נחמני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יונתן: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מראין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 לאדם אלא מהרהורי לבו,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שנאמר: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אַנְת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ְּ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מַלְכָּא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רַעְיוֹנָךְ עַל מִשְׁכְּבָךְ סְלִקוּ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ואיבעית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אימא מהכא: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וְרַעְיוֹנֵי לִבְבָךְ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תִּנְדַּע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תדע,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דלא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מחוו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לאינש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דקלא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דדהבא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פילא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דעייל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בקופא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דמחטא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F300D3CC-CDBE-0F84-5965-33DF20C21119}"/>
              </a:ext>
            </a:extLst>
          </p:cNvPr>
          <p:cNvSpPr txBox="1"/>
          <p:nvPr/>
        </p:nvSpPr>
        <p:spPr>
          <a:xfrm>
            <a:off x="8380035" y="513248"/>
            <a:ext cx="398492" cy="549381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○</a:t>
            </a:r>
          </a:p>
          <a:p>
            <a:endParaRPr lang="he-IL" sz="1700" dirty="0"/>
          </a:p>
          <a:p>
            <a:endParaRPr lang="he-IL" sz="2800" dirty="0"/>
          </a:p>
          <a:p>
            <a:endParaRPr lang="he-IL" dirty="0"/>
          </a:p>
          <a:p>
            <a:r>
              <a:rPr lang="he-IL" dirty="0"/>
              <a:t>○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sz="1200" dirty="0"/>
          </a:p>
          <a:p>
            <a:r>
              <a:rPr lang="he-IL" dirty="0"/>
              <a:t>○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65487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נה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ע"א (שורה 8) – דף </a:t>
            </a:r>
            <a:r>
              <a:rPr lang="he-IL" sz="2400" b="1" dirty="0" err="1">
                <a:solidFill>
                  <a:srgbClr val="C0504D">
                    <a:lumMod val="75000"/>
                  </a:srgbClr>
                </a:solidFill>
              </a:rPr>
              <a:t>נה</a:t>
            </a:r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 ע"ב (סוף הדף)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נו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51918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519280" y="1516937"/>
            <a:ext cx="7941152" cy="50880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והמאריך על שלחנו –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אתי עניא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ויהיב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ליה.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הַמִּזְבֵּחַ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עֵץ שָׁלוֹשׁ אַמּוֹת גָּבֹהַּ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וכתיב: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וַיְדַבֵּר אֵלַי זֶה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הַשֻּׁלְחָן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אֲשֶׁר לִפְנֵי ה'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פתח במזבח וסיים בשלחן!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ר' יוחנן ור' אלעזר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תרוייהו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כל זמן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שבהמ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''ק קיים - מזבח מכפר על ישראל, ועכשיו - שלחנו של אדם מכפר עליו.</a:t>
            </a:r>
          </a:p>
          <a:p>
            <a:pPr>
              <a:lnSpc>
                <a:spcPct val="120000"/>
              </a:lnSpc>
            </a:pPr>
            <a:endParaRPr lang="he-IL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והמאריך בבית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הכסא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מעליותא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הוא?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והתניא: 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עשרה דברים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מביאין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את האדם לידי תחתוניות: האוכל עלי קנים, ועלי גפנים, ולולבי גפנים, ומוריגי בהמה, ושדרו של דג, ודג מליח שאינו מבושל כל צרכו, והשותה שמרי יין, והמקנח בסיד, ובחרסית, והמקנח בצרור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שקנח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בו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חבירו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,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וי''א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: אף התולה עצמו בבית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הכסא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יותר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מדאי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קשיא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דמאריך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ותלי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דמאריך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ולא תלי.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כי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דאמרה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ההיא מטרוניתא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 יהודה בר'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אלעאי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פניך דומים למגדלי חזירים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ולמלוי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ברבית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לה: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הימנותא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לדידי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תרוייהו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אסירן, אלא עשרים וארבעה בית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הכסא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איכא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מאושפיזאי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לבי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מדרשא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אזילנא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בדיקנא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נפשאי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בכולהו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8B08A428-C1D1-9D32-5488-5E2D74AF105E}"/>
              </a:ext>
            </a:extLst>
          </p:cNvPr>
          <p:cNvSpPr/>
          <p:nvPr/>
        </p:nvSpPr>
        <p:spPr>
          <a:xfrm>
            <a:off x="4093111" y="269037"/>
            <a:ext cx="4426044" cy="1125558"/>
          </a:xfrm>
          <a:prstGeom prst="wedgeRoundRectCallout">
            <a:avLst>
              <a:gd name="adj1" fmla="val 53950"/>
              <a:gd name="adj2" fmla="val -47861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נד ע"ב: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יהודה: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שלשה דברים [המאריך בהן]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מאריכין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 ימיו ושנותיו של אדם -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המאריך בתפלתו, והמאריך על שלחנו, והמאריך בבית </a:t>
            </a:r>
            <a:r>
              <a:rPr lang="he-IL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הכסא</a:t>
            </a:r>
            <a:r>
              <a:rPr lang="he-IL" sz="14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9B248F30-99CB-F899-E0EE-C05AF98DDEAC}"/>
              </a:ext>
            </a:extLst>
          </p:cNvPr>
          <p:cNvSpPr txBox="1"/>
          <p:nvPr/>
        </p:nvSpPr>
        <p:spPr>
          <a:xfrm>
            <a:off x="8478613" y="1524080"/>
            <a:ext cx="360040" cy="35394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900" dirty="0"/>
          </a:p>
          <a:p>
            <a:endParaRPr lang="he-IL" sz="1400" dirty="0"/>
          </a:p>
          <a:p>
            <a:endParaRPr lang="he-IL" sz="2000" dirty="0"/>
          </a:p>
          <a:p>
            <a:endParaRPr lang="he-IL" sz="1600" dirty="0"/>
          </a:p>
          <a:p>
            <a:endParaRPr lang="he-IL" sz="20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2667629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940" y="268877"/>
            <a:ext cx="8712968" cy="5863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שלשה דברים מקצרים ימיו ושנותיו של אדם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שנותנין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ס''ת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לקרות ואינו קורא,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כוס של ברכה לברך ואינו מברך,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והמנהיג עצמו ברבנות.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ס''ת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לקרות ואינו קורא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כִּי הוּא חַיֶּיךָ וְאֹרֶךְ יָמֶיךָ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כוס של ברכה לברך ואינו מברך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וַאֲבָרְכָה מְבָרְכֶיךָ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והמנהיג עצמו ברבנות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חנינא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מפני מה מת יוסף קודם לאחיו? מפני שהנהיג עצמו ברבנות.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שלשה צריכים רחמים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מלך טוב,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שנה טובה,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וחלום טוב.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מלך טוב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פַּלְגֵי מַיִם לֶב מֶלֶךְ בְּיַד ה'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שנה טובה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תָּמִיד עֵינֵי ה'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אֱלֹהֶיך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ָ בָּהּ מֵרֵאשִׁית הַשָּׁנָה וְעַד אַחֲרִית שָׁנָה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חלום טוב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וְתַחֲלִימֵנִי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(ותחייני)".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0D312EF7-441C-2308-141E-41BD16C0CDE4}"/>
              </a:ext>
            </a:extLst>
          </p:cNvPr>
          <p:cNvSpPr txBox="1"/>
          <p:nvPr/>
        </p:nvSpPr>
        <p:spPr>
          <a:xfrm>
            <a:off x="8693234" y="329996"/>
            <a:ext cx="360040" cy="42934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300" dirty="0"/>
              <a:t>④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6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2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⑤</a:t>
            </a:r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</p:txBody>
      </p:sp>
    </p:spTree>
    <p:extLst>
      <p:ext uri="{BB962C8B-B14F-4D97-AF65-F5344CB8AC3E}">
        <p14:creationId xmlns:p14="http://schemas.microsoft.com/office/powerpoint/2010/main" val="48371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>
                <a:solidFill>
                  <a:schemeClr val="bg1">
                    <a:lumMod val="50000"/>
                  </a:schemeClr>
                </a:solidFill>
              </a:rPr>
              <a:t>נה עמוד א</a:t>
            </a:r>
            <a:endParaRPr lang="he-IL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1619672" y="750421"/>
            <a:ext cx="6843772" cy="51988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שלשה דברים מכריז עליהם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הקב''ה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בעצמו,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ואלו הן: רעב ושובע ופרנס טוב.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רעב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כִּי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קָרָא ה'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לָרָעָב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שובע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וְקָרָאתִי 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אֶל הַדָּגָן וְהִרְבֵּיתִי אֹתוֹ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פרנס טוב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(וַיֹּאמֶר) ה' אֶל מֹשֶׁה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לֵּאמֹר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רְאֵה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קָרָאתִי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בְשֵׁם בְּצַלְאֵל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וגו'.</a:t>
            </a:r>
          </a:p>
          <a:p>
            <a:pPr>
              <a:lnSpc>
                <a:spcPct val="120000"/>
              </a:lnSpc>
            </a:pPr>
            <a:endParaRPr lang="he-IL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יצחק: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מעמידין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פרנס על הצבור אלא אם כן נמלכים בצבור, </a:t>
            </a:r>
          </a:p>
          <a:p>
            <a:pPr>
              <a:lnSpc>
                <a:spcPct val="120000"/>
              </a:lnSpc>
            </a:pPr>
            <a:endParaRPr lang="he-IL" sz="7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שנא':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רְאוּ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קָרָא ה' בְּשֵׁם בְּצַלְאֵל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אמר לו הקדוש ברוך הוא למשה: משה, הגון עליך בצלאל?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אמר לו: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רבונו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של עולם, אם לפניך הגון לפני לא כל שכן?!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אמר לו: אף על פי כן לך אמור להם.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הלך ואמר להם לישראל: הגון עליכם בצלאל?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אמרו לו: אם לפני הקדוש ברוך הוא ולפניך הוא הגון לפנינו לא כל שכן?!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BCC96D8-4FD4-21C4-46FB-1D2B8745C18E}"/>
              </a:ext>
            </a:extLst>
          </p:cNvPr>
          <p:cNvSpPr txBox="1"/>
          <p:nvPr/>
        </p:nvSpPr>
        <p:spPr>
          <a:xfrm>
            <a:off x="8565996" y="790487"/>
            <a:ext cx="360040" cy="37702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900" dirty="0"/>
          </a:p>
          <a:p>
            <a:endParaRPr lang="he-IL" sz="1400" dirty="0"/>
          </a:p>
          <a:p>
            <a:endParaRPr lang="he-IL" sz="2000" dirty="0"/>
          </a:p>
          <a:p>
            <a:endParaRPr lang="he-IL" sz="3000" dirty="0"/>
          </a:p>
          <a:p>
            <a:endParaRPr lang="he-IL" sz="20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r>
              <a:rPr lang="he-IL" sz="1600" dirty="0"/>
              <a:t>    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0A67B198-680F-23A3-7CD8-D07186B82B9C}"/>
              </a:ext>
            </a:extLst>
          </p:cNvPr>
          <p:cNvSpPr/>
          <p:nvPr/>
        </p:nvSpPr>
        <p:spPr>
          <a:xfrm>
            <a:off x="289972" y="503242"/>
            <a:ext cx="4354036" cy="1125558"/>
          </a:xfrm>
          <a:prstGeom prst="wedgeRoundRectCallout">
            <a:avLst>
              <a:gd name="adj1" fmla="val 53950"/>
              <a:gd name="adj2" fmla="val -47861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יהודה אמר רב: ארבעה </a:t>
            </a:r>
            <a:r>
              <a:rPr lang="he-IL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צריכין</a:t>
            </a: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 להודות...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יהודה: שלשה </a:t>
            </a:r>
            <a:r>
              <a:rPr lang="he-IL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צריכין</a:t>
            </a: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 שימור...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יהודה: שלשה דברים [המאריך בהן] </a:t>
            </a:r>
            <a:r>
              <a:rPr lang="he-IL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מאריכין</a:t>
            </a: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 ימיו ושנותיו של אדם...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יהודה: שלשה דברים מקצרים ימיו ושנותיו של אדם...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 אמר רב: שלשה צריכים רחמים...</a:t>
            </a:r>
          </a:p>
        </p:txBody>
      </p:sp>
    </p:spTree>
    <p:extLst>
      <p:ext uri="{BB962C8B-B14F-4D97-AF65-F5344CB8AC3E}">
        <p14:creationId xmlns:p14="http://schemas.microsoft.com/office/powerpoint/2010/main" val="1559987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>
                <a:solidFill>
                  <a:schemeClr val="bg1">
                    <a:lumMod val="50000"/>
                  </a:schemeClr>
                </a:solidFill>
              </a:rPr>
              <a:t>נה עמוד א</a:t>
            </a:r>
            <a:endParaRPr lang="he-IL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971600" y="508614"/>
            <a:ext cx="7419836" cy="5494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שמואל בר נחמני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יונתן: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בצלאל - על שם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חכמתו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נקרא.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בשעה שאמר לו הקדוש ברוך הוא למשה לך אמור לו לבצלאל עשה לי </a:t>
            </a:r>
            <a:r>
              <a:rPr lang="he-IL" sz="1600" dirty="0">
                <a:solidFill>
                  <a:srgbClr val="FF0000"/>
                </a:solidFill>
                <a:latin typeface="Arial" panose="020B0604020202020204" pitchFamily="34" charset="0"/>
              </a:rPr>
              <a:t>משכן ארון וכלים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הלך משה והפך ואמר לו עשה </a:t>
            </a:r>
            <a:r>
              <a:rPr lang="he-IL" sz="1600" dirty="0">
                <a:solidFill>
                  <a:srgbClr val="00B0F0"/>
                </a:solidFill>
                <a:latin typeface="Arial" panose="020B0604020202020204" pitchFamily="34" charset="0"/>
              </a:rPr>
              <a:t>ארון וכלים ומשכן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לו: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משה רבינו,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מנהגו של עולם אדם בונה בית ואחר כך מכניס לתוכו כלים,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ואתה אומר עשה לי </a:t>
            </a:r>
            <a:r>
              <a:rPr lang="he-IL" sz="1600" dirty="0">
                <a:solidFill>
                  <a:srgbClr val="00B0F0"/>
                </a:solidFill>
                <a:latin typeface="Arial" panose="020B0604020202020204" pitchFamily="34" charset="0"/>
              </a:rPr>
              <a:t>ארון וכלים ומשכן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כלים שאני עושה להיכן אכניסם?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שמא כך אמר לך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הקב''ה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עשה </a:t>
            </a:r>
            <a:r>
              <a:rPr lang="he-IL" sz="1600" dirty="0">
                <a:solidFill>
                  <a:srgbClr val="FF0000"/>
                </a:solidFill>
                <a:latin typeface="Arial" panose="020B0604020202020204" pitchFamily="34" charset="0"/>
              </a:rPr>
              <a:t>משכן ארון וכלים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לו: שמא בצל אל היית וידעת. </a:t>
            </a:r>
          </a:p>
          <a:p>
            <a:pPr>
              <a:lnSpc>
                <a:spcPct val="120000"/>
              </a:lnSpc>
            </a:pPr>
            <a:endParaRPr lang="he-IL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יודע היה בצלאל לצרף אותיות שנבראו בהן שמים וארץ -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כתיב הכא: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וַיְמַלֵּא אֹתוֹ רוּחַ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אֱלֹהִים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בְּחׇכְמָה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וּבִתְבוּנָה וּבְדַעַת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וכתיב התם: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ה' </a:t>
            </a:r>
            <a:r>
              <a:rPr lang="he-IL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בְּחׇכְמָה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יָסַד אָרֶץ כּוֹנֵן שָׁמַיִם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בִּתְבוּנָה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וכתיב: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בְּדַעְתּוֹ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תְּהוֹמוֹת נִבְקָעוּ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9B0A3A0-00E0-94C3-2856-3D1919B27A22}"/>
              </a:ext>
            </a:extLst>
          </p:cNvPr>
          <p:cNvSpPr txBox="1"/>
          <p:nvPr/>
        </p:nvSpPr>
        <p:spPr>
          <a:xfrm>
            <a:off x="8388424" y="522833"/>
            <a:ext cx="360040" cy="50475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900" dirty="0"/>
          </a:p>
          <a:p>
            <a:endParaRPr lang="he-IL" sz="1400" dirty="0"/>
          </a:p>
          <a:p>
            <a:endParaRPr lang="he-IL" sz="2000" dirty="0"/>
          </a:p>
          <a:p>
            <a:endParaRPr lang="he-IL" sz="11500" dirty="0"/>
          </a:p>
          <a:p>
            <a:endParaRPr lang="he-IL" sz="20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375480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>
                <a:solidFill>
                  <a:schemeClr val="bg1">
                    <a:lumMod val="50000"/>
                  </a:schemeClr>
                </a:solidFill>
              </a:rPr>
              <a:t>נה עמוד א</a:t>
            </a:r>
            <a:endParaRPr lang="he-IL" sz="16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95536" y="332656"/>
            <a:ext cx="7995900" cy="59744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רבי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אין הקדוש ברוך הוא נותן חכמה אלא למי שיש בו חכמה,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שנא':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יָהֵב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חׇכְמְתָא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לְחַכִּימִין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וּמַנְדְּעָא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לְיָדְעֵי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בִינָה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 </a:t>
            </a:r>
          </a:p>
          <a:p>
            <a:pPr>
              <a:lnSpc>
                <a:spcPct val="120000"/>
              </a:lnSpc>
            </a:pPr>
            <a:endParaRPr lang="he-IL" sz="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שמע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תחליפא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מערבא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ואמרה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דרבי אבהו,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אמר ליה: אתון מהתם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מתניתו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לה, אנן מהכא מתנינן לה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וּבְלֵב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כׇּל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חֲכַם לֵב נָתַתִּי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חׇכְמָה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כל חלום ולא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טוות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מפשר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כאגרתא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מקריא.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 מקיים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מקיים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כוליה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עדיף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טבא.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עציבותיה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מסתייה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 -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חדויה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מסתייה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יוסף: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 אפילו לדידי בדיחותיה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מפכחא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בישא קשה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מנגדא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שנאמר: "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וְהָאֱלֹהִים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עָשָׂה שֶׁיִּרְאוּ מִלְּפָנָיו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ואמר רבה בר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בר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חנה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יוחנן: זה חלום רע.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הַנָּבִיא אֲשֶׁר אִתּוֹ חֲלוֹם יְסַפֵּר חֲלוֹם וַאֲשֶׁר דְּבָרִי אִתּוֹ יְדַבֵּר דְּבָרִי אֱמֶת מַה לַתֶּבֶן אֶת הַבָּר נְאֻם ה'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-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וכי מה ענין בר ותבן אצל חלום?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אלא אמר ר' יוחנן משום ר' שמעון בן יוחי: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כשם שאי אפשר לבר בלא תבן כך אי אפשר לחלום בלא דברים בטלים.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9B0A3A0-00E0-94C3-2856-3D1919B27A22}"/>
              </a:ext>
            </a:extLst>
          </p:cNvPr>
          <p:cNvSpPr txBox="1"/>
          <p:nvPr/>
        </p:nvSpPr>
        <p:spPr>
          <a:xfrm>
            <a:off x="8388424" y="337552"/>
            <a:ext cx="360040" cy="54322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900" dirty="0"/>
          </a:p>
          <a:p>
            <a:endParaRPr lang="he-IL" sz="1400" dirty="0"/>
          </a:p>
          <a:p>
            <a:endParaRPr lang="he-IL" sz="1600" dirty="0"/>
          </a:p>
          <a:p>
            <a:endParaRPr lang="he-IL" sz="20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20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D1E7635D-8F9B-4742-038E-3C64B67C00DD}"/>
              </a:ext>
            </a:extLst>
          </p:cNvPr>
          <p:cNvSpPr/>
          <p:nvPr/>
        </p:nvSpPr>
        <p:spPr>
          <a:xfrm>
            <a:off x="251520" y="2087418"/>
            <a:ext cx="1999239" cy="765518"/>
          </a:xfrm>
          <a:prstGeom prst="wedgeRoundRectCallout">
            <a:avLst>
              <a:gd name="adj1" fmla="val 65699"/>
              <a:gd name="adj2" fmla="val -19369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ואמר רב יהודה אמר רב: 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שלשה צריכים רחמים -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rgbClr val="000000"/>
                </a:solidFill>
                <a:latin typeface="Arial" panose="020B0604020202020204" pitchFamily="34" charset="0"/>
              </a:rPr>
              <a:t>מלך טוב, שנה טובה, וחלום טוב.</a:t>
            </a:r>
          </a:p>
        </p:txBody>
      </p:sp>
    </p:spTree>
    <p:extLst>
      <p:ext uri="{BB962C8B-B14F-4D97-AF65-F5344CB8AC3E}">
        <p14:creationId xmlns:p14="http://schemas.microsoft.com/office/powerpoint/2010/main" val="197742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28448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א - 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323528" y="129917"/>
            <a:ext cx="8283932" cy="68608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ר' ברכיה: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חלום - אף על פי שמקצתו מתקיים, כולו אינו מתקיים,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מנא לן? מיוסף,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וְהִנֵּה הַשֶּׁמֶשׁ וְהַיָּרֵחַ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 וההיא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שעתא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לעולם יצפה אדם לחלום טוב עד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כ''ב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שנה,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מנלן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? מיוסף,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אֵלֶּה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תֹּלְדוֹת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יַעֲקֹב יוֹסֵף בֶּן שְׁבַע עֶשְׂרֵה שָׁנָה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 וכתיב: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וְיוֹסֵף בֶּן שְׁלֹשִׁים שָׁנָה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בְּעׇמְדו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ֹ לִפְנֵי פַּרְעֹה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 - מן שבסרי עד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תלתין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כמה הוי תלת סרי ושב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דשבעא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ותרתי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דכפנא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כ''ב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לאדם טוב - אין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מראין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 חלום טוב,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ולאדם רע - אין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מראין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לו חלום רע. 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תניא נמי הכי: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כל שנותיו של דוד - לא ראה חלום טוב,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וכל שנותיו של אחיתופל - לא ראה חלום רע.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והכתיב: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לֹא תְאֻנֶּה אֵלֶיךָ רָעָה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- ואמר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אמר רב ירמיה בר אבא: שלא יבהילוך לא חלומות רעים ולא הרהורים רעים,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וְנֶגַע לֹא יִקְרַב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בְּאׇהֳלֶך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ָ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- שלא תמצא אשתך ספק נדה בשעה שאתה בא מן הדרך! 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לא חזי ליה אחריני חזו ליה.</a:t>
            </a:r>
          </a:p>
          <a:p>
            <a:pPr>
              <a:lnSpc>
                <a:spcPct val="120000"/>
              </a:lnSpc>
            </a:pPr>
            <a:endParaRPr lang="he-IL" sz="3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וכי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מעליותא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הוא? והאמר ר'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זעירא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כל הלן שבעה ימים בלא חלום נקרא רע, שנאמר: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וְשָׂבֵעַ יָלִין בַּל יִפָּקֶד רָע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אל תקרי שבע אלא שבע! </a:t>
            </a:r>
          </a:p>
          <a:p>
            <a:pPr>
              <a:lnSpc>
                <a:spcPct val="120000"/>
              </a:lnSpc>
            </a:pPr>
            <a:r>
              <a:rPr lang="he-IL" sz="3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אלא הכי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קאמר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ולא ידע מאי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94E6FC28-A3C9-AEAC-C9EE-AAB6C5D34A4F}"/>
              </a:ext>
            </a:extLst>
          </p:cNvPr>
          <p:cNvSpPr txBox="1"/>
          <p:nvPr/>
        </p:nvSpPr>
        <p:spPr>
          <a:xfrm>
            <a:off x="8604448" y="834787"/>
            <a:ext cx="480985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עמוד ב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D0066AA-A6D0-9BBE-FC4F-2B439349BFD4}"/>
              </a:ext>
            </a:extLst>
          </p:cNvPr>
          <p:cNvSpPr txBox="1"/>
          <p:nvPr/>
        </p:nvSpPr>
        <p:spPr>
          <a:xfrm>
            <a:off x="8514259" y="138306"/>
            <a:ext cx="360040" cy="32624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600" dirty="0"/>
          </a:p>
          <a:p>
            <a:endParaRPr lang="he-IL" sz="135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  <a:p>
            <a:endParaRPr lang="he-IL" sz="1600" dirty="0"/>
          </a:p>
          <a:p>
            <a:endParaRPr lang="he-IL" sz="1500" dirty="0"/>
          </a:p>
          <a:p>
            <a:endParaRPr lang="he-IL" sz="1650" dirty="0"/>
          </a:p>
          <a:p>
            <a:endParaRPr lang="he-IL" sz="1600" dirty="0"/>
          </a:p>
          <a:p>
            <a:r>
              <a:rPr lang="he-IL" sz="1600" dirty="0"/>
              <a:t>●</a:t>
            </a:r>
          </a:p>
          <a:p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23638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481310" y="387886"/>
            <a:ext cx="8195146" cy="5309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הונא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בר אמי אמר ר'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פדת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א''ר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יוחנן: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הרואה חלום ונפשו עגומה - ילך ויפתרנו בפני שלשה.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יפתרנו?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והאמר רב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חסדא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מפשר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כאגרתא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מקריא! </a:t>
            </a:r>
          </a:p>
          <a:p>
            <a:pPr>
              <a:lnSpc>
                <a:spcPct val="120000"/>
              </a:lnSpc>
            </a:pPr>
            <a:endParaRPr lang="he-IL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אלא אימא: יטיבנו בפני שלשה.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ליתי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תלתא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להו: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 חזאי.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ולימרו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הנך: טבא הוא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וטבא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ליהוי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רחמנא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לשוייה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לטב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שבע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זימנין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לגזרו עלך מן שמיא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דלהוי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טבא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ויהוי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טבא.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ולימרו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ג' הפוכות וג' פדויות ושלש שלומות -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שלש הפוכות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הָפַכְתָּ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מִסְפְּדִי לְמָחוֹל לִי פִּתַּחְתָּ שַׂקִּי וַתְּאַזְּרֵנִי שִׂמְחָה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אָז תִּשְׂמַח בְּתוּלָה בְּמָחוֹל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        וּבַחֻרִים וּזְקֵנִים יַחְדָּו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וְהָפַכְתִּי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אֶבְלָם לְשָׂשׂוֹן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וְלֹא אָבָה ה'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אֱלֹהֶיך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ָ לִשְׁמֹעַ אֶל בִּלְעָם </a:t>
            </a:r>
            <a:r>
              <a:rPr lang="he-IL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וַיַּהֲפֹך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ְ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וגו'.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שלש פדויות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פָּדָה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בְשָׁלוֹם נַפְשִׁי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מִקְּרׇב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לִי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 "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וּפְדוּיֵי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ה' יְשֻׁבוּן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וגו',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וַיֹּאמֶר הָעָם אֶל שָׁאוּל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        הֲיוֹנָתָן יָמוּת אֲשֶׁר עָשָׂה הַיְשׁוּעָה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וגו'. </a:t>
            </a:r>
          </a:p>
          <a:p>
            <a:pPr>
              <a:lnSpc>
                <a:spcPct val="120000"/>
              </a:lnSpc>
            </a:pPr>
            <a:endParaRPr lang="he-IL" sz="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        שלש שלומות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דכתיב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בּוֹרֵא נִיב שְׂפָתָיִם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שָׁלוֹם </a:t>
            </a:r>
            <a:r>
              <a:rPr lang="he-IL" sz="1600" b="1" dirty="0" err="1">
                <a:solidFill>
                  <a:srgbClr val="002060"/>
                </a:solidFill>
                <a:latin typeface="Arial" panose="020B0604020202020204" pitchFamily="34" charset="0"/>
              </a:rPr>
              <a:t>שָׁלוֹם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לָרָחוֹק וְלַקָּרוֹב אָמַר ה'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וּרְפָאתִיו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",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וְרוּחַ לָבְשָׁה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         אֶת </a:t>
            </a:r>
            <a:r>
              <a:rPr lang="he-IL" sz="1600" dirty="0" err="1">
                <a:solidFill>
                  <a:srgbClr val="002060"/>
                </a:solidFill>
                <a:latin typeface="Arial" panose="020B0604020202020204" pitchFamily="34" charset="0"/>
              </a:rPr>
              <a:t>עֲמָשַׂי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וְגוֹ', "</a:t>
            </a:r>
            <a:r>
              <a:rPr lang="he-IL" sz="1600" dirty="0">
                <a:solidFill>
                  <a:srgbClr val="002060"/>
                </a:solidFill>
                <a:latin typeface="Arial" panose="020B0604020202020204" pitchFamily="34" charset="0"/>
              </a:rPr>
              <a:t>וַאֲמַרְתֶּם כֹּה לֶחָי וְאַתָּה שָׁלוֹם וּבֵיתְךָ </a:t>
            </a:r>
            <a:r>
              <a:rPr lang="he-IL" sz="1600" b="1" dirty="0">
                <a:solidFill>
                  <a:srgbClr val="002060"/>
                </a:solidFill>
                <a:latin typeface="Arial" panose="020B0604020202020204" pitchFamily="34" charset="0"/>
              </a:rPr>
              <a:t>שָׁלוֹם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" וגו'.</a:t>
            </a:r>
          </a:p>
        </p:txBody>
      </p:sp>
    </p:spTree>
    <p:extLst>
      <p:ext uri="{BB962C8B-B14F-4D97-AF65-F5344CB8AC3E}">
        <p14:creationId xmlns:p14="http://schemas.microsoft.com/office/powerpoint/2010/main" val="1228226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5541A-9B2C-CC46-D755-93C881A2C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E0A5CA57-67C9-2C35-6A64-AC3F8B9672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A179463-5BF8-2DA8-B822-2EC4E69BF48A}"/>
              </a:ext>
            </a:extLst>
          </p:cNvPr>
          <p:cNvSpPr txBox="1"/>
          <p:nvPr/>
        </p:nvSpPr>
        <p:spPr>
          <a:xfrm>
            <a:off x="-217096" y="35330"/>
            <a:ext cx="154873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דף </a:t>
            </a:r>
            <a:r>
              <a:rPr lang="he-IL" sz="1600" b="1" dirty="0" err="1">
                <a:solidFill>
                  <a:schemeClr val="bg1">
                    <a:lumMod val="50000"/>
                  </a:schemeClr>
                </a:solidFill>
              </a:rPr>
              <a:t>נה</a:t>
            </a:r>
            <a:r>
              <a:rPr lang="he-IL" sz="1600" b="1" dirty="0">
                <a:solidFill>
                  <a:schemeClr val="bg1">
                    <a:lumMod val="50000"/>
                  </a:schemeClr>
                </a:solidFill>
              </a:rPr>
              <a:t> עמוד ב</a:t>
            </a:r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4F1C443-FD7D-A054-77C9-1125FAC3D043}"/>
              </a:ext>
            </a:extLst>
          </p:cNvPr>
          <p:cNvSpPr txBox="1"/>
          <p:nvPr/>
        </p:nvSpPr>
        <p:spPr>
          <a:xfrm>
            <a:off x="-142076" y="661922"/>
            <a:ext cx="9073008" cy="51065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אמימר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ומר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זוטרא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ורב אשי הוו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יתבי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בהדי הדדי,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אמרי: כל חד וחד מינן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מלתא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דלא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שמיע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ליה לחבריה.</a:t>
            </a:r>
          </a:p>
          <a:p>
            <a:pPr>
              <a:lnSpc>
                <a:spcPct val="120000"/>
              </a:lnSpc>
            </a:pPr>
            <a:endParaRPr lang="he-I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פתח חד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מינייהו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ואמר: </a:t>
            </a:r>
          </a:p>
          <a:p>
            <a:pPr>
              <a:lnSpc>
                <a:spcPct val="120000"/>
              </a:lnSpc>
            </a:pPr>
            <a:endParaRPr lang="he-IL" sz="9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האי מאן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ולא ידע מאי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חזא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</a:p>
          <a:p>
            <a:pPr>
              <a:lnSpc>
                <a:spcPct val="120000"/>
              </a:lnSpc>
            </a:pPr>
            <a:endParaRPr lang="he-IL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ליקום קמי כהני בעידנא דפרסי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ידייהו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הכי: </a:t>
            </a:r>
          </a:p>
          <a:p>
            <a:pPr>
              <a:lnSpc>
                <a:spcPct val="120000"/>
              </a:lnSpc>
            </a:pP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רבש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''ע, אני שלך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וחלומותי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שלך, חלום חלמתי ואיני יודע מה הוא,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בין שחלמתי אני לעצמי, ובין שחלמו לי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חבירי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, ובין שחלמתי על אחרים -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אם טובים הם - חזקם ואמצם כחלומותיו של יוסף,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ואם צריכים רפואה - רפאם כמי מרה על ידי משה רבינו וכמרים מצרעתה וכחזקיהו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מחליו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וכמי יריחו על ידי אלישע.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וכשם שהפכת קללת בלעם הרשע לברכה כן הפוך כל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חלומותי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עלי לטובה.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ומסיים בהדי כהני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דעני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צבורא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אמן. </a:t>
            </a:r>
          </a:p>
          <a:p>
            <a:pPr>
              <a:lnSpc>
                <a:spcPct val="120000"/>
              </a:lnSpc>
            </a:pPr>
            <a:endParaRPr lang="he-IL" sz="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ואי לא </a:t>
            </a:r>
            <a:r>
              <a:rPr lang="he-IL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לימא</a:t>
            </a: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 הכי: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0000"/>
                </a:solidFill>
                <a:latin typeface="Arial" panose="020B0604020202020204" pitchFamily="34" charset="0"/>
              </a:rPr>
              <a:t>אדיר במרום שוכן בגבורה אתה שלום ושמך שלום יהי רצון מלפניך שתשים עלינו שלום. 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214C954B-8ED3-EEF2-8BCE-C24F0349C34B}"/>
              </a:ext>
            </a:extLst>
          </p:cNvPr>
          <p:cNvSpPr txBox="1"/>
          <p:nvPr/>
        </p:nvSpPr>
        <p:spPr>
          <a:xfrm>
            <a:off x="8887584" y="1756038"/>
            <a:ext cx="288032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308241358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35969</TotalTime>
  <Words>2262</Words>
  <Application>Microsoft Office PowerPoint</Application>
  <PresentationFormat>‫הצגה על המסך (4:3)</PresentationFormat>
  <Paragraphs>422</Paragraphs>
  <Slides>13</Slides>
  <Notes>11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6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נועם שפירא</cp:lastModifiedBy>
  <cp:revision>2851</cp:revision>
  <dcterms:created xsi:type="dcterms:W3CDTF">2015-01-28T10:22:53Z</dcterms:created>
  <dcterms:modified xsi:type="dcterms:W3CDTF">2024-07-14T19:44:04Z</dcterms:modified>
</cp:coreProperties>
</file>