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784" r:id="rId2"/>
    <p:sldId id="757" r:id="rId3"/>
    <p:sldId id="763" r:id="rId4"/>
    <p:sldId id="775" r:id="rId5"/>
    <p:sldId id="776" r:id="rId6"/>
    <p:sldId id="764" r:id="rId7"/>
    <p:sldId id="777" r:id="rId8"/>
    <p:sldId id="778" r:id="rId9"/>
    <p:sldId id="765" r:id="rId10"/>
    <p:sldId id="779" r:id="rId11"/>
    <p:sldId id="780" r:id="rId12"/>
    <p:sldId id="772" r:id="rId13"/>
    <p:sldId id="781" r:id="rId14"/>
    <p:sldId id="782" r:id="rId15"/>
    <p:sldId id="783" r:id="rId16"/>
    <p:sldId id="429" r:id="rId1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5250" autoAdjust="0"/>
  </p:normalViewPr>
  <p:slideViewPr>
    <p:cSldViewPr>
      <p:cViewPr varScale="1">
        <p:scale>
          <a:sx n="91" d="100"/>
          <a:sy n="91" d="100"/>
        </p:scale>
        <p:origin x="123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4854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3021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52086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1285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74303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7997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4952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4522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6374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628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4234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498887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42717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7393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י"ח/תמוז/תשפ"ד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279709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ברכות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נו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נו ע"א (תחילת הדף)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נז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1008720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1979712" y="155084"/>
            <a:ext cx="6267708" cy="63437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 ההוא צדוקי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 ישמעאל: ראיתי שאני משקה שמן לזיתים,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בא על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אמו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דקטיף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 כוכבא,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בר ישראל גנבת.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דבלעתי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לכוכבא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בר ישראל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זבנתיה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ואכלת לדמיה.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עיני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דנשקן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אהדדי,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בא על אחותו.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דנשקי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סיהרא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בא על אשת ישראל.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דדריכנא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בטונא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דאסא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בא על נערה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המאורסה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טונא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מעילאי והוא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מתתאי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משכבך הפוך.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עורבי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דהדרי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לפורייה,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אשתך זנתה מאנשים הרבה. 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5C8884D1-AEF6-28FB-E1A6-B5B891640BB1}"/>
              </a:ext>
            </a:extLst>
          </p:cNvPr>
          <p:cNvSpPr txBox="1"/>
          <p:nvPr/>
        </p:nvSpPr>
        <p:spPr>
          <a:xfrm>
            <a:off x="8462522" y="218462"/>
            <a:ext cx="244684" cy="61863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①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②</a:t>
            </a:r>
          </a:p>
          <a:p>
            <a:endParaRPr lang="he-IL" sz="1300" dirty="0"/>
          </a:p>
          <a:p>
            <a:endParaRPr lang="he-IL" sz="1400" dirty="0"/>
          </a:p>
          <a:p>
            <a:endParaRPr lang="he-IL" sz="1300" dirty="0"/>
          </a:p>
          <a:p>
            <a:r>
              <a:rPr lang="he-IL" sz="1300" dirty="0"/>
              <a:t>③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400" dirty="0"/>
          </a:p>
          <a:p>
            <a:r>
              <a:rPr lang="he-IL" sz="1300" dirty="0"/>
              <a:t>④</a:t>
            </a:r>
          </a:p>
          <a:p>
            <a:endParaRPr lang="he-IL" sz="1300" dirty="0"/>
          </a:p>
          <a:p>
            <a:endParaRPr lang="he-IL" sz="1400" dirty="0"/>
          </a:p>
          <a:p>
            <a:endParaRPr lang="he-IL" sz="1400" dirty="0"/>
          </a:p>
          <a:p>
            <a:r>
              <a:rPr lang="he-IL" sz="1300" dirty="0"/>
              <a:t>⑤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⑥</a:t>
            </a:r>
          </a:p>
          <a:p>
            <a:endParaRPr lang="he-IL" sz="1300" dirty="0"/>
          </a:p>
          <a:p>
            <a:endParaRPr lang="he-IL" sz="800" dirty="0"/>
          </a:p>
          <a:p>
            <a:endParaRPr lang="he-IL" sz="1900" dirty="0"/>
          </a:p>
          <a:p>
            <a:r>
              <a:rPr lang="he-IL" sz="1300" dirty="0"/>
              <a:t>⑦</a:t>
            </a:r>
          </a:p>
          <a:p>
            <a:endParaRPr lang="he-IL" sz="1300" dirty="0"/>
          </a:p>
          <a:p>
            <a:endParaRPr lang="he-IL" sz="1400" dirty="0"/>
          </a:p>
          <a:p>
            <a:endParaRPr lang="he-IL" sz="1300" dirty="0"/>
          </a:p>
          <a:p>
            <a:r>
              <a:rPr lang="he-IL" sz="1300" dirty="0"/>
              <a:t>⑧</a:t>
            </a:r>
          </a:p>
          <a:p>
            <a:endParaRPr lang="he-IL" sz="1300" dirty="0"/>
          </a:p>
        </p:txBody>
      </p:sp>
      <p:sp>
        <p:nvSpPr>
          <p:cNvPr id="4" name="חץ: שמאלה 3">
            <a:extLst>
              <a:ext uri="{FF2B5EF4-FFF2-40B4-BE49-F238E27FC236}">
                <a16:creationId xmlns:a16="http://schemas.microsoft.com/office/drawing/2014/main" id="{D9414A36-C314-7631-EEB3-7A3F25BCF5F5}"/>
              </a:ext>
            </a:extLst>
          </p:cNvPr>
          <p:cNvSpPr/>
          <p:nvPr/>
        </p:nvSpPr>
        <p:spPr>
          <a:xfrm>
            <a:off x="179512" y="6309320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52428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107504" y="293042"/>
            <a:ext cx="8211924" cy="59929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יוני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דהדרי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לפורייה,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נשים הרבה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טמאת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דנקיט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תרי יוני ופרחן,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תרתי נשי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נסבת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ופטרתינון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בלא גט.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דקליפנא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ביעי,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שכבי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משלחת. </a:t>
            </a:r>
          </a:p>
          <a:p>
            <a:pPr>
              <a:lnSpc>
                <a:spcPct val="120000"/>
              </a:lnSpc>
            </a:pPr>
            <a:endParaRPr lang="he-IL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אמר ליה: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כולהו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איתנהו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בי בר מהא דליתיה. </a:t>
            </a:r>
          </a:p>
          <a:p>
            <a:pPr>
              <a:lnSpc>
                <a:spcPct val="120000"/>
              </a:lnSpc>
            </a:pPr>
            <a:endParaRPr lang="he-IL" sz="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אדהכי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והכי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אתיא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איתתא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ואמרה ליה האי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גלימא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דמכסא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דגברא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פלוני הוא דמית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ואשלחתיה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 שבק לך אבוך נכסי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בקפודקיא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אית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לך נכסי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בקפודקיא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?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לאו.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אזל אבוך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לקפודקיא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לאו.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אם כן, קפא -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כשורא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דיקא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- עשרה,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זיל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חזי קפא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דריש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עשרה שהיא מלאה זוזי,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אזל אשכח שהיא מלאה זוזי.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5C8884D1-AEF6-28FB-E1A6-B5B891640BB1}"/>
              </a:ext>
            </a:extLst>
          </p:cNvPr>
          <p:cNvSpPr txBox="1"/>
          <p:nvPr/>
        </p:nvSpPr>
        <p:spPr>
          <a:xfrm>
            <a:off x="8534530" y="356420"/>
            <a:ext cx="244684" cy="43550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⑨</a:t>
            </a:r>
          </a:p>
          <a:p>
            <a:endParaRPr lang="he-IL" sz="1300" dirty="0"/>
          </a:p>
          <a:p>
            <a:endParaRPr lang="he-IL" dirty="0"/>
          </a:p>
          <a:p>
            <a:endParaRPr lang="he-IL" sz="1300" dirty="0"/>
          </a:p>
          <a:p>
            <a:r>
              <a:rPr lang="he-IL" sz="1300" dirty="0"/>
              <a:t>⑩</a:t>
            </a:r>
          </a:p>
          <a:p>
            <a:endParaRPr lang="he-IL" dirty="0"/>
          </a:p>
          <a:p>
            <a:endParaRPr lang="he-IL" sz="1300" dirty="0"/>
          </a:p>
          <a:p>
            <a:endParaRPr lang="he-IL" sz="1400" dirty="0"/>
          </a:p>
          <a:p>
            <a:r>
              <a:rPr lang="he-IL" sz="1300" dirty="0"/>
              <a:t>⑪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dirty="0"/>
          </a:p>
          <a:p>
            <a:endParaRPr lang="he-IL" sz="14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⑫</a:t>
            </a:r>
          </a:p>
          <a:p>
            <a:endParaRPr lang="he-IL" sz="1300" dirty="0"/>
          </a:p>
        </p:txBody>
      </p:sp>
    </p:spTree>
    <p:extLst>
      <p:ext uri="{BB962C8B-B14F-4D97-AF65-F5344CB8AC3E}">
        <p14:creationId xmlns:p14="http://schemas.microsoft.com/office/powerpoint/2010/main" val="161501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-180528" y="727417"/>
            <a:ext cx="8840206" cy="41462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חנינא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באר בחלום - רואה שלום,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וַיַּחְפְּרוּ עַבְדֵי יִצְחָק בַּנָּחַל וַיִּמְצְאוּ שָׁם בְּאֵר מַיִם חַיִּים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ר' נתן אומר: מצא תורה,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כִּי מֹצְאִי מָצָא 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חַיִּים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וכתיב הכא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בְּאֵר מַיִם 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חַיִּים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רבא אמר: חיים ממש.</a:t>
            </a:r>
          </a:p>
          <a:p>
            <a:pPr>
              <a:lnSpc>
                <a:spcPct val="120000"/>
              </a:lnSpc>
            </a:pPr>
            <a:endParaRPr lang="he-IL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רבי חנן: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שלש שלומות הן: נהר צפור וקדרה –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נהר -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הִנְנִי נֹטֶה אֵלֶיהָ כְּנָהָר שָׁלוֹם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צפור -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כְּצִפֳּרִים עָפוֹת כֵּן יָגֵן ה' צְבָאוֹת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קדרה -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ה'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תִּשְׁפֹּת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שָׁלוֹם לָנוּ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 אמר ר'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חנינא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ובקדרה שאין בה בשר שנינו </a:t>
            </a:r>
            <a:r>
              <a:rPr lang="he-IL" sz="900" dirty="0">
                <a:solidFill>
                  <a:srgbClr val="000000"/>
                </a:solidFill>
                <a:latin typeface="Arial" panose="020B0604020202020204" pitchFamily="34" charset="0"/>
              </a:rPr>
              <a:t>(צ"ל </a:t>
            </a:r>
            <a:r>
              <a:rPr lang="he-IL" sz="900">
                <a:solidFill>
                  <a:srgbClr val="000000"/>
                </a:solidFill>
                <a:latin typeface="Arial" panose="020B0604020202020204" pitchFamily="34" charset="0"/>
              </a:rPr>
              <a:t>שנאמר:)</a:t>
            </a:r>
            <a:r>
              <a:rPr lang="he-IL" sz="16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וּפָרְשׂוּ כַּאֲשֶׁר בַּסִּיר וּכְבָשָׂר בְּתוֹךְ קַלָּחַת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</p:txBody>
      </p:sp>
      <p:sp>
        <p:nvSpPr>
          <p:cNvPr id="4" name="חץ: שמאלה 3">
            <a:extLst>
              <a:ext uri="{FF2B5EF4-FFF2-40B4-BE49-F238E27FC236}">
                <a16:creationId xmlns:a16="http://schemas.microsoft.com/office/drawing/2014/main" id="{8B9D3873-0379-EEAE-70B3-D9E0A954A1A2}"/>
              </a:ext>
            </a:extLst>
          </p:cNvPr>
          <p:cNvSpPr/>
          <p:nvPr/>
        </p:nvSpPr>
        <p:spPr>
          <a:xfrm>
            <a:off x="179512" y="6309320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2DD975DB-4A7C-5C3A-BBE8-2D1BAAA0A3AB}"/>
              </a:ext>
            </a:extLst>
          </p:cNvPr>
          <p:cNvSpPr txBox="1"/>
          <p:nvPr/>
        </p:nvSpPr>
        <p:spPr>
          <a:xfrm>
            <a:off x="8599552" y="731148"/>
            <a:ext cx="360040" cy="33085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700" dirty="0"/>
          </a:p>
          <a:p>
            <a:endParaRPr lang="he-IL" sz="4500" dirty="0"/>
          </a:p>
          <a:p>
            <a:endParaRPr lang="he-IL" sz="20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r>
              <a:rPr lang="he-IL" sz="1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065487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-300780" y="32742"/>
            <a:ext cx="9361040" cy="70657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אמר ר' יהושע בן לוי: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הרואה נהר בחלום - ישכים ויאמר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הִנְנִי נֹטֶה אֵלֶיהָ כְּנָהָר שָׁלוֹם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", קודם שיקדמנו פסוק אחר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כִּי יָבֹא כַנָּהָר צָר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הרואה צפור בחלום - ישכים ויאמר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כְּצִפֳּרִים עָפוֹת כֵּן יָגֵן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 וגו', קודם שיקדמנו פסוק אחר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כְּצִפּוֹר נוֹדֶדֶת מִן קִנָּהּ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 וגו'.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הרואה קדרה בחלום - ישכים ויאמר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ה' </a:t>
            </a:r>
            <a:r>
              <a:rPr lang="he-IL" sz="1500" dirty="0" err="1">
                <a:solidFill>
                  <a:srgbClr val="002060"/>
                </a:solidFill>
                <a:latin typeface="Arial" panose="020B0604020202020204" pitchFamily="34" charset="0"/>
              </a:rPr>
              <a:t>תִּשְׁפֹּת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 שָׁלוֹם לָנוּ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", קודם שיקדמנו פסוק אחר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שְׁפֹת הַסִּיר שְׁפֹת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הרואה ענבים בחלום - ישכים ויאמר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כַּעֲנָבִים בַּמִּדְבָּר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", קודם שיקדמנו פסוק אחר "</a:t>
            </a:r>
            <a:r>
              <a:rPr lang="he-IL" sz="1500" dirty="0" err="1">
                <a:solidFill>
                  <a:srgbClr val="002060"/>
                </a:solidFill>
                <a:latin typeface="Arial" panose="020B0604020202020204" pitchFamily="34" charset="0"/>
              </a:rPr>
              <a:t>עֲנָבֵמו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ֹ עִנְּבֵי רוֹשׁ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הרואה הר בחלום - ישכים ויאמר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מַה </a:t>
            </a:r>
            <a:r>
              <a:rPr lang="he-IL" sz="1500" dirty="0" err="1">
                <a:solidFill>
                  <a:srgbClr val="002060"/>
                </a:solidFill>
                <a:latin typeface="Arial" panose="020B0604020202020204" pitchFamily="34" charset="0"/>
              </a:rPr>
              <a:t>נָּאוו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ּ עַל הֶהָרִים רַגְלֵי מְבַשֵּׂר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", קודם שיקדמנו פסוק אחר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עַל הֶהָרִים אֶשָּׂא בְכִי וָנֶהִי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הרואה שופר בחלום - ישכים ויאמר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וְהָיָה בַּיּוֹם הַהוּא יִתָּקַע בְּשׁוֹפָר גָּדוֹל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", קודם שיקדמנו פסוק אחר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תִּקְעוּ שׁוֹפָר בַּגִּבְעָה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הרואה כלב בחלום - ישכים ויאמר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וּלְכֹל בְּנֵי יִשְׂרָאֵל לֹא יֶחֱרַץ כֶּלֶב לְשֹׁנוֹ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", קודם שיקדמנו פסוק אחר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וְהַכְּלָבִים עַזֵּי נֶפֶשׁ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הרואה ארי בחלום - ישכים ויאמר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אַרְיֵה שָׁאָג מִי לֹא יִירָא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", קודם שיקדמנו פסוק אחר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עָלָה אַרְיֵה מִסֻּבְּכוֹ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הרואה תגלחת בחלום - ישכים ויאמר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וַיְגַלַּח </a:t>
            </a:r>
            <a:r>
              <a:rPr lang="he-IL" sz="1500" dirty="0" err="1">
                <a:solidFill>
                  <a:srgbClr val="002060"/>
                </a:solidFill>
                <a:latin typeface="Arial" panose="020B0604020202020204" pitchFamily="34" charset="0"/>
              </a:rPr>
              <a:t>וַיְחַלֵּף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he-IL" sz="1500" dirty="0" err="1">
                <a:solidFill>
                  <a:srgbClr val="002060"/>
                </a:solidFill>
                <a:latin typeface="Arial" panose="020B0604020202020204" pitchFamily="34" charset="0"/>
              </a:rPr>
              <a:t>שִׂמְלֹתָיו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", קודם שיקדמנו פסוק אחר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(כִּי) אִם </a:t>
            </a:r>
            <a:r>
              <a:rPr lang="he-IL" sz="1500" dirty="0" err="1">
                <a:solidFill>
                  <a:srgbClr val="002060"/>
                </a:solidFill>
                <a:latin typeface="Arial" panose="020B0604020202020204" pitchFamily="34" charset="0"/>
              </a:rPr>
              <a:t>גֻּלַּחְתִּי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 וְסָר מִמֶּנִּי כֹחִי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הרואה באר בחלום - ישכים ויאמר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בְּאֵר מַיִם חַיִּים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", קודם שיקדמנו פסוק אחר "</a:t>
            </a:r>
            <a:r>
              <a:rPr lang="he-IL" sz="1500" dirty="0" err="1">
                <a:solidFill>
                  <a:srgbClr val="002060"/>
                </a:solidFill>
                <a:latin typeface="Arial" panose="020B0604020202020204" pitchFamily="34" charset="0"/>
              </a:rPr>
              <a:t>כְּהָקִיר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 בַּיִר מֵימֶיהָ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הרואה קנה בחלום - ישכים ויאמר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קָנֶה רָצוּץ לֹא יִשְׁבּוֹר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", קודם שיקדמנו פסוק אחר "</a:t>
            </a:r>
            <a:r>
              <a:rPr lang="he-IL" sz="1500" dirty="0">
                <a:solidFill>
                  <a:srgbClr val="002060"/>
                </a:solidFill>
                <a:latin typeface="Arial" panose="020B0604020202020204" pitchFamily="34" charset="0"/>
              </a:rPr>
              <a:t>הִנֵּה בָטַחְתָּ לְּךָ עַל מִשְׁעֶנֶת הַקָּנֶה הָרָצוּץ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תנו רבנן: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הרואה קנה בחלום - יצפה לחכמה, שנאמר "קְנֵה חָכְמָה",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קנים - יצפה לבינה, שנאמר "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וּבְכׇל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קִנְיָנְך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ָ קְנֵה בִינָה".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אמר רבי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זירא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קרא קורא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קירא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קניא -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כולהו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מעלו </a:t>
            </a:r>
            <a:r>
              <a:rPr lang="he-IL" sz="1500" dirty="0" err="1">
                <a:solidFill>
                  <a:srgbClr val="000000"/>
                </a:solidFill>
                <a:latin typeface="Arial" panose="020B0604020202020204" pitchFamily="34" charset="0"/>
              </a:rPr>
              <a:t>לחלמא</a:t>
            </a: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תניא: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אין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מראין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דלועין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אלא למי שהוא ירא שמים בכל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כחו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endParaRPr lang="he-IL" sz="15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41B7FE99-88A4-76EC-391E-0E904C9C5734}"/>
              </a:ext>
            </a:extLst>
          </p:cNvPr>
          <p:cNvSpPr/>
          <p:nvPr/>
        </p:nvSpPr>
        <p:spPr>
          <a:xfrm>
            <a:off x="179512" y="6309320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0981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35496" y="262983"/>
            <a:ext cx="8592716" cy="61960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שור בחלום - ישכים ויאמר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בְּכוֹר שׁוֹרוֹ הָדָר לוֹ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קודם שיקדמנו פסוק אחר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כִּי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יִגַּח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שׁוֹר אֶת אִישׁ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תנו רבנן: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חמשה דברים נאמרו בשור: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האוכל מבשרו - מתעשר,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נגחו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הויין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ליה בנים שמנגחים בתורה,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נשכו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יסורין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באים עליו,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בעטו - דרך רחוקה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נזדמנה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רכבו - עולה לגדולה. </a:t>
            </a:r>
          </a:p>
          <a:p>
            <a:pPr>
              <a:lnSpc>
                <a:spcPct val="120000"/>
              </a:lnSpc>
            </a:pPr>
            <a:endParaRPr lang="he-IL" sz="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והתניא: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רכבו - מת.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קשיא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הא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דרכיב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הוא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לתורא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דרכיב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תורא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לדידיה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חמור בחלום - יצפה לישועה,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הִנֵּה מַלְכֵּךְ יָבוֹא לָךְ צַדִּיק וְנוֹשָׁע הוּא עָנִי וְרֹכֵב עַל חֲמוֹר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חתול בחלום -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באתרא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דקרו ליה 'שונרא' נעשית לו שירה נאה, '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שינרא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 נעשה לו שינוי רע. </a:t>
            </a:r>
          </a:p>
          <a:p>
            <a:pPr>
              <a:lnSpc>
                <a:spcPct val="120000"/>
              </a:lnSpc>
            </a:pPr>
            <a:endParaRPr lang="he-IL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ענבים בחלום - לבנות בין בזמנן בין שלא בזמנן יפות, שחורות בזמנן יפות שלא בזמנן רעות. </a:t>
            </a:r>
          </a:p>
          <a:p>
            <a:pPr>
              <a:lnSpc>
                <a:spcPct val="120000"/>
              </a:lnSpc>
            </a:pPr>
            <a:endParaRPr lang="he-IL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סוס לבן בחלום - בין בנחת בין ברדוף יפה לו, אדום - בנחת יפה ברדוף קשה. </a:t>
            </a:r>
          </a:p>
          <a:p>
            <a:pPr>
              <a:lnSpc>
                <a:spcPct val="120000"/>
              </a:lnSpc>
            </a:pPr>
            <a:endParaRPr lang="he-IL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ישמעאל בחלום - תפלתו נשמעת,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ודוקא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ישמעאל בן אברהם, אבל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טייעא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בעלמא לא. </a:t>
            </a:r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3014D369-FEC2-AC86-526B-3036E6BCBE09}"/>
              </a:ext>
            </a:extLst>
          </p:cNvPr>
          <p:cNvSpPr/>
          <p:nvPr/>
        </p:nvSpPr>
        <p:spPr>
          <a:xfrm>
            <a:off x="179512" y="6309320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671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158373" y="35330"/>
            <a:ext cx="270086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ב - 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נז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611560" y="725116"/>
            <a:ext cx="8016652" cy="4199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הרואה גמל בחלום - מיתה נקנסה לו מן השמים והצילוהו ממנה.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      אמר רבי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חמא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ברבי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חנינא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מאי קראה? "</a:t>
            </a:r>
            <a:r>
              <a:rPr lang="he-IL" sz="1700" dirty="0">
                <a:solidFill>
                  <a:srgbClr val="002060"/>
                </a:solidFill>
                <a:latin typeface="Arial" panose="020B0604020202020204" pitchFamily="34" charset="0"/>
              </a:rPr>
              <a:t>וְאָנֹכִי אֵרֵד עִמְּךָ מִצְרַיְמָה וְאָנֹכִי אַעַלְךָ גַם עָלֹה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      רב נחמן בר יצחק אמר מהכא "</a:t>
            </a:r>
            <a:r>
              <a:rPr lang="he-IL" sz="1700" dirty="0">
                <a:solidFill>
                  <a:srgbClr val="002060"/>
                </a:solidFill>
                <a:latin typeface="Arial" panose="020B0604020202020204" pitchFamily="34" charset="0"/>
              </a:rPr>
              <a:t>גַּם ה' הֶעֱבִיר חַטָּאתְךָ לֹא תָמוּת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הרואה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פינחס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בחלום - פלא נעשה לו.</a:t>
            </a:r>
          </a:p>
          <a:p>
            <a:pPr>
              <a:lnSpc>
                <a:spcPct val="120000"/>
              </a:lnSpc>
            </a:pPr>
            <a:endParaRPr lang="he-IL" sz="1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הרואה פיל בחלום - פלאות נעשו לו.</a:t>
            </a:r>
          </a:p>
          <a:p>
            <a:pPr>
              <a:lnSpc>
                <a:spcPct val="120000"/>
              </a:lnSpc>
            </a:pPr>
            <a:endParaRPr lang="he-IL" sz="1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פילים - פלאי פלאות נעשו לו.</a:t>
            </a:r>
          </a:p>
          <a:p>
            <a:pPr>
              <a:lnSpc>
                <a:spcPct val="120000"/>
              </a:lnSpc>
            </a:pPr>
            <a:endParaRPr lang="he-IL" sz="1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      והתניא: </a:t>
            </a:r>
            <a:r>
              <a:rPr lang="he-IL" sz="1700" dirty="0">
                <a:solidFill>
                  <a:srgbClr val="F79646">
                    <a:lumMod val="50000"/>
                  </a:srgbClr>
                </a:solidFill>
              </a:rPr>
              <a:t>כל מיני חיות יפין לחלום, חוץ מן הפיל ומן הקוף.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      לא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קשיא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הא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דמסרג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הא דלא מסרג.</a:t>
            </a:r>
            <a:endParaRPr lang="he-IL" sz="17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8CA1BE23-DC43-219D-FA88-39832A32CE8F}"/>
              </a:ext>
            </a:extLst>
          </p:cNvPr>
          <p:cNvSpPr txBox="1"/>
          <p:nvPr/>
        </p:nvSpPr>
        <p:spPr>
          <a:xfrm>
            <a:off x="8435265" y="4628549"/>
            <a:ext cx="48098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עמוד א</a:t>
            </a:r>
          </a:p>
        </p:txBody>
      </p:sp>
    </p:spTree>
    <p:extLst>
      <p:ext uri="{BB962C8B-B14F-4D97-AF65-F5344CB8AC3E}">
        <p14:creationId xmlns:p14="http://schemas.microsoft.com/office/powerpoint/2010/main" val="595802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נו ע"א (תחילת הדף)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נז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</a:t>
            </a:r>
            <a:r>
              <a:rPr lang="he-IL" sz="2400" b="1" dirty="0" err="1">
                <a:solidFill>
                  <a:srgbClr val="00B050"/>
                </a:solidFill>
              </a:rPr>
              <a:t>נז</a:t>
            </a:r>
            <a:endParaRPr lang="he-IL" sz="2400" b="1" dirty="0">
              <a:solidFill>
                <a:srgbClr val="00B050"/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19188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1785362" y="1505193"/>
            <a:ext cx="6624736" cy="47909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 קיסר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לר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' יהושע בר' (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חנינא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):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אמריתו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דחכמיתו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טובא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אימא לי מאי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חזינא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בחלמאי.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חזית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דמשחרי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לך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פרסאי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וגרבי בך, ורעיי בך שקצי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בחוטרא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דדהבא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הרהר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כוליה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יומא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ולאורתא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חזא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3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 שבור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מלכא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לשמואל: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אמריתו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דחכמיתו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טובא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אימא לי מאי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חזינא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בחלמאי.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חזית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דאתו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רומאי ושבו לך, וטחני בך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קשייתא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ברחייא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דדהבא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הרהר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כוליה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יומא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ולאורתא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חזא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DF0EA4EF-6000-C642-8EEA-78675E6A61D1}"/>
              </a:ext>
            </a:extLst>
          </p:cNvPr>
          <p:cNvSpPr/>
          <p:nvPr/>
        </p:nvSpPr>
        <p:spPr>
          <a:xfrm>
            <a:off x="5148064" y="260648"/>
            <a:ext cx="3312368" cy="1001951"/>
          </a:xfrm>
          <a:prstGeom prst="wedgeRoundRectCallout">
            <a:avLst>
              <a:gd name="adj1" fmla="val 59065"/>
              <a:gd name="adj2" fmla="val -4417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דף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נה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עמוד ב: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ר' שמואל בר נחמני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יונתן: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אין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מראין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לו לאדם אלא מהרהורי לבו...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3EE9EB99-40D4-9FF7-04E4-B4BC437DF187}"/>
              </a:ext>
            </a:extLst>
          </p:cNvPr>
          <p:cNvSpPr txBox="1"/>
          <p:nvPr/>
        </p:nvSpPr>
        <p:spPr>
          <a:xfrm>
            <a:off x="8498884" y="1514847"/>
            <a:ext cx="360040" cy="37702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900" dirty="0"/>
          </a:p>
          <a:p>
            <a:endParaRPr lang="he-IL" sz="1400" dirty="0"/>
          </a:p>
          <a:p>
            <a:endParaRPr lang="he-IL" sz="2000" dirty="0"/>
          </a:p>
          <a:p>
            <a:endParaRPr lang="he-IL" sz="3000" dirty="0"/>
          </a:p>
          <a:p>
            <a:endParaRPr lang="he-IL" sz="23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r>
              <a:rPr lang="he-IL" sz="1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667629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-140192" y="268877"/>
            <a:ext cx="8932004" cy="60769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בר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הדיא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מפשר חלמי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הוה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מאן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דיהיב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ליה אגרא - מפשר ליה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למעליותא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ומאן דלא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יהיב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ליה אגרא - מפשר ליה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לגריעותא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5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אביי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ורבא חזו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אביי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יהיב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ליה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זוזא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ורבא לא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יהיב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ליה. </a:t>
            </a:r>
          </a:p>
          <a:p>
            <a:pPr>
              <a:lnSpc>
                <a:spcPct val="120000"/>
              </a:lnSpc>
            </a:pPr>
            <a:endParaRPr lang="he-IL" sz="15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אמרי ליה: אקרינן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בחלמין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"</a:t>
            </a:r>
            <a:r>
              <a:rPr lang="he-IL" sz="1550" dirty="0">
                <a:solidFill>
                  <a:srgbClr val="002060"/>
                </a:solidFill>
                <a:latin typeface="Arial" panose="020B0604020202020204" pitchFamily="34" charset="0"/>
              </a:rPr>
              <a:t>שׁוֹרְךָ טָבוּחַ לְעֵינֶיךָ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" וגו',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אמר ליה: פסיד עסקך ולא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אהני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לך למיכל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מעוצבא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דלבך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: מרווח עסקך ולא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אהני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לך למיכל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מחדוא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דלבך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he-IL" sz="15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אמרי ליה: אקרינן "</a:t>
            </a:r>
            <a:r>
              <a:rPr lang="he-IL" sz="1550" dirty="0">
                <a:solidFill>
                  <a:srgbClr val="002060"/>
                </a:solidFill>
                <a:latin typeface="Arial" panose="020B0604020202020204" pitchFamily="34" charset="0"/>
              </a:rPr>
              <a:t>בָּנִים וּבָנוֹת תּוֹלִיד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" וגו',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אמר ליה: כבישותיה,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: בנך ובנתך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נפישי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ומינסבן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בנתך לעלמא ומדמיין באפך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כדקא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אזלן בשביה. </a:t>
            </a:r>
          </a:p>
          <a:p>
            <a:pPr>
              <a:lnSpc>
                <a:spcPct val="120000"/>
              </a:lnSpc>
            </a:pPr>
            <a:endParaRPr lang="he-IL" sz="15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אקריין "</a:t>
            </a:r>
            <a:r>
              <a:rPr lang="he-IL" sz="1550" dirty="0">
                <a:solidFill>
                  <a:srgbClr val="002060"/>
                </a:solidFill>
                <a:latin typeface="Arial" panose="020B0604020202020204" pitchFamily="34" charset="0"/>
              </a:rPr>
              <a:t>בָּנֶיךָ וּבְנֹתֶיךָ </a:t>
            </a:r>
            <a:r>
              <a:rPr lang="he-IL" sz="1550" dirty="0" err="1">
                <a:solidFill>
                  <a:srgbClr val="002060"/>
                </a:solidFill>
                <a:latin typeface="Arial" panose="020B0604020202020204" pitchFamily="34" charset="0"/>
              </a:rPr>
              <a:t>נְתֻנִים</a:t>
            </a:r>
            <a:r>
              <a:rPr lang="he-IL" sz="1550" dirty="0">
                <a:solidFill>
                  <a:srgbClr val="002060"/>
                </a:solidFill>
                <a:latin typeface="Arial" panose="020B0604020202020204" pitchFamily="34" charset="0"/>
              </a:rPr>
              <a:t> לְעַם אַחֵר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: בנך ובנתך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נפישין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, את אמרת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לקריבך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והיא אמרה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לקריבה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, ואכפה לך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ויהבת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להון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לקריבה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דהוי כעם אחר,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דביתהו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שכיבא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ואתו בניה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ובנתיה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לידי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איתתא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אחריתי,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רבא אמר ר' ירמיה בר אבא אמר רב: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מאי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"</a:t>
            </a:r>
            <a:r>
              <a:rPr lang="he-IL" sz="1550" dirty="0">
                <a:solidFill>
                  <a:srgbClr val="002060"/>
                </a:solidFill>
                <a:latin typeface="Arial" panose="020B0604020202020204" pitchFamily="34" charset="0"/>
              </a:rPr>
              <a:t>בָּנֶיךָ וּבְנֹתֶיךָ </a:t>
            </a:r>
            <a:r>
              <a:rPr lang="he-IL" sz="1550" dirty="0" err="1">
                <a:solidFill>
                  <a:srgbClr val="002060"/>
                </a:solidFill>
                <a:latin typeface="Arial" panose="020B0604020202020204" pitchFamily="34" charset="0"/>
              </a:rPr>
              <a:t>נְתֻנִים</a:t>
            </a:r>
            <a:r>
              <a:rPr lang="he-IL" sz="1550" dirty="0">
                <a:solidFill>
                  <a:srgbClr val="002060"/>
                </a:solidFill>
                <a:latin typeface="Arial" panose="020B0604020202020204" pitchFamily="34" charset="0"/>
              </a:rPr>
              <a:t> לְעַם אַחֵר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"? - זו אשת האב.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7E1D0C8D-CE1D-ED54-D629-394176488C6A}"/>
              </a:ext>
            </a:extLst>
          </p:cNvPr>
          <p:cNvSpPr txBox="1"/>
          <p:nvPr/>
        </p:nvSpPr>
        <p:spPr>
          <a:xfrm>
            <a:off x="8860477" y="2617361"/>
            <a:ext cx="244684" cy="260071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①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900" dirty="0"/>
          </a:p>
          <a:p>
            <a:endParaRPr lang="he-IL" sz="1300" dirty="0"/>
          </a:p>
          <a:p>
            <a:r>
              <a:rPr lang="he-IL" sz="1300" dirty="0"/>
              <a:t>②</a:t>
            </a:r>
          </a:p>
          <a:p>
            <a:endParaRPr lang="he-IL" sz="1300" dirty="0"/>
          </a:p>
          <a:p>
            <a:endParaRPr lang="he-IL" sz="2200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③</a:t>
            </a:r>
          </a:p>
        </p:txBody>
      </p:sp>
      <p:sp>
        <p:nvSpPr>
          <p:cNvPr id="6" name="הסבר מלבני מעוגל 6">
            <a:extLst>
              <a:ext uri="{FF2B5EF4-FFF2-40B4-BE49-F238E27FC236}">
                <a16:creationId xmlns:a16="http://schemas.microsoft.com/office/drawing/2014/main" id="{B27FA789-E0B7-B564-F928-0B9E61C59183}"/>
              </a:ext>
            </a:extLst>
          </p:cNvPr>
          <p:cNvSpPr/>
          <p:nvPr/>
        </p:nvSpPr>
        <p:spPr>
          <a:xfrm>
            <a:off x="251520" y="2139017"/>
            <a:ext cx="2880320" cy="1794039"/>
          </a:xfrm>
          <a:prstGeom prst="wedgeRoundRectCallout">
            <a:avLst>
              <a:gd name="adj1" fmla="val 49454"/>
              <a:gd name="adj2" fmla="val 1614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דברים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כח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/לא: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שׁוֹרְךָ טָבוּחַ לְעֵינֶיךָ וְלֹא תֹאכַל מִמֶּנּוּ...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דברים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כח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/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מא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בָּנִים וּבָנוֹת תּוֹלִיד וְלֹא-יִהְיוּ לָךְ כִּי יֵלְכוּ בַּשֶּׁבִי.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דברים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כח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/לב: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בָּנֶיךָ וּבְנֹתֶיךָ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נְתֻנִים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 לְעַם אַחֵר...</a:t>
            </a:r>
          </a:p>
        </p:txBody>
      </p:sp>
      <p:sp>
        <p:nvSpPr>
          <p:cNvPr id="8" name="חץ: שמאלה 7">
            <a:extLst>
              <a:ext uri="{FF2B5EF4-FFF2-40B4-BE49-F238E27FC236}">
                <a16:creationId xmlns:a16="http://schemas.microsoft.com/office/drawing/2014/main" id="{0E1CFB7E-CFD4-6BD7-5FF9-823B0F7B2BD4}"/>
              </a:ext>
            </a:extLst>
          </p:cNvPr>
          <p:cNvSpPr/>
          <p:nvPr/>
        </p:nvSpPr>
        <p:spPr>
          <a:xfrm>
            <a:off x="179512" y="6309320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2DA81975-5368-419F-C62F-DDC7A7EA90F2}"/>
              </a:ext>
            </a:extLst>
          </p:cNvPr>
          <p:cNvSpPr/>
          <p:nvPr/>
        </p:nvSpPr>
        <p:spPr>
          <a:xfrm>
            <a:off x="1475656" y="260649"/>
            <a:ext cx="2808312" cy="864096"/>
          </a:xfrm>
          <a:prstGeom prst="wedgeRoundRectCallout">
            <a:avLst>
              <a:gd name="adj1" fmla="val 59065"/>
              <a:gd name="adj2" fmla="val -4417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דף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נה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עמוד ב: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כל החלומות הולכים אחר הפה...</a:t>
            </a:r>
          </a:p>
        </p:txBody>
      </p:sp>
    </p:spTree>
    <p:extLst>
      <p:ext uri="{BB962C8B-B14F-4D97-AF65-F5344CB8AC3E}">
        <p14:creationId xmlns:p14="http://schemas.microsoft.com/office/powerpoint/2010/main" val="4837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1763688" y="404664"/>
            <a:ext cx="6771764" cy="52357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אקרינן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בחלמין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לֵךְ אֱכֹל בְּשִׂמְחָה לַחְמֶךָ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אמר ליה: מרווח עסקך ואכלת ושתית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וקרית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פסוקא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מחדוא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דלבך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אמר ליה: פסיד עסקך טבחת ולא אכלת ושתית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וקרית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לפכוחי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פחדך. 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אקרינן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זֶרַע רַב תּוֹצִיא הַשָּׂדֶה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מרישיה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מסיפיה. 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אקרינן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זֵיתִים יִהְיוּ לְךָ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בְּכׇל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גְּבוּלֶךָ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וגו',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מרישיה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מסיפיה. 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אקרינן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וְרָאוּ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כׇּל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עַמֵּי הָאָרֶץ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נפק לך שמא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דריש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מתיבתא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הוית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אימתך נפלת בעלמא,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אמר ליה: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בדיינא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דמלכא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אתבר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ומתפסת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בגנבי ודייני כולי עלמא קל וחומר מינך.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למחר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אתבר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בדיינא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דמלכא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ואתו ותפשי ליה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7E1D0C8D-CE1D-ED54-D629-394176488C6A}"/>
              </a:ext>
            </a:extLst>
          </p:cNvPr>
          <p:cNvSpPr txBox="1"/>
          <p:nvPr/>
        </p:nvSpPr>
        <p:spPr>
          <a:xfrm>
            <a:off x="8676456" y="464185"/>
            <a:ext cx="244684" cy="43704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④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2200" dirty="0"/>
          </a:p>
          <a:p>
            <a:endParaRPr lang="he-IL" sz="1300" dirty="0"/>
          </a:p>
          <a:p>
            <a:r>
              <a:rPr lang="he-IL" sz="1300" dirty="0"/>
              <a:t>⑤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2200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⑥</a:t>
            </a:r>
          </a:p>
          <a:p>
            <a:endParaRPr lang="he-IL" sz="1300" dirty="0"/>
          </a:p>
          <a:p>
            <a:endParaRPr lang="he-IL" sz="800" dirty="0"/>
          </a:p>
          <a:p>
            <a:endParaRPr lang="he-IL" sz="1300" dirty="0"/>
          </a:p>
          <a:p>
            <a:endParaRPr lang="he-IL" sz="1200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⑦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12C39526-FF06-0D8B-D14B-A2A2346F8C1E}"/>
              </a:ext>
            </a:extLst>
          </p:cNvPr>
          <p:cNvSpPr/>
          <p:nvPr/>
        </p:nvSpPr>
        <p:spPr>
          <a:xfrm>
            <a:off x="395536" y="1634961"/>
            <a:ext cx="3528392" cy="2586127"/>
          </a:xfrm>
          <a:prstGeom prst="wedgeRoundRectCallout">
            <a:avLst>
              <a:gd name="adj1" fmla="val 49454"/>
              <a:gd name="adj2" fmla="val 1614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קהלת ט/ז: 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לֵךְ אֱכֹל בְּשִׂמְחָה לַחְמֶךָ וּשְׁתֵה בְלֶב-טוֹב יֵינֶךָ...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דברים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כח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/לח: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זֶרַע רַב תּוֹצִיא הַשָּׂדֶה וּמְעַט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תֶּאֱסֹף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 כִּי יַחְסְלֶנּוּ הָאַרְבֶּה.</a:t>
            </a:r>
          </a:p>
          <a:p>
            <a:pPr>
              <a:lnSpc>
                <a:spcPct val="120000"/>
              </a:lnSpc>
            </a:pPr>
            <a:endParaRPr lang="he-IL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דברים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כח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/מ: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זֵיתִים יִהְיוּ לְךָ בְּכָל-גְּבוּלֶךָ וְשֶׁמֶן לֹא תָסוּךְ כִּי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יִשַּׁל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 זֵיתֶךָ.</a:t>
            </a:r>
          </a:p>
          <a:p>
            <a:pPr>
              <a:lnSpc>
                <a:spcPct val="120000"/>
              </a:lnSpc>
            </a:pPr>
            <a:endParaRPr lang="he-IL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דברים </a:t>
            </a:r>
            <a:r>
              <a:rPr lang="he-IL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כח</a:t>
            </a: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/י: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rgbClr val="000000"/>
                </a:solidFill>
                <a:latin typeface="Arial" panose="020B0604020202020204" pitchFamily="34" charset="0"/>
              </a:rPr>
              <a:t>וְרָאוּ כָּל-עַמֵּי הָאָרֶץ כִּי שֵׁם ה' נִקְרָא עָלֶיךָ וְיָרְאוּ מִמֶּךָּ.</a:t>
            </a:r>
          </a:p>
        </p:txBody>
      </p:sp>
      <p:sp>
        <p:nvSpPr>
          <p:cNvPr id="6" name="חץ: שמאלה 5">
            <a:extLst>
              <a:ext uri="{FF2B5EF4-FFF2-40B4-BE49-F238E27FC236}">
                <a16:creationId xmlns:a16="http://schemas.microsoft.com/office/drawing/2014/main" id="{8231B9DD-47AA-7D02-F26E-760CEEB1B783}"/>
              </a:ext>
            </a:extLst>
          </p:cNvPr>
          <p:cNvSpPr/>
          <p:nvPr/>
        </p:nvSpPr>
        <p:spPr>
          <a:xfrm>
            <a:off x="179512" y="6309320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5038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1547664" y="57909"/>
            <a:ext cx="6740092" cy="68063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אמרי ליה: חזן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חסא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על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פום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דני,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עיף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עסקך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כחסא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: מריר עסקך כי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חסא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אמרי ליה: חזן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בשרא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על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פום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דני,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אמר ליה: בסים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חמרך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ואתו כולי עלמא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למזבן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בשרא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וחמרא מינך,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אמר ליה: תקיף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חמרך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ואתו כולי עלמא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למזבן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בשרא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למיכל ביה.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אמרי ליה: חזן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חביתא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דתלי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בדיקלא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אמר ליה: מדלי עסקך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כדיקלא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אמר ליה: חלי עסקך כתמרי.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אמרי ליה: חזן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רומנא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דקדחי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אפום דני,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אמר ליה: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עשיק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עסקך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כרומנא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אמר ליה: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קאוי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עסקך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כרומנא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אמרי ליה: חזן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חביתא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דנפל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לבירא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מתבעי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עסקך,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כדאמר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נפל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פתא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בבירא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ולא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אשתכח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: פסיד עסקך ושדי' ליה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לבירא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אמרי ליה: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חזינן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בר חמרא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דקאי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אאיסדן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ונוער,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לאביי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אמר ליה: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מלכא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הוית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וקאי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אמורא עלך, </a:t>
            </a:r>
          </a:p>
          <a:p>
            <a:pPr>
              <a:lnSpc>
                <a:spcPct val="120000"/>
              </a:lnSpc>
            </a:pP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: פטר חמור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גהיט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מתפילך.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: לדידי חזי לי ואיתיה!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אמר ליה: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וא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''ו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דפטר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חמור ודאי </a:t>
            </a:r>
            <a:r>
              <a:rPr lang="he-IL" sz="1550" dirty="0" err="1">
                <a:solidFill>
                  <a:srgbClr val="000000"/>
                </a:solidFill>
                <a:latin typeface="Arial" panose="020B0604020202020204" pitchFamily="34" charset="0"/>
              </a:rPr>
              <a:t>גהיט</a:t>
            </a:r>
            <a:r>
              <a:rPr lang="he-IL" sz="1550" dirty="0">
                <a:solidFill>
                  <a:srgbClr val="000000"/>
                </a:solidFill>
                <a:latin typeface="Arial" panose="020B0604020202020204" pitchFamily="34" charset="0"/>
              </a:rPr>
              <a:t> מתפילך.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7E1D0C8D-CE1D-ED54-D629-394176488C6A}"/>
              </a:ext>
            </a:extLst>
          </p:cNvPr>
          <p:cNvSpPr txBox="1"/>
          <p:nvPr/>
        </p:nvSpPr>
        <p:spPr>
          <a:xfrm>
            <a:off x="8447147" y="116632"/>
            <a:ext cx="244684" cy="55553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⑧</a:t>
            </a:r>
          </a:p>
          <a:p>
            <a:endParaRPr lang="he-IL" sz="1300" dirty="0"/>
          </a:p>
          <a:p>
            <a:endParaRPr lang="he-IL" sz="1600" dirty="0"/>
          </a:p>
          <a:p>
            <a:endParaRPr lang="he-IL" sz="1450" dirty="0"/>
          </a:p>
          <a:p>
            <a:endParaRPr lang="he-IL" sz="1300" dirty="0"/>
          </a:p>
          <a:p>
            <a:r>
              <a:rPr lang="he-IL" sz="1300" dirty="0"/>
              <a:t>⑨</a:t>
            </a:r>
          </a:p>
          <a:p>
            <a:endParaRPr lang="he-IL" sz="1300" dirty="0"/>
          </a:p>
          <a:p>
            <a:endParaRPr lang="he-IL" sz="1250" dirty="0"/>
          </a:p>
          <a:p>
            <a:endParaRPr lang="he-IL" sz="1600" dirty="0"/>
          </a:p>
          <a:p>
            <a:endParaRPr lang="he-IL" sz="1300" dirty="0"/>
          </a:p>
          <a:p>
            <a:r>
              <a:rPr lang="he-IL" sz="1300" dirty="0"/>
              <a:t>⑩</a:t>
            </a:r>
          </a:p>
          <a:p>
            <a:endParaRPr lang="he-IL" sz="1300" dirty="0"/>
          </a:p>
          <a:p>
            <a:endParaRPr lang="he-IL" sz="2850" dirty="0"/>
          </a:p>
          <a:p>
            <a:endParaRPr lang="he-IL" sz="1300" dirty="0"/>
          </a:p>
          <a:p>
            <a:r>
              <a:rPr lang="he-IL" sz="1300" dirty="0"/>
              <a:t>⑪</a:t>
            </a:r>
          </a:p>
          <a:p>
            <a:endParaRPr lang="he-IL" sz="1300" dirty="0"/>
          </a:p>
          <a:p>
            <a:endParaRPr lang="he-IL" sz="2850" dirty="0"/>
          </a:p>
          <a:p>
            <a:endParaRPr lang="he-IL" sz="1300" dirty="0"/>
          </a:p>
          <a:p>
            <a:r>
              <a:rPr lang="he-IL" sz="1300" dirty="0"/>
              <a:t>⑫</a:t>
            </a:r>
          </a:p>
          <a:p>
            <a:endParaRPr lang="he-IL" sz="1300" dirty="0"/>
          </a:p>
          <a:p>
            <a:endParaRPr lang="he-IL" sz="1200" dirty="0"/>
          </a:p>
          <a:p>
            <a:endParaRPr lang="he-IL" sz="3000" dirty="0"/>
          </a:p>
          <a:p>
            <a:r>
              <a:rPr lang="he-IL" sz="1300" dirty="0"/>
              <a:t>⑬</a:t>
            </a:r>
          </a:p>
        </p:txBody>
      </p:sp>
    </p:spTree>
    <p:extLst>
      <p:ext uri="{BB962C8B-B14F-4D97-AF65-F5344CB8AC3E}">
        <p14:creationId xmlns:p14="http://schemas.microsoft.com/office/powerpoint/2010/main" val="1306882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2843808" y="476947"/>
            <a:ext cx="5403612" cy="55665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לסוף אזל רבא לחודיה לגביה,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דשא ברייתא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דנפל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אשתך שכבא. </a:t>
            </a:r>
          </a:p>
          <a:p>
            <a:pPr>
              <a:lnSpc>
                <a:spcPct val="120000"/>
              </a:lnSpc>
            </a:pPr>
            <a:endParaRPr lang="he-IL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חזיא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ככי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ושני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דנתור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בנך ובנתך שכבן.</a:t>
            </a:r>
          </a:p>
          <a:p>
            <a:pPr>
              <a:lnSpc>
                <a:spcPct val="120000"/>
              </a:lnSpc>
            </a:pPr>
            <a:endParaRPr lang="he-IL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תרתי יוני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דפרחן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תרי נשי מגרשת. </a:t>
            </a:r>
          </a:p>
          <a:p>
            <a:pPr>
              <a:lnSpc>
                <a:spcPct val="120000"/>
              </a:lnSpc>
            </a:pPr>
            <a:endParaRPr lang="he-IL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חזאי תרי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גרגלידי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דלפתא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תרין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קולפי בלעת.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      אזל רבא ההוא יומא ויתיב בי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מדרשא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כוליה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יומא,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      אשכח הנהו תרי סגי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נהורי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דהוו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קמנצו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בהדי הדדי,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      אזל רבא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לפרוקינהו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ומחוהו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לרבא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תרי,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      דלו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למחוייה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אחריתי, אמר: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מסתיי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תרין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חזאי.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ED8B3A4B-A4D0-B644-7FB6-765059AB4C50}"/>
              </a:ext>
            </a:extLst>
          </p:cNvPr>
          <p:cNvSpPr txBox="1"/>
          <p:nvPr/>
        </p:nvSpPr>
        <p:spPr>
          <a:xfrm>
            <a:off x="8425473" y="866740"/>
            <a:ext cx="244684" cy="32932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①</a:t>
            </a:r>
          </a:p>
          <a:p>
            <a:endParaRPr lang="he-IL" sz="1300" dirty="0"/>
          </a:p>
          <a:p>
            <a:endParaRPr lang="he-IL" sz="1600" dirty="0"/>
          </a:p>
          <a:p>
            <a:endParaRPr lang="he-IL" sz="1000" dirty="0"/>
          </a:p>
          <a:p>
            <a:endParaRPr lang="he-IL" sz="1300" dirty="0"/>
          </a:p>
          <a:p>
            <a:r>
              <a:rPr lang="he-IL" sz="1300" dirty="0"/>
              <a:t>②</a:t>
            </a:r>
          </a:p>
          <a:p>
            <a:endParaRPr lang="he-IL" sz="1300" dirty="0"/>
          </a:p>
          <a:p>
            <a:endParaRPr lang="he-IL" sz="1200" dirty="0"/>
          </a:p>
          <a:p>
            <a:endParaRPr lang="he-IL" sz="1400" dirty="0"/>
          </a:p>
          <a:p>
            <a:endParaRPr lang="he-IL" sz="1300" dirty="0"/>
          </a:p>
          <a:p>
            <a:r>
              <a:rPr lang="he-IL" sz="1300" dirty="0"/>
              <a:t>③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200" dirty="0"/>
          </a:p>
          <a:p>
            <a:endParaRPr lang="he-IL" sz="1300" dirty="0"/>
          </a:p>
          <a:p>
            <a:r>
              <a:rPr lang="he-IL" sz="1300" dirty="0"/>
              <a:t>④</a:t>
            </a:r>
          </a:p>
        </p:txBody>
      </p:sp>
    </p:spTree>
    <p:extLst>
      <p:ext uri="{BB962C8B-B14F-4D97-AF65-F5344CB8AC3E}">
        <p14:creationId xmlns:p14="http://schemas.microsoft.com/office/powerpoint/2010/main" val="1559987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2267744" y="523173"/>
            <a:ext cx="5979676" cy="49940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לסוף אתא רבא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ויהיב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ליה אגרא,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חזאי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אשיתא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דנפל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נכסים בלא מצרים קנית. </a:t>
            </a:r>
          </a:p>
          <a:p>
            <a:pPr>
              <a:lnSpc>
                <a:spcPct val="120000"/>
              </a:lnSpc>
            </a:pPr>
            <a:endParaRPr lang="he-IL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חזאי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אפדנא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דאביי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דנפל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וכסיין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אבקיה,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אביי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שכיב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ומתיבתיה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אתיא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לגבך. </a:t>
            </a:r>
          </a:p>
          <a:p>
            <a:pPr>
              <a:lnSpc>
                <a:spcPct val="120000"/>
              </a:lnSpc>
            </a:pPr>
            <a:endParaRPr lang="he-IL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חזאי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אפדנא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דידי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דנפיל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ואתו כולי עלמא שקיל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לבינתא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לבינתא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שמעתתך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מבדרן בעלמא. </a:t>
            </a:r>
          </a:p>
          <a:p>
            <a:pPr>
              <a:lnSpc>
                <a:spcPct val="120000"/>
              </a:lnSpc>
            </a:pPr>
            <a:endParaRPr lang="he-IL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חזאי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דאבקע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רישי ונתר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מוקרי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אודרא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מבי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סדיא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נפיק. </a:t>
            </a:r>
          </a:p>
          <a:p>
            <a:pPr>
              <a:lnSpc>
                <a:spcPct val="120000"/>
              </a:lnSpc>
            </a:pPr>
            <a:endParaRPr lang="he-IL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אקריון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הללא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מצראה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בחלמא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ניסא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מתרחשי לך. 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91279B14-ED6D-7A08-33AE-E41A26D5B184}"/>
              </a:ext>
            </a:extLst>
          </p:cNvPr>
          <p:cNvSpPr txBox="1"/>
          <p:nvPr/>
        </p:nvSpPr>
        <p:spPr>
          <a:xfrm>
            <a:off x="8431772" y="899909"/>
            <a:ext cx="244684" cy="427809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①</a:t>
            </a:r>
          </a:p>
          <a:p>
            <a:endParaRPr lang="he-IL" sz="1300" dirty="0"/>
          </a:p>
          <a:p>
            <a:endParaRPr lang="he-IL" sz="1600" dirty="0"/>
          </a:p>
          <a:p>
            <a:endParaRPr lang="he-IL" sz="1050" dirty="0"/>
          </a:p>
          <a:p>
            <a:endParaRPr lang="he-IL" sz="1300" dirty="0"/>
          </a:p>
          <a:p>
            <a:r>
              <a:rPr lang="he-IL" sz="1300" dirty="0"/>
              <a:t>②</a:t>
            </a:r>
          </a:p>
          <a:p>
            <a:endParaRPr lang="he-IL" sz="1300" dirty="0"/>
          </a:p>
          <a:p>
            <a:endParaRPr lang="he-IL" sz="1200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③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400" dirty="0"/>
          </a:p>
          <a:p>
            <a:endParaRPr lang="he-IL" sz="1300" dirty="0"/>
          </a:p>
          <a:p>
            <a:r>
              <a:rPr lang="he-IL" sz="1300" dirty="0"/>
              <a:t>④</a:t>
            </a:r>
          </a:p>
          <a:p>
            <a:endParaRPr lang="he-IL" sz="1300" dirty="0"/>
          </a:p>
          <a:p>
            <a:endParaRPr lang="he-IL" sz="2500" dirty="0"/>
          </a:p>
          <a:p>
            <a:endParaRPr lang="he-IL" sz="1300" dirty="0"/>
          </a:p>
          <a:p>
            <a:r>
              <a:rPr lang="he-IL" sz="1300" dirty="0"/>
              <a:t>⑤</a:t>
            </a:r>
          </a:p>
        </p:txBody>
      </p:sp>
      <p:sp>
        <p:nvSpPr>
          <p:cNvPr id="4" name="חץ: שמאלה 3">
            <a:extLst>
              <a:ext uri="{FF2B5EF4-FFF2-40B4-BE49-F238E27FC236}">
                <a16:creationId xmlns:a16="http://schemas.microsoft.com/office/drawing/2014/main" id="{FFC11B32-DB69-7089-02DB-DBF70FBA549C}"/>
              </a:ext>
            </a:extLst>
          </p:cNvPr>
          <p:cNvSpPr/>
          <p:nvPr/>
        </p:nvSpPr>
        <p:spPr>
          <a:xfrm>
            <a:off x="3366319" y="5159934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012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270086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א - דף נו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285020" y="78179"/>
            <a:ext cx="8319428" cy="67315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אזיל בהדיה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בארבא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אמר: בהדי גברא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דמתרחיש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ניסא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למה לי?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בהדי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דקא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סליק נפל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סיפרא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מיניה,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אשכחיה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רבא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וחזא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דהוה כתיב ביה 'כל החלומות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הולכין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אחר הפה',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אמר: רשע, בדידך קיימא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וצערתן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כולי האי!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כולהו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מחילנא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לך בר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מברתיה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חסדא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יהא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רעוא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דלמסר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ההוא גברא לידי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דמלכותא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דלא מרחמו עליה.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אמר: מאי אעביד?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גמירי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דקללת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חכם אפילו בחנם היא באה,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וכ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''ש רבא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דבדינא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לייט.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איקום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ואגלי,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מר: גלות מכפרת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עון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קם גלי לבי רומאי, אזל יתיב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אפתחא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דריש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טורזינא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דמלכא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ריש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טורזינא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חזאי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דעייל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מחטא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באצבעתי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הב לי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זוזא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ולא יהב ליה, 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ולא מידי.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חזאי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דנפל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תכלא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בתרתין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אצבעתי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הב לי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זוזא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ולא יהב ליה, ולא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חזאי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דנפל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תכלא בכולה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ידא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נפל תכלא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בכולהו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שיראי.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שמעי בי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מלכא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ואתיוה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לריש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טורזינא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קטלי ליה.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אנא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אמאי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? אייתו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להאי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דהוה ידע ולא אמר.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אייתוהו לבר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הדיא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אמרי ליה: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אמטו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זוזא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דידך חרבו שיראי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דמלכא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כפיתו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תרין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ארזי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בחבלא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אסור חד כרעיה לחד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ארזא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וחד כרעיה לחד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ארזא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ושרו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לחבלא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עד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דאצטליק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רישיה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אזל כל חד וחד וקם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אדוכתיה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ואצטליק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ונפל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בתרין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31E0DDB1-9986-C29D-2DB1-BCE39CFD52D9}"/>
              </a:ext>
            </a:extLst>
          </p:cNvPr>
          <p:cNvSpPr txBox="1"/>
          <p:nvPr/>
        </p:nvSpPr>
        <p:spPr>
          <a:xfrm>
            <a:off x="8570892" y="6006493"/>
            <a:ext cx="48098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עמוד ב</a:t>
            </a:r>
          </a:p>
        </p:txBody>
      </p:sp>
    </p:spTree>
    <p:extLst>
      <p:ext uri="{BB962C8B-B14F-4D97-AF65-F5344CB8AC3E}">
        <p14:creationId xmlns:p14="http://schemas.microsoft.com/office/powerpoint/2010/main" val="400264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נו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866036" y="698664"/>
            <a:ext cx="7419836" cy="51971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שאל בן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דמא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בן אחותו של ר' ישמעאל את ר' ישמעאל: ראיתי שני לחיי שנשרו,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אמר: שני גדודי רומי יעצו עליך רעה ומתו. </a:t>
            </a:r>
          </a:p>
          <a:p>
            <a:pPr>
              <a:lnSpc>
                <a:spcPct val="120000"/>
              </a:lnSpc>
            </a:pPr>
            <a:endParaRPr lang="he-IL" sz="3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 בר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קפרא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לרבי: ראיתי חוטמי שנשר,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חרון אף נסתלק ממך. 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ראיתי שני ידי שנחתכו,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לא תצטרך למעשה ידיך. 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ראיתי ב' רגלי שנקטעו,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על סוס אתה רוכב. 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חזאי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דאמרי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לי באדר מיתת וניסן לא חזית, </a:t>
            </a:r>
          </a:p>
          <a:p>
            <a:pPr>
              <a:lnSpc>
                <a:spcPct val="120000"/>
              </a:lnSpc>
            </a:pP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אמר ליה: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באדרותא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 מיתת ולא אתית לידי </a:t>
            </a:r>
            <a:r>
              <a:rPr lang="he-IL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נסיון</a:t>
            </a:r>
            <a:r>
              <a:rPr lang="he-IL" sz="17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5C8884D1-AEF6-28FB-E1A6-B5B891640BB1}"/>
              </a:ext>
            </a:extLst>
          </p:cNvPr>
          <p:cNvSpPr txBox="1"/>
          <p:nvPr/>
        </p:nvSpPr>
        <p:spPr>
          <a:xfrm>
            <a:off x="8459029" y="753918"/>
            <a:ext cx="244684" cy="540147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○</a:t>
            </a:r>
          </a:p>
          <a:p>
            <a:endParaRPr lang="he-IL" sz="1300" dirty="0"/>
          </a:p>
          <a:p>
            <a:endParaRPr lang="he-IL" sz="3200" dirty="0"/>
          </a:p>
          <a:p>
            <a:endParaRPr lang="he-IL" sz="1400" dirty="0"/>
          </a:p>
          <a:p>
            <a:endParaRPr lang="he-IL" sz="1300" dirty="0"/>
          </a:p>
          <a:p>
            <a:r>
              <a:rPr lang="he-IL" sz="1300" dirty="0"/>
              <a:t>①</a:t>
            </a:r>
          </a:p>
          <a:p>
            <a:endParaRPr lang="he-IL" sz="1300" dirty="0"/>
          </a:p>
          <a:p>
            <a:endParaRPr lang="he-IL" sz="900" dirty="0"/>
          </a:p>
          <a:p>
            <a:endParaRPr lang="he-IL" sz="1300" dirty="0"/>
          </a:p>
          <a:p>
            <a:endParaRPr lang="he-IL" sz="900" dirty="0"/>
          </a:p>
          <a:p>
            <a:endParaRPr lang="he-IL" sz="1300" dirty="0"/>
          </a:p>
          <a:p>
            <a:r>
              <a:rPr lang="he-IL" sz="1300" dirty="0"/>
              <a:t>②</a:t>
            </a:r>
          </a:p>
          <a:p>
            <a:endParaRPr lang="he-IL" sz="1300" dirty="0"/>
          </a:p>
          <a:p>
            <a:endParaRPr lang="he-IL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③</a:t>
            </a:r>
          </a:p>
          <a:p>
            <a:endParaRPr lang="he-IL" sz="1300" dirty="0"/>
          </a:p>
          <a:p>
            <a:endParaRPr lang="he-IL" sz="1600" dirty="0"/>
          </a:p>
          <a:p>
            <a:endParaRPr lang="he-IL" sz="1300" dirty="0"/>
          </a:p>
          <a:p>
            <a:endParaRPr lang="he-IL" sz="1400" dirty="0"/>
          </a:p>
          <a:p>
            <a:r>
              <a:rPr lang="he-IL" sz="1300" dirty="0"/>
              <a:t>④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</p:txBody>
      </p:sp>
    </p:spTree>
    <p:extLst>
      <p:ext uri="{BB962C8B-B14F-4D97-AF65-F5344CB8AC3E}">
        <p14:creationId xmlns:p14="http://schemas.microsoft.com/office/powerpoint/2010/main" val="375480827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37331</TotalTime>
  <Words>2495</Words>
  <Application>Microsoft Office PowerPoint</Application>
  <PresentationFormat>‫הצגה על המסך (4:3)</PresentationFormat>
  <Paragraphs>543</Paragraphs>
  <Slides>16</Slides>
  <Notes>14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19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2900</cp:revision>
  <dcterms:created xsi:type="dcterms:W3CDTF">2015-01-28T10:22:53Z</dcterms:created>
  <dcterms:modified xsi:type="dcterms:W3CDTF">2024-07-24T16:11:08Z</dcterms:modified>
</cp:coreProperties>
</file>