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784" r:id="rId2"/>
    <p:sldId id="757" r:id="rId3"/>
    <p:sldId id="785" r:id="rId4"/>
    <p:sldId id="786" r:id="rId5"/>
    <p:sldId id="787" r:id="rId6"/>
    <p:sldId id="788" r:id="rId7"/>
    <p:sldId id="789" r:id="rId8"/>
    <p:sldId id="790" r:id="rId9"/>
    <p:sldId id="791" r:id="rId10"/>
    <p:sldId id="792" r:id="rId11"/>
    <p:sldId id="793" r:id="rId12"/>
    <p:sldId id="794" r:id="rId13"/>
    <p:sldId id="795" r:id="rId14"/>
    <p:sldId id="429" r:id="rId1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5250" autoAdjust="0"/>
  </p:normalViewPr>
  <p:slideViewPr>
    <p:cSldViewPr>
      <p:cViewPr varScale="1">
        <p:scale>
          <a:sx n="91" d="100"/>
          <a:sy n="91" d="100"/>
        </p:scale>
        <p:origin x="123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4854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58559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44455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6362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7054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0890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5063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5810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97820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9202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1989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2101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ו'/אלול/תשפ"ד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27971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ברכות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4000" b="1" dirty="0" err="1">
                <a:solidFill>
                  <a:srgbClr val="C0504D">
                    <a:lumMod val="75000"/>
                  </a:srgbClr>
                </a:solidFill>
              </a:rPr>
              <a:t>נז</a:t>
            </a:r>
            <a:endParaRPr lang="he-IL" sz="4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נז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נז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(סוף הדף)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1008720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2123728" y="111736"/>
            <a:ext cx="6046788" cy="65653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הגו''ף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הגו''ף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מעי''ן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משיבי''ן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ומרחיבי''ן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סימן]: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ג'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נכנסין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לגוף ואין </a:t>
            </a:r>
            <a:r>
              <a:rPr lang="he-IL" sz="1600" b="1" dirty="0">
                <a:solidFill>
                  <a:srgbClr val="F79646">
                    <a:lumMod val="50000"/>
                  </a:srgbClr>
                </a:solidFill>
              </a:rPr>
              <a:t>הגוף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נהנה מהן: גודגדניות וכפניות ופגי תמרה.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שלשה אין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נכנסין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לגוף ו</a:t>
            </a:r>
            <a:r>
              <a:rPr lang="he-IL" sz="1600" b="1" dirty="0">
                <a:solidFill>
                  <a:srgbClr val="F79646">
                    <a:lumMod val="50000"/>
                  </a:srgbClr>
                </a:solidFill>
              </a:rPr>
              <a:t>הגוף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נהנה מהן, אלו הן: רחיצה וסיכה ותשמיש.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שלשה </a:t>
            </a:r>
            <a:r>
              <a:rPr lang="he-IL" sz="1600" b="1" dirty="0">
                <a:solidFill>
                  <a:srgbClr val="F79646">
                    <a:lumMod val="50000"/>
                  </a:srgbClr>
                </a:solidFill>
              </a:rPr>
              <a:t>מעין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העולם הבא, אלו הן: שבת שמש ותשמיש.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תשמיש דמאי?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אילימא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תשמיש המטה הא מכחש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כחיש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!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אלא תשמיש נקבים.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שלשה </a:t>
            </a:r>
            <a:r>
              <a:rPr lang="he-IL" sz="1600" b="1" dirty="0" err="1">
                <a:solidFill>
                  <a:srgbClr val="F79646">
                    <a:lumMod val="50000"/>
                  </a:srgbClr>
                </a:solidFill>
              </a:rPr>
              <a:t>משיבין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דעתו של אדם, אלו הן: קול ומראה וריח.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שלשה </a:t>
            </a:r>
            <a:r>
              <a:rPr lang="he-IL" sz="1600" b="1" dirty="0" err="1">
                <a:solidFill>
                  <a:srgbClr val="F79646">
                    <a:lumMod val="50000"/>
                  </a:srgbClr>
                </a:solidFill>
              </a:rPr>
              <a:t>מרחיבין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דעתו של אדם, אלו הן: דירה נאה ואשה נאה וכלים נאים.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חמש''ה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ושש''ה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ועשר''ה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סימן]: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F79646">
                    <a:lumMod val="50000"/>
                  </a:srgbClr>
                </a:solidFill>
              </a:rPr>
              <a:t>חמשה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אחד מששים, אלו הן: אש דבש ושבת ושינה וחלום.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אש - אחד מששים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לגיהנם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דבש - אחד מששים למן,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שבת - אחד מששים לעולם הבא,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שינה - אחד מששים למיתה,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חלום - אחד מששים לנבואה.</a:t>
            </a:r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DE8E6D89-54A6-3C90-F030-EFFE27144349}"/>
              </a:ext>
            </a:extLst>
          </p:cNvPr>
          <p:cNvSpPr/>
          <p:nvPr/>
        </p:nvSpPr>
        <p:spPr>
          <a:xfrm>
            <a:off x="2555776" y="6309320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F7F49624-9332-8406-BDF0-491B7B8579F6}"/>
              </a:ext>
            </a:extLst>
          </p:cNvPr>
          <p:cNvSpPr txBox="1"/>
          <p:nvPr/>
        </p:nvSpPr>
        <p:spPr>
          <a:xfrm>
            <a:off x="8192671" y="140940"/>
            <a:ext cx="327302" cy="418576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dirty="0"/>
          </a:p>
          <a:p>
            <a:endParaRPr lang="he-IL" sz="16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000" dirty="0"/>
          </a:p>
          <a:p>
            <a:endParaRPr lang="he-IL" sz="1700" dirty="0"/>
          </a:p>
          <a:p>
            <a:endParaRPr lang="he-IL" sz="1700" dirty="0"/>
          </a:p>
          <a:p>
            <a:endParaRPr lang="he-IL" sz="16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785870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104492" y="86569"/>
            <a:ext cx="8639076" cy="65653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F79646">
                    <a:lumMod val="50000"/>
                  </a:srgbClr>
                </a:solidFill>
              </a:rPr>
              <a:t>ששה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דברים סימן יפה לחולה, אלו הן: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עטוש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זיעה, שלשול, קרי, ושינה, וחלום –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עטוש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דכתיב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 "עֲטִישׁוֹתָיו תָּהֵל אוֹר",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זיעה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דכתיב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 "בְּזֵעַת אַפֶּיךָ תֹּאכַל לֶחֶם",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שלשול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דכתיב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 "מִהַר צֹעֶה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לְהִפָּתֵח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ַ וְלֹא יָמוּת לַשַּׁחַת",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קרי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דכתיב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 "יִרְאֶה זֶרַע יַאֲרִיךְ יָמִים",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שינה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דכתיב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 "יָשַׁנְתִּי אָז יָנוּחַ לִי",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חלום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דכתיב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 "וְתַחֲלִימֵנִי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וְהַחֲיֵנִי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".</a:t>
            </a:r>
          </a:p>
          <a:p>
            <a:pPr>
              <a:lnSpc>
                <a:spcPct val="120000"/>
              </a:lnSpc>
            </a:pPr>
            <a:endParaRPr lang="he-IL" sz="1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F79646">
                    <a:lumMod val="50000"/>
                  </a:srgbClr>
                </a:solidFill>
              </a:rPr>
              <a:t>ששה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דברים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מרפאין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את החולה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מחליו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ורפואתו רפואה, אלו הן: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כרוב, ותרדין,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וסיסין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יבשין, וקיבה, והרת, ויותרת הכבד.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וי''א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אף דגים קטנים, ולא עוד אלא שדגים קטנים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מפרין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ומברין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כל גופו של אדם. </a:t>
            </a:r>
          </a:p>
          <a:p>
            <a:pPr>
              <a:lnSpc>
                <a:spcPct val="120000"/>
              </a:lnSpc>
            </a:pPr>
            <a:endParaRPr lang="he-IL" sz="1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F79646">
                    <a:lumMod val="50000"/>
                  </a:srgbClr>
                </a:solidFill>
              </a:rPr>
              <a:t>עשרה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דברים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מחזירין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את החולה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לחליו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וחליו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קשה, אלו הן: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האוכל בשר שור, בשר שמן, בשר צלי, בשר צפרים, וביצה צלויה, ותגלחת, ושחלים, והחלב, והגבינה, והמרחץ.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וי''א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אף אגוזים,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וי''א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אף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קשואים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תנא דבי ר' ישמעאל: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למה נקרא שמן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קשואים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? מפני שהן קשים לגוף כחרבות.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איני? והכתיב "</a:t>
            </a:r>
            <a:r>
              <a:rPr lang="he-IL" sz="16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וַיֹּאמֶר ה' לָהּ שְׁנֵי גוֹיִם בְּבִטְנֵךְ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 - אל תקרי גוים אלא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גיים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''ר יהודה אמר רב: אלו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אנטונינוס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ורבי שלא פסק משלחנם לא צנון ולא חזרת ולא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קשואין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לא בימות החמה ולא בימות הגשמים!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קשיא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ברברבי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בזוטרי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7740F430-7505-F7C3-45EF-EE68D703F3AB}"/>
              </a:ext>
            </a:extLst>
          </p:cNvPr>
          <p:cNvSpPr txBox="1"/>
          <p:nvPr/>
        </p:nvSpPr>
        <p:spPr>
          <a:xfrm>
            <a:off x="8742750" y="98995"/>
            <a:ext cx="327302" cy="43550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500" dirty="0"/>
              <a:t>●</a:t>
            </a:r>
          </a:p>
          <a:p>
            <a:endParaRPr lang="he-IL" sz="1500" dirty="0"/>
          </a:p>
          <a:p>
            <a:endParaRPr lang="he-IL" sz="800" dirty="0"/>
          </a:p>
          <a:p>
            <a:endParaRPr lang="he-IL" sz="1500" dirty="0"/>
          </a:p>
          <a:p>
            <a:endParaRPr lang="he-IL" sz="14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r>
              <a:rPr lang="he-IL" sz="1500" dirty="0"/>
              <a:t>●</a:t>
            </a:r>
          </a:p>
          <a:p>
            <a:endParaRPr lang="he-IL" sz="1500" dirty="0"/>
          </a:p>
          <a:p>
            <a:endParaRPr lang="he-IL" sz="1500" dirty="0"/>
          </a:p>
          <a:p>
            <a:endParaRPr lang="he-IL" sz="1400" dirty="0"/>
          </a:p>
          <a:p>
            <a:endParaRPr lang="he-IL" sz="1500" dirty="0"/>
          </a:p>
          <a:p>
            <a:r>
              <a:rPr lang="he-IL" sz="1500" dirty="0"/>
              <a:t>●</a:t>
            </a:r>
          </a:p>
          <a:p>
            <a:endParaRPr lang="he-IL" sz="1500" dirty="0"/>
          </a:p>
        </p:txBody>
      </p:sp>
    </p:spTree>
    <p:extLst>
      <p:ext uri="{BB962C8B-B14F-4D97-AF65-F5344CB8AC3E}">
        <p14:creationId xmlns:p14="http://schemas.microsoft.com/office/powerpoint/2010/main" val="47872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3491880" y="821273"/>
            <a:ext cx="4747632" cy="30534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ת''ר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מת בבית - שלום בבית,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אכל ושתה בבית - סימן יפה לבית,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נטל כלים מן הבית - סימן רע לבית. </a:t>
            </a:r>
          </a:p>
          <a:p>
            <a:pPr>
              <a:lnSpc>
                <a:spcPct val="120000"/>
              </a:lnSpc>
            </a:pPr>
            <a:endParaRPr lang="he-IL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תרגמא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רב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פפא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במסאנא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וסנדלא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כל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דשקיל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שכבא - מעלי, בר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ממסאנא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וסנדלא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כל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דיהיב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שכבא - מעלי, בר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מעפרא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וחרדלא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4290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107504" y="959054"/>
            <a:ext cx="8856984" cy="58284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מקום שנעקרה ממנו עבודת גלולים: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תנו רבנן: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הרואה מרקוליס - אומר: 'ברוך שנתן ארך אפים לעוברי רצונו'.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מקום שנעקרה ממנו עבודת כוכבים - אומר: 'ברוך שעקר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עכו''ם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מארצנו, וכשם שנעקרה ממקום זה כן תעקר מכל מקומות ישראל והשב לב עובדיהם לעבדך'.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     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ובח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''ל אין צריך לומר 'והשב לב עובדיהם לעבדך' מפני שרובה עובדי כוכבים.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     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רשב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''א אומר: אף בחוץ לארץ צריך לומר כן מפני שעתידים להתגייר, שנאמר: "אָז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אֶהְפֹּך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ְ אֶל עַמִּים שָׂפָה בְרוּרָה". </a:t>
            </a:r>
          </a:p>
          <a:p>
            <a:pPr>
              <a:lnSpc>
                <a:spcPct val="120000"/>
              </a:lnSpc>
            </a:pPr>
            <a:endParaRPr lang="he-IL" sz="1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דרש רב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המנונא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הרואה בבל הרשעה צריך לברך חמש ברכות – </a:t>
            </a: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ראה בבל - אומר: 'ברוך שהחריב בבל הרשעה', </a:t>
            </a: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ראה ביתו של נבוכדנצר - אומר: 'ברוך שהחריב ביתו של נבוכדנצר הרשע', </a:t>
            </a: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ראה גוב של אריות או כבשן האש - אומר: 'ברוך שעשה נסים לאבותינו במקום הזה', </a:t>
            </a: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ראה מרקוליס - אומר: 'ברוך שנתן ארך אפים לעוברי רצונו', </a:t>
            </a: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ראה מקום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שנוטלין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ממנו עפר - אומר: 'ברוך אומר ועושה גוזר ומקיים'. </a:t>
            </a:r>
          </a:p>
          <a:p>
            <a:pPr>
              <a:lnSpc>
                <a:spcPct val="120000"/>
              </a:lnSpc>
            </a:pPr>
            <a:endParaRPr lang="he-IL" sz="13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רבא כי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הוה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חזי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חמרי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דשקלי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עפרא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טריף להו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ידא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על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גבייהו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ואמר: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רהוטו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צדיקי למעבד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רעותא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דמרייכו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מר בריה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דרבינא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כי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הוה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מטי לבבל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הוה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שקיל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עפרא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בסודריה ושדי לברא לקיים מה שנא' "</a:t>
            </a:r>
            <a:r>
              <a:rPr lang="he-IL" sz="1500" b="0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וְטֵאטֵאתִיהָ בְּמַטְאֲטֵא הַשְׁמֵד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רב אשי: אנא הא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דרב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המנונא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לא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שמיע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לי אלא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מדעתאי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בריכתינהו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15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לכולהו</a:t>
            </a:r>
            <a:r>
              <a:rPr lang="he-IL" sz="1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he-IL" sz="15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389A9130-9652-D23E-28BE-A0B8709B57CF}"/>
              </a:ext>
            </a:extLst>
          </p:cNvPr>
          <p:cNvSpPr/>
          <p:nvPr/>
        </p:nvSpPr>
        <p:spPr>
          <a:xfrm>
            <a:off x="3555499" y="166966"/>
            <a:ext cx="5218132" cy="648072"/>
          </a:xfrm>
          <a:prstGeom prst="wedgeRoundRectCallout">
            <a:avLst>
              <a:gd name="adj1" fmla="val 53950"/>
              <a:gd name="adj2" fmla="val -47861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משנה נד ע"א: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הרואה... מקום שנעקרה ממנו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עכו''ם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– אומר: 'ברוך שעקר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עכו''ם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מארצנו'.</a:t>
            </a:r>
          </a:p>
        </p:txBody>
      </p:sp>
    </p:spTree>
    <p:extLst>
      <p:ext uri="{BB962C8B-B14F-4D97-AF65-F5344CB8AC3E}">
        <p14:creationId xmlns:p14="http://schemas.microsoft.com/office/powerpoint/2010/main" val="1293009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נז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נז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(סוף הדף)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נח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19188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318633" y="147887"/>
            <a:ext cx="8175356" cy="62699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הונא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נס נעשה לו,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</a:t>
            </a:r>
            <a:r>
              <a:rPr lang="he-I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חנינא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חנניא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יוחנן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- נסי נסים נעשו לו.</a:t>
            </a:r>
          </a:p>
          <a:p>
            <a:pPr>
              <a:lnSpc>
                <a:spcPct val="120000"/>
              </a:lnSpc>
            </a:pPr>
            <a:endParaRPr lang="he-IL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הספד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מן השמים חסו עליו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ופדאוהו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he-IL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והני מילי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בכתבא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העונה יהא שמיה רבא מברך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- מובטח לו שהוא בן העולם הבא.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הקורא </a:t>
            </a:r>
            <a:r>
              <a:rPr lang="he-I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ק''ש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- ראוי שתשרה עליו שכינה, אלא שאין דורו זכאי לכך.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המניח תפילין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בחלום - יצפה לגדולה,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וְרָאוּ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כׇּל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עַמֵּי הָאָרֶץ כִּי שֵׁם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י"י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נִקְרָא עָלֶיךָ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וגו', ותניא: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רבי אליעזר הגדול אומר: אלו תפילין שבראש.</a:t>
            </a: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המתפלל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סימן יפה לו,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''מ דלא סיים. </a:t>
            </a:r>
          </a:p>
          <a:p>
            <a:pPr>
              <a:lnSpc>
                <a:spcPct val="120000"/>
              </a:lnSpc>
            </a:pPr>
            <a:endParaRPr lang="he-IL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הבא על </a:t>
            </a:r>
            <a:r>
              <a:rPr lang="he-I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אמו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יצפה לבינה,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כִּי אִם לַבִּינָה תִקְרָא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הבא על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נערה </a:t>
            </a:r>
            <a:r>
              <a:rPr lang="he-I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מאורסה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- יצפה לתורה,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תּוֹרָה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צִוָּה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לָנוּ מֹשֶׁה מוֹרָשָׁה קְהִלַּת יַעֲקֹב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 אל תקרי מורשה אלא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מאורשה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הבא על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אחותו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יצפה לחכמה,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אֱמֹר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לַחׇכְמָה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אֲחֹתִי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אָתְּ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הבא על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אשת איש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בחלום - מובטח לו שהוא בן העולם הבא,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''מ דלא ידע לה ולא הרהר בה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מאורתא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3EE9EB99-40D4-9FF7-04E4-B4BC437DF187}"/>
              </a:ext>
            </a:extLst>
          </p:cNvPr>
          <p:cNvSpPr txBox="1"/>
          <p:nvPr/>
        </p:nvSpPr>
        <p:spPr>
          <a:xfrm>
            <a:off x="8465328" y="167689"/>
            <a:ext cx="360040" cy="526297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23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200" dirty="0"/>
          </a:p>
          <a:p>
            <a:endParaRPr lang="he-IL" sz="20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2400" dirty="0"/>
          </a:p>
          <a:p>
            <a:endParaRPr lang="he-IL" sz="17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r>
              <a:rPr lang="he-IL" sz="1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667629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539552" y="44624"/>
            <a:ext cx="7918996" cy="67131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חייא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בר אבא: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חטים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ראה שלום,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הַשָּׂם גְּבוּלֵךְ שָׁלוֹם חֵלֶב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חִטִּים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יַשְׂבִּיעֵךְ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שעורים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סרו עונותיו,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וְסָר עֲוֹנֶךָ וְחַטָּאתְךָ תְּכֻפָּר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אמר רבי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זירא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אנא לא סלקי מבבל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לא''י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עד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דחזאי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שערי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גפן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טעונה בחלום - אין אשתו מפלת נפלים,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אֶשְׁתְּךָ כְּגֶפֶן פֹּרִיָּה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שורקה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 יצפה למשיח,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אֹסְרִי לַגֶּפֶן עִירֹה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וְלַשֹּׂרֵקָה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בְּנִי אֲתֹנוֹ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תאנה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תורתו משתמרת בקרבו,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נוֹצֵר תְּאֵנָה יֹאכַל פִּרְיָהּ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13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רמונים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–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זוטרי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 פרי עסקיה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כרמונא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רברבי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 רבי עסקיה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כרמונא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פלגי - אם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ת''ח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הוא, יצפה לתורה,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אַשְׁקְךָ מִיַּיִן הָרֶקַח מֵעֲסִיס רִמֹּנִי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ואם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ע''ה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הוא, יצפה למצות,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כְּפֶלַח הָרִמּוֹן רַקָּתֵךְ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                      מאי רקתך? אפילו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ריקנין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שבך מלאים מצות כרמון.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זיתים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–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זוטרי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 פרי ורבי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וקאי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עסקיה כזיתים,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''מ פרי, אבל אילני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הויין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ליה בנים מרובין,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בָּנֶיךָ כִּשְׁתִלֵי זֵיתִים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וגו'.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איכא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זית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–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שם טוב יוצא לו,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זַיִת רַעֲנָן יְפֵה פְרִי תֹאַר קָרָא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י"י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שְׁמֵךְ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3EE9EB99-40D4-9FF7-04E4-B4BC437DF187}"/>
              </a:ext>
            </a:extLst>
          </p:cNvPr>
          <p:cNvSpPr txBox="1"/>
          <p:nvPr/>
        </p:nvSpPr>
        <p:spPr>
          <a:xfrm>
            <a:off x="8493170" y="576451"/>
            <a:ext cx="327302" cy="55784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●</a:t>
            </a:r>
          </a:p>
          <a:p>
            <a:endParaRPr lang="he-IL" sz="1400" dirty="0"/>
          </a:p>
          <a:p>
            <a:r>
              <a:rPr lang="he-IL" sz="1100" dirty="0"/>
              <a:t>●</a:t>
            </a:r>
          </a:p>
          <a:p>
            <a:endParaRPr lang="he-IL" sz="1100" dirty="0"/>
          </a:p>
          <a:p>
            <a:endParaRPr lang="he-IL" sz="2000" dirty="0"/>
          </a:p>
          <a:p>
            <a:r>
              <a:rPr lang="he-IL" sz="1100" dirty="0"/>
              <a:t>●</a:t>
            </a:r>
          </a:p>
          <a:p>
            <a:endParaRPr lang="he-IL" sz="1500" dirty="0"/>
          </a:p>
          <a:p>
            <a:r>
              <a:rPr lang="he-IL" sz="1100" dirty="0"/>
              <a:t>●</a:t>
            </a:r>
          </a:p>
          <a:p>
            <a:endParaRPr lang="he-IL" sz="300" dirty="0"/>
          </a:p>
          <a:p>
            <a:r>
              <a:rPr lang="he-IL" sz="1100" dirty="0"/>
              <a:t>    </a:t>
            </a:r>
          </a:p>
          <a:p>
            <a:r>
              <a:rPr lang="he-IL" sz="1100" dirty="0"/>
              <a:t>●</a:t>
            </a:r>
          </a:p>
          <a:p>
            <a:endParaRPr lang="he-IL" sz="1100" dirty="0"/>
          </a:p>
          <a:p>
            <a:endParaRPr lang="he-IL" sz="1300" dirty="0"/>
          </a:p>
          <a:p>
            <a:r>
              <a:rPr lang="he-IL" sz="1100" dirty="0"/>
              <a:t>●</a:t>
            </a:r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6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050" dirty="0"/>
          </a:p>
          <a:p>
            <a:r>
              <a:rPr lang="he-IL" sz="1100" dirty="0"/>
              <a:t>●</a:t>
            </a:r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11C2D930-F39B-9CB9-A8C8-D335944C7B49}"/>
              </a:ext>
            </a:extLst>
          </p:cNvPr>
          <p:cNvSpPr/>
          <p:nvPr/>
        </p:nvSpPr>
        <p:spPr>
          <a:xfrm>
            <a:off x="179512" y="6309320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7401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899592" y="44624"/>
            <a:ext cx="7486948" cy="66577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שמן זית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בחלום - יצפה למאור תורה, שנאמר: "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וְיִקְחו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ּ אֵלֶיךָ שֶׁמֶן זַיִת זָךְ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תמרים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תמו עונותיו,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תַּם עֲוֹנֵךְ בַּת צִיּוֹן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 יוסף: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עז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שנה מתברכת לו, </a:t>
            </a: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עזים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 שנים מתברכות לו,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וְדֵי חֲלֵב עִזִּים לְלַחְמְךָ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הדס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נכסיו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מצליחין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לו, ואם אין לו נכסים ירושה נופלת לו ממקום אחר.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אמר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עולא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ואמרי לה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במתניתא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תנא: והוא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דחזא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בכנייהו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אתרוג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הדור הוא לפני קונו,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פְּרִי עֵץ הָדָר כַּפֹּת תְּמָרִים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לולב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אין לו אלא לב אחד לאביו שבשמים.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אווז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יצפה לחכמה, שנאמר: "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חׇכְמוֹת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בַּחוּץ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תָּרֹנָּה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והבא עליה - הוי ראש ישיבה.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אמר רב אשי: אני ראיתיה ובאתי עליה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וסלקית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לגדולה.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תרנגול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יצפה לבן זכר,</a:t>
            </a: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תרנגולים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 יצפה לבנים זכרים, </a:t>
            </a:r>
          </a:p>
          <a:p>
            <a:pPr>
              <a:lnSpc>
                <a:spcPct val="120000"/>
              </a:lnSpc>
            </a:pP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תרנגולת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 יצפה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לתרביצה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נאה וגילה.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ביצים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תלויה בקשתו, נשתברו - נעשית בקשתו.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וכן אגוזים וכן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קשואים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וכן כל כלי זכוכית וכן כל הנשברים כאלו.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3EE9EB99-40D4-9FF7-04E4-B4BC437DF187}"/>
              </a:ext>
            </a:extLst>
          </p:cNvPr>
          <p:cNvSpPr txBox="1"/>
          <p:nvPr/>
        </p:nvSpPr>
        <p:spPr>
          <a:xfrm>
            <a:off x="8387606" y="108243"/>
            <a:ext cx="327302" cy="64479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●</a:t>
            </a:r>
          </a:p>
          <a:p>
            <a:endParaRPr lang="he-IL" sz="2000" dirty="0"/>
          </a:p>
          <a:p>
            <a:r>
              <a:rPr lang="he-IL" sz="1100" dirty="0"/>
              <a:t>●</a:t>
            </a:r>
          </a:p>
          <a:p>
            <a:endParaRPr lang="he-IL" sz="1100" dirty="0"/>
          </a:p>
          <a:p>
            <a:endParaRPr lang="he-IL" sz="2400" dirty="0"/>
          </a:p>
          <a:p>
            <a:endParaRPr lang="he-IL" dirty="0"/>
          </a:p>
          <a:p>
            <a:r>
              <a:rPr lang="he-IL" sz="1100" dirty="0"/>
              <a:t>●</a:t>
            </a:r>
          </a:p>
          <a:p>
            <a:endParaRPr lang="he-IL" sz="1000" dirty="0"/>
          </a:p>
          <a:p>
            <a:endParaRPr lang="he-IL" sz="1500" dirty="0"/>
          </a:p>
          <a:p>
            <a:endParaRPr lang="he-IL" sz="1400" dirty="0"/>
          </a:p>
          <a:p>
            <a:r>
              <a:rPr lang="he-IL" sz="1100" dirty="0"/>
              <a:t>●</a:t>
            </a:r>
          </a:p>
          <a:p>
            <a:endParaRPr lang="he-IL" sz="300" dirty="0"/>
          </a:p>
          <a:p>
            <a:r>
              <a:rPr lang="he-IL" sz="1100" dirty="0"/>
              <a:t>  </a:t>
            </a:r>
          </a:p>
          <a:p>
            <a:endParaRPr lang="he-IL" sz="1300" dirty="0"/>
          </a:p>
          <a:p>
            <a:r>
              <a:rPr lang="he-IL" sz="1100" dirty="0"/>
              <a:t>  </a:t>
            </a:r>
          </a:p>
          <a:p>
            <a:r>
              <a:rPr lang="he-IL" sz="1100" dirty="0"/>
              <a:t>●</a:t>
            </a:r>
          </a:p>
          <a:p>
            <a:endParaRPr lang="he-IL" sz="900" dirty="0"/>
          </a:p>
          <a:p>
            <a:endParaRPr lang="he-IL" sz="1050" dirty="0"/>
          </a:p>
          <a:p>
            <a:r>
              <a:rPr lang="he-IL" sz="1100" dirty="0"/>
              <a:t>●</a:t>
            </a:r>
          </a:p>
          <a:p>
            <a:endParaRPr lang="he-IL" sz="1100" dirty="0"/>
          </a:p>
          <a:p>
            <a:endParaRPr lang="he-IL" sz="900" dirty="0"/>
          </a:p>
          <a:p>
            <a:r>
              <a:rPr lang="he-IL" sz="1100" dirty="0"/>
              <a:t>●</a:t>
            </a:r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1100" dirty="0"/>
          </a:p>
          <a:p>
            <a:endParaRPr lang="he-IL" sz="300" dirty="0"/>
          </a:p>
          <a:p>
            <a:endParaRPr lang="he-IL" sz="1050" dirty="0"/>
          </a:p>
          <a:p>
            <a:r>
              <a:rPr lang="he-IL" sz="1100" dirty="0"/>
              <a:t>●</a:t>
            </a:r>
          </a:p>
          <a:p>
            <a:endParaRPr lang="he-IL" sz="1100" dirty="0"/>
          </a:p>
          <a:p>
            <a:endParaRPr lang="he-IL" sz="900" dirty="0"/>
          </a:p>
          <a:p>
            <a:endParaRPr lang="he-IL" sz="900" dirty="0"/>
          </a:p>
          <a:p>
            <a:endParaRPr lang="he-IL" sz="900" dirty="0"/>
          </a:p>
          <a:p>
            <a:endParaRPr lang="he-IL" sz="900" dirty="0"/>
          </a:p>
          <a:p>
            <a:endParaRPr lang="he-IL" sz="1000" dirty="0"/>
          </a:p>
          <a:p>
            <a:r>
              <a:rPr lang="he-IL" sz="1100" dirty="0"/>
              <a:t>●</a:t>
            </a:r>
          </a:p>
          <a:p>
            <a:endParaRPr lang="he-IL" sz="1100" dirty="0"/>
          </a:p>
        </p:txBody>
      </p:sp>
    </p:spTree>
    <p:extLst>
      <p:ext uri="{BB962C8B-B14F-4D97-AF65-F5344CB8AC3E}">
        <p14:creationId xmlns:p14="http://schemas.microsoft.com/office/powerpoint/2010/main" val="2794983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857647" y="342297"/>
            <a:ext cx="7486948" cy="56789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הנכנס לכרך - נעשו לו חפציו,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וַיַּנְחֵם אֶל מְחוֹז חֶפְצָם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המגלח ראשו בחלום - סימן יפה לו,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ראשו וזקנו - לו ולכל משפחתו.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היושב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בעריבה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קטנה - שם טוב יוצא לו,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בעריבה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גדולה - לו ולכל משפחתו,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''מ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דמדליה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דלויי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הנפנה בחלום - סימן יפה לו,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מִהַר צֹעֶה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לְהִפָּתֵח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ַ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''מ דלא קנח.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העולה לגג בחלום - עולה לגדולה,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ירד - יורד מגדולתו,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אביי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ורבא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תרווייהו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כיון שעלה עלה.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הקורע בגדיו בחלום - קורעים לו גזר דינו.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העומד ערום בחלום - בבבל עומד בלא חטא, בארץ ישראל ערום בלא מצות.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הנתפש לסרדיוט - שמירה נעשית לו,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נתנוהו בקולר - הוסיפו לו שמירה על שמירתו,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''מ בקולר אבל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חבלא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בעלמא לא. 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27C10F55-4D90-A6F7-B3A1-BA7EE0661C45}"/>
              </a:ext>
            </a:extLst>
          </p:cNvPr>
          <p:cNvSpPr txBox="1"/>
          <p:nvPr/>
        </p:nvSpPr>
        <p:spPr>
          <a:xfrm>
            <a:off x="8421980" y="349458"/>
            <a:ext cx="360040" cy="59400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2400" dirty="0"/>
          </a:p>
          <a:p>
            <a:r>
              <a:rPr lang="he-IL" sz="1600" dirty="0"/>
              <a:t>●</a:t>
            </a:r>
          </a:p>
          <a:p>
            <a:endParaRPr lang="he-IL" sz="2000" dirty="0"/>
          </a:p>
          <a:p>
            <a:endParaRPr lang="he-IL" sz="21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400" dirty="0"/>
          </a:p>
          <a:p>
            <a:endParaRPr lang="he-IL" sz="16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2100" dirty="0"/>
          </a:p>
          <a:p>
            <a:r>
              <a:rPr lang="he-IL" sz="1600" dirty="0"/>
              <a:t>●</a:t>
            </a:r>
          </a:p>
          <a:p>
            <a:endParaRPr lang="he-IL" sz="2100" dirty="0"/>
          </a:p>
          <a:p>
            <a:endParaRPr lang="he-IL" sz="2100" dirty="0"/>
          </a:p>
          <a:p>
            <a:r>
              <a:rPr lang="he-IL" sz="1600" dirty="0"/>
              <a:t>●</a:t>
            </a:r>
          </a:p>
          <a:p>
            <a:endParaRPr lang="he-IL" sz="900" dirty="0"/>
          </a:p>
          <a:p>
            <a:endParaRPr lang="he-IL" sz="16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r>
              <a:rPr lang="he-IL" sz="1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97014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755576" y="288756"/>
            <a:ext cx="7486948" cy="61037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הנכנס לאגם בחלום - נעשה ראש ישיבה,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ליער - נעשה ראש לבני כלה. </a:t>
            </a:r>
          </a:p>
          <a:p>
            <a:pPr>
              <a:lnSpc>
                <a:spcPct val="120000"/>
              </a:lnSpc>
            </a:pPr>
            <a:endParaRPr lang="he-IL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פפא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בריה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יהושע חזו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פפא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דעייל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לאגמא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 נעשה ראש ישיבה,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בריה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יהושע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דעייל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ליער - נעשה ראש לבני כלה.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איכא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תרווייהו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לאגמא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עיילי,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אלא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פפא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דתלי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טבלא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 נעשה ראש ישיבה,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בריה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יהושע דלא תלי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טבלא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 נעשה ראש לבני כלה.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אמר רב אשי: אנא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עיילית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לאגמא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ותלאי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טבלא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ונבחי בה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נבוחי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4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תני תנא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קמיה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דר''נ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בר יצחק: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המקיז דם בחלום - עונותיו מחולין לו.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והתניא: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עונותיו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סדורין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! 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מאי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סדורין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סדורין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לימחל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3EE9EB99-40D4-9FF7-04E4-B4BC437DF187}"/>
              </a:ext>
            </a:extLst>
          </p:cNvPr>
          <p:cNvSpPr txBox="1"/>
          <p:nvPr/>
        </p:nvSpPr>
        <p:spPr>
          <a:xfrm>
            <a:off x="8316416" y="308585"/>
            <a:ext cx="327302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dirty="0"/>
          </a:p>
          <a:p>
            <a:endParaRPr lang="he-IL" sz="14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6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382966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191929" y="35330"/>
            <a:ext cx="277287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א - 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539552" y="275865"/>
            <a:ext cx="7486948" cy="58267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תני תנא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קמיה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ששת: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הרואה נחש בחלום - פרנסתו מזומנת לו,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נשכו - נכפלה לו,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הרגו - אבדה פרנסתו.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 רב ששת: כל שכן שנכפלה פרנסתו!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ולא היא, רב ששת הוא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דחזא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חויא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בחלמיה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וקטליה.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תני תנא </a:t>
            </a:r>
            <a:r>
              <a:rPr lang="he-IL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קמיה</a:t>
            </a: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דרבי יוחנן: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כל מיני משקין יפין לחלום,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חוץ מן היין - יש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שותהו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וטוב לו ויש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שותהו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ורע לו.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יש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שותהו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וטוב לו, שנאמר: "וְיַיִן יְשַׂמַּח לְבַב אֱנוֹשׁ",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ויש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שותהו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ורע לו, שנאמר: "תְּנוּ שֵׁכָר לְאוֹבֵד וְיַיִן לְמָרֵי נָפֶשׁ".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אמר ליה רבי יוחנן לתנא: </a:t>
            </a:r>
          </a:p>
          <a:p>
            <a:pPr>
              <a:lnSpc>
                <a:spcPct val="120000"/>
              </a:lnSpc>
            </a:pPr>
            <a:r>
              <a:rPr lang="he-IL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תני: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תלמיד חכם לעולם טוב לו, שנאמר: "לְכוּ לַחֲמוּ בְלַחֲמִי וּשְׁתוּ בְּיַיִן מָסָכְתִּי".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רבי יוחנן: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השכים ונפל פסוק לתוך פיו - הרי זה נבואה קטנה.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3EE9EB99-40D4-9FF7-04E4-B4BC437DF187}"/>
              </a:ext>
            </a:extLst>
          </p:cNvPr>
          <p:cNvSpPr txBox="1"/>
          <p:nvPr/>
        </p:nvSpPr>
        <p:spPr>
          <a:xfrm>
            <a:off x="8133948" y="283553"/>
            <a:ext cx="327302" cy="55707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dirty="0"/>
          </a:p>
          <a:p>
            <a:endParaRPr lang="he-IL" sz="1600" dirty="0"/>
          </a:p>
          <a:p>
            <a:endParaRPr lang="he-IL" sz="1400" dirty="0"/>
          </a:p>
          <a:p>
            <a:endParaRPr lang="he-IL" sz="1700" dirty="0"/>
          </a:p>
          <a:p>
            <a:endParaRPr lang="he-IL" sz="16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4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5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4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DAC91BDB-731E-22AB-A858-C22338F23F37}"/>
              </a:ext>
            </a:extLst>
          </p:cNvPr>
          <p:cNvSpPr txBox="1"/>
          <p:nvPr/>
        </p:nvSpPr>
        <p:spPr>
          <a:xfrm>
            <a:off x="8426876" y="5420057"/>
            <a:ext cx="48098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עמוד ב</a:t>
            </a:r>
          </a:p>
        </p:txBody>
      </p:sp>
    </p:spTree>
    <p:extLst>
      <p:ext uri="{BB962C8B-B14F-4D97-AF65-F5344CB8AC3E}">
        <p14:creationId xmlns:p14="http://schemas.microsoft.com/office/powerpoint/2010/main" val="1597010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683568" y="11919"/>
            <a:ext cx="7486948" cy="65099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תנו רבנן: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שלשה מלכים הם: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הרואה דוד בחלום - יצפה לחסידות,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   שלמה - יצפה לחכמה,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   אחאב - ידאג מן הפורענות.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ג' נביאים הם: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הרואה ספר מלכים - יצפה לגדולה,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          יחזקאל - יצפה לחכמה,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          ישעיה - יצפה לנחמה,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          ירמיה - ידאג מן הפורענות.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שלשה כתובים גדולים הם: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הרואה ספר תהלים - יצפה לחסידות,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          משלי - יצפה לחכמה,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          איוב - ידאג מן הפורענות.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שלשה כתובים קטנים הם: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הרואה שיר השירים בחלום - יצפה לחסידות,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   קהלת - יצפה לחכמה,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   קינות - ידאג מן הפורענות.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הרואה מגלת אסתר - נס נעשה לו. .</a:t>
            </a:r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9A107561-EF06-7F1B-FBA5-4BA6761EB9E6}"/>
              </a:ext>
            </a:extLst>
          </p:cNvPr>
          <p:cNvSpPr/>
          <p:nvPr/>
        </p:nvSpPr>
        <p:spPr>
          <a:xfrm>
            <a:off x="2555776" y="6237312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54E999BD-0901-1367-2EF6-0C3F9D58B492}"/>
              </a:ext>
            </a:extLst>
          </p:cNvPr>
          <p:cNvSpPr txBox="1"/>
          <p:nvPr/>
        </p:nvSpPr>
        <p:spPr>
          <a:xfrm>
            <a:off x="8162608" y="485061"/>
            <a:ext cx="327302" cy="60631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1400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sz="1400" dirty="0"/>
          </a:p>
          <a:p>
            <a:endParaRPr lang="he-IL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◦</a:t>
            </a:r>
          </a:p>
        </p:txBody>
      </p:sp>
    </p:spTree>
    <p:extLst>
      <p:ext uri="{BB962C8B-B14F-4D97-AF65-F5344CB8AC3E}">
        <p14:creationId xmlns:p14="http://schemas.microsoft.com/office/powerpoint/2010/main" val="1758507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2555776" y="61402"/>
            <a:ext cx="5398716" cy="67702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שלשה חכמים הם: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הרואה רבי בחלום - יצפה לחכמה, </a:t>
            </a:r>
          </a:p>
          <a:p>
            <a:pPr>
              <a:lnSpc>
                <a:spcPct val="120000"/>
              </a:lnSpc>
            </a:pP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ראב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''ע - יצפה לעשירות,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רבי ישמעאל בן אלישע - ידאג מן הפורענות.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שלשה תלמידי חכמים הם: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הרואה בן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עזאי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בחלום - יצפה לחסידות,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בן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זומא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- יצפה לחכמה,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אחר - ידאג מן הפורענות.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כל מיני חיות יפות לחלום, חוץ מן הפיל והקוף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והקפוד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      והאמר מר: הרואה פיל בחלום - פלא נעשה לו!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      לא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קשיא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, הא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דמסרג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הא דלא מסרג.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כל מיני מתכת יפין לחלום, חוץ ממר פסל וקרדום.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      והני מילי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דחזנהו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בקתייהו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כל מיני פירות יפין לחלום, חוץ מפגי תמרה.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כל מיני ירקות יפין לחלום, חוץ מראשי לפתות.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      והאמר רב: לא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איעתרי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עד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דחזאי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ראשי לפתות!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      כי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חזא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בכנייהו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חזא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כל מיני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צבעונין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יפין לחלום, חוץ מן התכלת.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כל מיני עופות יפין לחלום, חוץ מן קריא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וקפופא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וקורפראי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CCD8FA4F-C8E3-F1E6-7589-AC9B82F30607}"/>
              </a:ext>
            </a:extLst>
          </p:cNvPr>
          <p:cNvSpPr txBox="1"/>
          <p:nvPr/>
        </p:nvSpPr>
        <p:spPr>
          <a:xfrm>
            <a:off x="8018592" y="44624"/>
            <a:ext cx="327302" cy="70480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sz="1600" dirty="0"/>
          </a:p>
          <a:p>
            <a:endParaRPr lang="he-IL" dirty="0"/>
          </a:p>
          <a:p>
            <a:endParaRPr lang="he-IL" sz="1400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1400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sz="1200" dirty="0"/>
          </a:p>
          <a:p>
            <a:endParaRPr lang="he-IL" dirty="0"/>
          </a:p>
          <a:p>
            <a:r>
              <a:rPr lang="he-IL" dirty="0"/>
              <a:t>◦</a:t>
            </a:r>
          </a:p>
          <a:p>
            <a:endParaRPr lang="he-IL" sz="1600" dirty="0"/>
          </a:p>
          <a:p>
            <a:endParaRPr lang="he-IL" sz="1400" dirty="0"/>
          </a:p>
          <a:p>
            <a:r>
              <a:rPr lang="he-IL" dirty="0"/>
              <a:t>◦</a:t>
            </a:r>
          </a:p>
          <a:p>
            <a:endParaRPr lang="he-IL" sz="1100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sz="1200" dirty="0"/>
          </a:p>
          <a:p>
            <a:r>
              <a:rPr lang="he-IL" dirty="0"/>
              <a:t>◦</a:t>
            </a:r>
          </a:p>
          <a:p>
            <a:endParaRPr lang="he-IL" sz="1100" dirty="0"/>
          </a:p>
          <a:p>
            <a:endParaRPr lang="he-IL" sz="100" dirty="0"/>
          </a:p>
          <a:p>
            <a:r>
              <a:rPr lang="he-IL" dirty="0"/>
              <a:t>◦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189951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39420</TotalTime>
  <Words>2219</Words>
  <Application>Microsoft Office PowerPoint</Application>
  <PresentationFormat>‫הצגה על המסך (4:3)</PresentationFormat>
  <Paragraphs>547</Paragraphs>
  <Slides>14</Slides>
  <Notes>12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7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2935</cp:revision>
  <dcterms:created xsi:type="dcterms:W3CDTF">2015-01-28T10:22:53Z</dcterms:created>
  <dcterms:modified xsi:type="dcterms:W3CDTF">2024-09-09T13:47:53Z</dcterms:modified>
</cp:coreProperties>
</file>