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5"/>
  </p:notesMasterIdLst>
  <p:sldIdLst>
    <p:sldId id="807" r:id="rId2"/>
    <p:sldId id="757" r:id="rId3"/>
    <p:sldId id="796" r:id="rId4"/>
    <p:sldId id="797" r:id="rId5"/>
    <p:sldId id="798" r:id="rId6"/>
    <p:sldId id="799" r:id="rId7"/>
    <p:sldId id="800" r:id="rId8"/>
    <p:sldId id="801" r:id="rId9"/>
    <p:sldId id="802" r:id="rId10"/>
    <p:sldId id="804" r:id="rId11"/>
    <p:sldId id="805" r:id="rId12"/>
    <p:sldId id="806" r:id="rId13"/>
    <p:sldId id="429" r:id="rId14"/>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הראל" initials="ה" lastIdx="1" clrIdx="0">
    <p:extLst>
      <p:ext uri="{19B8F6BF-5375-455C-9EA6-DF929625EA0E}">
        <p15:presenceInfo xmlns:p15="http://schemas.microsoft.com/office/powerpoint/2012/main" userId="הראל"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00" autoAdjust="0"/>
    <p:restoredTop sz="95250" autoAdjust="0"/>
  </p:normalViewPr>
  <p:slideViewPr>
    <p:cSldViewPr>
      <p:cViewPr varScale="1">
        <p:scale>
          <a:sx n="91" d="100"/>
          <a:sy n="91" d="100"/>
        </p:scale>
        <p:origin x="1238"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A12E648E-CA2E-4885-8A88-243AF9A8D75E}" type="datetimeFigureOut">
              <a:rPr lang="he-IL" smtClean="0"/>
              <a:pPr/>
              <a:t>י"ג/אלול/תשפ"ד</a:t>
            </a:fld>
            <a:endParaRPr lang="he-IL"/>
          </a:p>
        </p:txBody>
      </p:sp>
      <p:sp>
        <p:nvSpPr>
          <p:cNvPr id="4" name="מציין מיקום של תמונת שקופית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88125537-8725-4A13-8BEE-395E38D92F7F}" type="slidenum">
              <a:rPr lang="he-IL" smtClean="0"/>
              <a:pPr/>
              <a:t>‹#›</a:t>
            </a:fld>
            <a:endParaRPr lang="he-IL"/>
          </a:p>
        </p:txBody>
      </p:sp>
    </p:spTree>
    <p:extLst>
      <p:ext uri="{BB962C8B-B14F-4D97-AF65-F5344CB8AC3E}">
        <p14:creationId xmlns:p14="http://schemas.microsoft.com/office/powerpoint/2010/main" val="351799544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692BF-D639-AA97-04D7-57589D364B2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9BAEB57B-946B-9248-F06A-AC3488F74619}"/>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E3205225-7FCB-6D56-BD5A-ACF4501B987A}"/>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B0867408-631E-D1CC-CC9D-2EF0002D0922}"/>
              </a:ext>
            </a:extLst>
          </p:cNvPr>
          <p:cNvSpPr>
            <a:spLocks noGrp="1"/>
          </p:cNvSpPr>
          <p:nvPr>
            <p:ph type="sldNum" sz="quarter" idx="10"/>
          </p:nvPr>
        </p:nvSpPr>
        <p:spPr/>
        <p:txBody>
          <a:bodyPr/>
          <a:lstStyle/>
          <a:p>
            <a:fld id="{88125537-8725-4A13-8BEE-395E38D92F7F}" type="slidenum">
              <a:rPr lang="he-IL" smtClean="0"/>
              <a:pPr/>
              <a:t>2</a:t>
            </a:fld>
            <a:endParaRPr lang="he-IL"/>
          </a:p>
        </p:txBody>
      </p:sp>
    </p:spTree>
    <p:extLst>
      <p:ext uri="{BB962C8B-B14F-4D97-AF65-F5344CB8AC3E}">
        <p14:creationId xmlns:p14="http://schemas.microsoft.com/office/powerpoint/2010/main" val="2234854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692BF-D639-AA97-04D7-57589D364B2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9BAEB57B-946B-9248-F06A-AC3488F74619}"/>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E3205225-7FCB-6D56-BD5A-ACF4501B987A}"/>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B0867408-631E-D1CC-CC9D-2EF0002D0922}"/>
              </a:ext>
            </a:extLst>
          </p:cNvPr>
          <p:cNvSpPr>
            <a:spLocks noGrp="1"/>
          </p:cNvSpPr>
          <p:nvPr>
            <p:ph type="sldNum" sz="quarter" idx="10"/>
          </p:nvPr>
        </p:nvSpPr>
        <p:spPr/>
        <p:txBody>
          <a:bodyPr/>
          <a:lstStyle/>
          <a:p>
            <a:fld id="{88125537-8725-4A13-8BEE-395E38D92F7F}" type="slidenum">
              <a:rPr lang="he-IL" smtClean="0"/>
              <a:pPr/>
              <a:t>11</a:t>
            </a:fld>
            <a:endParaRPr lang="he-IL"/>
          </a:p>
        </p:txBody>
      </p:sp>
    </p:spTree>
    <p:extLst>
      <p:ext uri="{BB962C8B-B14F-4D97-AF65-F5344CB8AC3E}">
        <p14:creationId xmlns:p14="http://schemas.microsoft.com/office/powerpoint/2010/main" val="17506928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692BF-D639-AA97-04D7-57589D364B2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9BAEB57B-946B-9248-F06A-AC3488F74619}"/>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E3205225-7FCB-6D56-BD5A-ACF4501B987A}"/>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B0867408-631E-D1CC-CC9D-2EF0002D0922}"/>
              </a:ext>
            </a:extLst>
          </p:cNvPr>
          <p:cNvSpPr>
            <a:spLocks noGrp="1"/>
          </p:cNvSpPr>
          <p:nvPr>
            <p:ph type="sldNum" sz="quarter" idx="10"/>
          </p:nvPr>
        </p:nvSpPr>
        <p:spPr/>
        <p:txBody>
          <a:bodyPr/>
          <a:lstStyle/>
          <a:p>
            <a:fld id="{88125537-8725-4A13-8BEE-395E38D92F7F}" type="slidenum">
              <a:rPr lang="he-IL" smtClean="0"/>
              <a:pPr/>
              <a:t>12</a:t>
            </a:fld>
            <a:endParaRPr lang="he-IL"/>
          </a:p>
        </p:txBody>
      </p:sp>
    </p:spTree>
    <p:extLst>
      <p:ext uri="{BB962C8B-B14F-4D97-AF65-F5344CB8AC3E}">
        <p14:creationId xmlns:p14="http://schemas.microsoft.com/office/powerpoint/2010/main" val="3883566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692BF-D639-AA97-04D7-57589D364B2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9BAEB57B-946B-9248-F06A-AC3488F74619}"/>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E3205225-7FCB-6D56-BD5A-ACF4501B987A}"/>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B0867408-631E-D1CC-CC9D-2EF0002D0922}"/>
              </a:ext>
            </a:extLst>
          </p:cNvPr>
          <p:cNvSpPr>
            <a:spLocks noGrp="1"/>
          </p:cNvSpPr>
          <p:nvPr>
            <p:ph type="sldNum" sz="quarter" idx="10"/>
          </p:nvPr>
        </p:nvSpPr>
        <p:spPr/>
        <p:txBody>
          <a:bodyPr/>
          <a:lstStyle/>
          <a:p>
            <a:fld id="{88125537-8725-4A13-8BEE-395E38D92F7F}" type="slidenum">
              <a:rPr lang="he-IL" smtClean="0"/>
              <a:pPr/>
              <a:t>3</a:t>
            </a:fld>
            <a:endParaRPr lang="he-IL"/>
          </a:p>
        </p:txBody>
      </p:sp>
    </p:spTree>
    <p:extLst>
      <p:ext uri="{BB962C8B-B14F-4D97-AF65-F5344CB8AC3E}">
        <p14:creationId xmlns:p14="http://schemas.microsoft.com/office/powerpoint/2010/main" val="4033123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692BF-D639-AA97-04D7-57589D364B2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9BAEB57B-946B-9248-F06A-AC3488F74619}"/>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E3205225-7FCB-6D56-BD5A-ACF4501B987A}"/>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B0867408-631E-D1CC-CC9D-2EF0002D0922}"/>
              </a:ext>
            </a:extLst>
          </p:cNvPr>
          <p:cNvSpPr>
            <a:spLocks noGrp="1"/>
          </p:cNvSpPr>
          <p:nvPr>
            <p:ph type="sldNum" sz="quarter" idx="10"/>
          </p:nvPr>
        </p:nvSpPr>
        <p:spPr/>
        <p:txBody>
          <a:bodyPr/>
          <a:lstStyle/>
          <a:p>
            <a:fld id="{88125537-8725-4A13-8BEE-395E38D92F7F}" type="slidenum">
              <a:rPr lang="he-IL" smtClean="0"/>
              <a:pPr/>
              <a:t>4</a:t>
            </a:fld>
            <a:endParaRPr lang="he-IL"/>
          </a:p>
        </p:txBody>
      </p:sp>
    </p:spTree>
    <p:extLst>
      <p:ext uri="{BB962C8B-B14F-4D97-AF65-F5344CB8AC3E}">
        <p14:creationId xmlns:p14="http://schemas.microsoft.com/office/powerpoint/2010/main" val="32842518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692BF-D639-AA97-04D7-57589D364B2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9BAEB57B-946B-9248-F06A-AC3488F74619}"/>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E3205225-7FCB-6D56-BD5A-ACF4501B987A}"/>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B0867408-631E-D1CC-CC9D-2EF0002D0922}"/>
              </a:ext>
            </a:extLst>
          </p:cNvPr>
          <p:cNvSpPr>
            <a:spLocks noGrp="1"/>
          </p:cNvSpPr>
          <p:nvPr>
            <p:ph type="sldNum" sz="quarter" idx="10"/>
          </p:nvPr>
        </p:nvSpPr>
        <p:spPr/>
        <p:txBody>
          <a:bodyPr/>
          <a:lstStyle/>
          <a:p>
            <a:fld id="{88125537-8725-4A13-8BEE-395E38D92F7F}" type="slidenum">
              <a:rPr lang="he-IL" smtClean="0"/>
              <a:pPr/>
              <a:t>5</a:t>
            </a:fld>
            <a:endParaRPr lang="he-IL"/>
          </a:p>
        </p:txBody>
      </p:sp>
    </p:spTree>
    <p:extLst>
      <p:ext uri="{BB962C8B-B14F-4D97-AF65-F5344CB8AC3E}">
        <p14:creationId xmlns:p14="http://schemas.microsoft.com/office/powerpoint/2010/main" val="20592764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692BF-D639-AA97-04D7-57589D364B2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9BAEB57B-946B-9248-F06A-AC3488F74619}"/>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E3205225-7FCB-6D56-BD5A-ACF4501B987A}"/>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B0867408-631E-D1CC-CC9D-2EF0002D0922}"/>
              </a:ext>
            </a:extLst>
          </p:cNvPr>
          <p:cNvSpPr>
            <a:spLocks noGrp="1"/>
          </p:cNvSpPr>
          <p:nvPr>
            <p:ph type="sldNum" sz="quarter" idx="10"/>
          </p:nvPr>
        </p:nvSpPr>
        <p:spPr/>
        <p:txBody>
          <a:bodyPr/>
          <a:lstStyle/>
          <a:p>
            <a:fld id="{88125537-8725-4A13-8BEE-395E38D92F7F}" type="slidenum">
              <a:rPr lang="he-IL" smtClean="0"/>
              <a:pPr/>
              <a:t>6</a:t>
            </a:fld>
            <a:endParaRPr lang="he-IL"/>
          </a:p>
        </p:txBody>
      </p:sp>
    </p:spTree>
    <p:extLst>
      <p:ext uri="{BB962C8B-B14F-4D97-AF65-F5344CB8AC3E}">
        <p14:creationId xmlns:p14="http://schemas.microsoft.com/office/powerpoint/2010/main" val="7133621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692BF-D639-AA97-04D7-57589D364B2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9BAEB57B-946B-9248-F06A-AC3488F74619}"/>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E3205225-7FCB-6D56-BD5A-ACF4501B987A}"/>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B0867408-631E-D1CC-CC9D-2EF0002D0922}"/>
              </a:ext>
            </a:extLst>
          </p:cNvPr>
          <p:cNvSpPr>
            <a:spLocks noGrp="1"/>
          </p:cNvSpPr>
          <p:nvPr>
            <p:ph type="sldNum" sz="quarter" idx="10"/>
          </p:nvPr>
        </p:nvSpPr>
        <p:spPr/>
        <p:txBody>
          <a:bodyPr/>
          <a:lstStyle/>
          <a:p>
            <a:fld id="{88125537-8725-4A13-8BEE-395E38D92F7F}" type="slidenum">
              <a:rPr lang="he-IL" smtClean="0"/>
              <a:pPr/>
              <a:t>7</a:t>
            </a:fld>
            <a:endParaRPr lang="he-IL"/>
          </a:p>
        </p:txBody>
      </p:sp>
    </p:spTree>
    <p:extLst>
      <p:ext uri="{BB962C8B-B14F-4D97-AF65-F5344CB8AC3E}">
        <p14:creationId xmlns:p14="http://schemas.microsoft.com/office/powerpoint/2010/main" val="27531448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692BF-D639-AA97-04D7-57589D364B2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9BAEB57B-946B-9248-F06A-AC3488F74619}"/>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E3205225-7FCB-6D56-BD5A-ACF4501B987A}"/>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B0867408-631E-D1CC-CC9D-2EF0002D0922}"/>
              </a:ext>
            </a:extLst>
          </p:cNvPr>
          <p:cNvSpPr>
            <a:spLocks noGrp="1"/>
          </p:cNvSpPr>
          <p:nvPr>
            <p:ph type="sldNum" sz="quarter" idx="10"/>
          </p:nvPr>
        </p:nvSpPr>
        <p:spPr/>
        <p:txBody>
          <a:bodyPr/>
          <a:lstStyle/>
          <a:p>
            <a:fld id="{88125537-8725-4A13-8BEE-395E38D92F7F}" type="slidenum">
              <a:rPr lang="he-IL" smtClean="0"/>
              <a:pPr/>
              <a:t>8</a:t>
            </a:fld>
            <a:endParaRPr lang="he-IL"/>
          </a:p>
        </p:txBody>
      </p:sp>
    </p:spTree>
    <p:extLst>
      <p:ext uri="{BB962C8B-B14F-4D97-AF65-F5344CB8AC3E}">
        <p14:creationId xmlns:p14="http://schemas.microsoft.com/office/powerpoint/2010/main" val="3008848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692BF-D639-AA97-04D7-57589D364B2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9BAEB57B-946B-9248-F06A-AC3488F74619}"/>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E3205225-7FCB-6D56-BD5A-ACF4501B987A}"/>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B0867408-631E-D1CC-CC9D-2EF0002D0922}"/>
              </a:ext>
            </a:extLst>
          </p:cNvPr>
          <p:cNvSpPr>
            <a:spLocks noGrp="1"/>
          </p:cNvSpPr>
          <p:nvPr>
            <p:ph type="sldNum" sz="quarter" idx="10"/>
          </p:nvPr>
        </p:nvSpPr>
        <p:spPr/>
        <p:txBody>
          <a:bodyPr/>
          <a:lstStyle/>
          <a:p>
            <a:fld id="{88125537-8725-4A13-8BEE-395E38D92F7F}" type="slidenum">
              <a:rPr lang="he-IL" smtClean="0"/>
              <a:pPr/>
              <a:t>9</a:t>
            </a:fld>
            <a:endParaRPr lang="he-IL"/>
          </a:p>
        </p:txBody>
      </p:sp>
    </p:spTree>
    <p:extLst>
      <p:ext uri="{BB962C8B-B14F-4D97-AF65-F5344CB8AC3E}">
        <p14:creationId xmlns:p14="http://schemas.microsoft.com/office/powerpoint/2010/main" val="25788253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692BF-D639-AA97-04D7-57589D364B2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9BAEB57B-946B-9248-F06A-AC3488F74619}"/>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E3205225-7FCB-6D56-BD5A-ACF4501B987A}"/>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dirty="0"/>
          </a:p>
        </p:txBody>
      </p:sp>
      <p:sp>
        <p:nvSpPr>
          <p:cNvPr id="4" name="מציין מיקום של מספר שקופית 3">
            <a:extLst>
              <a:ext uri="{FF2B5EF4-FFF2-40B4-BE49-F238E27FC236}">
                <a16:creationId xmlns:a16="http://schemas.microsoft.com/office/drawing/2014/main" id="{B0867408-631E-D1CC-CC9D-2EF0002D0922}"/>
              </a:ext>
            </a:extLst>
          </p:cNvPr>
          <p:cNvSpPr>
            <a:spLocks noGrp="1"/>
          </p:cNvSpPr>
          <p:nvPr>
            <p:ph type="sldNum" sz="quarter" idx="10"/>
          </p:nvPr>
        </p:nvSpPr>
        <p:spPr/>
        <p:txBody>
          <a:bodyPr/>
          <a:lstStyle/>
          <a:p>
            <a:fld id="{88125537-8725-4A13-8BEE-395E38D92F7F}" type="slidenum">
              <a:rPr lang="he-IL" smtClean="0"/>
              <a:pPr/>
              <a:t>10</a:t>
            </a:fld>
            <a:endParaRPr lang="he-IL"/>
          </a:p>
        </p:txBody>
      </p:sp>
    </p:spTree>
    <p:extLst>
      <p:ext uri="{BB962C8B-B14F-4D97-AF65-F5344CB8AC3E}">
        <p14:creationId xmlns:p14="http://schemas.microsoft.com/office/powerpoint/2010/main" val="2797841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a:t>לחץ כדי לערוך סגנון כותרת של תבנית בסיס</a:t>
            </a:r>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י"ג/אלול/תשפ"ד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1201113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י"ג/אלול/תשפ"ד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3879446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י"ג/אלול/תשפ"ד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2700311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י"ג/אלול/תשפ"ד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1530167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י"ג/אלול/תשפ"ד</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437334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p:cNvSpPr>
            <a:spLocks noGrp="1"/>
          </p:cNvSpPr>
          <p:nvPr>
            <p:ph type="dt" sz="half" idx="10"/>
          </p:nvPr>
        </p:nvSpPr>
        <p:spPr/>
        <p:txBody>
          <a:bodyPr/>
          <a:lstStyle/>
          <a:p>
            <a:fld id="{FBEC2D9F-8966-4E40-B24B-F4D66135C1D0}" type="datetimeFigureOut">
              <a:rPr lang="he-IL" smtClean="0"/>
              <a:pPr/>
              <a:t>י"ג/אלול/תשפ"ד</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3633545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p:cNvSpPr>
            <a:spLocks noGrp="1"/>
          </p:cNvSpPr>
          <p:nvPr>
            <p:ph type="dt" sz="half" idx="10"/>
          </p:nvPr>
        </p:nvSpPr>
        <p:spPr/>
        <p:txBody>
          <a:bodyPr/>
          <a:lstStyle/>
          <a:p>
            <a:fld id="{FBEC2D9F-8966-4E40-B24B-F4D66135C1D0}" type="datetimeFigureOut">
              <a:rPr lang="he-IL" smtClean="0"/>
              <a:pPr/>
              <a:t>י"ג/אלול/תשפ"ד</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1702474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p:cNvSpPr>
            <a:spLocks noGrp="1"/>
          </p:cNvSpPr>
          <p:nvPr>
            <p:ph type="dt" sz="half" idx="10"/>
          </p:nvPr>
        </p:nvSpPr>
        <p:spPr/>
        <p:txBody>
          <a:bodyPr/>
          <a:lstStyle/>
          <a:p>
            <a:fld id="{FBEC2D9F-8966-4E40-B24B-F4D66135C1D0}" type="datetimeFigureOut">
              <a:rPr lang="he-IL" smtClean="0"/>
              <a:pPr/>
              <a:t>י"ג/אלול/תשפ"ד</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3991671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FBEC2D9F-8966-4E40-B24B-F4D66135C1D0}" type="datetimeFigureOut">
              <a:rPr lang="he-IL" smtClean="0"/>
              <a:pPr/>
              <a:t>י"ג/אלול/תשפ"ד</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2131395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a:t>לחץ כדי לערוך סגנון כותרת של תבנית בסיס</a:t>
            </a:r>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FBEC2D9F-8966-4E40-B24B-F4D66135C1D0}" type="datetimeFigureOut">
              <a:rPr lang="he-IL" smtClean="0"/>
              <a:pPr/>
              <a:t>י"ג/אלול/תשפ"ד</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4096772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a:t>לחץ כדי לערוך סגנון כותרת של תבנית בסיס</a:t>
            </a:r>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FBEC2D9F-8966-4E40-B24B-F4D66135C1D0}" type="datetimeFigureOut">
              <a:rPr lang="he-IL" smtClean="0"/>
              <a:pPr/>
              <a:t>י"ג/אלול/תשפ"ד</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4005683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BEC2D9F-8966-4E40-B24B-F4D66135C1D0}" type="datetimeFigureOut">
              <a:rPr lang="he-IL" smtClean="0"/>
              <a:pPr/>
              <a:t>י"ג/אלול/תשפ"ד</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8519CE8-638D-4695-9CFF-D273E3DA2D53}" type="slidenum">
              <a:rPr lang="he-IL" smtClean="0"/>
              <a:pPr/>
              <a:t>‹#›</a:t>
            </a:fld>
            <a:endParaRPr lang="he-IL"/>
          </a:p>
        </p:txBody>
      </p:sp>
    </p:spTree>
    <p:extLst>
      <p:ext uri="{BB962C8B-B14F-4D97-AF65-F5344CB8AC3E}">
        <p14:creationId xmlns:p14="http://schemas.microsoft.com/office/powerpoint/2010/main" val="2161164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af-yomi.com/MediaPage.aspx?id=279750"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2675" y="116632"/>
            <a:ext cx="4438650" cy="1038225"/>
          </a:xfrm>
          <a:prstGeom prst="rect">
            <a:avLst/>
          </a:prstGeom>
        </p:spPr>
      </p:pic>
      <p:sp>
        <p:nvSpPr>
          <p:cNvPr id="5" name="TextBox 4"/>
          <p:cNvSpPr txBox="1"/>
          <p:nvPr/>
        </p:nvSpPr>
        <p:spPr>
          <a:xfrm>
            <a:off x="144016" y="1386064"/>
            <a:ext cx="8820472" cy="5324535"/>
          </a:xfrm>
          <a:prstGeom prst="rect">
            <a:avLst/>
          </a:prstGeom>
          <a:noFill/>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40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rPr>
              <a:t>מסכת ברכות</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40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rPr>
              <a:t>דף נח</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20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24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rPr>
              <a:t>דף נח ע"א (תחילת הדף) – דף נט ע"א (נקודתיים)</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20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24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rPr>
              <a:t>מצגת עזר ללימוד הדף היומי</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8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24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rPr>
              <a:t>בעריכת: הראל שפירא</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14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24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24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rPr>
              <a:t>לשמיעת השיעור בליווי המצגת – </a:t>
            </a:r>
            <a:r>
              <a:rPr kumimoji="0" lang="he-IL" sz="2400" b="0"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hlinkClick r:id="rId3"/>
              </a:rPr>
              <a:t>לחץ כאן</a:t>
            </a:r>
            <a:endParaRPr kumimoji="0" lang="he-IL" sz="2400" b="0"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36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ליצירת קשר: </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טל': 054-4931075</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דוא"ל: </a:t>
            </a:r>
            <a:r>
              <a:rPr kumimoji="0" lang="en-US" sz="1400" b="0" i="0" u="none" strike="noStrike" kern="1200" cap="none" spc="0" normalizeH="0" baseline="0" noProof="0" dirty="0">
                <a:ln>
                  <a:noFill/>
                </a:ln>
                <a:solidFill>
                  <a:prstClr val="black"/>
                </a:solidFill>
                <a:effectLst/>
                <a:uLnTx/>
                <a:uFillTx/>
                <a:latin typeface="Calibri"/>
                <a:ea typeface="+mn-ea"/>
                <a:cs typeface="+mn-cs"/>
              </a:rPr>
              <a:t>rlshapira@gmail.com</a:t>
            </a:r>
            <a:endParaRPr kumimoji="0" lang="he-IL"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1231877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5541A-9B2C-CC46-D755-93C881A2C65B}"/>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E0A5CA57-67C9-2C35-6A64-AC3F8B9672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EA179463-5BF8-2DA8-B822-2EC4E69BF48A}"/>
              </a:ext>
            </a:extLst>
          </p:cNvPr>
          <p:cNvSpPr txBox="1"/>
          <p:nvPr/>
        </p:nvSpPr>
        <p:spPr>
          <a:xfrm>
            <a:off x="-217096" y="35330"/>
            <a:ext cx="1548736" cy="338554"/>
          </a:xfrm>
          <a:prstGeom prst="rect">
            <a:avLst/>
          </a:prstGeom>
          <a:noFill/>
        </p:spPr>
        <p:txBody>
          <a:bodyPr wrap="square" rtlCol="1">
            <a:spAutoFit/>
          </a:bodyPr>
          <a:lstStyle/>
          <a:p>
            <a:r>
              <a:rPr lang="he-IL" sz="1600" b="1" dirty="0">
                <a:solidFill>
                  <a:schemeClr val="bg1">
                    <a:lumMod val="50000"/>
                  </a:schemeClr>
                </a:solidFill>
              </a:rPr>
              <a:t>דף נח עמוד ב</a:t>
            </a:r>
          </a:p>
        </p:txBody>
      </p:sp>
      <p:sp>
        <p:nvSpPr>
          <p:cNvPr id="7" name="TextBox 3">
            <a:extLst>
              <a:ext uri="{FF2B5EF4-FFF2-40B4-BE49-F238E27FC236}">
                <a16:creationId xmlns:a16="http://schemas.microsoft.com/office/drawing/2014/main" id="{84F1C443-FD7D-A054-77C9-1125FAC3D043}"/>
              </a:ext>
            </a:extLst>
          </p:cNvPr>
          <p:cNvSpPr txBox="1"/>
          <p:nvPr/>
        </p:nvSpPr>
        <p:spPr>
          <a:xfrm>
            <a:off x="1065282" y="1149818"/>
            <a:ext cx="7522926" cy="5328125"/>
          </a:xfrm>
          <a:prstGeom prst="rect">
            <a:avLst/>
          </a:prstGeom>
          <a:noFill/>
        </p:spPr>
        <p:txBody>
          <a:bodyPr wrap="square" rtlCol="1">
            <a:spAutoFit/>
          </a:bodyPr>
          <a:lstStyle/>
          <a:p>
            <a:pPr>
              <a:lnSpc>
                <a:spcPct val="120000"/>
              </a:lnSpc>
            </a:pPr>
            <a:r>
              <a:rPr lang="he-IL" sz="1600" b="0" i="0" dirty="0">
                <a:solidFill>
                  <a:srgbClr val="000000"/>
                </a:solidFill>
                <a:effectLst/>
                <a:latin typeface="Arial" panose="020B0604020202020204" pitchFamily="34" charset="0"/>
              </a:rPr>
              <a:t>על הזיקין: </a:t>
            </a:r>
          </a:p>
          <a:p>
            <a:pPr>
              <a:lnSpc>
                <a:spcPct val="120000"/>
              </a:lnSpc>
            </a:pPr>
            <a:endParaRPr lang="he-IL" sz="11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מאי </a:t>
            </a:r>
            <a:r>
              <a:rPr lang="he-IL" sz="1600" b="0" i="0" dirty="0" err="1">
                <a:solidFill>
                  <a:srgbClr val="000000"/>
                </a:solidFill>
                <a:effectLst/>
                <a:latin typeface="Arial" panose="020B0604020202020204" pitchFamily="34" charset="0"/>
              </a:rPr>
              <a:t>זיקין</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אמר שמואל: כוכבא </a:t>
            </a:r>
            <a:r>
              <a:rPr lang="he-IL" sz="1600" b="0" i="0" dirty="0" err="1">
                <a:solidFill>
                  <a:srgbClr val="000000"/>
                </a:solidFill>
                <a:effectLst/>
                <a:latin typeface="Arial" panose="020B0604020202020204" pitchFamily="34" charset="0"/>
              </a:rPr>
              <a:t>דשביט</a:t>
            </a:r>
            <a:r>
              <a:rPr lang="he-IL" sz="1600" b="0" i="0" dirty="0">
                <a:solidFill>
                  <a:srgbClr val="000000"/>
                </a:solidFill>
                <a:effectLst/>
                <a:latin typeface="Arial" panose="020B0604020202020204" pitchFamily="34" charset="0"/>
              </a:rPr>
              <a:t>. </a:t>
            </a:r>
          </a:p>
          <a:p>
            <a:pPr>
              <a:lnSpc>
                <a:spcPct val="120000"/>
              </a:lnSpc>
            </a:pPr>
            <a:endParaRPr lang="he-IL" sz="32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ואמר שמואל: </a:t>
            </a:r>
          </a:p>
          <a:p>
            <a:pPr>
              <a:lnSpc>
                <a:spcPct val="120000"/>
              </a:lnSpc>
            </a:pPr>
            <a:r>
              <a:rPr lang="he-IL" sz="1600" b="0" i="0" dirty="0" err="1">
                <a:solidFill>
                  <a:srgbClr val="000000"/>
                </a:solidFill>
                <a:effectLst/>
                <a:latin typeface="Arial" panose="020B0604020202020204" pitchFamily="34" charset="0"/>
              </a:rPr>
              <a:t>נהירין</a:t>
            </a:r>
            <a:r>
              <a:rPr lang="he-IL" sz="1600" b="0" i="0" dirty="0">
                <a:solidFill>
                  <a:srgbClr val="000000"/>
                </a:solidFill>
                <a:effectLst/>
                <a:latin typeface="Arial" panose="020B0604020202020204" pitchFamily="34" charset="0"/>
              </a:rPr>
              <a:t> לי שבילי דשמיא כשבילי </a:t>
            </a:r>
            <a:r>
              <a:rPr lang="he-IL" sz="1600" b="0" i="0" dirty="0" err="1">
                <a:solidFill>
                  <a:srgbClr val="000000"/>
                </a:solidFill>
                <a:effectLst/>
                <a:latin typeface="Arial" panose="020B0604020202020204" pitchFamily="34" charset="0"/>
              </a:rPr>
              <a:t>דנהרדעא</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לבר </a:t>
            </a:r>
            <a:r>
              <a:rPr lang="he-IL" sz="1600" b="0" i="0" dirty="0" err="1">
                <a:solidFill>
                  <a:srgbClr val="000000"/>
                </a:solidFill>
                <a:effectLst/>
                <a:latin typeface="Arial" panose="020B0604020202020204" pitchFamily="34" charset="0"/>
              </a:rPr>
              <a:t>מכוכבא</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דשביט</a:t>
            </a:r>
            <a:r>
              <a:rPr lang="he-IL" sz="1600" b="0" i="0" dirty="0">
                <a:solidFill>
                  <a:srgbClr val="000000"/>
                </a:solidFill>
                <a:effectLst/>
                <a:latin typeface="Arial" panose="020B0604020202020204" pitchFamily="34" charset="0"/>
              </a:rPr>
              <a:t> דלא </a:t>
            </a:r>
            <a:r>
              <a:rPr lang="he-IL" sz="1600" b="0" i="0" dirty="0" err="1">
                <a:solidFill>
                  <a:srgbClr val="000000"/>
                </a:solidFill>
                <a:effectLst/>
                <a:latin typeface="Arial" panose="020B0604020202020204" pitchFamily="34" charset="0"/>
              </a:rPr>
              <a:t>ידענא</a:t>
            </a:r>
            <a:r>
              <a:rPr lang="he-IL" sz="1600" b="0" i="0" dirty="0">
                <a:solidFill>
                  <a:srgbClr val="000000"/>
                </a:solidFill>
                <a:effectLst/>
                <a:latin typeface="Arial" panose="020B0604020202020204" pitchFamily="34" charset="0"/>
              </a:rPr>
              <a:t> מאי </a:t>
            </a:r>
            <a:r>
              <a:rPr lang="he-IL" sz="1600" b="0" i="0" dirty="0" err="1">
                <a:solidFill>
                  <a:srgbClr val="000000"/>
                </a:solidFill>
                <a:effectLst/>
                <a:latin typeface="Arial" panose="020B0604020202020204" pitchFamily="34" charset="0"/>
              </a:rPr>
              <a:t>ניהו</a:t>
            </a:r>
            <a:r>
              <a:rPr lang="he-IL" sz="1600" b="0" i="0" dirty="0">
                <a:solidFill>
                  <a:srgbClr val="000000"/>
                </a:solidFill>
                <a:effectLst/>
                <a:latin typeface="Arial" panose="020B0604020202020204" pitchFamily="34" charset="0"/>
              </a:rPr>
              <a:t>, </a:t>
            </a:r>
          </a:p>
          <a:p>
            <a:pPr>
              <a:lnSpc>
                <a:spcPct val="120000"/>
              </a:lnSpc>
            </a:pPr>
            <a:r>
              <a:rPr lang="he-IL" sz="1600" b="0" i="0" dirty="0" err="1">
                <a:solidFill>
                  <a:srgbClr val="000000"/>
                </a:solidFill>
                <a:effectLst/>
                <a:latin typeface="Arial" panose="020B0604020202020204" pitchFamily="34" charset="0"/>
              </a:rPr>
              <a:t>וגמירי</a:t>
            </a:r>
            <a:r>
              <a:rPr lang="he-IL" sz="1600" b="0" i="0" dirty="0">
                <a:solidFill>
                  <a:srgbClr val="000000"/>
                </a:solidFill>
                <a:effectLst/>
                <a:latin typeface="Arial" panose="020B0604020202020204" pitchFamily="34" charset="0"/>
              </a:rPr>
              <a:t> דלא עבר </a:t>
            </a:r>
            <a:r>
              <a:rPr lang="he-IL" sz="1600" b="0" i="0" dirty="0" err="1">
                <a:solidFill>
                  <a:srgbClr val="000000"/>
                </a:solidFill>
                <a:effectLst/>
                <a:latin typeface="Arial" panose="020B0604020202020204" pitchFamily="34" charset="0"/>
              </a:rPr>
              <a:t>כסלא</a:t>
            </a:r>
            <a:r>
              <a:rPr lang="he-IL" sz="1600" b="0" i="0" dirty="0">
                <a:solidFill>
                  <a:srgbClr val="000000"/>
                </a:solidFill>
                <a:effectLst/>
                <a:latin typeface="Arial" panose="020B0604020202020204" pitchFamily="34" charset="0"/>
              </a:rPr>
              <a:t>, ואי עבר </a:t>
            </a:r>
            <a:r>
              <a:rPr lang="he-IL" sz="1600" b="0" i="0" dirty="0" err="1">
                <a:solidFill>
                  <a:srgbClr val="000000"/>
                </a:solidFill>
                <a:effectLst/>
                <a:latin typeface="Arial" panose="020B0604020202020204" pitchFamily="34" charset="0"/>
              </a:rPr>
              <a:t>כסלא</a:t>
            </a:r>
            <a:r>
              <a:rPr lang="he-IL" sz="1600" b="0" i="0" dirty="0">
                <a:solidFill>
                  <a:srgbClr val="000000"/>
                </a:solidFill>
                <a:effectLst/>
                <a:latin typeface="Arial" panose="020B0604020202020204" pitchFamily="34" charset="0"/>
              </a:rPr>
              <a:t> חרב עלמא. </a:t>
            </a:r>
          </a:p>
          <a:p>
            <a:pPr>
              <a:lnSpc>
                <a:spcPct val="120000"/>
              </a:lnSpc>
            </a:pPr>
            <a:endParaRPr lang="he-IL" sz="10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והא </a:t>
            </a:r>
            <a:r>
              <a:rPr lang="he-IL" sz="1600" b="0" i="0" dirty="0" err="1">
                <a:solidFill>
                  <a:srgbClr val="000000"/>
                </a:solidFill>
                <a:effectLst/>
                <a:latin typeface="Arial" panose="020B0604020202020204" pitchFamily="34" charset="0"/>
              </a:rPr>
              <a:t>קא</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חזינן</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דעבר</a:t>
            </a:r>
            <a:r>
              <a:rPr lang="he-IL" sz="1600" b="0" i="0" dirty="0">
                <a:solidFill>
                  <a:srgbClr val="000000"/>
                </a:solidFill>
                <a:effectLst/>
                <a:latin typeface="Arial" panose="020B0604020202020204" pitchFamily="34" charset="0"/>
              </a:rPr>
              <a:t>! </a:t>
            </a:r>
          </a:p>
          <a:p>
            <a:pPr>
              <a:lnSpc>
                <a:spcPct val="120000"/>
              </a:lnSpc>
            </a:pPr>
            <a:endParaRPr lang="he-IL" sz="10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זיויה</a:t>
            </a:r>
            <a:r>
              <a:rPr lang="he-IL" sz="1600" b="0" i="0" dirty="0">
                <a:solidFill>
                  <a:srgbClr val="000000"/>
                </a:solidFill>
                <a:effectLst/>
                <a:latin typeface="Arial" panose="020B0604020202020204" pitchFamily="34" charset="0"/>
              </a:rPr>
              <a:t> הוא </a:t>
            </a:r>
            <a:r>
              <a:rPr lang="he-IL" sz="1600" b="0" i="0" dirty="0" err="1">
                <a:solidFill>
                  <a:srgbClr val="000000"/>
                </a:solidFill>
                <a:effectLst/>
                <a:latin typeface="Arial" panose="020B0604020202020204" pitchFamily="34" charset="0"/>
              </a:rPr>
              <a:t>דעבר</a:t>
            </a:r>
            <a:r>
              <a:rPr lang="he-IL" sz="1600" b="0" i="0" dirty="0">
                <a:solidFill>
                  <a:srgbClr val="000000"/>
                </a:solidFill>
                <a:effectLst/>
                <a:latin typeface="Arial" panose="020B0604020202020204" pitchFamily="34" charset="0"/>
              </a:rPr>
              <a:t> ומתחזי </a:t>
            </a:r>
            <a:r>
              <a:rPr lang="he-IL" sz="1600" b="0" i="0" dirty="0" err="1">
                <a:solidFill>
                  <a:srgbClr val="000000"/>
                </a:solidFill>
                <a:effectLst/>
                <a:latin typeface="Arial" panose="020B0604020202020204" pitchFamily="34" charset="0"/>
              </a:rPr>
              <a:t>כדעבר</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איהו</a:t>
            </a:r>
            <a:r>
              <a:rPr lang="he-IL" sz="1600" b="0" i="0" dirty="0">
                <a:solidFill>
                  <a:srgbClr val="000000"/>
                </a:solidFill>
                <a:effectLst/>
                <a:latin typeface="Arial" panose="020B0604020202020204" pitchFamily="34" charset="0"/>
              </a:rPr>
              <a:t>. </a:t>
            </a:r>
          </a:p>
          <a:p>
            <a:pPr>
              <a:lnSpc>
                <a:spcPct val="120000"/>
              </a:lnSpc>
            </a:pPr>
            <a:endParaRPr lang="he-IL" sz="10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רב </a:t>
            </a:r>
            <a:r>
              <a:rPr lang="he-IL" sz="1600" b="0" i="0" dirty="0" err="1">
                <a:solidFill>
                  <a:srgbClr val="000000"/>
                </a:solidFill>
                <a:effectLst/>
                <a:latin typeface="Arial" panose="020B0604020202020204" pitchFamily="34" charset="0"/>
              </a:rPr>
              <a:t>הונא</a:t>
            </a:r>
            <a:r>
              <a:rPr lang="he-IL" sz="1600" b="0" i="0" dirty="0">
                <a:solidFill>
                  <a:srgbClr val="000000"/>
                </a:solidFill>
                <a:effectLst/>
                <a:latin typeface="Arial" panose="020B0604020202020204" pitchFamily="34" charset="0"/>
              </a:rPr>
              <a:t> ברי' </a:t>
            </a:r>
            <a:r>
              <a:rPr lang="he-IL" sz="1600" b="0" i="0" dirty="0" err="1">
                <a:solidFill>
                  <a:srgbClr val="000000"/>
                </a:solidFill>
                <a:effectLst/>
                <a:latin typeface="Arial" panose="020B0604020202020204" pitchFamily="34" charset="0"/>
              </a:rPr>
              <a:t>דרב</a:t>
            </a:r>
            <a:r>
              <a:rPr lang="he-IL" sz="1600" b="0" i="0" dirty="0">
                <a:solidFill>
                  <a:srgbClr val="000000"/>
                </a:solidFill>
                <a:effectLst/>
                <a:latin typeface="Arial" panose="020B0604020202020204" pitchFamily="34" charset="0"/>
              </a:rPr>
              <a:t> יהושע אמר: וילון הוא </a:t>
            </a:r>
            <a:r>
              <a:rPr lang="he-IL" sz="1600" b="0" i="0" dirty="0" err="1">
                <a:solidFill>
                  <a:srgbClr val="000000"/>
                </a:solidFill>
                <a:effectLst/>
                <a:latin typeface="Arial" panose="020B0604020202020204" pitchFamily="34" charset="0"/>
              </a:rPr>
              <a:t>דמקרע</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דמגלגל</a:t>
            </a:r>
            <a:r>
              <a:rPr lang="he-IL" sz="1600" b="0" i="0" dirty="0">
                <a:solidFill>
                  <a:srgbClr val="000000"/>
                </a:solidFill>
                <a:effectLst/>
                <a:latin typeface="Arial" panose="020B0604020202020204" pitchFamily="34" charset="0"/>
              </a:rPr>
              <a:t> ומחזי </a:t>
            </a:r>
            <a:r>
              <a:rPr lang="he-IL" sz="1600" b="0" i="0" dirty="0" err="1">
                <a:solidFill>
                  <a:srgbClr val="000000"/>
                </a:solidFill>
                <a:effectLst/>
                <a:latin typeface="Arial" panose="020B0604020202020204" pitchFamily="34" charset="0"/>
              </a:rPr>
              <a:t>נהורא</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דרקיעא</a:t>
            </a:r>
            <a:r>
              <a:rPr lang="he-IL" sz="1600" b="0" i="0" dirty="0">
                <a:solidFill>
                  <a:srgbClr val="000000"/>
                </a:solidFill>
                <a:effectLst/>
                <a:latin typeface="Arial" panose="020B0604020202020204" pitchFamily="34" charset="0"/>
              </a:rPr>
              <a:t>. </a:t>
            </a:r>
          </a:p>
          <a:p>
            <a:pPr>
              <a:lnSpc>
                <a:spcPct val="120000"/>
              </a:lnSpc>
            </a:pPr>
            <a:endParaRPr lang="he-IL" sz="10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       רב אשי אמר: כוכבא הוא </a:t>
            </a:r>
            <a:r>
              <a:rPr lang="he-IL" sz="1600" b="0" i="0" dirty="0" err="1">
                <a:solidFill>
                  <a:srgbClr val="000000"/>
                </a:solidFill>
                <a:effectLst/>
                <a:latin typeface="Arial" panose="020B0604020202020204" pitchFamily="34" charset="0"/>
              </a:rPr>
              <a:t>דעקר</a:t>
            </a:r>
            <a:r>
              <a:rPr lang="he-IL" sz="1600" b="0" i="0" dirty="0">
                <a:solidFill>
                  <a:srgbClr val="000000"/>
                </a:solidFill>
                <a:effectLst/>
                <a:latin typeface="Arial" panose="020B0604020202020204" pitchFamily="34" charset="0"/>
              </a:rPr>
              <a:t> מהאי גיסא </a:t>
            </a:r>
            <a:r>
              <a:rPr lang="he-IL" sz="1600" b="0" i="0" dirty="0" err="1">
                <a:solidFill>
                  <a:srgbClr val="000000"/>
                </a:solidFill>
                <a:effectLst/>
                <a:latin typeface="Arial" panose="020B0604020202020204" pitchFamily="34" charset="0"/>
              </a:rPr>
              <a:t>דכסלא</a:t>
            </a:r>
            <a:r>
              <a:rPr lang="he-IL" sz="1600" b="0" i="0" dirty="0">
                <a:solidFill>
                  <a:srgbClr val="000000"/>
                </a:solidFill>
                <a:effectLst/>
                <a:latin typeface="Arial" panose="020B0604020202020204" pitchFamily="34" charset="0"/>
              </a:rPr>
              <a:t> וחזי ליה חבריה </a:t>
            </a:r>
            <a:r>
              <a:rPr lang="he-IL" sz="1600" b="0" i="0" dirty="0" err="1">
                <a:solidFill>
                  <a:srgbClr val="000000"/>
                </a:solidFill>
                <a:effectLst/>
                <a:latin typeface="Arial" panose="020B0604020202020204" pitchFamily="34" charset="0"/>
              </a:rPr>
              <a:t>מהך</a:t>
            </a:r>
            <a:r>
              <a:rPr lang="he-IL" sz="1600" b="0" i="0" dirty="0">
                <a:solidFill>
                  <a:srgbClr val="000000"/>
                </a:solidFill>
                <a:effectLst/>
                <a:latin typeface="Arial" panose="020B0604020202020204" pitchFamily="34" charset="0"/>
              </a:rPr>
              <a:t> גיסא </a:t>
            </a:r>
            <a:r>
              <a:rPr lang="he-IL" sz="1600" b="0" i="0" dirty="0" err="1">
                <a:solidFill>
                  <a:srgbClr val="000000"/>
                </a:solidFill>
                <a:effectLst/>
                <a:latin typeface="Arial" panose="020B0604020202020204" pitchFamily="34" charset="0"/>
              </a:rPr>
              <a:t>ומיבעית</a:t>
            </a:r>
            <a:endParaRPr lang="he-IL" sz="1600" b="0" i="0" dirty="0">
              <a:solidFill>
                <a:srgbClr val="000000"/>
              </a:solidFill>
              <a:effectLst/>
              <a:latin typeface="Arial" panose="020B0604020202020204" pitchFamily="34" charset="0"/>
            </a:endParaRPr>
          </a:p>
          <a:p>
            <a:pPr>
              <a:lnSpc>
                <a:spcPct val="120000"/>
              </a:lnSpc>
            </a:pPr>
            <a:r>
              <a:rPr lang="he-IL" sz="1600" dirty="0">
                <a:solidFill>
                  <a:srgbClr val="000000"/>
                </a:solidFill>
                <a:latin typeface="Arial" panose="020B0604020202020204" pitchFamily="34" charset="0"/>
              </a:rPr>
              <a:t>      </a:t>
            </a:r>
            <a:r>
              <a:rPr lang="he-IL" sz="1600" b="0" i="0" dirty="0">
                <a:solidFill>
                  <a:srgbClr val="000000"/>
                </a:solidFill>
                <a:effectLst/>
                <a:latin typeface="Arial" panose="020B0604020202020204" pitchFamily="34" charset="0"/>
              </a:rPr>
              <a:t> ומחזי כמאן </a:t>
            </a:r>
            <a:r>
              <a:rPr lang="he-IL" sz="1600" b="0" i="0" dirty="0" err="1">
                <a:solidFill>
                  <a:srgbClr val="000000"/>
                </a:solidFill>
                <a:effectLst/>
                <a:latin typeface="Arial" panose="020B0604020202020204" pitchFamily="34" charset="0"/>
              </a:rPr>
              <a:t>דעבר</a:t>
            </a:r>
            <a:r>
              <a:rPr lang="he-IL" sz="1600" dirty="0">
                <a:solidFill>
                  <a:srgbClr val="000000"/>
                </a:solidFill>
                <a:latin typeface="Arial" panose="020B0604020202020204" pitchFamily="34" charset="0"/>
              </a:rPr>
              <a:t>.</a:t>
            </a:r>
            <a:endParaRPr lang="he-IL" sz="1600" dirty="0">
              <a:solidFill>
                <a:srgbClr val="F79646">
                  <a:lumMod val="50000"/>
                </a:srgbClr>
              </a:solidFill>
            </a:endParaRPr>
          </a:p>
        </p:txBody>
      </p:sp>
      <p:sp>
        <p:nvSpPr>
          <p:cNvPr id="3" name="הסבר מלבני מעוגל 6">
            <a:extLst>
              <a:ext uri="{FF2B5EF4-FFF2-40B4-BE49-F238E27FC236}">
                <a16:creationId xmlns:a16="http://schemas.microsoft.com/office/drawing/2014/main" id="{4C9CBBCA-1158-6870-D8E3-AA7D7A211738}"/>
              </a:ext>
            </a:extLst>
          </p:cNvPr>
          <p:cNvSpPr/>
          <p:nvPr/>
        </p:nvSpPr>
        <p:spPr>
          <a:xfrm>
            <a:off x="1920989" y="337552"/>
            <a:ext cx="6721911" cy="648072"/>
          </a:xfrm>
          <a:prstGeom prst="wedgeRoundRectCallout">
            <a:avLst>
              <a:gd name="adj1" fmla="val 53201"/>
              <a:gd name="adj2" fmla="val -46567"/>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400" dirty="0">
                <a:solidFill>
                  <a:srgbClr val="000000"/>
                </a:solidFill>
                <a:latin typeface="Arial" panose="020B0604020202020204" pitchFamily="34" charset="0"/>
              </a:rPr>
              <a:t>משנה נד ע"א:</a:t>
            </a:r>
          </a:p>
          <a:p>
            <a:pPr>
              <a:lnSpc>
                <a:spcPct val="120000"/>
              </a:lnSpc>
            </a:pPr>
            <a:r>
              <a:rPr lang="he-IL" sz="1400" dirty="0">
                <a:solidFill>
                  <a:srgbClr val="F79646">
                    <a:lumMod val="50000"/>
                  </a:srgbClr>
                </a:solidFill>
              </a:rPr>
              <a:t>על הזיקין ועל </a:t>
            </a:r>
            <a:r>
              <a:rPr lang="he-IL" sz="1400" dirty="0" err="1">
                <a:solidFill>
                  <a:srgbClr val="F79646">
                    <a:lumMod val="50000"/>
                  </a:srgbClr>
                </a:solidFill>
              </a:rPr>
              <a:t>הזועות</a:t>
            </a:r>
            <a:r>
              <a:rPr lang="he-IL" sz="1400" dirty="0">
                <a:solidFill>
                  <a:srgbClr val="F79646">
                    <a:lumMod val="50000"/>
                  </a:srgbClr>
                </a:solidFill>
              </a:rPr>
              <a:t> ועל הרעמים ועל הרוחות ועל הברקים אומר ברוך שכחו וגבורתו מלא עולם.</a:t>
            </a:r>
          </a:p>
        </p:txBody>
      </p:sp>
      <p:sp>
        <p:nvSpPr>
          <p:cNvPr id="4" name="תיבת טקסט 3">
            <a:extLst>
              <a:ext uri="{FF2B5EF4-FFF2-40B4-BE49-F238E27FC236}">
                <a16:creationId xmlns:a16="http://schemas.microsoft.com/office/drawing/2014/main" id="{691B23DD-8CE5-9129-E593-593BC02C30C6}"/>
              </a:ext>
            </a:extLst>
          </p:cNvPr>
          <p:cNvSpPr txBox="1"/>
          <p:nvPr/>
        </p:nvSpPr>
        <p:spPr>
          <a:xfrm>
            <a:off x="8545725" y="1165134"/>
            <a:ext cx="360040" cy="2062103"/>
          </a:xfrm>
          <a:prstGeom prst="rect">
            <a:avLst/>
          </a:prstGeom>
          <a:noFill/>
        </p:spPr>
        <p:txBody>
          <a:bodyPr wrap="square" rtlCol="1">
            <a:spAutoFit/>
          </a:bodyPr>
          <a:lstStyle/>
          <a:p>
            <a:r>
              <a:rPr lang="he-IL" sz="1600" dirty="0"/>
              <a:t>●</a:t>
            </a:r>
          </a:p>
          <a:p>
            <a:endParaRPr lang="he-IL" sz="1600" dirty="0"/>
          </a:p>
          <a:p>
            <a:endParaRPr lang="he-IL" sz="1600" dirty="0"/>
          </a:p>
          <a:p>
            <a:endParaRPr lang="he-IL" sz="1600" dirty="0"/>
          </a:p>
          <a:p>
            <a:endParaRPr lang="he-IL" sz="3000" dirty="0"/>
          </a:p>
          <a:p>
            <a:endParaRPr lang="he-IL" sz="1600" dirty="0"/>
          </a:p>
          <a:p>
            <a:r>
              <a:rPr lang="he-IL" sz="1600" dirty="0"/>
              <a:t>●</a:t>
            </a:r>
          </a:p>
        </p:txBody>
      </p:sp>
      <p:sp>
        <p:nvSpPr>
          <p:cNvPr id="8" name="תיבת טקסט 7">
            <a:extLst>
              <a:ext uri="{FF2B5EF4-FFF2-40B4-BE49-F238E27FC236}">
                <a16:creationId xmlns:a16="http://schemas.microsoft.com/office/drawing/2014/main" id="{34A159CD-2ECB-41CF-61A9-9335FCDA8F04}"/>
              </a:ext>
            </a:extLst>
          </p:cNvPr>
          <p:cNvSpPr txBox="1"/>
          <p:nvPr/>
        </p:nvSpPr>
        <p:spPr>
          <a:xfrm>
            <a:off x="8214345" y="4727009"/>
            <a:ext cx="303630" cy="1431161"/>
          </a:xfrm>
          <a:prstGeom prst="rect">
            <a:avLst/>
          </a:prstGeom>
          <a:noFill/>
        </p:spPr>
        <p:txBody>
          <a:bodyPr wrap="square" rtlCol="1">
            <a:spAutoFit/>
          </a:bodyPr>
          <a:lstStyle/>
          <a:p>
            <a:r>
              <a:rPr lang="he-IL" sz="1200" dirty="0"/>
              <a:t>①</a:t>
            </a:r>
          </a:p>
          <a:p>
            <a:endParaRPr lang="he-IL" sz="1900" dirty="0"/>
          </a:p>
          <a:p>
            <a:r>
              <a:rPr lang="he-IL" sz="1200" dirty="0"/>
              <a:t>②</a:t>
            </a:r>
          </a:p>
          <a:p>
            <a:endParaRPr lang="he-IL" sz="700" dirty="0"/>
          </a:p>
          <a:p>
            <a:endParaRPr lang="he-IL" sz="1200" dirty="0"/>
          </a:p>
          <a:p>
            <a:r>
              <a:rPr lang="he-IL" sz="1200" dirty="0"/>
              <a:t>③</a:t>
            </a:r>
          </a:p>
          <a:p>
            <a:endParaRPr lang="he-IL" sz="1200" dirty="0"/>
          </a:p>
        </p:txBody>
      </p:sp>
      <p:sp>
        <p:nvSpPr>
          <p:cNvPr id="9" name="מלבן 8">
            <a:extLst>
              <a:ext uri="{FF2B5EF4-FFF2-40B4-BE49-F238E27FC236}">
                <a16:creationId xmlns:a16="http://schemas.microsoft.com/office/drawing/2014/main" id="{52670B61-E642-F294-EBFE-5346D3A14794}"/>
              </a:ext>
            </a:extLst>
          </p:cNvPr>
          <p:cNvSpPr/>
          <p:nvPr/>
        </p:nvSpPr>
        <p:spPr>
          <a:xfrm>
            <a:off x="149449" y="5160685"/>
            <a:ext cx="1224136" cy="338554"/>
          </a:xfrm>
          <a:prstGeom prst="rect">
            <a:avLst/>
          </a:prstGeom>
          <a:noFill/>
          <a:ln w="3175"/>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he-IL" sz="700" dirty="0">
                <a:solidFill>
                  <a:schemeClr val="tx1"/>
                </a:solidFill>
              </a:rPr>
              <a:t>לפי פירוש </a:t>
            </a:r>
            <a:r>
              <a:rPr lang="he-IL" sz="700" dirty="0" err="1">
                <a:solidFill>
                  <a:schemeClr val="tx1"/>
                </a:solidFill>
              </a:rPr>
              <a:t>תוס</a:t>
            </a:r>
            <a:r>
              <a:rPr lang="he-IL" sz="700" dirty="0">
                <a:solidFill>
                  <a:schemeClr val="tx1"/>
                </a:solidFill>
              </a:rPr>
              <a:t>' </a:t>
            </a:r>
          </a:p>
          <a:p>
            <a:pPr algn="ctr"/>
            <a:r>
              <a:rPr lang="he-IL" sz="700" dirty="0">
                <a:solidFill>
                  <a:schemeClr val="tx1"/>
                </a:solidFill>
              </a:rPr>
              <a:t>(ברש"י מבואר באופן אחר)</a:t>
            </a:r>
          </a:p>
        </p:txBody>
      </p:sp>
    </p:spTree>
    <p:extLst>
      <p:ext uri="{BB962C8B-B14F-4D97-AF65-F5344CB8AC3E}">
        <p14:creationId xmlns:p14="http://schemas.microsoft.com/office/powerpoint/2010/main" val="816216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5541A-9B2C-CC46-D755-93C881A2C65B}"/>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E0A5CA57-67C9-2C35-6A64-AC3F8B9672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EA179463-5BF8-2DA8-B822-2EC4E69BF48A}"/>
              </a:ext>
            </a:extLst>
          </p:cNvPr>
          <p:cNvSpPr txBox="1"/>
          <p:nvPr/>
        </p:nvSpPr>
        <p:spPr>
          <a:xfrm>
            <a:off x="-73080" y="35330"/>
            <a:ext cx="1548736" cy="584775"/>
          </a:xfrm>
          <a:prstGeom prst="rect">
            <a:avLst/>
          </a:prstGeom>
          <a:noFill/>
        </p:spPr>
        <p:txBody>
          <a:bodyPr wrap="square" rtlCol="1">
            <a:spAutoFit/>
          </a:bodyPr>
          <a:lstStyle/>
          <a:p>
            <a:r>
              <a:rPr lang="he-IL" sz="1600" b="1" dirty="0">
                <a:solidFill>
                  <a:schemeClr val="bg1">
                    <a:lumMod val="50000"/>
                  </a:schemeClr>
                </a:solidFill>
              </a:rPr>
              <a:t>דף נח עמוד ב - דף נט עמוד א</a:t>
            </a:r>
          </a:p>
        </p:txBody>
      </p:sp>
      <p:sp>
        <p:nvSpPr>
          <p:cNvPr id="7" name="TextBox 3">
            <a:extLst>
              <a:ext uri="{FF2B5EF4-FFF2-40B4-BE49-F238E27FC236}">
                <a16:creationId xmlns:a16="http://schemas.microsoft.com/office/drawing/2014/main" id="{84F1C443-FD7D-A054-77C9-1125FAC3D043}"/>
              </a:ext>
            </a:extLst>
          </p:cNvPr>
          <p:cNvSpPr txBox="1"/>
          <p:nvPr/>
        </p:nvSpPr>
        <p:spPr>
          <a:xfrm>
            <a:off x="276687" y="434630"/>
            <a:ext cx="8395411" cy="5586658"/>
          </a:xfrm>
          <a:prstGeom prst="rect">
            <a:avLst/>
          </a:prstGeom>
          <a:noFill/>
        </p:spPr>
        <p:txBody>
          <a:bodyPr wrap="square" rtlCol="1">
            <a:spAutoFit/>
          </a:bodyPr>
          <a:lstStyle/>
          <a:p>
            <a:pPr>
              <a:lnSpc>
                <a:spcPct val="120000"/>
              </a:lnSpc>
            </a:pPr>
            <a:r>
              <a:rPr lang="he-IL" sz="1600" b="0" i="0" dirty="0">
                <a:solidFill>
                  <a:srgbClr val="000000"/>
                </a:solidFill>
                <a:effectLst/>
                <a:latin typeface="Arial" panose="020B0604020202020204" pitchFamily="34" charset="0"/>
              </a:rPr>
              <a:t>שמואל רמי: </a:t>
            </a:r>
          </a:p>
          <a:p>
            <a:pPr>
              <a:lnSpc>
                <a:spcPct val="120000"/>
              </a:lnSpc>
            </a:pPr>
            <a:r>
              <a:rPr lang="he-IL" sz="1600" b="0" i="0" dirty="0">
                <a:solidFill>
                  <a:srgbClr val="000000"/>
                </a:solidFill>
                <a:effectLst/>
                <a:latin typeface="Arial" panose="020B0604020202020204" pitchFamily="34" charset="0"/>
              </a:rPr>
              <a:t>כתיב "</a:t>
            </a:r>
            <a:r>
              <a:rPr lang="he-IL" sz="1600" b="0" i="0" dirty="0">
                <a:solidFill>
                  <a:srgbClr val="002060"/>
                </a:solidFill>
                <a:effectLst/>
                <a:latin typeface="Arial" panose="020B0604020202020204" pitchFamily="34" charset="0"/>
              </a:rPr>
              <a:t>עֹשֶׂה עָשׁ כְּסִיל וְכִימָה</a:t>
            </a:r>
            <a:r>
              <a:rPr lang="he-IL" sz="1600" b="0" i="0" dirty="0">
                <a:solidFill>
                  <a:srgbClr val="000000"/>
                </a:solidFill>
                <a:effectLst/>
                <a:latin typeface="Arial" panose="020B0604020202020204" pitchFamily="34" charset="0"/>
              </a:rPr>
              <a:t>" וכתיב "</a:t>
            </a:r>
            <a:r>
              <a:rPr lang="he-IL" sz="1600" b="0" i="0" dirty="0">
                <a:solidFill>
                  <a:srgbClr val="002060"/>
                </a:solidFill>
                <a:effectLst/>
                <a:latin typeface="Arial" panose="020B0604020202020204" pitchFamily="34" charset="0"/>
              </a:rPr>
              <a:t>עֹשֵׂה כִימָה וּכְסִיל</a:t>
            </a:r>
            <a:r>
              <a:rPr lang="he-IL" sz="1600" b="0" i="0" dirty="0">
                <a:solidFill>
                  <a:srgbClr val="000000"/>
                </a:solidFill>
                <a:effectLst/>
                <a:latin typeface="Arial" panose="020B0604020202020204" pitchFamily="34" charset="0"/>
              </a:rPr>
              <a:t>" - הא כיצד? </a:t>
            </a:r>
          </a:p>
          <a:p>
            <a:pPr>
              <a:lnSpc>
                <a:spcPct val="120000"/>
              </a:lnSpc>
            </a:pPr>
            <a:endParaRPr lang="he-IL" sz="9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אלמלא חמה של כסיל לא נתקיים עולם מפני צינה של כימה, </a:t>
            </a:r>
          </a:p>
          <a:p>
            <a:pPr>
              <a:lnSpc>
                <a:spcPct val="120000"/>
              </a:lnSpc>
            </a:pPr>
            <a:r>
              <a:rPr lang="he-IL" sz="1600" b="0" i="0" dirty="0">
                <a:solidFill>
                  <a:srgbClr val="000000"/>
                </a:solidFill>
                <a:effectLst/>
                <a:latin typeface="Arial" panose="020B0604020202020204" pitchFamily="34" charset="0"/>
              </a:rPr>
              <a:t>ואלמלא צינה של כימה לא נתקיים עולם מפני חמה של כסיל. </a:t>
            </a:r>
          </a:p>
          <a:p>
            <a:pPr>
              <a:lnSpc>
                <a:spcPct val="120000"/>
              </a:lnSpc>
            </a:pPr>
            <a:endParaRPr lang="he-IL" sz="900" b="0" i="0" dirty="0">
              <a:solidFill>
                <a:srgbClr val="000000"/>
              </a:solidFill>
              <a:effectLst/>
              <a:latin typeface="Arial" panose="020B0604020202020204" pitchFamily="34" charset="0"/>
            </a:endParaRPr>
          </a:p>
          <a:p>
            <a:pPr>
              <a:lnSpc>
                <a:spcPct val="120000"/>
              </a:lnSpc>
            </a:pPr>
            <a:r>
              <a:rPr lang="he-IL" sz="1600" b="0" i="0" dirty="0" err="1">
                <a:solidFill>
                  <a:srgbClr val="000000"/>
                </a:solidFill>
                <a:effectLst/>
                <a:latin typeface="Arial" panose="020B0604020202020204" pitchFamily="34" charset="0"/>
              </a:rPr>
              <a:t>וגמירי</a:t>
            </a:r>
            <a:r>
              <a:rPr lang="he-IL" sz="1600" b="0" i="0" dirty="0">
                <a:solidFill>
                  <a:srgbClr val="000000"/>
                </a:solidFill>
                <a:effectLst/>
                <a:latin typeface="Arial" panose="020B0604020202020204" pitchFamily="34" charset="0"/>
              </a:rPr>
              <a:t>: אי לאו </a:t>
            </a:r>
            <a:r>
              <a:rPr lang="he-IL" sz="1600" b="0" i="0" dirty="0" err="1">
                <a:solidFill>
                  <a:srgbClr val="000000"/>
                </a:solidFill>
                <a:effectLst/>
                <a:latin typeface="Arial" panose="020B0604020202020204" pitchFamily="34" charset="0"/>
              </a:rPr>
              <a:t>עוקצא</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דעקרבא</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דמנח</a:t>
            </a:r>
            <a:r>
              <a:rPr lang="he-IL" sz="1600" b="0" i="0" dirty="0">
                <a:solidFill>
                  <a:srgbClr val="000000"/>
                </a:solidFill>
                <a:effectLst/>
                <a:latin typeface="Arial" panose="020B0604020202020204" pitchFamily="34" charset="0"/>
              </a:rPr>
              <a:t> בנהר דינור כל מאן דהוה </a:t>
            </a:r>
            <a:r>
              <a:rPr lang="he-IL" sz="1600" b="0" i="0" dirty="0" err="1">
                <a:solidFill>
                  <a:srgbClr val="000000"/>
                </a:solidFill>
                <a:effectLst/>
                <a:latin typeface="Arial" panose="020B0604020202020204" pitchFamily="34" charset="0"/>
              </a:rPr>
              <a:t>טריקא</a:t>
            </a:r>
            <a:r>
              <a:rPr lang="he-IL" sz="1600" b="0" i="0" dirty="0">
                <a:solidFill>
                  <a:srgbClr val="000000"/>
                </a:solidFill>
                <a:effectLst/>
                <a:latin typeface="Arial" panose="020B0604020202020204" pitchFamily="34" charset="0"/>
              </a:rPr>
              <a:t> ליה </a:t>
            </a:r>
            <a:r>
              <a:rPr lang="he-IL" sz="1600" b="0" i="0" dirty="0" err="1">
                <a:solidFill>
                  <a:srgbClr val="000000"/>
                </a:solidFill>
                <a:effectLst/>
                <a:latin typeface="Arial" panose="020B0604020202020204" pitchFamily="34" charset="0"/>
              </a:rPr>
              <a:t>עקרבא</a:t>
            </a:r>
            <a:r>
              <a:rPr lang="he-IL" sz="1600" b="0" i="0" dirty="0">
                <a:solidFill>
                  <a:srgbClr val="000000"/>
                </a:solidFill>
                <a:effectLst/>
                <a:latin typeface="Arial" panose="020B0604020202020204" pitchFamily="34" charset="0"/>
              </a:rPr>
              <a:t> לא </a:t>
            </a:r>
            <a:r>
              <a:rPr lang="he-IL" sz="1600" b="0" i="0" dirty="0" err="1">
                <a:solidFill>
                  <a:srgbClr val="000000"/>
                </a:solidFill>
                <a:effectLst/>
                <a:latin typeface="Arial" panose="020B0604020202020204" pitchFamily="34" charset="0"/>
              </a:rPr>
              <a:t>הוה</a:t>
            </a:r>
            <a:r>
              <a:rPr lang="he-IL" sz="1600" b="0" i="0" dirty="0">
                <a:solidFill>
                  <a:srgbClr val="000000"/>
                </a:solidFill>
                <a:effectLst/>
                <a:latin typeface="Arial" panose="020B0604020202020204" pitchFamily="34" charset="0"/>
              </a:rPr>
              <a:t> חיי.</a:t>
            </a:r>
          </a:p>
          <a:p>
            <a:pPr>
              <a:lnSpc>
                <a:spcPct val="120000"/>
              </a:lnSpc>
            </a:pPr>
            <a:endParaRPr lang="he-IL" sz="9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והיינו </a:t>
            </a:r>
            <a:r>
              <a:rPr lang="he-IL" sz="1600" b="0" i="0" dirty="0" err="1">
                <a:solidFill>
                  <a:srgbClr val="000000"/>
                </a:solidFill>
                <a:effectLst/>
                <a:latin typeface="Arial" panose="020B0604020202020204" pitchFamily="34" charset="0"/>
              </a:rPr>
              <a:t>דקאמר</a:t>
            </a:r>
            <a:r>
              <a:rPr lang="he-IL" sz="1600" b="0" i="0" dirty="0">
                <a:solidFill>
                  <a:srgbClr val="000000"/>
                </a:solidFill>
                <a:effectLst/>
                <a:latin typeface="Arial" panose="020B0604020202020204" pitchFamily="34" charset="0"/>
              </a:rPr>
              <a:t> ליה רחמנא לאיוב: "</a:t>
            </a:r>
            <a:r>
              <a:rPr lang="he-IL" sz="1600" b="0" i="0" dirty="0">
                <a:solidFill>
                  <a:srgbClr val="002060"/>
                </a:solidFill>
                <a:effectLst/>
                <a:latin typeface="Arial" panose="020B0604020202020204" pitchFamily="34" charset="0"/>
              </a:rPr>
              <a:t>הַתְקַשֵּׁר מַעֲדַנּוֹת כִּימָה אוֹ </a:t>
            </a:r>
            <a:r>
              <a:rPr lang="he-IL" sz="1600" b="0" i="0" dirty="0" err="1">
                <a:solidFill>
                  <a:srgbClr val="002060"/>
                </a:solidFill>
                <a:effectLst/>
                <a:latin typeface="Arial" panose="020B0604020202020204" pitchFamily="34" charset="0"/>
              </a:rPr>
              <a:t>מֹשְׁכוֹת</a:t>
            </a:r>
            <a:r>
              <a:rPr lang="he-IL" sz="1600" b="0" i="0" dirty="0">
                <a:solidFill>
                  <a:srgbClr val="002060"/>
                </a:solidFill>
                <a:effectLst/>
                <a:latin typeface="Arial" panose="020B0604020202020204" pitchFamily="34" charset="0"/>
              </a:rPr>
              <a:t> כְּסִיל תְּפַתֵּחַ</a:t>
            </a:r>
            <a:r>
              <a:rPr lang="he-IL" sz="1600" b="0" i="0" dirty="0">
                <a:solidFill>
                  <a:srgbClr val="000000"/>
                </a:solidFill>
                <a:effectLst/>
                <a:latin typeface="Arial" panose="020B0604020202020204" pitchFamily="34" charset="0"/>
              </a:rPr>
              <a:t>".</a:t>
            </a:r>
          </a:p>
          <a:p>
            <a:pPr>
              <a:lnSpc>
                <a:spcPct val="120000"/>
              </a:lnSpc>
            </a:pPr>
            <a:endParaRPr lang="he-IL" sz="24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מאי כימה? </a:t>
            </a:r>
          </a:p>
          <a:p>
            <a:pPr>
              <a:lnSpc>
                <a:spcPct val="120000"/>
              </a:lnSpc>
            </a:pPr>
            <a:r>
              <a:rPr lang="he-IL" sz="1600" b="0" i="0" dirty="0">
                <a:solidFill>
                  <a:srgbClr val="000000"/>
                </a:solidFill>
                <a:effectLst/>
                <a:latin typeface="Arial" panose="020B0604020202020204" pitchFamily="34" charset="0"/>
              </a:rPr>
              <a:t>אמר שמואל: כמאה ככבי. </a:t>
            </a:r>
          </a:p>
          <a:p>
            <a:pPr>
              <a:lnSpc>
                <a:spcPct val="120000"/>
              </a:lnSpc>
            </a:pPr>
            <a:r>
              <a:rPr lang="he-IL" sz="1600" b="0" i="0" dirty="0">
                <a:solidFill>
                  <a:srgbClr val="000000"/>
                </a:solidFill>
                <a:effectLst/>
                <a:latin typeface="Arial" panose="020B0604020202020204" pitchFamily="34" charset="0"/>
              </a:rPr>
              <a:t>אמרי לה </a:t>
            </a:r>
            <a:r>
              <a:rPr lang="he-IL" sz="1600" b="0" i="0" dirty="0" err="1">
                <a:solidFill>
                  <a:srgbClr val="000000"/>
                </a:solidFill>
                <a:effectLst/>
                <a:latin typeface="Arial" panose="020B0604020202020204" pitchFamily="34" charset="0"/>
              </a:rPr>
              <a:t>דמכנפי</a:t>
            </a:r>
            <a:r>
              <a:rPr lang="he-IL" sz="1600" b="0" i="0" dirty="0">
                <a:solidFill>
                  <a:srgbClr val="000000"/>
                </a:solidFill>
                <a:effectLst/>
                <a:latin typeface="Arial" panose="020B0604020202020204" pitchFamily="34" charset="0"/>
              </a:rPr>
              <a:t>, ואמרי לה </a:t>
            </a:r>
            <a:r>
              <a:rPr lang="he-IL" sz="1600" b="0" i="0" dirty="0" err="1">
                <a:solidFill>
                  <a:srgbClr val="000000"/>
                </a:solidFill>
                <a:effectLst/>
                <a:latin typeface="Arial" panose="020B0604020202020204" pitchFamily="34" charset="0"/>
              </a:rPr>
              <a:t>דמבדרן</a:t>
            </a:r>
            <a:r>
              <a:rPr lang="he-IL" sz="1600" b="0" i="0" dirty="0">
                <a:solidFill>
                  <a:srgbClr val="000000"/>
                </a:solidFill>
                <a:effectLst/>
                <a:latin typeface="Arial" panose="020B0604020202020204" pitchFamily="34" charset="0"/>
              </a:rPr>
              <a:t>. </a:t>
            </a:r>
          </a:p>
          <a:p>
            <a:pPr>
              <a:lnSpc>
                <a:spcPct val="120000"/>
              </a:lnSpc>
            </a:pPr>
            <a:endParaRPr lang="he-IL" sz="2400" b="0" i="0" dirty="0">
              <a:solidFill>
                <a:srgbClr val="000000"/>
              </a:solidFill>
              <a:effectLst/>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מאי עש? </a:t>
            </a:r>
          </a:p>
          <a:p>
            <a:pPr>
              <a:lnSpc>
                <a:spcPct val="120000"/>
              </a:lnSpc>
            </a:pPr>
            <a:r>
              <a:rPr lang="he-IL" sz="1600" b="0" i="0" dirty="0">
                <a:solidFill>
                  <a:srgbClr val="000000"/>
                </a:solidFill>
                <a:effectLst/>
                <a:latin typeface="Arial" panose="020B0604020202020204" pitchFamily="34" charset="0"/>
              </a:rPr>
              <a:t>אמר רב יהודה: </a:t>
            </a:r>
            <a:r>
              <a:rPr lang="he-IL" sz="1600" b="0" i="0" dirty="0" err="1">
                <a:solidFill>
                  <a:srgbClr val="000000"/>
                </a:solidFill>
                <a:effectLst/>
                <a:latin typeface="Arial" panose="020B0604020202020204" pitchFamily="34" charset="0"/>
              </a:rPr>
              <a:t>יותא</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       מאי </a:t>
            </a:r>
            <a:r>
              <a:rPr lang="he-IL" sz="1600" b="0" i="0" dirty="0" err="1">
                <a:solidFill>
                  <a:srgbClr val="000000"/>
                </a:solidFill>
                <a:effectLst/>
                <a:latin typeface="Arial" panose="020B0604020202020204" pitchFamily="34" charset="0"/>
              </a:rPr>
              <a:t>יותא</a:t>
            </a:r>
            <a:r>
              <a:rPr lang="he-IL" sz="1600" dirty="0">
                <a:solidFill>
                  <a:srgbClr val="000000"/>
                </a:solidFill>
                <a:latin typeface="Arial" panose="020B0604020202020204" pitchFamily="34" charset="0"/>
              </a:rPr>
              <a:t>? </a:t>
            </a:r>
          </a:p>
          <a:p>
            <a:pPr>
              <a:lnSpc>
                <a:spcPct val="120000"/>
              </a:lnSpc>
            </a:pPr>
            <a:r>
              <a:rPr lang="he-IL" sz="1600" dirty="0">
                <a:solidFill>
                  <a:srgbClr val="000000"/>
                </a:solidFill>
                <a:latin typeface="Arial" panose="020B0604020202020204" pitchFamily="34" charset="0"/>
              </a:rPr>
              <a:t>       אמרי לה זנב טלה, ואמרי לה רישא </a:t>
            </a:r>
            <a:r>
              <a:rPr lang="he-IL" sz="1600" dirty="0" err="1">
                <a:solidFill>
                  <a:srgbClr val="000000"/>
                </a:solidFill>
                <a:latin typeface="Arial" panose="020B0604020202020204" pitchFamily="34" charset="0"/>
              </a:rPr>
              <a:t>דעגלא</a:t>
            </a:r>
            <a:r>
              <a:rPr lang="he-IL" sz="1600" dirty="0">
                <a:solidFill>
                  <a:srgbClr val="000000"/>
                </a:solidFill>
                <a:latin typeface="Arial" panose="020B0604020202020204" pitchFamily="34" charset="0"/>
              </a:rPr>
              <a:t>.</a:t>
            </a:r>
          </a:p>
          <a:p>
            <a:pPr>
              <a:lnSpc>
                <a:spcPct val="120000"/>
              </a:lnSpc>
            </a:pPr>
            <a:r>
              <a:rPr lang="he-IL" sz="1600" dirty="0">
                <a:solidFill>
                  <a:srgbClr val="000000"/>
                </a:solidFill>
                <a:latin typeface="Arial" panose="020B0604020202020204" pitchFamily="34" charset="0"/>
              </a:rPr>
              <a:t>       ומסתברא כמאן </a:t>
            </a:r>
            <a:r>
              <a:rPr lang="he-IL" sz="1600" dirty="0" err="1">
                <a:solidFill>
                  <a:srgbClr val="000000"/>
                </a:solidFill>
                <a:latin typeface="Arial" panose="020B0604020202020204" pitchFamily="34" charset="0"/>
              </a:rPr>
              <a:t>דאמר</a:t>
            </a:r>
            <a:r>
              <a:rPr lang="he-IL" sz="1600" dirty="0">
                <a:solidFill>
                  <a:srgbClr val="000000"/>
                </a:solidFill>
                <a:latin typeface="Arial" panose="020B0604020202020204" pitchFamily="34" charset="0"/>
              </a:rPr>
              <a:t> זנב טלה, </a:t>
            </a:r>
            <a:r>
              <a:rPr lang="he-IL" sz="1600" dirty="0" err="1">
                <a:solidFill>
                  <a:srgbClr val="000000"/>
                </a:solidFill>
                <a:latin typeface="Arial" panose="020B0604020202020204" pitchFamily="34" charset="0"/>
              </a:rPr>
              <a:t>דכתיב</a:t>
            </a:r>
            <a:r>
              <a:rPr lang="he-IL" sz="1600" dirty="0">
                <a:solidFill>
                  <a:srgbClr val="000000"/>
                </a:solidFill>
                <a:latin typeface="Arial" panose="020B0604020202020204" pitchFamily="34" charset="0"/>
              </a:rPr>
              <a:t> "</a:t>
            </a:r>
            <a:r>
              <a:rPr lang="he-IL" sz="1600" dirty="0">
                <a:solidFill>
                  <a:srgbClr val="002060"/>
                </a:solidFill>
                <a:latin typeface="Arial" panose="020B0604020202020204" pitchFamily="34" charset="0"/>
              </a:rPr>
              <a:t>וְעַיִשׁ עַל בָּנֶיהָ תַנְחֵם</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אלמא</a:t>
            </a:r>
            <a:r>
              <a:rPr lang="he-IL" sz="1600" dirty="0">
                <a:solidFill>
                  <a:srgbClr val="000000"/>
                </a:solidFill>
                <a:latin typeface="Arial" panose="020B0604020202020204" pitchFamily="34" charset="0"/>
              </a:rPr>
              <a:t> חסרה </a:t>
            </a:r>
            <a:r>
              <a:rPr lang="he-IL" sz="1600" dirty="0" err="1">
                <a:solidFill>
                  <a:srgbClr val="000000"/>
                </a:solidFill>
                <a:latin typeface="Arial" panose="020B0604020202020204" pitchFamily="34" charset="0"/>
              </a:rPr>
              <a:t>ומתחזיא</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כטרפא</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דטריף</a:t>
            </a:r>
            <a:r>
              <a:rPr lang="he-IL" sz="1600" dirty="0">
                <a:solidFill>
                  <a:srgbClr val="000000"/>
                </a:solidFill>
                <a:latin typeface="Arial" panose="020B0604020202020204" pitchFamily="34" charset="0"/>
              </a:rPr>
              <a:t>. </a:t>
            </a:r>
          </a:p>
        </p:txBody>
      </p:sp>
      <p:sp>
        <p:nvSpPr>
          <p:cNvPr id="4" name="TextBox 5">
            <a:extLst>
              <a:ext uri="{FF2B5EF4-FFF2-40B4-BE49-F238E27FC236}">
                <a16:creationId xmlns:a16="http://schemas.microsoft.com/office/drawing/2014/main" id="{0BB1486D-A419-38DA-44BC-F65F67963217}"/>
              </a:ext>
            </a:extLst>
          </p:cNvPr>
          <p:cNvSpPr txBox="1"/>
          <p:nvPr/>
        </p:nvSpPr>
        <p:spPr>
          <a:xfrm>
            <a:off x="8426876" y="5754107"/>
            <a:ext cx="480985" cy="215444"/>
          </a:xfrm>
          <a:prstGeom prst="rect">
            <a:avLst/>
          </a:prstGeom>
          <a:noFill/>
        </p:spPr>
        <p:txBody>
          <a:bodyPr wrap="square" rtlCol="1">
            <a:spAutoFit/>
          </a:bodyPr>
          <a:lstStyle/>
          <a:p>
            <a:r>
              <a:rPr lang="he-IL" sz="800" dirty="0"/>
              <a:t>עמוד א</a:t>
            </a:r>
          </a:p>
        </p:txBody>
      </p:sp>
      <p:sp>
        <p:nvSpPr>
          <p:cNvPr id="3" name="חץ: שמאלה 2">
            <a:extLst>
              <a:ext uri="{FF2B5EF4-FFF2-40B4-BE49-F238E27FC236}">
                <a16:creationId xmlns:a16="http://schemas.microsoft.com/office/drawing/2014/main" id="{2EE0E38B-2C8F-C17F-80F9-40E4B6FBB854}"/>
              </a:ext>
            </a:extLst>
          </p:cNvPr>
          <p:cNvSpPr/>
          <p:nvPr/>
        </p:nvSpPr>
        <p:spPr>
          <a:xfrm>
            <a:off x="179512" y="6021288"/>
            <a:ext cx="936104" cy="360040"/>
          </a:xfrm>
          <a:prstGeom prst="leftArrow">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16907113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5541A-9B2C-CC46-D755-93C881A2C65B}"/>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E0A5CA57-67C9-2C35-6A64-AC3F8B9672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EA179463-5BF8-2DA8-B822-2EC4E69BF48A}"/>
              </a:ext>
            </a:extLst>
          </p:cNvPr>
          <p:cNvSpPr txBox="1"/>
          <p:nvPr/>
        </p:nvSpPr>
        <p:spPr>
          <a:xfrm>
            <a:off x="-217096" y="35330"/>
            <a:ext cx="1548736" cy="338554"/>
          </a:xfrm>
          <a:prstGeom prst="rect">
            <a:avLst/>
          </a:prstGeom>
          <a:noFill/>
        </p:spPr>
        <p:txBody>
          <a:bodyPr wrap="square" rtlCol="1">
            <a:spAutoFit/>
          </a:bodyPr>
          <a:lstStyle/>
          <a:p>
            <a:r>
              <a:rPr lang="he-IL" sz="1600" b="1" dirty="0">
                <a:solidFill>
                  <a:schemeClr val="bg1">
                    <a:lumMod val="50000"/>
                  </a:schemeClr>
                </a:solidFill>
              </a:rPr>
              <a:t>דף נט עמוד א</a:t>
            </a:r>
          </a:p>
        </p:txBody>
      </p:sp>
      <p:sp>
        <p:nvSpPr>
          <p:cNvPr id="7" name="TextBox 3">
            <a:extLst>
              <a:ext uri="{FF2B5EF4-FFF2-40B4-BE49-F238E27FC236}">
                <a16:creationId xmlns:a16="http://schemas.microsoft.com/office/drawing/2014/main" id="{84F1C443-FD7D-A054-77C9-1125FAC3D043}"/>
              </a:ext>
            </a:extLst>
          </p:cNvPr>
          <p:cNvSpPr txBox="1"/>
          <p:nvPr/>
        </p:nvSpPr>
        <p:spPr>
          <a:xfrm>
            <a:off x="1115616" y="856114"/>
            <a:ext cx="7387299" cy="4423262"/>
          </a:xfrm>
          <a:prstGeom prst="rect">
            <a:avLst/>
          </a:prstGeom>
          <a:noFill/>
        </p:spPr>
        <p:txBody>
          <a:bodyPr wrap="square" rtlCol="1">
            <a:spAutoFit/>
          </a:bodyPr>
          <a:lstStyle/>
          <a:p>
            <a:pPr>
              <a:lnSpc>
                <a:spcPct val="120000"/>
              </a:lnSpc>
            </a:pPr>
            <a:r>
              <a:rPr lang="he-IL" sz="1600" dirty="0">
                <a:solidFill>
                  <a:srgbClr val="000000"/>
                </a:solidFill>
                <a:latin typeface="Arial" panose="020B0604020202020204" pitchFamily="34" charset="0"/>
              </a:rPr>
              <a:t>והאי </a:t>
            </a:r>
            <a:r>
              <a:rPr lang="he-IL" sz="1600" dirty="0" err="1">
                <a:solidFill>
                  <a:srgbClr val="000000"/>
                </a:solidFill>
                <a:latin typeface="Arial" panose="020B0604020202020204" pitchFamily="34" charset="0"/>
              </a:rPr>
              <a:t>דאזלא</a:t>
            </a:r>
            <a:r>
              <a:rPr lang="he-IL" sz="1600" dirty="0">
                <a:solidFill>
                  <a:srgbClr val="000000"/>
                </a:solidFill>
                <a:latin typeface="Arial" panose="020B0604020202020204" pitchFamily="34" charset="0"/>
              </a:rPr>
              <a:t> בתרה, </a:t>
            </a:r>
          </a:p>
          <a:p>
            <a:pPr>
              <a:lnSpc>
                <a:spcPct val="120000"/>
              </a:lnSpc>
            </a:pPr>
            <a:r>
              <a:rPr lang="he-IL" sz="1600" dirty="0" err="1">
                <a:solidFill>
                  <a:srgbClr val="000000"/>
                </a:solidFill>
                <a:latin typeface="Arial" panose="020B0604020202020204" pitchFamily="34" charset="0"/>
              </a:rPr>
              <a:t>דאמרה</a:t>
            </a:r>
            <a:r>
              <a:rPr lang="he-IL" sz="1600" dirty="0">
                <a:solidFill>
                  <a:srgbClr val="000000"/>
                </a:solidFill>
                <a:latin typeface="Arial" panose="020B0604020202020204" pitchFamily="34" charset="0"/>
              </a:rPr>
              <a:t> לה הב לי בני, </a:t>
            </a:r>
          </a:p>
          <a:p>
            <a:pPr>
              <a:lnSpc>
                <a:spcPct val="120000"/>
              </a:lnSpc>
            </a:pPr>
            <a:r>
              <a:rPr lang="he-IL" sz="1600" dirty="0">
                <a:solidFill>
                  <a:srgbClr val="000000"/>
                </a:solidFill>
                <a:latin typeface="Arial" panose="020B0604020202020204" pitchFamily="34" charset="0"/>
              </a:rPr>
              <a:t>שבשעה </a:t>
            </a:r>
            <a:r>
              <a:rPr lang="he-IL" sz="1600" dirty="0" err="1">
                <a:solidFill>
                  <a:srgbClr val="000000"/>
                </a:solidFill>
                <a:latin typeface="Arial" panose="020B0604020202020204" pitchFamily="34" charset="0"/>
              </a:rPr>
              <a:t>שהקב''ה</a:t>
            </a:r>
            <a:r>
              <a:rPr lang="he-IL" sz="1600" dirty="0">
                <a:solidFill>
                  <a:srgbClr val="000000"/>
                </a:solidFill>
                <a:latin typeface="Arial" panose="020B0604020202020204" pitchFamily="34" charset="0"/>
              </a:rPr>
              <a:t> בקש להביא מבול לעולם נטל שני כוכבים מכימה והביא מבול לעולם, </a:t>
            </a:r>
          </a:p>
          <a:p>
            <a:pPr>
              <a:lnSpc>
                <a:spcPct val="120000"/>
              </a:lnSpc>
            </a:pPr>
            <a:r>
              <a:rPr lang="he-IL" sz="1600" dirty="0">
                <a:solidFill>
                  <a:srgbClr val="000000"/>
                </a:solidFill>
                <a:latin typeface="Arial" panose="020B0604020202020204" pitchFamily="34" charset="0"/>
              </a:rPr>
              <a:t>וכשבקש לסתמה נטל שני כוכבים מעיש וסתמה.</a:t>
            </a:r>
          </a:p>
          <a:p>
            <a:pPr>
              <a:lnSpc>
                <a:spcPct val="120000"/>
              </a:lnSpc>
            </a:pPr>
            <a:r>
              <a:rPr lang="he-IL" sz="1600" dirty="0">
                <a:solidFill>
                  <a:srgbClr val="000000"/>
                </a:solidFill>
                <a:latin typeface="Arial" panose="020B0604020202020204" pitchFamily="34" charset="0"/>
              </a:rPr>
              <a:t> </a:t>
            </a:r>
          </a:p>
          <a:p>
            <a:pPr>
              <a:lnSpc>
                <a:spcPct val="120000"/>
              </a:lnSpc>
            </a:pPr>
            <a:r>
              <a:rPr lang="he-IL" sz="1600" dirty="0" err="1">
                <a:solidFill>
                  <a:srgbClr val="000000"/>
                </a:solidFill>
                <a:latin typeface="Arial" panose="020B0604020202020204" pitchFamily="34" charset="0"/>
              </a:rPr>
              <a:t>וליהדר</a:t>
            </a:r>
            <a:r>
              <a:rPr lang="he-IL" sz="1600" dirty="0">
                <a:solidFill>
                  <a:srgbClr val="000000"/>
                </a:solidFill>
                <a:latin typeface="Arial" panose="020B0604020202020204" pitchFamily="34" charset="0"/>
              </a:rPr>
              <a:t> לה! </a:t>
            </a:r>
          </a:p>
          <a:p>
            <a:pPr>
              <a:lnSpc>
                <a:spcPct val="120000"/>
              </a:lnSpc>
            </a:pPr>
            <a:r>
              <a:rPr lang="he-IL" sz="1600" dirty="0">
                <a:solidFill>
                  <a:srgbClr val="000000"/>
                </a:solidFill>
                <a:latin typeface="Arial" panose="020B0604020202020204" pitchFamily="34" charset="0"/>
              </a:rPr>
              <a:t>אין הבור מתמלא </a:t>
            </a:r>
            <a:r>
              <a:rPr lang="he-IL" sz="1600" dirty="0" err="1">
                <a:solidFill>
                  <a:srgbClr val="000000"/>
                </a:solidFill>
                <a:latin typeface="Arial" panose="020B0604020202020204" pitchFamily="34" charset="0"/>
              </a:rPr>
              <a:t>מחוליתו</a:t>
            </a:r>
            <a:r>
              <a:rPr lang="he-IL" sz="1600" dirty="0">
                <a:solidFill>
                  <a:srgbClr val="000000"/>
                </a:solidFill>
                <a:latin typeface="Arial" panose="020B0604020202020204" pitchFamily="34" charset="0"/>
              </a:rPr>
              <a:t>,</a:t>
            </a:r>
          </a:p>
          <a:p>
            <a:pPr>
              <a:lnSpc>
                <a:spcPct val="120000"/>
              </a:lnSpc>
            </a:pPr>
            <a:r>
              <a:rPr lang="he-IL" sz="1600" dirty="0">
                <a:solidFill>
                  <a:srgbClr val="000000"/>
                </a:solidFill>
                <a:latin typeface="Arial" panose="020B0604020202020204" pitchFamily="34" charset="0"/>
              </a:rPr>
              <a:t>אי נמי אין </a:t>
            </a:r>
            <a:r>
              <a:rPr lang="he-IL" sz="1600" dirty="0" err="1">
                <a:solidFill>
                  <a:srgbClr val="000000"/>
                </a:solidFill>
                <a:latin typeface="Arial" panose="020B0604020202020204" pitchFamily="34" charset="0"/>
              </a:rPr>
              <a:t>קטיגור</a:t>
            </a:r>
            <a:r>
              <a:rPr lang="he-IL" sz="1600" dirty="0">
                <a:solidFill>
                  <a:srgbClr val="000000"/>
                </a:solidFill>
                <a:latin typeface="Arial" panose="020B0604020202020204" pitchFamily="34" charset="0"/>
              </a:rPr>
              <a:t> נעשה סניגור. </a:t>
            </a:r>
          </a:p>
          <a:p>
            <a:pPr>
              <a:lnSpc>
                <a:spcPct val="120000"/>
              </a:lnSpc>
            </a:pPr>
            <a:endParaRPr lang="he-IL" sz="1600" dirty="0">
              <a:solidFill>
                <a:srgbClr val="000000"/>
              </a:solidFill>
              <a:latin typeface="Arial" panose="020B0604020202020204" pitchFamily="34" charset="0"/>
            </a:endParaRPr>
          </a:p>
          <a:p>
            <a:pPr>
              <a:lnSpc>
                <a:spcPct val="120000"/>
              </a:lnSpc>
            </a:pPr>
            <a:r>
              <a:rPr lang="he-IL" sz="1600" dirty="0">
                <a:solidFill>
                  <a:srgbClr val="000000"/>
                </a:solidFill>
                <a:latin typeface="Arial" panose="020B0604020202020204" pitchFamily="34" charset="0"/>
              </a:rPr>
              <a:t>וליברי לה תרי ככבי אחריני!</a:t>
            </a:r>
          </a:p>
          <a:p>
            <a:pPr>
              <a:lnSpc>
                <a:spcPct val="120000"/>
              </a:lnSpc>
            </a:pPr>
            <a:r>
              <a:rPr lang="he-IL" sz="1600" dirty="0">
                <a:solidFill>
                  <a:srgbClr val="000000"/>
                </a:solidFill>
                <a:latin typeface="Arial" panose="020B0604020202020204" pitchFamily="34" charset="0"/>
              </a:rPr>
              <a:t>"</a:t>
            </a:r>
            <a:r>
              <a:rPr lang="he-IL" sz="1600" dirty="0">
                <a:solidFill>
                  <a:srgbClr val="002060"/>
                </a:solidFill>
                <a:latin typeface="Arial" panose="020B0604020202020204" pitchFamily="34" charset="0"/>
              </a:rPr>
              <a:t>אֵין </a:t>
            </a:r>
            <a:r>
              <a:rPr lang="he-IL" sz="1600" dirty="0" err="1">
                <a:solidFill>
                  <a:srgbClr val="002060"/>
                </a:solidFill>
                <a:latin typeface="Arial" panose="020B0604020202020204" pitchFamily="34" charset="0"/>
              </a:rPr>
              <a:t>כׇּל</a:t>
            </a:r>
            <a:r>
              <a:rPr lang="he-IL" sz="1600" dirty="0">
                <a:solidFill>
                  <a:srgbClr val="002060"/>
                </a:solidFill>
                <a:latin typeface="Arial" panose="020B0604020202020204" pitchFamily="34" charset="0"/>
              </a:rPr>
              <a:t> חָדָשׁ תַּחַת הַשָּׁמֶשׁ</a:t>
            </a:r>
            <a:r>
              <a:rPr lang="he-IL" sz="1600" dirty="0">
                <a:solidFill>
                  <a:srgbClr val="000000"/>
                </a:solidFill>
                <a:latin typeface="Arial" panose="020B0604020202020204" pitchFamily="34" charset="0"/>
              </a:rPr>
              <a:t>". </a:t>
            </a:r>
          </a:p>
          <a:p>
            <a:pPr>
              <a:lnSpc>
                <a:spcPct val="120000"/>
              </a:lnSpc>
            </a:pPr>
            <a:endParaRPr lang="he-IL" sz="2800" dirty="0">
              <a:solidFill>
                <a:srgbClr val="000000"/>
              </a:solidFill>
              <a:latin typeface="Arial" panose="020B0604020202020204" pitchFamily="34" charset="0"/>
            </a:endParaRPr>
          </a:p>
          <a:p>
            <a:pPr>
              <a:lnSpc>
                <a:spcPct val="120000"/>
              </a:lnSpc>
            </a:pPr>
            <a:r>
              <a:rPr lang="he-IL" sz="1600" dirty="0" err="1">
                <a:solidFill>
                  <a:srgbClr val="000000"/>
                </a:solidFill>
                <a:latin typeface="Arial" panose="020B0604020202020204" pitchFamily="34" charset="0"/>
              </a:rPr>
              <a:t>א''ר</a:t>
            </a:r>
            <a:r>
              <a:rPr lang="he-IL" sz="1600" dirty="0">
                <a:solidFill>
                  <a:srgbClr val="000000"/>
                </a:solidFill>
                <a:latin typeface="Arial" panose="020B0604020202020204" pitchFamily="34" charset="0"/>
              </a:rPr>
              <a:t> נחמן: </a:t>
            </a:r>
          </a:p>
          <a:p>
            <a:pPr>
              <a:lnSpc>
                <a:spcPct val="120000"/>
              </a:lnSpc>
            </a:pPr>
            <a:r>
              <a:rPr lang="he-IL" sz="1600" dirty="0">
                <a:solidFill>
                  <a:srgbClr val="000000"/>
                </a:solidFill>
                <a:latin typeface="Arial" panose="020B0604020202020204" pitchFamily="34" charset="0"/>
              </a:rPr>
              <a:t>עתיד </a:t>
            </a:r>
            <a:r>
              <a:rPr lang="he-IL" sz="1600" dirty="0" err="1">
                <a:solidFill>
                  <a:srgbClr val="000000"/>
                </a:solidFill>
                <a:latin typeface="Arial" panose="020B0604020202020204" pitchFamily="34" charset="0"/>
              </a:rPr>
              <a:t>הקב''ה</a:t>
            </a:r>
            <a:r>
              <a:rPr lang="he-IL" sz="1600" dirty="0">
                <a:solidFill>
                  <a:srgbClr val="000000"/>
                </a:solidFill>
                <a:latin typeface="Arial" panose="020B0604020202020204" pitchFamily="34" charset="0"/>
              </a:rPr>
              <a:t> להחזירן לה, שנאמר: "</a:t>
            </a:r>
            <a:r>
              <a:rPr lang="he-IL" sz="1600" dirty="0">
                <a:solidFill>
                  <a:srgbClr val="002060"/>
                </a:solidFill>
                <a:latin typeface="Arial" panose="020B0604020202020204" pitchFamily="34" charset="0"/>
              </a:rPr>
              <a:t>וְעַיִשׁ עַל בָּנֶיהָ תַנְחֵם</a:t>
            </a:r>
            <a:r>
              <a:rPr lang="he-IL" sz="1600" dirty="0">
                <a:solidFill>
                  <a:srgbClr val="000000"/>
                </a:solidFill>
                <a:latin typeface="Arial" panose="020B0604020202020204" pitchFamily="34" charset="0"/>
              </a:rPr>
              <a:t>".</a:t>
            </a:r>
          </a:p>
        </p:txBody>
      </p:sp>
    </p:spTree>
    <p:extLst>
      <p:ext uri="{BB962C8B-B14F-4D97-AF65-F5344CB8AC3E}">
        <p14:creationId xmlns:p14="http://schemas.microsoft.com/office/powerpoint/2010/main" val="3767377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2675" y="116632"/>
            <a:ext cx="4438650" cy="1038225"/>
          </a:xfrm>
          <a:prstGeom prst="rect">
            <a:avLst/>
          </a:prstGeom>
        </p:spPr>
      </p:pic>
      <p:sp>
        <p:nvSpPr>
          <p:cNvPr id="5" name="TextBox 4"/>
          <p:cNvSpPr txBox="1"/>
          <p:nvPr/>
        </p:nvSpPr>
        <p:spPr>
          <a:xfrm>
            <a:off x="144016" y="2915647"/>
            <a:ext cx="8820472" cy="3631763"/>
          </a:xfrm>
          <a:prstGeom prst="rect">
            <a:avLst/>
          </a:prstGeom>
          <a:noFill/>
        </p:spPr>
        <p:txBody>
          <a:bodyPr wrap="square" rtlCol="1">
            <a:spAutoFit/>
          </a:bodyPr>
          <a:lstStyle/>
          <a:p>
            <a:pPr algn="ctr"/>
            <a:r>
              <a:rPr lang="he-IL" sz="2400" b="1" dirty="0">
                <a:solidFill>
                  <a:srgbClr val="C0504D">
                    <a:lumMod val="75000"/>
                  </a:srgbClr>
                </a:solidFill>
              </a:rPr>
              <a:t>דף נח ע"א (תחילת הדף) – דף נט ע"א (נקודתיים)</a:t>
            </a:r>
          </a:p>
          <a:p>
            <a:pPr algn="ctr"/>
            <a:endParaRPr lang="he-IL" sz="2400" b="1" dirty="0">
              <a:solidFill>
                <a:srgbClr val="C0504D">
                  <a:lumMod val="75000"/>
                </a:srgbClr>
              </a:solidFill>
            </a:endParaRPr>
          </a:p>
          <a:p>
            <a:pPr algn="ctr"/>
            <a:endParaRPr lang="he-IL" sz="2400" b="1" dirty="0">
              <a:solidFill>
                <a:srgbClr val="C0504D">
                  <a:lumMod val="75000"/>
                </a:srgbClr>
              </a:solidFill>
            </a:endParaRPr>
          </a:p>
          <a:p>
            <a:pPr algn="ctr"/>
            <a:r>
              <a:rPr lang="he-IL" sz="2400" b="1" dirty="0">
                <a:solidFill>
                  <a:srgbClr val="00B050"/>
                </a:solidFill>
              </a:rPr>
              <a:t>להתראות בדף נט</a:t>
            </a:r>
          </a:p>
          <a:p>
            <a:pPr algn="ctr"/>
            <a:endParaRPr lang="he-IL" sz="2000" b="1" dirty="0">
              <a:solidFill>
                <a:srgbClr val="C0504D">
                  <a:lumMod val="75000"/>
                </a:srgbClr>
              </a:solidFill>
            </a:endParaRPr>
          </a:p>
          <a:p>
            <a:pPr algn="ctr"/>
            <a:endParaRPr lang="he-IL" sz="3600" b="1" dirty="0">
              <a:solidFill>
                <a:srgbClr val="C0504D">
                  <a:lumMod val="75000"/>
                </a:srgbClr>
              </a:solidFill>
            </a:endParaRPr>
          </a:p>
          <a:p>
            <a:pPr algn="ctr"/>
            <a:endParaRPr lang="he-IL" sz="3600" b="1" dirty="0">
              <a:solidFill>
                <a:srgbClr val="C0504D">
                  <a:lumMod val="75000"/>
                </a:srgbClr>
              </a:solidFill>
            </a:endParaRPr>
          </a:p>
          <a:p>
            <a:r>
              <a:rPr lang="he-IL" sz="1400" dirty="0"/>
              <a:t>ליצירת קשר: </a:t>
            </a:r>
          </a:p>
          <a:p>
            <a:r>
              <a:rPr lang="he-IL" sz="1400" dirty="0"/>
              <a:t>טל': 054-4931075</a:t>
            </a:r>
            <a:endParaRPr lang="en-US" sz="1400" dirty="0"/>
          </a:p>
          <a:p>
            <a:r>
              <a:rPr lang="he-IL" sz="1400" dirty="0"/>
              <a:t>דוא"ל: </a:t>
            </a:r>
            <a:r>
              <a:rPr lang="en-US" sz="1400" dirty="0"/>
              <a:t>rlshapira@gmail.com</a:t>
            </a:r>
            <a:endParaRPr lang="he-IL" sz="1400" dirty="0"/>
          </a:p>
        </p:txBody>
      </p:sp>
      <p:sp>
        <p:nvSpPr>
          <p:cNvPr id="6" name="TextBox 5">
            <a:extLst>
              <a:ext uri="{FF2B5EF4-FFF2-40B4-BE49-F238E27FC236}">
                <a16:creationId xmlns:a16="http://schemas.microsoft.com/office/drawing/2014/main" id="{FB86E679-A7EC-45BA-8925-0D1259BA82A3}"/>
              </a:ext>
            </a:extLst>
          </p:cNvPr>
          <p:cNvSpPr txBox="1"/>
          <p:nvPr/>
        </p:nvSpPr>
        <p:spPr>
          <a:xfrm>
            <a:off x="8519188" y="2844246"/>
            <a:ext cx="301284" cy="646331"/>
          </a:xfrm>
          <a:prstGeom prst="rect">
            <a:avLst/>
          </a:prstGeom>
          <a:noFill/>
        </p:spPr>
        <p:txBody>
          <a:bodyPr wrap="square" rtlCol="1">
            <a:spAutoFit/>
          </a:bodyPr>
          <a:lstStyle/>
          <a:p>
            <a:r>
              <a:rPr lang="he-IL" sz="3600" b="1" dirty="0"/>
              <a:t>√</a:t>
            </a:r>
          </a:p>
        </p:txBody>
      </p:sp>
    </p:spTree>
    <p:extLst>
      <p:ext uri="{BB962C8B-B14F-4D97-AF65-F5344CB8AC3E}">
        <p14:creationId xmlns:p14="http://schemas.microsoft.com/office/powerpoint/2010/main" val="1042437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5541A-9B2C-CC46-D755-93C881A2C65B}"/>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E0A5CA57-67C9-2C35-6A64-AC3F8B9672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EA179463-5BF8-2DA8-B822-2EC4E69BF48A}"/>
              </a:ext>
            </a:extLst>
          </p:cNvPr>
          <p:cNvSpPr txBox="1"/>
          <p:nvPr/>
        </p:nvSpPr>
        <p:spPr>
          <a:xfrm>
            <a:off x="-217096" y="35330"/>
            <a:ext cx="1548736" cy="338554"/>
          </a:xfrm>
          <a:prstGeom prst="rect">
            <a:avLst/>
          </a:prstGeom>
          <a:noFill/>
        </p:spPr>
        <p:txBody>
          <a:bodyPr wrap="square" rtlCol="1">
            <a:spAutoFit/>
          </a:bodyPr>
          <a:lstStyle/>
          <a:p>
            <a:r>
              <a:rPr lang="he-IL" sz="1600" b="1" dirty="0">
                <a:solidFill>
                  <a:schemeClr val="bg1">
                    <a:lumMod val="50000"/>
                  </a:schemeClr>
                </a:solidFill>
              </a:rPr>
              <a:t>דף נח עמוד א</a:t>
            </a:r>
          </a:p>
        </p:txBody>
      </p:sp>
      <p:sp>
        <p:nvSpPr>
          <p:cNvPr id="7" name="TextBox 3">
            <a:extLst>
              <a:ext uri="{FF2B5EF4-FFF2-40B4-BE49-F238E27FC236}">
                <a16:creationId xmlns:a16="http://schemas.microsoft.com/office/drawing/2014/main" id="{84F1C443-FD7D-A054-77C9-1125FAC3D043}"/>
              </a:ext>
            </a:extLst>
          </p:cNvPr>
          <p:cNvSpPr txBox="1"/>
          <p:nvPr/>
        </p:nvSpPr>
        <p:spPr>
          <a:xfrm>
            <a:off x="289971" y="307489"/>
            <a:ext cx="8242469" cy="5882123"/>
          </a:xfrm>
          <a:prstGeom prst="rect">
            <a:avLst/>
          </a:prstGeom>
          <a:noFill/>
        </p:spPr>
        <p:txBody>
          <a:bodyPr wrap="square" rtlCol="1">
            <a:spAutoFit/>
          </a:bodyPr>
          <a:lstStyle/>
          <a:p>
            <a:pPr>
              <a:lnSpc>
                <a:spcPct val="120000"/>
              </a:lnSpc>
            </a:pPr>
            <a:r>
              <a:rPr lang="he-IL" sz="1600" dirty="0">
                <a:solidFill>
                  <a:srgbClr val="000000"/>
                </a:solidFill>
                <a:latin typeface="Arial" panose="020B0604020202020204" pitchFamily="34" charset="0"/>
              </a:rPr>
              <a:t>אמר רבי ירמיה בן אלעזר: </a:t>
            </a:r>
          </a:p>
          <a:p>
            <a:pPr>
              <a:lnSpc>
                <a:spcPct val="120000"/>
              </a:lnSpc>
            </a:pPr>
            <a:r>
              <a:rPr lang="he-IL" sz="1600" dirty="0" err="1">
                <a:solidFill>
                  <a:srgbClr val="000000"/>
                </a:solidFill>
                <a:latin typeface="Arial" panose="020B0604020202020204" pitchFamily="34" charset="0"/>
              </a:rPr>
              <a:t>נתקללה</a:t>
            </a:r>
            <a:r>
              <a:rPr lang="he-IL" sz="1600" dirty="0">
                <a:solidFill>
                  <a:srgbClr val="000000"/>
                </a:solidFill>
                <a:latin typeface="Arial" panose="020B0604020202020204" pitchFamily="34" charset="0"/>
              </a:rPr>
              <a:t> בבל - </a:t>
            </a:r>
            <a:r>
              <a:rPr lang="he-IL" sz="1600" dirty="0" err="1">
                <a:solidFill>
                  <a:srgbClr val="000000"/>
                </a:solidFill>
                <a:latin typeface="Arial" panose="020B0604020202020204" pitchFamily="34" charset="0"/>
              </a:rPr>
              <a:t>נתקללו</a:t>
            </a:r>
            <a:r>
              <a:rPr lang="he-IL" sz="1600" dirty="0">
                <a:solidFill>
                  <a:srgbClr val="000000"/>
                </a:solidFill>
                <a:latin typeface="Arial" panose="020B0604020202020204" pitchFamily="34" charset="0"/>
              </a:rPr>
              <a:t> שכניה, </a:t>
            </a:r>
          </a:p>
          <a:p>
            <a:pPr>
              <a:lnSpc>
                <a:spcPct val="120000"/>
              </a:lnSpc>
            </a:pPr>
            <a:r>
              <a:rPr lang="he-IL" sz="1600" dirty="0" err="1">
                <a:solidFill>
                  <a:srgbClr val="000000"/>
                </a:solidFill>
                <a:latin typeface="Arial" panose="020B0604020202020204" pitchFamily="34" charset="0"/>
              </a:rPr>
              <a:t>נתקללה</a:t>
            </a:r>
            <a:r>
              <a:rPr lang="he-IL" sz="1600" dirty="0">
                <a:solidFill>
                  <a:srgbClr val="000000"/>
                </a:solidFill>
                <a:latin typeface="Arial" panose="020B0604020202020204" pitchFamily="34" charset="0"/>
              </a:rPr>
              <a:t> שומרון - </a:t>
            </a:r>
            <a:r>
              <a:rPr lang="he-IL" sz="1600" dirty="0" err="1">
                <a:solidFill>
                  <a:srgbClr val="000000"/>
                </a:solidFill>
                <a:latin typeface="Arial" panose="020B0604020202020204" pitchFamily="34" charset="0"/>
              </a:rPr>
              <a:t>נתברכו</a:t>
            </a:r>
            <a:r>
              <a:rPr lang="he-IL" sz="1600" dirty="0">
                <a:solidFill>
                  <a:srgbClr val="000000"/>
                </a:solidFill>
                <a:latin typeface="Arial" panose="020B0604020202020204" pitchFamily="34" charset="0"/>
              </a:rPr>
              <a:t> שכניה. </a:t>
            </a:r>
          </a:p>
          <a:p>
            <a:pPr>
              <a:lnSpc>
                <a:spcPct val="120000"/>
              </a:lnSpc>
            </a:pPr>
            <a:r>
              <a:rPr lang="he-IL" sz="1600" dirty="0" err="1">
                <a:solidFill>
                  <a:srgbClr val="000000"/>
                </a:solidFill>
                <a:latin typeface="Arial" panose="020B0604020202020204" pitchFamily="34" charset="0"/>
              </a:rPr>
              <a:t>נתקללה</a:t>
            </a:r>
            <a:r>
              <a:rPr lang="he-IL" sz="1600" dirty="0">
                <a:solidFill>
                  <a:srgbClr val="000000"/>
                </a:solidFill>
                <a:latin typeface="Arial" panose="020B0604020202020204" pitchFamily="34" charset="0"/>
              </a:rPr>
              <a:t> בבל - </a:t>
            </a:r>
            <a:r>
              <a:rPr lang="he-IL" sz="1600" dirty="0" err="1">
                <a:solidFill>
                  <a:srgbClr val="000000"/>
                </a:solidFill>
                <a:latin typeface="Arial" panose="020B0604020202020204" pitchFamily="34" charset="0"/>
              </a:rPr>
              <a:t>נתקללו</a:t>
            </a:r>
            <a:r>
              <a:rPr lang="he-IL" sz="1600" dirty="0">
                <a:solidFill>
                  <a:srgbClr val="000000"/>
                </a:solidFill>
                <a:latin typeface="Arial" panose="020B0604020202020204" pitchFamily="34" charset="0"/>
              </a:rPr>
              <a:t> שכניה, </a:t>
            </a:r>
            <a:r>
              <a:rPr lang="he-IL" sz="1600" dirty="0" err="1">
                <a:solidFill>
                  <a:srgbClr val="000000"/>
                </a:solidFill>
                <a:latin typeface="Arial" panose="020B0604020202020204" pitchFamily="34" charset="0"/>
              </a:rPr>
              <a:t>דכתיב</a:t>
            </a:r>
            <a:r>
              <a:rPr lang="he-IL" sz="1600" dirty="0">
                <a:solidFill>
                  <a:srgbClr val="000000"/>
                </a:solidFill>
                <a:latin typeface="Arial" panose="020B0604020202020204" pitchFamily="34" charset="0"/>
              </a:rPr>
              <a:t>: "</a:t>
            </a:r>
            <a:r>
              <a:rPr lang="he-IL" sz="1600" dirty="0">
                <a:solidFill>
                  <a:srgbClr val="002060"/>
                </a:solidFill>
                <a:latin typeface="Arial" panose="020B0604020202020204" pitchFamily="34" charset="0"/>
              </a:rPr>
              <a:t>וְשַׂמְתִּיהָ לְמוֹרַשׁ קִפֹּד וְאַגְמֵי מָיִם</a:t>
            </a:r>
            <a:r>
              <a:rPr lang="he-IL" sz="1600" dirty="0">
                <a:solidFill>
                  <a:srgbClr val="000000"/>
                </a:solidFill>
                <a:latin typeface="Arial" panose="020B0604020202020204" pitchFamily="34" charset="0"/>
              </a:rPr>
              <a:t>", </a:t>
            </a:r>
          </a:p>
          <a:p>
            <a:pPr>
              <a:lnSpc>
                <a:spcPct val="120000"/>
              </a:lnSpc>
            </a:pPr>
            <a:r>
              <a:rPr lang="he-IL" sz="1600" dirty="0" err="1">
                <a:solidFill>
                  <a:srgbClr val="000000"/>
                </a:solidFill>
                <a:latin typeface="Arial" panose="020B0604020202020204" pitchFamily="34" charset="0"/>
              </a:rPr>
              <a:t>נתקללה</a:t>
            </a:r>
            <a:r>
              <a:rPr lang="he-IL" sz="1600" dirty="0">
                <a:solidFill>
                  <a:srgbClr val="000000"/>
                </a:solidFill>
                <a:latin typeface="Arial" panose="020B0604020202020204" pitchFamily="34" charset="0"/>
              </a:rPr>
              <a:t> שומרון - </a:t>
            </a:r>
            <a:r>
              <a:rPr lang="he-IL" sz="1600" dirty="0" err="1">
                <a:solidFill>
                  <a:srgbClr val="000000"/>
                </a:solidFill>
                <a:latin typeface="Arial" panose="020B0604020202020204" pitchFamily="34" charset="0"/>
              </a:rPr>
              <a:t>נתברכו</a:t>
            </a:r>
            <a:r>
              <a:rPr lang="he-IL" sz="1600" dirty="0">
                <a:solidFill>
                  <a:srgbClr val="000000"/>
                </a:solidFill>
                <a:latin typeface="Arial" panose="020B0604020202020204" pitchFamily="34" charset="0"/>
              </a:rPr>
              <a:t> שכניה, </a:t>
            </a:r>
            <a:r>
              <a:rPr lang="he-IL" sz="1600" dirty="0" err="1">
                <a:solidFill>
                  <a:srgbClr val="000000"/>
                </a:solidFill>
                <a:latin typeface="Arial" panose="020B0604020202020204" pitchFamily="34" charset="0"/>
              </a:rPr>
              <a:t>דכתיב</a:t>
            </a:r>
            <a:r>
              <a:rPr lang="he-IL" sz="1600" dirty="0">
                <a:solidFill>
                  <a:srgbClr val="000000"/>
                </a:solidFill>
                <a:latin typeface="Arial" panose="020B0604020202020204" pitchFamily="34" charset="0"/>
              </a:rPr>
              <a:t>: "</a:t>
            </a:r>
            <a:r>
              <a:rPr lang="he-IL" sz="1600" dirty="0">
                <a:solidFill>
                  <a:srgbClr val="002060"/>
                </a:solidFill>
                <a:latin typeface="Arial" panose="020B0604020202020204" pitchFamily="34" charset="0"/>
              </a:rPr>
              <a:t>וְשַׂמְתִּי שֹׁמְרוֹן לְעִי הַשָּׂדֶה לְמַטָּעֵי כָרֶם</a:t>
            </a:r>
            <a:r>
              <a:rPr lang="he-IL" sz="1600" dirty="0">
                <a:solidFill>
                  <a:srgbClr val="000000"/>
                </a:solidFill>
                <a:latin typeface="Arial" panose="020B0604020202020204" pitchFamily="34" charset="0"/>
              </a:rPr>
              <a:t>" וגו'. </a:t>
            </a:r>
          </a:p>
          <a:p>
            <a:pPr>
              <a:lnSpc>
                <a:spcPct val="120000"/>
              </a:lnSpc>
            </a:pPr>
            <a:endParaRPr lang="he-IL" sz="1600" dirty="0">
              <a:solidFill>
                <a:srgbClr val="000000"/>
              </a:solidFill>
              <a:latin typeface="Arial" panose="020B0604020202020204" pitchFamily="34" charset="0"/>
            </a:endParaRPr>
          </a:p>
          <a:p>
            <a:pPr>
              <a:lnSpc>
                <a:spcPct val="120000"/>
              </a:lnSpc>
            </a:pPr>
            <a:r>
              <a:rPr lang="he-IL" sz="1600" dirty="0">
                <a:solidFill>
                  <a:srgbClr val="000000"/>
                </a:solidFill>
                <a:latin typeface="Arial" panose="020B0604020202020204" pitchFamily="34" charset="0"/>
              </a:rPr>
              <a:t>ואמר רב </a:t>
            </a:r>
            <a:r>
              <a:rPr lang="he-IL" sz="1600" dirty="0" err="1">
                <a:solidFill>
                  <a:srgbClr val="000000"/>
                </a:solidFill>
                <a:latin typeface="Arial" panose="020B0604020202020204" pitchFamily="34" charset="0"/>
              </a:rPr>
              <a:t>המנונא</a:t>
            </a:r>
            <a:r>
              <a:rPr lang="he-IL" sz="1600" dirty="0">
                <a:solidFill>
                  <a:srgbClr val="000000"/>
                </a:solidFill>
                <a:latin typeface="Arial" panose="020B0604020202020204" pitchFamily="34" charset="0"/>
              </a:rPr>
              <a:t>: </a:t>
            </a:r>
          </a:p>
          <a:p>
            <a:pPr>
              <a:lnSpc>
                <a:spcPct val="120000"/>
              </a:lnSpc>
            </a:pPr>
            <a:r>
              <a:rPr lang="he-IL" sz="1600" dirty="0">
                <a:solidFill>
                  <a:srgbClr val="000000"/>
                </a:solidFill>
                <a:latin typeface="Arial" panose="020B0604020202020204" pitchFamily="34" charset="0"/>
              </a:rPr>
              <a:t>הרואה </a:t>
            </a:r>
            <a:r>
              <a:rPr lang="he-IL" sz="1600" dirty="0" err="1">
                <a:solidFill>
                  <a:srgbClr val="000000"/>
                </a:solidFill>
                <a:latin typeface="Arial" panose="020B0604020202020204" pitchFamily="34" charset="0"/>
              </a:rPr>
              <a:t>אוכלוסי</a:t>
            </a:r>
            <a:r>
              <a:rPr lang="he-IL" sz="1600" dirty="0">
                <a:solidFill>
                  <a:srgbClr val="000000"/>
                </a:solidFill>
                <a:latin typeface="Arial" panose="020B0604020202020204" pitchFamily="34" charset="0"/>
              </a:rPr>
              <a:t> ישראל - אומר: 'ברוך חכם הרזים', </a:t>
            </a:r>
          </a:p>
          <a:p>
            <a:pPr>
              <a:lnSpc>
                <a:spcPct val="120000"/>
              </a:lnSpc>
            </a:pPr>
            <a:r>
              <a:rPr lang="he-IL" sz="1600" dirty="0" err="1">
                <a:solidFill>
                  <a:srgbClr val="000000"/>
                </a:solidFill>
                <a:latin typeface="Arial" panose="020B0604020202020204" pitchFamily="34" charset="0"/>
              </a:rPr>
              <a:t>אוכלוסי</a:t>
            </a:r>
            <a:r>
              <a:rPr lang="he-IL" sz="1600" dirty="0">
                <a:solidFill>
                  <a:srgbClr val="000000"/>
                </a:solidFill>
                <a:latin typeface="Arial" panose="020B0604020202020204" pitchFamily="34" charset="0"/>
              </a:rPr>
              <a:t> עובדי כוכבים - אומר: "</a:t>
            </a:r>
            <a:r>
              <a:rPr lang="he-IL" sz="1600" dirty="0">
                <a:solidFill>
                  <a:srgbClr val="002060"/>
                </a:solidFill>
                <a:latin typeface="Arial" panose="020B0604020202020204" pitchFamily="34" charset="0"/>
              </a:rPr>
              <a:t>בּוֹשָׁה </a:t>
            </a:r>
            <a:r>
              <a:rPr lang="he-IL" sz="1600" dirty="0" err="1">
                <a:solidFill>
                  <a:srgbClr val="002060"/>
                </a:solidFill>
                <a:latin typeface="Arial" panose="020B0604020202020204" pitchFamily="34" charset="0"/>
              </a:rPr>
              <a:t>אִמְּכֶם</a:t>
            </a:r>
            <a:r>
              <a:rPr lang="he-IL" sz="1600" dirty="0">
                <a:solidFill>
                  <a:srgbClr val="000000"/>
                </a:solidFill>
                <a:latin typeface="Arial" panose="020B0604020202020204" pitchFamily="34" charset="0"/>
              </a:rPr>
              <a:t>" וגו'. </a:t>
            </a:r>
          </a:p>
          <a:p>
            <a:pPr>
              <a:lnSpc>
                <a:spcPct val="120000"/>
              </a:lnSpc>
            </a:pPr>
            <a:endParaRPr lang="he-IL" sz="1600" dirty="0">
              <a:solidFill>
                <a:srgbClr val="000000"/>
              </a:solidFill>
              <a:latin typeface="Arial" panose="020B0604020202020204" pitchFamily="34" charset="0"/>
            </a:endParaRPr>
          </a:p>
          <a:p>
            <a:pPr>
              <a:lnSpc>
                <a:spcPct val="120000"/>
              </a:lnSpc>
            </a:pPr>
            <a:r>
              <a:rPr lang="he-IL" sz="1600" dirty="0" err="1">
                <a:solidFill>
                  <a:srgbClr val="000000"/>
                </a:solidFill>
                <a:latin typeface="Arial" panose="020B0604020202020204" pitchFamily="34" charset="0"/>
              </a:rPr>
              <a:t>ת''ר</a:t>
            </a:r>
            <a:r>
              <a:rPr lang="he-IL" sz="1600" dirty="0">
                <a:solidFill>
                  <a:srgbClr val="000000"/>
                </a:solidFill>
                <a:latin typeface="Arial" panose="020B0604020202020204" pitchFamily="34" charset="0"/>
              </a:rPr>
              <a:t>: </a:t>
            </a:r>
          </a:p>
          <a:p>
            <a:pPr>
              <a:lnSpc>
                <a:spcPct val="120000"/>
              </a:lnSpc>
            </a:pPr>
            <a:endParaRPr lang="he-IL" sz="300" dirty="0">
              <a:solidFill>
                <a:srgbClr val="000000"/>
              </a:solidFill>
              <a:latin typeface="Arial" panose="020B0604020202020204" pitchFamily="34" charset="0"/>
            </a:endParaRPr>
          </a:p>
          <a:p>
            <a:pPr>
              <a:lnSpc>
                <a:spcPct val="120000"/>
              </a:lnSpc>
            </a:pPr>
            <a:r>
              <a:rPr lang="he-IL" sz="1600" dirty="0">
                <a:solidFill>
                  <a:srgbClr val="F79646">
                    <a:lumMod val="50000"/>
                  </a:srgbClr>
                </a:solidFill>
              </a:rPr>
              <a:t>הרואה </a:t>
            </a:r>
            <a:r>
              <a:rPr lang="he-IL" sz="1600" dirty="0" err="1">
                <a:solidFill>
                  <a:srgbClr val="F79646">
                    <a:lumMod val="50000"/>
                  </a:srgbClr>
                </a:solidFill>
              </a:rPr>
              <a:t>אוכלוסי</a:t>
            </a:r>
            <a:r>
              <a:rPr lang="he-IL" sz="1600" dirty="0">
                <a:solidFill>
                  <a:srgbClr val="F79646">
                    <a:lumMod val="50000"/>
                  </a:srgbClr>
                </a:solidFill>
              </a:rPr>
              <a:t> ישראל - אומר: 'ברוך חכם הרזים שאין דעתם דומה זה לזה ואין פרצופיהן דומים זה לזה'.</a:t>
            </a:r>
          </a:p>
          <a:p>
            <a:pPr>
              <a:lnSpc>
                <a:spcPct val="120000"/>
              </a:lnSpc>
            </a:pPr>
            <a:r>
              <a:rPr lang="he-IL" sz="1600" dirty="0">
                <a:solidFill>
                  <a:srgbClr val="F79646">
                    <a:lumMod val="50000"/>
                  </a:srgbClr>
                </a:solidFill>
              </a:rPr>
              <a:t>בן </a:t>
            </a:r>
            <a:r>
              <a:rPr lang="he-IL" sz="1600" dirty="0" err="1">
                <a:solidFill>
                  <a:srgbClr val="F79646">
                    <a:lumMod val="50000"/>
                  </a:srgbClr>
                </a:solidFill>
              </a:rPr>
              <a:t>זומא</a:t>
            </a:r>
            <a:r>
              <a:rPr lang="he-IL" sz="1600" dirty="0">
                <a:solidFill>
                  <a:srgbClr val="F79646">
                    <a:lumMod val="50000"/>
                  </a:srgbClr>
                </a:solidFill>
              </a:rPr>
              <a:t> ראה </a:t>
            </a:r>
            <a:r>
              <a:rPr lang="he-IL" sz="1600" dirty="0" err="1">
                <a:solidFill>
                  <a:srgbClr val="F79646">
                    <a:lumMod val="50000"/>
                  </a:srgbClr>
                </a:solidFill>
              </a:rPr>
              <a:t>אוכלוסא</a:t>
            </a:r>
            <a:r>
              <a:rPr lang="he-IL" sz="1600" dirty="0">
                <a:solidFill>
                  <a:srgbClr val="F79646">
                    <a:lumMod val="50000"/>
                  </a:srgbClr>
                </a:solidFill>
              </a:rPr>
              <a:t> על גב מעלה בהר הבית, אמר: 'ברוך חכם הרזים וברוך שברא כל אלו לשמשני'. </a:t>
            </a:r>
          </a:p>
          <a:p>
            <a:pPr>
              <a:lnSpc>
                <a:spcPct val="120000"/>
              </a:lnSpc>
            </a:pPr>
            <a:endParaRPr lang="he-IL" sz="800" dirty="0">
              <a:solidFill>
                <a:srgbClr val="F79646">
                  <a:lumMod val="50000"/>
                </a:srgbClr>
              </a:solidFill>
            </a:endParaRPr>
          </a:p>
          <a:p>
            <a:pPr>
              <a:lnSpc>
                <a:spcPct val="120000"/>
              </a:lnSpc>
            </a:pPr>
            <a:r>
              <a:rPr lang="he-IL" sz="1600" dirty="0">
                <a:solidFill>
                  <a:srgbClr val="F79646">
                    <a:lumMod val="50000"/>
                  </a:srgbClr>
                </a:solidFill>
              </a:rPr>
              <a:t>הוא היה אומר: </a:t>
            </a:r>
          </a:p>
          <a:p>
            <a:pPr>
              <a:lnSpc>
                <a:spcPct val="120000"/>
              </a:lnSpc>
            </a:pPr>
            <a:r>
              <a:rPr lang="he-IL" sz="1600" dirty="0">
                <a:solidFill>
                  <a:srgbClr val="F79646">
                    <a:lumMod val="50000"/>
                  </a:srgbClr>
                </a:solidFill>
              </a:rPr>
              <a:t>כמה יגיעות יגע אדם הראשון עד שמצא פת לאכול - חרש וזרע וקצר ועמר ודש וזרה וברר וטחן והרקיד ולש ואפה </a:t>
            </a:r>
            <a:r>
              <a:rPr lang="he-IL" sz="1600" dirty="0" err="1">
                <a:solidFill>
                  <a:srgbClr val="F79646">
                    <a:lumMod val="50000"/>
                  </a:srgbClr>
                </a:solidFill>
              </a:rPr>
              <a:t>ואח''כ</a:t>
            </a:r>
            <a:r>
              <a:rPr lang="he-IL" sz="1600" dirty="0">
                <a:solidFill>
                  <a:srgbClr val="F79646">
                    <a:lumMod val="50000"/>
                  </a:srgbClr>
                </a:solidFill>
              </a:rPr>
              <a:t> אכל, ואני משכים ומוצא כל אלו </a:t>
            </a:r>
            <a:r>
              <a:rPr lang="he-IL" sz="1600" dirty="0" err="1">
                <a:solidFill>
                  <a:srgbClr val="F79646">
                    <a:lumMod val="50000"/>
                  </a:srgbClr>
                </a:solidFill>
              </a:rPr>
              <a:t>מתוקנין</a:t>
            </a:r>
            <a:r>
              <a:rPr lang="he-IL" sz="1600" dirty="0">
                <a:solidFill>
                  <a:srgbClr val="F79646">
                    <a:lumMod val="50000"/>
                  </a:srgbClr>
                </a:solidFill>
              </a:rPr>
              <a:t> לפני, </a:t>
            </a:r>
          </a:p>
          <a:p>
            <a:pPr>
              <a:lnSpc>
                <a:spcPct val="120000"/>
              </a:lnSpc>
            </a:pPr>
            <a:r>
              <a:rPr lang="he-IL" sz="1600" dirty="0">
                <a:solidFill>
                  <a:srgbClr val="F79646">
                    <a:lumMod val="50000"/>
                  </a:srgbClr>
                </a:solidFill>
              </a:rPr>
              <a:t>וכמה יגיעות יגע אדם הראשון עד שמצא בגד ללבוש - גזז ולבן ונפץ </a:t>
            </a:r>
            <a:r>
              <a:rPr lang="he-IL" sz="1600" dirty="0" err="1">
                <a:solidFill>
                  <a:srgbClr val="F79646">
                    <a:lumMod val="50000"/>
                  </a:srgbClr>
                </a:solidFill>
              </a:rPr>
              <a:t>וטוה</a:t>
            </a:r>
            <a:r>
              <a:rPr lang="he-IL" sz="1600" dirty="0">
                <a:solidFill>
                  <a:srgbClr val="F79646">
                    <a:lumMod val="50000"/>
                  </a:srgbClr>
                </a:solidFill>
              </a:rPr>
              <a:t> וארג ואחר כך מצא בגד ללבוש, ואני משכים ומוצא כל אלו מתוקנים לפני, </a:t>
            </a:r>
          </a:p>
          <a:p>
            <a:pPr>
              <a:lnSpc>
                <a:spcPct val="120000"/>
              </a:lnSpc>
            </a:pPr>
            <a:r>
              <a:rPr lang="he-IL" sz="1600" dirty="0">
                <a:solidFill>
                  <a:srgbClr val="F79646">
                    <a:lumMod val="50000"/>
                  </a:srgbClr>
                </a:solidFill>
              </a:rPr>
              <a:t>כל אומות </a:t>
            </a:r>
            <a:r>
              <a:rPr lang="he-IL" sz="800" dirty="0">
                <a:solidFill>
                  <a:srgbClr val="F79646">
                    <a:lumMod val="50000"/>
                  </a:srgbClr>
                </a:solidFill>
              </a:rPr>
              <a:t>(צ"ל: אומניות)</a:t>
            </a:r>
            <a:r>
              <a:rPr lang="he-IL" sz="1600" dirty="0">
                <a:solidFill>
                  <a:srgbClr val="F79646">
                    <a:lumMod val="50000"/>
                  </a:srgbClr>
                </a:solidFill>
              </a:rPr>
              <a:t> שוקדות ובאות לפתח ביתי, ואני משכים ומוצא כל אלו לפני. </a:t>
            </a:r>
          </a:p>
        </p:txBody>
      </p:sp>
      <p:sp>
        <p:nvSpPr>
          <p:cNvPr id="8" name="תיבת טקסט 7">
            <a:extLst>
              <a:ext uri="{FF2B5EF4-FFF2-40B4-BE49-F238E27FC236}">
                <a16:creationId xmlns:a16="http://schemas.microsoft.com/office/drawing/2014/main" id="{3EE9EB99-40D4-9FF7-04E4-B4BC437DF187}"/>
              </a:ext>
            </a:extLst>
          </p:cNvPr>
          <p:cNvSpPr txBox="1"/>
          <p:nvPr/>
        </p:nvSpPr>
        <p:spPr>
          <a:xfrm>
            <a:off x="8473717" y="322913"/>
            <a:ext cx="360040" cy="3554819"/>
          </a:xfrm>
          <a:prstGeom prst="rect">
            <a:avLst/>
          </a:prstGeom>
          <a:noFill/>
        </p:spPr>
        <p:txBody>
          <a:bodyPr wrap="square" rtlCol="1">
            <a:spAutoFit/>
          </a:bodyPr>
          <a:lstStyle/>
          <a:p>
            <a:r>
              <a:rPr lang="he-IL" sz="1600" dirty="0"/>
              <a:t>●</a:t>
            </a:r>
          </a:p>
          <a:p>
            <a:endParaRPr lang="he-IL" sz="1600" dirty="0"/>
          </a:p>
          <a:p>
            <a:endParaRPr lang="he-IL" sz="3600" dirty="0"/>
          </a:p>
          <a:p>
            <a:endParaRPr lang="he-IL" sz="1600" dirty="0"/>
          </a:p>
          <a:p>
            <a:endParaRPr lang="he-IL" sz="1600" dirty="0"/>
          </a:p>
          <a:p>
            <a:endParaRPr lang="he-IL" sz="1600" dirty="0"/>
          </a:p>
          <a:p>
            <a:r>
              <a:rPr lang="he-IL" sz="1600" dirty="0"/>
              <a:t>●</a:t>
            </a:r>
          </a:p>
          <a:p>
            <a:endParaRPr lang="he-IL" sz="1600" dirty="0"/>
          </a:p>
          <a:p>
            <a:endParaRPr lang="he-IL" sz="2400" dirty="0"/>
          </a:p>
          <a:p>
            <a:endParaRPr lang="he-IL" sz="2100" dirty="0"/>
          </a:p>
          <a:p>
            <a:r>
              <a:rPr lang="he-IL" sz="1600" dirty="0"/>
              <a:t>●</a:t>
            </a:r>
          </a:p>
          <a:p>
            <a:endParaRPr lang="he-IL" sz="1600" dirty="0"/>
          </a:p>
        </p:txBody>
      </p:sp>
      <p:sp>
        <p:nvSpPr>
          <p:cNvPr id="3" name="חץ: שמאלה 2">
            <a:extLst>
              <a:ext uri="{FF2B5EF4-FFF2-40B4-BE49-F238E27FC236}">
                <a16:creationId xmlns:a16="http://schemas.microsoft.com/office/drawing/2014/main" id="{1EAFA41B-780A-B0DC-113C-0B6C4B3E5155}"/>
              </a:ext>
            </a:extLst>
          </p:cNvPr>
          <p:cNvSpPr/>
          <p:nvPr/>
        </p:nvSpPr>
        <p:spPr>
          <a:xfrm>
            <a:off x="467544" y="5949280"/>
            <a:ext cx="936104" cy="360040"/>
          </a:xfrm>
          <a:prstGeom prst="leftArrow">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 name="הסבר מלבני מעוגל 6">
            <a:extLst>
              <a:ext uri="{FF2B5EF4-FFF2-40B4-BE49-F238E27FC236}">
                <a16:creationId xmlns:a16="http://schemas.microsoft.com/office/drawing/2014/main" id="{F03F45E9-85D9-D5B6-C689-F77BC0687BAE}"/>
              </a:ext>
            </a:extLst>
          </p:cNvPr>
          <p:cNvSpPr/>
          <p:nvPr/>
        </p:nvSpPr>
        <p:spPr>
          <a:xfrm>
            <a:off x="1376391" y="141799"/>
            <a:ext cx="2905487" cy="864096"/>
          </a:xfrm>
          <a:prstGeom prst="wedgeRoundRectCallout">
            <a:avLst>
              <a:gd name="adj1" fmla="val 58398"/>
              <a:gd name="adj2" fmla="val -46567"/>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100" dirty="0" err="1">
                <a:solidFill>
                  <a:srgbClr val="000000"/>
                </a:solidFill>
                <a:latin typeface="Arial" panose="020B0604020202020204" pitchFamily="34" charset="0"/>
              </a:rPr>
              <a:t>נז</a:t>
            </a:r>
            <a:r>
              <a:rPr lang="he-IL" sz="1100" dirty="0">
                <a:solidFill>
                  <a:srgbClr val="000000"/>
                </a:solidFill>
                <a:latin typeface="Arial" panose="020B0604020202020204" pitchFamily="34" charset="0"/>
              </a:rPr>
              <a:t> ע"ב:</a:t>
            </a:r>
          </a:p>
          <a:p>
            <a:pPr>
              <a:lnSpc>
                <a:spcPct val="120000"/>
              </a:lnSpc>
            </a:pPr>
            <a:r>
              <a:rPr lang="he-IL" sz="1100" dirty="0">
                <a:solidFill>
                  <a:srgbClr val="000000"/>
                </a:solidFill>
                <a:latin typeface="Arial" panose="020B0604020202020204" pitchFamily="34" charset="0"/>
              </a:rPr>
              <a:t>דרש רב </a:t>
            </a:r>
            <a:r>
              <a:rPr lang="he-IL" sz="1100" dirty="0" err="1">
                <a:solidFill>
                  <a:srgbClr val="000000"/>
                </a:solidFill>
                <a:latin typeface="Arial" panose="020B0604020202020204" pitchFamily="34" charset="0"/>
              </a:rPr>
              <a:t>המנונא</a:t>
            </a:r>
            <a:r>
              <a:rPr lang="he-IL" sz="1100" dirty="0">
                <a:solidFill>
                  <a:srgbClr val="000000"/>
                </a:solidFill>
                <a:latin typeface="Arial" panose="020B0604020202020204" pitchFamily="34" charset="0"/>
              </a:rPr>
              <a:t>: </a:t>
            </a:r>
          </a:p>
          <a:p>
            <a:pPr>
              <a:lnSpc>
                <a:spcPct val="120000"/>
              </a:lnSpc>
            </a:pPr>
            <a:r>
              <a:rPr lang="he-IL" sz="1100" dirty="0">
                <a:solidFill>
                  <a:srgbClr val="000000"/>
                </a:solidFill>
                <a:latin typeface="Arial" panose="020B0604020202020204" pitchFamily="34" charset="0"/>
              </a:rPr>
              <a:t>הרואה בבל הרשעה צריך לברך חמש ברכות – </a:t>
            </a:r>
          </a:p>
          <a:p>
            <a:pPr>
              <a:lnSpc>
                <a:spcPct val="120000"/>
              </a:lnSpc>
            </a:pPr>
            <a:r>
              <a:rPr lang="he-IL" sz="1100" dirty="0">
                <a:solidFill>
                  <a:srgbClr val="000000"/>
                </a:solidFill>
                <a:latin typeface="Arial" panose="020B0604020202020204" pitchFamily="34" charset="0"/>
              </a:rPr>
              <a:t>ראה בבל - אומר: 'ברוך שהחריב בבל הרשעה'...</a:t>
            </a:r>
          </a:p>
        </p:txBody>
      </p:sp>
    </p:spTree>
    <p:extLst>
      <p:ext uri="{BB962C8B-B14F-4D97-AF65-F5344CB8AC3E}">
        <p14:creationId xmlns:p14="http://schemas.microsoft.com/office/powerpoint/2010/main" val="2667629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5541A-9B2C-CC46-D755-93C881A2C65B}"/>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E0A5CA57-67C9-2C35-6A64-AC3F8B9672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EA179463-5BF8-2DA8-B822-2EC4E69BF48A}"/>
              </a:ext>
            </a:extLst>
          </p:cNvPr>
          <p:cNvSpPr txBox="1"/>
          <p:nvPr/>
        </p:nvSpPr>
        <p:spPr>
          <a:xfrm>
            <a:off x="-217096" y="35330"/>
            <a:ext cx="1548736" cy="338554"/>
          </a:xfrm>
          <a:prstGeom prst="rect">
            <a:avLst/>
          </a:prstGeom>
          <a:noFill/>
        </p:spPr>
        <p:txBody>
          <a:bodyPr wrap="square" rtlCol="1">
            <a:spAutoFit/>
          </a:bodyPr>
          <a:lstStyle/>
          <a:p>
            <a:r>
              <a:rPr lang="he-IL" sz="1600" b="1" dirty="0">
                <a:solidFill>
                  <a:schemeClr val="bg1">
                    <a:lumMod val="50000"/>
                  </a:schemeClr>
                </a:solidFill>
              </a:rPr>
              <a:t>דף נח עמוד א</a:t>
            </a:r>
          </a:p>
        </p:txBody>
      </p:sp>
      <p:sp>
        <p:nvSpPr>
          <p:cNvPr id="7" name="TextBox 3">
            <a:extLst>
              <a:ext uri="{FF2B5EF4-FFF2-40B4-BE49-F238E27FC236}">
                <a16:creationId xmlns:a16="http://schemas.microsoft.com/office/drawing/2014/main" id="{84F1C443-FD7D-A054-77C9-1125FAC3D043}"/>
              </a:ext>
            </a:extLst>
          </p:cNvPr>
          <p:cNvSpPr txBox="1"/>
          <p:nvPr/>
        </p:nvSpPr>
        <p:spPr>
          <a:xfrm>
            <a:off x="497607" y="121528"/>
            <a:ext cx="7954437" cy="6454587"/>
          </a:xfrm>
          <a:prstGeom prst="rect">
            <a:avLst/>
          </a:prstGeom>
          <a:noFill/>
        </p:spPr>
        <p:txBody>
          <a:bodyPr wrap="square" rtlCol="1">
            <a:spAutoFit/>
          </a:bodyPr>
          <a:lstStyle/>
          <a:p>
            <a:pPr>
              <a:lnSpc>
                <a:spcPct val="120000"/>
              </a:lnSpc>
            </a:pPr>
            <a:r>
              <a:rPr lang="he-IL" sz="1600" dirty="0">
                <a:solidFill>
                  <a:srgbClr val="F79646">
                    <a:lumMod val="50000"/>
                  </a:srgbClr>
                </a:solidFill>
              </a:rPr>
              <a:t>הוא היה אומר: </a:t>
            </a:r>
          </a:p>
          <a:p>
            <a:pPr>
              <a:lnSpc>
                <a:spcPct val="120000"/>
              </a:lnSpc>
            </a:pPr>
            <a:endParaRPr lang="he-IL" sz="200" dirty="0">
              <a:solidFill>
                <a:srgbClr val="F79646">
                  <a:lumMod val="50000"/>
                </a:srgbClr>
              </a:solidFill>
            </a:endParaRPr>
          </a:p>
          <a:p>
            <a:pPr>
              <a:lnSpc>
                <a:spcPct val="120000"/>
              </a:lnSpc>
            </a:pPr>
            <a:r>
              <a:rPr lang="he-IL" sz="1600" dirty="0">
                <a:solidFill>
                  <a:srgbClr val="F79646">
                    <a:lumMod val="50000"/>
                  </a:srgbClr>
                </a:solidFill>
              </a:rPr>
              <a:t>אורח טוב מהו אומר? </a:t>
            </a:r>
          </a:p>
          <a:p>
            <a:pPr>
              <a:lnSpc>
                <a:spcPct val="120000"/>
              </a:lnSpc>
            </a:pPr>
            <a:r>
              <a:rPr lang="he-IL" sz="1600" dirty="0">
                <a:solidFill>
                  <a:srgbClr val="F79646">
                    <a:lumMod val="50000"/>
                  </a:srgbClr>
                </a:solidFill>
              </a:rPr>
              <a:t>כמה טרחות טרח בעל הבית בשבילי, כמה בשר הביא לפני, כמה יין הביא לפני, כמה גלוסקאות הביא לפני, וכל מה שטרח לא טרח אלא בשבילי, </a:t>
            </a:r>
          </a:p>
          <a:p>
            <a:pPr>
              <a:lnSpc>
                <a:spcPct val="120000"/>
              </a:lnSpc>
            </a:pPr>
            <a:r>
              <a:rPr lang="he-IL" sz="1600" dirty="0">
                <a:solidFill>
                  <a:srgbClr val="F79646">
                    <a:lumMod val="50000"/>
                  </a:srgbClr>
                </a:solidFill>
              </a:rPr>
              <a:t>אבל אורח רע מהו אומר? </a:t>
            </a:r>
          </a:p>
          <a:p>
            <a:pPr>
              <a:lnSpc>
                <a:spcPct val="120000"/>
              </a:lnSpc>
            </a:pPr>
            <a:r>
              <a:rPr lang="he-IL" sz="1600" dirty="0">
                <a:solidFill>
                  <a:srgbClr val="F79646">
                    <a:lumMod val="50000"/>
                  </a:srgbClr>
                </a:solidFill>
              </a:rPr>
              <a:t>מה טורח טרח בעל הבית זה, פת אחת אכלתי, חתיכה אחת אכלתי, כוס אחד שתיתי, כל טורח שטרח בעל הבית זה לא טרח אלא בשביל אשתו ובניו. </a:t>
            </a:r>
          </a:p>
          <a:p>
            <a:pPr>
              <a:lnSpc>
                <a:spcPct val="120000"/>
              </a:lnSpc>
            </a:pPr>
            <a:endParaRPr lang="he-IL" sz="400" dirty="0">
              <a:solidFill>
                <a:srgbClr val="F79646">
                  <a:lumMod val="50000"/>
                </a:srgbClr>
              </a:solidFill>
            </a:endParaRPr>
          </a:p>
          <a:p>
            <a:pPr>
              <a:lnSpc>
                <a:spcPct val="120000"/>
              </a:lnSpc>
            </a:pPr>
            <a:r>
              <a:rPr lang="he-IL" sz="1600" dirty="0">
                <a:solidFill>
                  <a:srgbClr val="F79646">
                    <a:lumMod val="50000"/>
                  </a:srgbClr>
                </a:solidFill>
              </a:rPr>
              <a:t>על אורח טוב מהו אומר? - "זְכֹר כִּי </a:t>
            </a:r>
            <a:r>
              <a:rPr lang="he-IL" sz="1600" dirty="0" err="1">
                <a:solidFill>
                  <a:srgbClr val="F79646">
                    <a:lumMod val="50000"/>
                  </a:srgbClr>
                </a:solidFill>
              </a:rPr>
              <a:t>תַשְׂגִּיא</a:t>
            </a:r>
            <a:r>
              <a:rPr lang="he-IL" sz="1600" dirty="0">
                <a:solidFill>
                  <a:srgbClr val="F79646">
                    <a:lumMod val="50000"/>
                  </a:srgbClr>
                </a:solidFill>
              </a:rPr>
              <a:t> </a:t>
            </a:r>
            <a:r>
              <a:rPr lang="he-IL" sz="1600" dirty="0" err="1">
                <a:solidFill>
                  <a:srgbClr val="F79646">
                    <a:lumMod val="50000"/>
                  </a:srgbClr>
                </a:solidFill>
              </a:rPr>
              <a:t>פׇעֳלו</a:t>
            </a:r>
            <a:r>
              <a:rPr lang="he-IL" sz="1600" dirty="0">
                <a:solidFill>
                  <a:srgbClr val="F79646">
                    <a:lumMod val="50000"/>
                  </a:srgbClr>
                </a:solidFill>
              </a:rPr>
              <a:t>ֹ אֲשֶׁר שֹׁרְרוּ אֲנָשִׁים", </a:t>
            </a:r>
          </a:p>
          <a:p>
            <a:pPr>
              <a:lnSpc>
                <a:spcPct val="120000"/>
              </a:lnSpc>
            </a:pPr>
            <a:r>
              <a:rPr lang="he-IL" sz="1600" dirty="0">
                <a:solidFill>
                  <a:srgbClr val="F79646">
                    <a:lumMod val="50000"/>
                  </a:srgbClr>
                </a:solidFill>
              </a:rPr>
              <a:t>על אורח רע כתיב: "לָכֵן יְרֵאוּהוּ אֲנָשִׁים" וגו'.</a:t>
            </a:r>
          </a:p>
          <a:p>
            <a:pPr>
              <a:lnSpc>
                <a:spcPct val="120000"/>
              </a:lnSpc>
            </a:pPr>
            <a:endParaRPr lang="he-IL" dirty="0">
              <a:solidFill>
                <a:srgbClr val="F79646">
                  <a:lumMod val="50000"/>
                </a:srgbClr>
              </a:solidFill>
            </a:endParaRPr>
          </a:p>
          <a:p>
            <a:pPr>
              <a:lnSpc>
                <a:spcPct val="120000"/>
              </a:lnSpc>
            </a:pPr>
            <a:r>
              <a:rPr lang="he-IL" sz="1600" dirty="0">
                <a:solidFill>
                  <a:srgbClr val="000000"/>
                </a:solidFill>
                <a:latin typeface="Arial" panose="020B0604020202020204" pitchFamily="34" charset="0"/>
              </a:rPr>
              <a:t>"</a:t>
            </a:r>
            <a:r>
              <a:rPr lang="he-IL" sz="1600" dirty="0">
                <a:solidFill>
                  <a:srgbClr val="002060"/>
                </a:solidFill>
                <a:latin typeface="Arial" panose="020B0604020202020204" pitchFamily="34" charset="0"/>
              </a:rPr>
              <a:t>וְהָאִישׁ בִּימֵי שָׁאוּל זָקֵן בָּא בַאֲנָשִׁים</a:t>
            </a:r>
            <a:r>
              <a:rPr lang="he-IL" sz="1600" dirty="0">
                <a:solidFill>
                  <a:srgbClr val="000000"/>
                </a:solidFill>
                <a:latin typeface="Arial" panose="020B0604020202020204" pitchFamily="34" charset="0"/>
              </a:rPr>
              <a:t>" – </a:t>
            </a:r>
          </a:p>
          <a:p>
            <a:pPr>
              <a:lnSpc>
                <a:spcPct val="120000"/>
              </a:lnSpc>
            </a:pPr>
            <a:r>
              <a:rPr lang="he-IL" sz="1600" dirty="0">
                <a:solidFill>
                  <a:srgbClr val="000000"/>
                </a:solidFill>
                <a:latin typeface="Arial" panose="020B0604020202020204" pitchFamily="34" charset="0"/>
              </a:rPr>
              <a:t>אמר רבא </a:t>
            </a:r>
            <a:r>
              <a:rPr lang="he-IL" sz="1600" dirty="0" err="1">
                <a:solidFill>
                  <a:srgbClr val="000000"/>
                </a:solidFill>
                <a:latin typeface="Arial" panose="020B0604020202020204" pitchFamily="34" charset="0"/>
              </a:rPr>
              <a:t>ואיתימא</a:t>
            </a:r>
            <a:r>
              <a:rPr lang="he-IL" sz="1600" dirty="0">
                <a:solidFill>
                  <a:srgbClr val="000000"/>
                </a:solidFill>
                <a:latin typeface="Arial" panose="020B0604020202020204" pitchFamily="34" charset="0"/>
              </a:rPr>
              <a:t> רב </a:t>
            </a:r>
            <a:r>
              <a:rPr lang="he-IL" sz="1600" dirty="0" err="1">
                <a:solidFill>
                  <a:srgbClr val="000000"/>
                </a:solidFill>
                <a:latin typeface="Arial" panose="020B0604020202020204" pitchFamily="34" charset="0"/>
              </a:rPr>
              <a:t>זביד</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ואיתימא</a:t>
            </a:r>
            <a:r>
              <a:rPr lang="he-IL" sz="1600" dirty="0">
                <a:solidFill>
                  <a:srgbClr val="000000"/>
                </a:solidFill>
                <a:latin typeface="Arial" panose="020B0604020202020204" pitchFamily="34" charset="0"/>
              </a:rPr>
              <a:t> רב </a:t>
            </a:r>
            <a:r>
              <a:rPr lang="he-IL" sz="1600" dirty="0" err="1">
                <a:solidFill>
                  <a:srgbClr val="000000"/>
                </a:solidFill>
                <a:latin typeface="Arial" panose="020B0604020202020204" pitchFamily="34" charset="0"/>
              </a:rPr>
              <a:t>אושעיא</a:t>
            </a:r>
            <a:r>
              <a:rPr lang="he-IL" sz="1600" dirty="0">
                <a:solidFill>
                  <a:srgbClr val="000000"/>
                </a:solidFill>
                <a:latin typeface="Arial" panose="020B0604020202020204" pitchFamily="34" charset="0"/>
              </a:rPr>
              <a:t>: זה ישי אבי דוד, שיצא </a:t>
            </a:r>
            <a:r>
              <a:rPr lang="he-IL" sz="1600" dirty="0" err="1">
                <a:solidFill>
                  <a:srgbClr val="000000"/>
                </a:solidFill>
                <a:latin typeface="Arial" panose="020B0604020202020204" pitchFamily="34" charset="0"/>
              </a:rPr>
              <a:t>באוכלוסא</a:t>
            </a:r>
            <a:r>
              <a:rPr lang="he-IL" sz="1600" dirty="0">
                <a:solidFill>
                  <a:srgbClr val="000000"/>
                </a:solidFill>
                <a:latin typeface="Arial" panose="020B0604020202020204" pitchFamily="34" charset="0"/>
              </a:rPr>
              <a:t> ונכנס </a:t>
            </a:r>
            <a:r>
              <a:rPr lang="he-IL" sz="1600" dirty="0" err="1">
                <a:solidFill>
                  <a:srgbClr val="000000"/>
                </a:solidFill>
                <a:latin typeface="Arial" panose="020B0604020202020204" pitchFamily="34" charset="0"/>
              </a:rPr>
              <a:t>באוכלוסא</a:t>
            </a:r>
            <a:r>
              <a:rPr lang="he-IL" sz="1600" dirty="0">
                <a:solidFill>
                  <a:srgbClr val="000000"/>
                </a:solidFill>
                <a:latin typeface="Arial" panose="020B0604020202020204" pitchFamily="34" charset="0"/>
              </a:rPr>
              <a:t> ודרש </a:t>
            </a:r>
            <a:r>
              <a:rPr lang="he-IL" sz="1600" dirty="0" err="1">
                <a:solidFill>
                  <a:srgbClr val="000000"/>
                </a:solidFill>
                <a:latin typeface="Arial" panose="020B0604020202020204" pitchFamily="34" charset="0"/>
              </a:rPr>
              <a:t>באוכלוסא</a:t>
            </a:r>
            <a:r>
              <a:rPr lang="he-IL" sz="1600" dirty="0">
                <a:solidFill>
                  <a:srgbClr val="000000"/>
                </a:solidFill>
                <a:latin typeface="Arial" panose="020B0604020202020204" pitchFamily="34" charset="0"/>
              </a:rPr>
              <a:t>. </a:t>
            </a:r>
          </a:p>
          <a:p>
            <a:pPr>
              <a:lnSpc>
                <a:spcPct val="120000"/>
              </a:lnSpc>
            </a:pPr>
            <a:r>
              <a:rPr lang="he-IL" sz="1600" dirty="0">
                <a:solidFill>
                  <a:srgbClr val="000000"/>
                </a:solidFill>
                <a:latin typeface="Arial" panose="020B0604020202020204" pitchFamily="34" charset="0"/>
              </a:rPr>
              <a:t>אמר </a:t>
            </a:r>
            <a:r>
              <a:rPr lang="he-IL" sz="1600" dirty="0" err="1">
                <a:solidFill>
                  <a:srgbClr val="000000"/>
                </a:solidFill>
                <a:latin typeface="Arial" panose="020B0604020202020204" pitchFamily="34" charset="0"/>
              </a:rPr>
              <a:t>עולא</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נקיטינן</a:t>
            </a:r>
            <a:r>
              <a:rPr lang="he-IL" sz="1600" dirty="0">
                <a:solidFill>
                  <a:srgbClr val="000000"/>
                </a:solidFill>
                <a:latin typeface="Arial" panose="020B0604020202020204" pitchFamily="34" charset="0"/>
              </a:rPr>
              <a:t> אין </a:t>
            </a:r>
            <a:r>
              <a:rPr lang="he-IL" sz="1600" dirty="0" err="1">
                <a:solidFill>
                  <a:srgbClr val="000000"/>
                </a:solidFill>
                <a:latin typeface="Arial" panose="020B0604020202020204" pitchFamily="34" charset="0"/>
              </a:rPr>
              <a:t>אוכלוסא</a:t>
            </a:r>
            <a:r>
              <a:rPr lang="he-IL" sz="1600" dirty="0">
                <a:solidFill>
                  <a:srgbClr val="000000"/>
                </a:solidFill>
                <a:latin typeface="Arial" panose="020B0604020202020204" pitchFamily="34" charset="0"/>
              </a:rPr>
              <a:t> בבבל. </a:t>
            </a:r>
          </a:p>
          <a:p>
            <a:pPr>
              <a:lnSpc>
                <a:spcPct val="120000"/>
              </a:lnSpc>
            </a:pPr>
            <a:r>
              <a:rPr lang="he-IL" sz="1600" dirty="0">
                <a:solidFill>
                  <a:srgbClr val="000000"/>
                </a:solidFill>
                <a:latin typeface="Arial" panose="020B0604020202020204" pitchFamily="34" charset="0"/>
              </a:rPr>
              <a:t>תנא: </a:t>
            </a:r>
            <a:r>
              <a:rPr lang="he-IL" sz="1600" dirty="0">
                <a:solidFill>
                  <a:srgbClr val="F79646">
                    <a:lumMod val="50000"/>
                  </a:srgbClr>
                </a:solidFill>
              </a:rPr>
              <a:t>אין </a:t>
            </a:r>
            <a:r>
              <a:rPr lang="he-IL" sz="1600" dirty="0" err="1">
                <a:solidFill>
                  <a:srgbClr val="F79646">
                    <a:lumMod val="50000"/>
                  </a:srgbClr>
                </a:solidFill>
              </a:rPr>
              <a:t>אוכלוסא</a:t>
            </a:r>
            <a:r>
              <a:rPr lang="he-IL" sz="1600" dirty="0">
                <a:solidFill>
                  <a:srgbClr val="F79646">
                    <a:lumMod val="50000"/>
                  </a:srgbClr>
                </a:solidFill>
              </a:rPr>
              <a:t> פחותה מששים </a:t>
            </a:r>
            <a:r>
              <a:rPr lang="he-IL" sz="1600" dirty="0" err="1">
                <a:solidFill>
                  <a:srgbClr val="F79646">
                    <a:lumMod val="50000"/>
                  </a:srgbClr>
                </a:solidFill>
              </a:rPr>
              <a:t>רבוא</a:t>
            </a:r>
            <a:r>
              <a:rPr lang="he-IL" sz="1600" dirty="0">
                <a:solidFill>
                  <a:srgbClr val="F79646">
                    <a:lumMod val="50000"/>
                  </a:srgbClr>
                </a:solidFill>
              </a:rPr>
              <a:t>. </a:t>
            </a:r>
          </a:p>
          <a:p>
            <a:pPr>
              <a:lnSpc>
                <a:spcPct val="120000"/>
              </a:lnSpc>
            </a:pPr>
            <a:endParaRPr lang="he-IL" dirty="0">
              <a:solidFill>
                <a:srgbClr val="000000"/>
              </a:solidFill>
              <a:latin typeface="Arial" panose="020B0604020202020204" pitchFamily="34" charset="0"/>
            </a:endParaRPr>
          </a:p>
          <a:p>
            <a:pPr>
              <a:lnSpc>
                <a:spcPct val="120000"/>
              </a:lnSpc>
            </a:pPr>
            <a:r>
              <a:rPr lang="he-IL" sz="1600" dirty="0" err="1">
                <a:solidFill>
                  <a:srgbClr val="000000"/>
                </a:solidFill>
                <a:latin typeface="Arial" panose="020B0604020202020204" pitchFamily="34" charset="0"/>
              </a:rPr>
              <a:t>ת''ר</a:t>
            </a:r>
            <a:r>
              <a:rPr lang="he-IL" sz="1600" dirty="0">
                <a:solidFill>
                  <a:srgbClr val="000000"/>
                </a:solidFill>
                <a:latin typeface="Arial" panose="020B0604020202020204" pitchFamily="34" charset="0"/>
              </a:rPr>
              <a:t>: </a:t>
            </a:r>
          </a:p>
          <a:p>
            <a:pPr>
              <a:lnSpc>
                <a:spcPct val="120000"/>
              </a:lnSpc>
            </a:pPr>
            <a:r>
              <a:rPr lang="he-IL" sz="1600" dirty="0">
                <a:solidFill>
                  <a:srgbClr val="F79646">
                    <a:lumMod val="50000"/>
                  </a:srgbClr>
                </a:solidFill>
              </a:rPr>
              <a:t>הרואה חכמי ישראל - אומר: 'ברוך שחלק </a:t>
            </a:r>
            <a:r>
              <a:rPr lang="he-IL" sz="1600" dirty="0" err="1">
                <a:solidFill>
                  <a:srgbClr val="F79646">
                    <a:lumMod val="50000"/>
                  </a:srgbClr>
                </a:solidFill>
              </a:rPr>
              <a:t>מחכמתו</a:t>
            </a:r>
            <a:r>
              <a:rPr lang="he-IL" sz="1600" dirty="0">
                <a:solidFill>
                  <a:srgbClr val="F79646">
                    <a:lumMod val="50000"/>
                  </a:srgbClr>
                </a:solidFill>
              </a:rPr>
              <a:t> </a:t>
            </a:r>
            <a:r>
              <a:rPr lang="he-IL" sz="1600" dirty="0" err="1">
                <a:solidFill>
                  <a:srgbClr val="F79646">
                    <a:lumMod val="50000"/>
                  </a:srgbClr>
                </a:solidFill>
              </a:rPr>
              <a:t>ליראיו</a:t>
            </a:r>
            <a:r>
              <a:rPr lang="he-IL" sz="1600" dirty="0">
                <a:solidFill>
                  <a:srgbClr val="F79646">
                    <a:lumMod val="50000"/>
                  </a:srgbClr>
                </a:solidFill>
              </a:rPr>
              <a:t>'.</a:t>
            </a:r>
          </a:p>
          <a:p>
            <a:pPr>
              <a:lnSpc>
                <a:spcPct val="120000"/>
              </a:lnSpc>
            </a:pPr>
            <a:r>
              <a:rPr lang="he-IL" sz="1600" dirty="0">
                <a:solidFill>
                  <a:srgbClr val="F79646">
                    <a:lumMod val="50000"/>
                  </a:srgbClr>
                </a:solidFill>
              </a:rPr>
              <a:t>          חכמי עובדי כוכבים - אומר: 'ברוך שנתן </a:t>
            </a:r>
            <a:r>
              <a:rPr lang="he-IL" sz="1600" dirty="0" err="1">
                <a:solidFill>
                  <a:srgbClr val="F79646">
                    <a:lumMod val="50000"/>
                  </a:srgbClr>
                </a:solidFill>
              </a:rPr>
              <a:t>מחכמתו</a:t>
            </a:r>
            <a:r>
              <a:rPr lang="he-IL" sz="1600" dirty="0">
                <a:solidFill>
                  <a:srgbClr val="F79646">
                    <a:lumMod val="50000"/>
                  </a:srgbClr>
                </a:solidFill>
              </a:rPr>
              <a:t> לבריותיו'. </a:t>
            </a:r>
          </a:p>
          <a:p>
            <a:pPr>
              <a:lnSpc>
                <a:spcPct val="120000"/>
              </a:lnSpc>
            </a:pPr>
            <a:r>
              <a:rPr lang="he-IL" sz="1600" dirty="0">
                <a:solidFill>
                  <a:srgbClr val="F79646">
                    <a:lumMod val="50000"/>
                  </a:srgbClr>
                </a:solidFill>
              </a:rPr>
              <a:t>הרואה מלכי ישראל - אומר: 'ברוך שחלק מכבודו </a:t>
            </a:r>
            <a:r>
              <a:rPr lang="he-IL" sz="1600" dirty="0" err="1">
                <a:solidFill>
                  <a:srgbClr val="F79646">
                    <a:lumMod val="50000"/>
                  </a:srgbClr>
                </a:solidFill>
              </a:rPr>
              <a:t>ליראיו</a:t>
            </a:r>
            <a:r>
              <a:rPr lang="he-IL" sz="1600" dirty="0">
                <a:solidFill>
                  <a:srgbClr val="F79646">
                    <a:lumMod val="50000"/>
                  </a:srgbClr>
                </a:solidFill>
              </a:rPr>
              <a:t>', </a:t>
            </a:r>
          </a:p>
          <a:p>
            <a:pPr>
              <a:lnSpc>
                <a:spcPct val="120000"/>
              </a:lnSpc>
            </a:pPr>
            <a:r>
              <a:rPr lang="he-IL" sz="1600" dirty="0">
                <a:solidFill>
                  <a:srgbClr val="F79646">
                    <a:lumMod val="50000"/>
                  </a:srgbClr>
                </a:solidFill>
              </a:rPr>
              <a:t>          מלכי עובדי כוכבים - אומר: 'ברוך שנתן מכבודו לבריותיו'.</a:t>
            </a:r>
          </a:p>
        </p:txBody>
      </p:sp>
      <p:sp>
        <p:nvSpPr>
          <p:cNvPr id="8" name="תיבת טקסט 7">
            <a:extLst>
              <a:ext uri="{FF2B5EF4-FFF2-40B4-BE49-F238E27FC236}">
                <a16:creationId xmlns:a16="http://schemas.microsoft.com/office/drawing/2014/main" id="{3EE9EB99-40D4-9FF7-04E4-B4BC437DF187}"/>
              </a:ext>
            </a:extLst>
          </p:cNvPr>
          <p:cNvSpPr txBox="1"/>
          <p:nvPr/>
        </p:nvSpPr>
        <p:spPr>
          <a:xfrm>
            <a:off x="8406605" y="134133"/>
            <a:ext cx="360040" cy="5524589"/>
          </a:xfrm>
          <a:prstGeom prst="rect">
            <a:avLst/>
          </a:prstGeom>
          <a:noFill/>
        </p:spPr>
        <p:txBody>
          <a:bodyPr wrap="square" rtlCol="1">
            <a:spAutoFit/>
          </a:bodyPr>
          <a:lstStyle/>
          <a:p>
            <a:r>
              <a:rPr lang="he-IL" sz="1600" dirty="0"/>
              <a:t>●</a:t>
            </a:r>
          </a:p>
          <a:p>
            <a:endParaRPr lang="he-IL" sz="1600" dirty="0"/>
          </a:p>
          <a:p>
            <a:endParaRPr lang="he-IL" sz="2900" dirty="0"/>
          </a:p>
          <a:p>
            <a:endParaRPr lang="he-IL" sz="1600" dirty="0"/>
          </a:p>
          <a:p>
            <a:endParaRPr lang="he-IL" sz="1600" dirty="0"/>
          </a:p>
          <a:p>
            <a:endParaRPr lang="he-IL" sz="1600" dirty="0"/>
          </a:p>
          <a:p>
            <a:endParaRPr lang="he-IL" sz="1600" dirty="0"/>
          </a:p>
          <a:p>
            <a:endParaRPr lang="he-IL" sz="1600" dirty="0"/>
          </a:p>
          <a:p>
            <a:endParaRPr lang="he-IL" sz="1400" dirty="0"/>
          </a:p>
          <a:p>
            <a:endParaRPr lang="he-IL" sz="1600" dirty="0"/>
          </a:p>
          <a:p>
            <a:endParaRPr lang="he-IL" sz="1600" dirty="0"/>
          </a:p>
          <a:p>
            <a:endParaRPr lang="he-IL" sz="1600" dirty="0"/>
          </a:p>
          <a:p>
            <a:r>
              <a:rPr lang="he-IL" sz="1600" dirty="0"/>
              <a:t>●</a:t>
            </a:r>
          </a:p>
          <a:p>
            <a:endParaRPr lang="he-IL" sz="1600" dirty="0"/>
          </a:p>
          <a:p>
            <a:endParaRPr lang="he-IL" sz="2400" dirty="0"/>
          </a:p>
          <a:p>
            <a:endParaRPr lang="he-IL" sz="2000" dirty="0"/>
          </a:p>
          <a:p>
            <a:endParaRPr lang="he-IL" sz="2100" dirty="0"/>
          </a:p>
          <a:p>
            <a:endParaRPr lang="he-IL" sz="2100" dirty="0"/>
          </a:p>
          <a:p>
            <a:r>
              <a:rPr lang="he-IL" sz="1600" dirty="0"/>
              <a:t>●</a:t>
            </a:r>
          </a:p>
          <a:p>
            <a:endParaRPr lang="he-IL" sz="1600" dirty="0"/>
          </a:p>
        </p:txBody>
      </p:sp>
    </p:spTree>
    <p:extLst>
      <p:ext uri="{BB962C8B-B14F-4D97-AF65-F5344CB8AC3E}">
        <p14:creationId xmlns:p14="http://schemas.microsoft.com/office/powerpoint/2010/main" val="1718362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5541A-9B2C-CC46-D755-93C881A2C65B}"/>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E0A5CA57-67C9-2C35-6A64-AC3F8B9672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EA179463-5BF8-2DA8-B822-2EC4E69BF48A}"/>
              </a:ext>
            </a:extLst>
          </p:cNvPr>
          <p:cNvSpPr txBox="1"/>
          <p:nvPr/>
        </p:nvSpPr>
        <p:spPr>
          <a:xfrm>
            <a:off x="-217096" y="35330"/>
            <a:ext cx="1548736" cy="338554"/>
          </a:xfrm>
          <a:prstGeom prst="rect">
            <a:avLst/>
          </a:prstGeom>
          <a:noFill/>
        </p:spPr>
        <p:txBody>
          <a:bodyPr wrap="square" rtlCol="1">
            <a:spAutoFit/>
          </a:bodyPr>
          <a:lstStyle/>
          <a:p>
            <a:r>
              <a:rPr lang="he-IL" sz="1600" b="1" dirty="0">
                <a:solidFill>
                  <a:schemeClr val="bg1">
                    <a:lumMod val="50000"/>
                  </a:schemeClr>
                </a:solidFill>
              </a:rPr>
              <a:t>דף נח עמוד א</a:t>
            </a:r>
          </a:p>
        </p:txBody>
      </p:sp>
      <p:sp>
        <p:nvSpPr>
          <p:cNvPr id="7" name="TextBox 3">
            <a:extLst>
              <a:ext uri="{FF2B5EF4-FFF2-40B4-BE49-F238E27FC236}">
                <a16:creationId xmlns:a16="http://schemas.microsoft.com/office/drawing/2014/main" id="{84F1C443-FD7D-A054-77C9-1125FAC3D043}"/>
              </a:ext>
            </a:extLst>
          </p:cNvPr>
          <p:cNvSpPr txBox="1"/>
          <p:nvPr/>
        </p:nvSpPr>
        <p:spPr>
          <a:xfrm>
            <a:off x="13822" y="37638"/>
            <a:ext cx="8888451" cy="6524671"/>
          </a:xfrm>
          <a:prstGeom prst="rect">
            <a:avLst/>
          </a:prstGeom>
          <a:noFill/>
        </p:spPr>
        <p:txBody>
          <a:bodyPr wrap="square" rtlCol="1">
            <a:spAutoFit/>
          </a:bodyPr>
          <a:lstStyle/>
          <a:p>
            <a:pPr>
              <a:lnSpc>
                <a:spcPct val="120000"/>
              </a:lnSpc>
            </a:pPr>
            <a:r>
              <a:rPr lang="he-IL" sz="1580" dirty="0" err="1">
                <a:solidFill>
                  <a:srgbClr val="000000"/>
                </a:solidFill>
                <a:latin typeface="Arial" panose="020B0604020202020204" pitchFamily="34" charset="0"/>
              </a:rPr>
              <a:t>א''ר</a:t>
            </a:r>
            <a:r>
              <a:rPr lang="he-IL" sz="1580" dirty="0">
                <a:solidFill>
                  <a:srgbClr val="000000"/>
                </a:solidFill>
                <a:latin typeface="Arial" panose="020B0604020202020204" pitchFamily="34" charset="0"/>
              </a:rPr>
              <a:t> יוחנן: </a:t>
            </a:r>
          </a:p>
          <a:p>
            <a:pPr>
              <a:lnSpc>
                <a:spcPct val="120000"/>
              </a:lnSpc>
            </a:pPr>
            <a:r>
              <a:rPr lang="he-IL" sz="1580" dirty="0">
                <a:solidFill>
                  <a:srgbClr val="000000"/>
                </a:solidFill>
                <a:latin typeface="Arial" panose="020B0604020202020204" pitchFamily="34" charset="0"/>
              </a:rPr>
              <a:t>לעולם ישתדל אדם לרוץ לקראת מלכי ישראל, </a:t>
            </a:r>
          </a:p>
          <a:p>
            <a:pPr>
              <a:lnSpc>
                <a:spcPct val="120000"/>
              </a:lnSpc>
            </a:pPr>
            <a:r>
              <a:rPr lang="he-IL" sz="1580" dirty="0">
                <a:solidFill>
                  <a:srgbClr val="000000"/>
                </a:solidFill>
                <a:latin typeface="Arial" panose="020B0604020202020204" pitchFamily="34" charset="0"/>
              </a:rPr>
              <a:t>ולא לקראת מלכי ישראל בלבד, אלא אפי' לקראת מלכי עובדי כוכבים, </a:t>
            </a:r>
          </a:p>
          <a:p>
            <a:pPr>
              <a:lnSpc>
                <a:spcPct val="120000"/>
              </a:lnSpc>
            </a:pPr>
            <a:r>
              <a:rPr lang="he-IL" sz="1580" dirty="0">
                <a:solidFill>
                  <a:srgbClr val="000000"/>
                </a:solidFill>
                <a:latin typeface="Arial" panose="020B0604020202020204" pitchFamily="34" charset="0"/>
              </a:rPr>
              <a:t>שאם יזכה יבחין בין מלכי ישראל למלכי עובדי כוכבים. </a:t>
            </a:r>
          </a:p>
          <a:p>
            <a:pPr>
              <a:lnSpc>
                <a:spcPct val="120000"/>
              </a:lnSpc>
            </a:pPr>
            <a:endParaRPr lang="he-IL" sz="1580" dirty="0">
              <a:solidFill>
                <a:srgbClr val="000000"/>
              </a:solidFill>
              <a:latin typeface="Arial" panose="020B0604020202020204" pitchFamily="34" charset="0"/>
            </a:endParaRPr>
          </a:p>
          <a:p>
            <a:pPr>
              <a:lnSpc>
                <a:spcPct val="120000"/>
              </a:lnSpc>
            </a:pPr>
            <a:r>
              <a:rPr lang="he-IL" sz="1580" dirty="0">
                <a:solidFill>
                  <a:srgbClr val="000000"/>
                </a:solidFill>
                <a:latin typeface="Arial" panose="020B0604020202020204" pitchFamily="34" charset="0"/>
              </a:rPr>
              <a:t>רב ששת סגי נהור </a:t>
            </a:r>
            <a:r>
              <a:rPr lang="he-IL" sz="1580" dirty="0" err="1">
                <a:solidFill>
                  <a:srgbClr val="000000"/>
                </a:solidFill>
                <a:latin typeface="Arial" panose="020B0604020202020204" pitchFamily="34" charset="0"/>
              </a:rPr>
              <a:t>הוה</a:t>
            </a:r>
            <a:r>
              <a:rPr lang="he-IL" sz="1580" dirty="0">
                <a:solidFill>
                  <a:srgbClr val="000000"/>
                </a:solidFill>
                <a:latin typeface="Arial" panose="020B0604020202020204" pitchFamily="34" charset="0"/>
              </a:rPr>
              <a:t>, </a:t>
            </a:r>
          </a:p>
          <a:p>
            <a:pPr>
              <a:lnSpc>
                <a:spcPct val="120000"/>
              </a:lnSpc>
            </a:pPr>
            <a:r>
              <a:rPr lang="he-IL" sz="1580" dirty="0">
                <a:solidFill>
                  <a:srgbClr val="000000"/>
                </a:solidFill>
                <a:latin typeface="Arial" panose="020B0604020202020204" pitchFamily="34" charset="0"/>
              </a:rPr>
              <a:t>הוו </a:t>
            </a:r>
            <a:r>
              <a:rPr lang="he-IL" sz="1580" dirty="0" err="1">
                <a:solidFill>
                  <a:srgbClr val="000000"/>
                </a:solidFill>
                <a:latin typeface="Arial" panose="020B0604020202020204" pitchFamily="34" charset="0"/>
              </a:rPr>
              <a:t>קאזלי</a:t>
            </a:r>
            <a:r>
              <a:rPr lang="he-IL" sz="1580" dirty="0">
                <a:solidFill>
                  <a:srgbClr val="000000"/>
                </a:solidFill>
                <a:latin typeface="Arial" panose="020B0604020202020204" pitchFamily="34" charset="0"/>
              </a:rPr>
              <a:t> כולי עלמא </a:t>
            </a:r>
            <a:r>
              <a:rPr lang="he-IL" sz="1580" dirty="0" err="1">
                <a:solidFill>
                  <a:srgbClr val="000000"/>
                </a:solidFill>
                <a:latin typeface="Arial" panose="020B0604020202020204" pitchFamily="34" charset="0"/>
              </a:rPr>
              <a:t>לקבולי</a:t>
            </a:r>
            <a:r>
              <a:rPr lang="he-IL" sz="1580" dirty="0">
                <a:solidFill>
                  <a:srgbClr val="000000"/>
                </a:solidFill>
                <a:latin typeface="Arial" panose="020B0604020202020204" pitchFamily="34" charset="0"/>
              </a:rPr>
              <a:t> אפי </a:t>
            </a:r>
            <a:r>
              <a:rPr lang="he-IL" sz="1580" dirty="0" err="1">
                <a:solidFill>
                  <a:srgbClr val="000000"/>
                </a:solidFill>
                <a:latin typeface="Arial" panose="020B0604020202020204" pitchFamily="34" charset="0"/>
              </a:rPr>
              <a:t>מלכא</a:t>
            </a:r>
            <a:r>
              <a:rPr lang="he-IL" sz="1580" dirty="0">
                <a:solidFill>
                  <a:srgbClr val="000000"/>
                </a:solidFill>
                <a:latin typeface="Arial" panose="020B0604020202020204" pitchFamily="34" charset="0"/>
              </a:rPr>
              <a:t>, וקם אזל </a:t>
            </a:r>
            <a:r>
              <a:rPr lang="he-IL" sz="1580" dirty="0" err="1">
                <a:solidFill>
                  <a:srgbClr val="000000"/>
                </a:solidFill>
                <a:latin typeface="Arial" panose="020B0604020202020204" pitchFamily="34" charset="0"/>
              </a:rPr>
              <a:t>בהדייהו</a:t>
            </a:r>
            <a:r>
              <a:rPr lang="he-IL" sz="1580" dirty="0">
                <a:solidFill>
                  <a:srgbClr val="000000"/>
                </a:solidFill>
                <a:latin typeface="Arial" panose="020B0604020202020204" pitchFamily="34" charset="0"/>
              </a:rPr>
              <a:t> רב ששת. </a:t>
            </a:r>
          </a:p>
          <a:p>
            <a:pPr>
              <a:lnSpc>
                <a:spcPct val="120000"/>
              </a:lnSpc>
            </a:pPr>
            <a:r>
              <a:rPr lang="he-IL" sz="1580" dirty="0" err="1">
                <a:solidFill>
                  <a:srgbClr val="000000"/>
                </a:solidFill>
                <a:latin typeface="Arial" panose="020B0604020202020204" pitchFamily="34" charset="0"/>
              </a:rPr>
              <a:t>אשכחיה</a:t>
            </a:r>
            <a:r>
              <a:rPr lang="he-IL" sz="1580" dirty="0">
                <a:solidFill>
                  <a:srgbClr val="000000"/>
                </a:solidFill>
                <a:latin typeface="Arial" panose="020B0604020202020204" pitchFamily="34" charset="0"/>
              </a:rPr>
              <a:t> ההוא צדוקי, אמר ליה: חצבי </a:t>
            </a:r>
            <a:r>
              <a:rPr lang="he-IL" sz="1580" dirty="0" err="1">
                <a:solidFill>
                  <a:srgbClr val="000000"/>
                </a:solidFill>
                <a:latin typeface="Arial" panose="020B0604020202020204" pitchFamily="34" charset="0"/>
              </a:rPr>
              <a:t>לנהרא</a:t>
            </a:r>
            <a:r>
              <a:rPr lang="he-IL" sz="1580" dirty="0">
                <a:solidFill>
                  <a:srgbClr val="000000"/>
                </a:solidFill>
                <a:latin typeface="Arial" panose="020B0604020202020204" pitchFamily="34" charset="0"/>
              </a:rPr>
              <a:t>, כגני </a:t>
            </a:r>
            <a:r>
              <a:rPr lang="he-IL" sz="1580" dirty="0" err="1">
                <a:solidFill>
                  <a:srgbClr val="000000"/>
                </a:solidFill>
                <a:latin typeface="Arial" panose="020B0604020202020204" pitchFamily="34" charset="0"/>
              </a:rPr>
              <a:t>לייא</a:t>
            </a:r>
            <a:r>
              <a:rPr lang="he-IL" sz="1580" dirty="0">
                <a:solidFill>
                  <a:srgbClr val="000000"/>
                </a:solidFill>
                <a:latin typeface="Arial" panose="020B0604020202020204" pitchFamily="34" charset="0"/>
              </a:rPr>
              <a:t>? </a:t>
            </a:r>
          </a:p>
          <a:p>
            <a:pPr>
              <a:lnSpc>
                <a:spcPct val="120000"/>
              </a:lnSpc>
            </a:pPr>
            <a:r>
              <a:rPr lang="he-IL" sz="1580" dirty="0">
                <a:solidFill>
                  <a:srgbClr val="000000"/>
                </a:solidFill>
                <a:latin typeface="Arial" panose="020B0604020202020204" pitchFamily="34" charset="0"/>
              </a:rPr>
              <a:t>אמר ליה: תא חזי </a:t>
            </a:r>
            <a:r>
              <a:rPr lang="he-IL" sz="1580" dirty="0" err="1">
                <a:solidFill>
                  <a:srgbClr val="000000"/>
                </a:solidFill>
                <a:latin typeface="Arial" panose="020B0604020202020204" pitchFamily="34" charset="0"/>
              </a:rPr>
              <a:t>דידענא</a:t>
            </a:r>
            <a:r>
              <a:rPr lang="he-IL" sz="1580" dirty="0">
                <a:solidFill>
                  <a:srgbClr val="000000"/>
                </a:solidFill>
                <a:latin typeface="Arial" panose="020B0604020202020204" pitchFamily="34" charset="0"/>
              </a:rPr>
              <a:t> טפי מינך. </a:t>
            </a:r>
          </a:p>
          <a:p>
            <a:pPr>
              <a:lnSpc>
                <a:spcPct val="120000"/>
              </a:lnSpc>
            </a:pPr>
            <a:endParaRPr lang="he-IL" sz="600" dirty="0">
              <a:solidFill>
                <a:srgbClr val="000000"/>
              </a:solidFill>
              <a:latin typeface="Arial" panose="020B0604020202020204" pitchFamily="34" charset="0"/>
            </a:endParaRPr>
          </a:p>
          <a:p>
            <a:pPr>
              <a:lnSpc>
                <a:spcPct val="120000"/>
              </a:lnSpc>
            </a:pPr>
            <a:r>
              <a:rPr lang="he-IL" sz="1580" dirty="0">
                <a:solidFill>
                  <a:srgbClr val="000000"/>
                </a:solidFill>
                <a:latin typeface="Arial" panose="020B0604020202020204" pitchFamily="34" charset="0"/>
              </a:rPr>
              <a:t>חלף </a:t>
            </a:r>
            <a:r>
              <a:rPr lang="he-IL" sz="1580" dirty="0" err="1">
                <a:solidFill>
                  <a:srgbClr val="000000"/>
                </a:solidFill>
                <a:latin typeface="Arial" panose="020B0604020202020204" pitchFamily="34" charset="0"/>
              </a:rPr>
              <a:t>גונדא</a:t>
            </a:r>
            <a:r>
              <a:rPr lang="he-IL" sz="1580" dirty="0">
                <a:solidFill>
                  <a:srgbClr val="000000"/>
                </a:solidFill>
                <a:latin typeface="Arial" panose="020B0604020202020204" pitchFamily="34" charset="0"/>
              </a:rPr>
              <a:t> </a:t>
            </a:r>
            <a:r>
              <a:rPr lang="he-IL" sz="1580" dirty="0" err="1">
                <a:solidFill>
                  <a:srgbClr val="000000"/>
                </a:solidFill>
                <a:latin typeface="Arial" panose="020B0604020202020204" pitchFamily="34" charset="0"/>
              </a:rPr>
              <a:t>קמייתא</a:t>
            </a:r>
            <a:r>
              <a:rPr lang="he-IL" sz="1580" dirty="0">
                <a:solidFill>
                  <a:srgbClr val="000000"/>
                </a:solidFill>
                <a:latin typeface="Arial" panose="020B0604020202020204" pitchFamily="34" charset="0"/>
              </a:rPr>
              <a:t>, כי </a:t>
            </a:r>
            <a:r>
              <a:rPr lang="he-IL" sz="1580" dirty="0" err="1">
                <a:solidFill>
                  <a:srgbClr val="000000"/>
                </a:solidFill>
                <a:latin typeface="Arial" panose="020B0604020202020204" pitchFamily="34" charset="0"/>
              </a:rPr>
              <a:t>קא</a:t>
            </a:r>
            <a:r>
              <a:rPr lang="he-IL" sz="1580" dirty="0">
                <a:solidFill>
                  <a:srgbClr val="000000"/>
                </a:solidFill>
                <a:latin typeface="Arial" panose="020B0604020202020204" pitchFamily="34" charset="0"/>
              </a:rPr>
              <a:t> </a:t>
            </a:r>
            <a:r>
              <a:rPr lang="he-IL" sz="1580" dirty="0" err="1">
                <a:solidFill>
                  <a:srgbClr val="000000"/>
                </a:solidFill>
                <a:latin typeface="Arial" panose="020B0604020202020204" pitchFamily="34" charset="0"/>
              </a:rPr>
              <a:t>אוושא</a:t>
            </a:r>
            <a:r>
              <a:rPr lang="he-IL" sz="1580" dirty="0">
                <a:solidFill>
                  <a:srgbClr val="000000"/>
                </a:solidFill>
                <a:latin typeface="Arial" panose="020B0604020202020204" pitchFamily="34" charset="0"/>
              </a:rPr>
              <a:t> אמר ליה ההוא צדוקי: אתא </a:t>
            </a:r>
            <a:r>
              <a:rPr lang="he-IL" sz="1580" dirty="0" err="1">
                <a:solidFill>
                  <a:srgbClr val="000000"/>
                </a:solidFill>
                <a:latin typeface="Arial" panose="020B0604020202020204" pitchFamily="34" charset="0"/>
              </a:rPr>
              <a:t>מלכא</a:t>
            </a:r>
            <a:r>
              <a:rPr lang="he-IL" sz="1580" dirty="0">
                <a:solidFill>
                  <a:srgbClr val="000000"/>
                </a:solidFill>
                <a:latin typeface="Arial" panose="020B0604020202020204" pitchFamily="34" charset="0"/>
              </a:rPr>
              <a:t>, אמר ליה רב ששת: לא </a:t>
            </a:r>
            <a:r>
              <a:rPr lang="he-IL" sz="1580" dirty="0" err="1">
                <a:solidFill>
                  <a:srgbClr val="000000"/>
                </a:solidFill>
                <a:latin typeface="Arial" panose="020B0604020202020204" pitchFamily="34" charset="0"/>
              </a:rPr>
              <a:t>קאתי</a:t>
            </a:r>
            <a:r>
              <a:rPr lang="he-IL" sz="1580" dirty="0">
                <a:solidFill>
                  <a:srgbClr val="000000"/>
                </a:solidFill>
                <a:latin typeface="Arial" panose="020B0604020202020204" pitchFamily="34" charset="0"/>
              </a:rPr>
              <a:t>. </a:t>
            </a:r>
          </a:p>
          <a:p>
            <a:pPr>
              <a:lnSpc>
                <a:spcPct val="120000"/>
              </a:lnSpc>
            </a:pPr>
            <a:r>
              <a:rPr lang="he-IL" sz="1580" dirty="0">
                <a:solidFill>
                  <a:srgbClr val="000000"/>
                </a:solidFill>
                <a:latin typeface="Arial" panose="020B0604020202020204" pitchFamily="34" charset="0"/>
              </a:rPr>
              <a:t>חלף </a:t>
            </a:r>
            <a:r>
              <a:rPr lang="he-IL" sz="1580" dirty="0" err="1">
                <a:solidFill>
                  <a:srgbClr val="000000"/>
                </a:solidFill>
                <a:latin typeface="Arial" panose="020B0604020202020204" pitchFamily="34" charset="0"/>
              </a:rPr>
              <a:t>גונדא</a:t>
            </a:r>
            <a:r>
              <a:rPr lang="he-IL" sz="1580" dirty="0">
                <a:solidFill>
                  <a:srgbClr val="000000"/>
                </a:solidFill>
                <a:latin typeface="Arial" panose="020B0604020202020204" pitchFamily="34" charset="0"/>
              </a:rPr>
              <a:t> </a:t>
            </a:r>
            <a:r>
              <a:rPr lang="he-IL" sz="1580" dirty="0" err="1">
                <a:solidFill>
                  <a:srgbClr val="000000"/>
                </a:solidFill>
                <a:latin typeface="Arial" panose="020B0604020202020204" pitchFamily="34" charset="0"/>
              </a:rPr>
              <a:t>תניינא</a:t>
            </a:r>
            <a:r>
              <a:rPr lang="he-IL" sz="1580" dirty="0">
                <a:solidFill>
                  <a:srgbClr val="000000"/>
                </a:solidFill>
                <a:latin typeface="Arial" panose="020B0604020202020204" pitchFamily="34" charset="0"/>
              </a:rPr>
              <a:t>, כי </a:t>
            </a:r>
            <a:r>
              <a:rPr lang="he-IL" sz="1580" dirty="0" err="1">
                <a:solidFill>
                  <a:srgbClr val="000000"/>
                </a:solidFill>
                <a:latin typeface="Arial" panose="020B0604020202020204" pitchFamily="34" charset="0"/>
              </a:rPr>
              <a:t>קא</a:t>
            </a:r>
            <a:r>
              <a:rPr lang="he-IL" sz="1580" dirty="0">
                <a:solidFill>
                  <a:srgbClr val="000000"/>
                </a:solidFill>
                <a:latin typeface="Arial" panose="020B0604020202020204" pitchFamily="34" charset="0"/>
              </a:rPr>
              <a:t> </a:t>
            </a:r>
            <a:r>
              <a:rPr lang="he-IL" sz="1580" dirty="0" err="1">
                <a:solidFill>
                  <a:srgbClr val="000000"/>
                </a:solidFill>
                <a:latin typeface="Arial" panose="020B0604020202020204" pitchFamily="34" charset="0"/>
              </a:rPr>
              <a:t>אוושא</a:t>
            </a:r>
            <a:r>
              <a:rPr lang="he-IL" sz="1580" dirty="0">
                <a:solidFill>
                  <a:srgbClr val="000000"/>
                </a:solidFill>
                <a:latin typeface="Arial" panose="020B0604020202020204" pitchFamily="34" charset="0"/>
              </a:rPr>
              <a:t> אמר ליה ההוא צדוקי: השתא </a:t>
            </a:r>
            <a:r>
              <a:rPr lang="he-IL" sz="1580" dirty="0" err="1">
                <a:solidFill>
                  <a:srgbClr val="000000"/>
                </a:solidFill>
                <a:latin typeface="Arial" panose="020B0604020202020204" pitchFamily="34" charset="0"/>
              </a:rPr>
              <a:t>קא</a:t>
            </a:r>
            <a:r>
              <a:rPr lang="he-IL" sz="1580" dirty="0">
                <a:solidFill>
                  <a:srgbClr val="000000"/>
                </a:solidFill>
                <a:latin typeface="Arial" panose="020B0604020202020204" pitchFamily="34" charset="0"/>
              </a:rPr>
              <a:t> אתי </a:t>
            </a:r>
            <a:r>
              <a:rPr lang="he-IL" sz="1580" dirty="0" err="1">
                <a:solidFill>
                  <a:srgbClr val="000000"/>
                </a:solidFill>
                <a:latin typeface="Arial" panose="020B0604020202020204" pitchFamily="34" charset="0"/>
              </a:rPr>
              <a:t>מלכא</a:t>
            </a:r>
            <a:r>
              <a:rPr lang="he-IL" sz="1580" dirty="0">
                <a:solidFill>
                  <a:srgbClr val="000000"/>
                </a:solidFill>
                <a:latin typeface="Arial" panose="020B0604020202020204" pitchFamily="34" charset="0"/>
              </a:rPr>
              <a:t>, אמר ליה רב ששת: לא </a:t>
            </a:r>
            <a:r>
              <a:rPr lang="he-IL" sz="1580" dirty="0" err="1">
                <a:solidFill>
                  <a:srgbClr val="000000"/>
                </a:solidFill>
                <a:latin typeface="Arial" panose="020B0604020202020204" pitchFamily="34" charset="0"/>
              </a:rPr>
              <a:t>קא</a:t>
            </a:r>
            <a:r>
              <a:rPr lang="he-IL" sz="1580" dirty="0">
                <a:solidFill>
                  <a:srgbClr val="000000"/>
                </a:solidFill>
                <a:latin typeface="Arial" panose="020B0604020202020204" pitchFamily="34" charset="0"/>
              </a:rPr>
              <a:t> אתי </a:t>
            </a:r>
            <a:r>
              <a:rPr lang="he-IL" sz="1580" dirty="0" err="1">
                <a:solidFill>
                  <a:srgbClr val="000000"/>
                </a:solidFill>
                <a:latin typeface="Arial" panose="020B0604020202020204" pitchFamily="34" charset="0"/>
              </a:rPr>
              <a:t>מלכא</a:t>
            </a:r>
            <a:r>
              <a:rPr lang="he-IL" sz="1580" dirty="0">
                <a:solidFill>
                  <a:srgbClr val="000000"/>
                </a:solidFill>
                <a:latin typeface="Arial" panose="020B0604020202020204" pitchFamily="34" charset="0"/>
              </a:rPr>
              <a:t>. </a:t>
            </a:r>
          </a:p>
          <a:p>
            <a:pPr>
              <a:lnSpc>
                <a:spcPct val="120000"/>
              </a:lnSpc>
            </a:pPr>
            <a:r>
              <a:rPr lang="he-IL" sz="1580" dirty="0">
                <a:solidFill>
                  <a:srgbClr val="000000"/>
                </a:solidFill>
                <a:latin typeface="Arial" panose="020B0604020202020204" pitchFamily="34" charset="0"/>
              </a:rPr>
              <a:t>חליף </a:t>
            </a:r>
            <a:r>
              <a:rPr lang="he-IL" sz="1580" dirty="0" err="1">
                <a:solidFill>
                  <a:srgbClr val="000000"/>
                </a:solidFill>
                <a:latin typeface="Arial" panose="020B0604020202020204" pitchFamily="34" charset="0"/>
              </a:rPr>
              <a:t>תליתאי</a:t>
            </a:r>
            <a:r>
              <a:rPr lang="he-IL" sz="1580" dirty="0">
                <a:solidFill>
                  <a:srgbClr val="000000"/>
                </a:solidFill>
                <a:latin typeface="Arial" panose="020B0604020202020204" pitchFamily="34" charset="0"/>
              </a:rPr>
              <a:t>, כי </a:t>
            </a:r>
            <a:r>
              <a:rPr lang="he-IL" sz="1580" dirty="0" err="1">
                <a:solidFill>
                  <a:srgbClr val="000000"/>
                </a:solidFill>
                <a:latin typeface="Arial" panose="020B0604020202020204" pitchFamily="34" charset="0"/>
              </a:rPr>
              <a:t>קא</a:t>
            </a:r>
            <a:r>
              <a:rPr lang="he-IL" sz="1580" dirty="0">
                <a:solidFill>
                  <a:srgbClr val="000000"/>
                </a:solidFill>
                <a:latin typeface="Arial" panose="020B0604020202020204" pitchFamily="34" charset="0"/>
              </a:rPr>
              <a:t> </a:t>
            </a:r>
            <a:r>
              <a:rPr lang="he-IL" sz="1580" dirty="0" err="1">
                <a:solidFill>
                  <a:srgbClr val="000000"/>
                </a:solidFill>
                <a:latin typeface="Arial" panose="020B0604020202020204" pitchFamily="34" charset="0"/>
              </a:rPr>
              <a:t>שתקא</a:t>
            </a:r>
            <a:r>
              <a:rPr lang="he-IL" sz="1580" dirty="0">
                <a:solidFill>
                  <a:srgbClr val="000000"/>
                </a:solidFill>
                <a:latin typeface="Arial" panose="020B0604020202020204" pitchFamily="34" charset="0"/>
              </a:rPr>
              <a:t> אמר ליה רב ששת: ודאי השתא אתי </a:t>
            </a:r>
            <a:r>
              <a:rPr lang="he-IL" sz="1580" dirty="0" err="1">
                <a:solidFill>
                  <a:srgbClr val="000000"/>
                </a:solidFill>
                <a:latin typeface="Arial" panose="020B0604020202020204" pitchFamily="34" charset="0"/>
              </a:rPr>
              <a:t>מלכא</a:t>
            </a:r>
            <a:r>
              <a:rPr lang="he-IL" sz="1580" dirty="0">
                <a:solidFill>
                  <a:srgbClr val="000000"/>
                </a:solidFill>
                <a:latin typeface="Arial" panose="020B0604020202020204" pitchFamily="34" charset="0"/>
              </a:rPr>
              <a:t>. </a:t>
            </a:r>
          </a:p>
          <a:p>
            <a:pPr>
              <a:lnSpc>
                <a:spcPct val="120000"/>
              </a:lnSpc>
            </a:pPr>
            <a:r>
              <a:rPr lang="he-IL" sz="1580" dirty="0">
                <a:solidFill>
                  <a:srgbClr val="000000"/>
                </a:solidFill>
                <a:latin typeface="Arial" panose="020B0604020202020204" pitchFamily="34" charset="0"/>
              </a:rPr>
              <a:t>אמר ליה ההוא צדוקי: מנא לך הא? </a:t>
            </a:r>
          </a:p>
          <a:p>
            <a:pPr>
              <a:lnSpc>
                <a:spcPct val="120000"/>
              </a:lnSpc>
            </a:pPr>
            <a:r>
              <a:rPr lang="he-IL" sz="1580" dirty="0">
                <a:solidFill>
                  <a:srgbClr val="000000"/>
                </a:solidFill>
                <a:latin typeface="Arial" panose="020B0604020202020204" pitchFamily="34" charset="0"/>
              </a:rPr>
              <a:t>אמר ליה: </a:t>
            </a:r>
            <a:r>
              <a:rPr lang="he-IL" sz="1580" dirty="0" err="1">
                <a:solidFill>
                  <a:srgbClr val="000000"/>
                </a:solidFill>
                <a:latin typeface="Arial" panose="020B0604020202020204" pitchFamily="34" charset="0"/>
              </a:rPr>
              <a:t>דמלכותא</a:t>
            </a:r>
            <a:r>
              <a:rPr lang="he-IL" sz="1580" dirty="0">
                <a:solidFill>
                  <a:srgbClr val="000000"/>
                </a:solidFill>
                <a:latin typeface="Arial" panose="020B0604020202020204" pitchFamily="34" charset="0"/>
              </a:rPr>
              <a:t> דארעא כעין </a:t>
            </a:r>
            <a:r>
              <a:rPr lang="he-IL" sz="1580" dirty="0" err="1">
                <a:solidFill>
                  <a:srgbClr val="000000"/>
                </a:solidFill>
                <a:latin typeface="Arial" panose="020B0604020202020204" pitchFamily="34" charset="0"/>
              </a:rPr>
              <a:t>מלכותא</a:t>
            </a:r>
            <a:r>
              <a:rPr lang="he-IL" sz="1580" dirty="0">
                <a:solidFill>
                  <a:srgbClr val="000000"/>
                </a:solidFill>
                <a:latin typeface="Arial" panose="020B0604020202020204" pitchFamily="34" charset="0"/>
              </a:rPr>
              <a:t> </a:t>
            </a:r>
            <a:r>
              <a:rPr lang="he-IL" sz="1580" dirty="0" err="1">
                <a:solidFill>
                  <a:srgbClr val="000000"/>
                </a:solidFill>
                <a:latin typeface="Arial" panose="020B0604020202020204" pitchFamily="34" charset="0"/>
              </a:rPr>
              <a:t>דרקיעא</a:t>
            </a:r>
            <a:r>
              <a:rPr lang="he-IL" sz="1580" dirty="0">
                <a:solidFill>
                  <a:srgbClr val="000000"/>
                </a:solidFill>
                <a:latin typeface="Arial" panose="020B0604020202020204" pitchFamily="34" charset="0"/>
              </a:rPr>
              <a:t>, </a:t>
            </a:r>
            <a:r>
              <a:rPr lang="he-IL" sz="1580" dirty="0" err="1">
                <a:solidFill>
                  <a:srgbClr val="000000"/>
                </a:solidFill>
                <a:latin typeface="Arial" panose="020B0604020202020204" pitchFamily="34" charset="0"/>
              </a:rPr>
              <a:t>דכתיב</a:t>
            </a:r>
            <a:r>
              <a:rPr lang="he-IL" sz="1580" dirty="0">
                <a:solidFill>
                  <a:srgbClr val="000000"/>
                </a:solidFill>
                <a:latin typeface="Arial" panose="020B0604020202020204" pitchFamily="34" charset="0"/>
              </a:rPr>
              <a:t>: "</a:t>
            </a:r>
            <a:r>
              <a:rPr lang="he-IL" sz="1580" dirty="0">
                <a:solidFill>
                  <a:srgbClr val="002060"/>
                </a:solidFill>
                <a:latin typeface="Arial" panose="020B0604020202020204" pitchFamily="34" charset="0"/>
              </a:rPr>
              <a:t>צֵא וְעָמַדְתָּ בָהָר לִפְנֵי ה' וְהִנֵּה ה' עֹבֵר וְרוּחַ גְּדוֹלָה וְחָזָק מְפָרֵק הָרִים וּמְשַׁבֵּר סְלָעִים לִפְנֵי ה' לֹא בָרוּחַ ה' וְאַחַר הָרוּחַ רַעַשׁ לֹא בָרַעַשׁ ה' וְאַחַר הָרַעַשׁ אֵשׁ לֹא בָאֵשׁ ה' וְאַחַר הָאֵשׁ קוֹל דְּמָמָה דַקָּה</a:t>
            </a:r>
            <a:r>
              <a:rPr lang="he-IL" sz="1580" dirty="0">
                <a:solidFill>
                  <a:srgbClr val="000000"/>
                </a:solidFill>
                <a:latin typeface="Arial" panose="020B0604020202020204" pitchFamily="34" charset="0"/>
              </a:rPr>
              <a:t>". </a:t>
            </a:r>
          </a:p>
          <a:p>
            <a:pPr>
              <a:lnSpc>
                <a:spcPct val="120000"/>
              </a:lnSpc>
            </a:pPr>
            <a:endParaRPr lang="he-IL" sz="600" dirty="0">
              <a:solidFill>
                <a:srgbClr val="000000"/>
              </a:solidFill>
              <a:latin typeface="Arial" panose="020B0604020202020204" pitchFamily="34" charset="0"/>
            </a:endParaRPr>
          </a:p>
          <a:p>
            <a:pPr>
              <a:lnSpc>
                <a:spcPct val="120000"/>
              </a:lnSpc>
            </a:pPr>
            <a:r>
              <a:rPr lang="he-IL" sz="1580" dirty="0">
                <a:solidFill>
                  <a:srgbClr val="000000"/>
                </a:solidFill>
                <a:latin typeface="Arial" panose="020B0604020202020204" pitchFamily="34" charset="0"/>
              </a:rPr>
              <a:t>כי אתא </a:t>
            </a:r>
            <a:r>
              <a:rPr lang="he-IL" sz="1580" dirty="0" err="1">
                <a:solidFill>
                  <a:srgbClr val="000000"/>
                </a:solidFill>
                <a:latin typeface="Arial" panose="020B0604020202020204" pitchFamily="34" charset="0"/>
              </a:rPr>
              <a:t>מלכא</a:t>
            </a:r>
            <a:r>
              <a:rPr lang="he-IL" sz="1580" dirty="0">
                <a:solidFill>
                  <a:srgbClr val="000000"/>
                </a:solidFill>
                <a:latin typeface="Arial" panose="020B0604020202020204" pitchFamily="34" charset="0"/>
              </a:rPr>
              <a:t>, פתח רב ששת </a:t>
            </a:r>
            <a:r>
              <a:rPr lang="he-IL" sz="1580" dirty="0" err="1">
                <a:solidFill>
                  <a:srgbClr val="000000"/>
                </a:solidFill>
                <a:latin typeface="Arial" panose="020B0604020202020204" pitchFamily="34" charset="0"/>
              </a:rPr>
              <a:t>וקא</a:t>
            </a:r>
            <a:r>
              <a:rPr lang="he-IL" sz="1580" dirty="0">
                <a:solidFill>
                  <a:srgbClr val="000000"/>
                </a:solidFill>
                <a:latin typeface="Arial" panose="020B0604020202020204" pitchFamily="34" charset="0"/>
              </a:rPr>
              <a:t> מברך ליה. </a:t>
            </a:r>
          </a:p>
          <a:p>
            <a:pPr>
              <a:lnSpc>
                <a:spcPct val="120000"/>
              </a:lnSpc>
            </a:pPr>
            <a:r>
              <a:rPr lang="he-IL" sz="1580" dirty="0">
                <a:solidFill>
                  <a:srgbClr val="000000"/>
                </a:solidFill>
                <a:latin typeface="Arial" panose="020B0604020202020204" pitchFamily="34" charset="0"/>
              </a:rPr>
              <a:t>אמר ליה ההוא צדוקי: למאן דלא חזית ליה </a:t>
            </a:r>
            <a:r>
              <a:rPr lang="he-IL" sz="1580" dirty="0" err="1">
                <a:solidFill>
                  <a:srgbClr val="000000"/>
                </a:solidFill>
                <a:latin typeface="Arial" panose="020B0604020202020204" pitchFamily="34" charset="0"/>
              </a:rPr>
              <a:t>קא</a:t>
            </a:r>
            <a:r>
              <a:rPr lang="he-IL" sz="1580" dirty="0">
                <a:solidFill>
                  <a:srgbClr val="000000"/>
                </a:solidFill>
                <a:latin typeface="Arial" panose="020B0604020202020204" pitchFamily="34" charset="0"/>
              </a:rPr>
              <a:t> מברכת? </a:t>
            </a:r>
          </a:p>
          <a:p>
            <a:pPr>
              <a:lnSpc>
                <a:spcPct val="120000"/>
              </a:lnSpc>
            </a:pPr>
            <a:endParaRPr lang="he-IL" sz="600" dirty="0">
              <a:solidFill>
                <a:srgbClr val="000000"/>
              </a:solidFill>
              <a:latin typeface="Arial" panose="020B0604020202020204" pitchFamily="34" charset="0"/>
            </a:endParaRPr>
          </a:p>
          <a:p>
            <a:pPr>
              <a:lnSpc>
                <a:spcPct val="120000"/>
              </a:lnSpc>
            </a:pPr>
            <a:r>
              <a:rPr lang="he-IL" sz="1580" dirty="0">
                <a:solidFill>
                  <a:srgbClr val="000000"/>
                </a:solidFill>
                <a:latin typeface="Arial" panose="020B0604020202020204" pitchFamily="34" charset="0"/>
              </a:rPr>
              <a:t>ומאי הוי עליה </a:t>
            </a:r>
            <a:r>
              <a:rPr lang="he-IL" sz="1580" dirty="0" err="1">
                <a:solidFill>
                  <a:srgbClr val="000000"/>
                </a:solidFill>
                <a:latin typeface="Arial" panose="020B0604020202020204" pitchFamily="34" charset="0"/>
              </a:rPr>
              <a:t>דההוא</a:t>
            </a:r>
            <a:r>
              <a:rPr lang="he-IL" sz="1580" dirty="0">
                <a:solidFill>
                  <a:srgbClr val="000000"/>
                </a:solidFill>
                <a:latin typeface="Arial" panose="020B0604020202020204" pitchFamily="34" charset="0"/>
              </a:rPr>
              <a:t> צדוקי? </a:t>
            </a:r>
          </a:p>
          <a:p>
            <a:pPr>
              <a:lnSpc>
                <a:spcPct val="120000"/>
              </a:lnSpc>
            </a:pPr>
            <a:r>
              <a:rPr lang="he-IL" sz="1580" dirty="0">
                <a:solidFill>
                  <a:srgbClr val="000000"/>
                </a:solidFill>
                <a:latin typeface="Arial" panose="020B0604020202020204" pitchFamily="34" charset="0"/>
              </a:rPr>
              <a:t>איכא </a:t>
            </a:r>
            <a:r>
              <a:rPr lang="he-IL" sz="1580" dirty="0" err="1">
                <a:solidFill>
                  <a:srgbClr val="000000"/>
                </a:solidFill>
                <a:latin typeface="Arial" panose="020B0604020202020204" pitchFamily="34" charset="0"/>
              </a:rPr>
              <a:t>דאמרי</a:t>
            </a:r>
            <a:r>
              <a:rPr lang="he-IL" sz="1580" dirty="0">
                <a:solidFill>
                  <a:srgbClr val="000000"/>
                </a:solidFill>
                <a:latin typeface="Arial" panose="020B0604020202020204" pitchFamily="34" charset="0"/>
              </a:rPr>
              <a:t>: </a:t>
            </a:r>
            <a:r>
              <a:rPr lang="he-IL" sz="1580" dirty="0" err="1">
                <a:solidFill>
                  <a:srgbClr val="000000"/>
                </a:solidFill>
                <a:latin typeface="Arial" panose="020B0604020202020204" pitchFamily="34" charset="0"/>
              </a:rPr>
              <a:t>חברוהי</a:t>
            </a:r>
            <a:r>
              <a:rPr lang="he-IL" sz="1580" dirty="0">
                <a:solidFill>
                  <a:srgbClr val="000000"/>
                </a:solidFill>
                <a:latin typeface="Arial" panose="020B0604020202020204" pitchFamily="34" charset="0"/>
              </a:rPr>
              <a:t> </a:t>
            </a:r>
            <a:r>
              <a:rPr lang="he-IL" sz="1580" dirty="0" err="1">
                <a:solidFill>
                  <a:srgbClr val="000000"/>
                </a:solidFill>
                <a:latin typeface="Arial" panose="020B0604020202020204" pitchFamily="34" charset="0"/>
              </a:rPr>
              <a:t>כחלינהו</a:t>
            </a:r>
            <a:r>
              <a:rPr lang="he-IL" sz="1580" dirty="0">
                <a:solidFill>
                  <a:srgbClr val="000000"/>
                </a:solidFill>
                <a:latin typeface="Arial" panose="020B0604020202020204" pitchFamily="34" charset="0"/>
              </a:rPr>
              <a:t> לעיניה, </a:t>
            </a:r>
          </a:p>
          <a:p>
            <a:pPr>
              <a:lnSpc>
                <a:spcPct val="120000"/>
              </a:lnSpc>
            </a:pPr>
            <a:r>
              <a:rPr lang="he-IL" sz="1580" dirty="0">
                <a:solidFill>
                  <a:srgbClr val="000000"/>
                </a:solidFill>
                <a:latin typeface="Arial" panose="020B0604020202020204" pitchFamily="34" charset="0"/>
              </a:rPr>
              <a:t>ואיכא </a:t>
            </a:r>
            <a:r>
              <a:rPr lang="he-IL" sz="1580" dirty="0" err="1">
                <a:solidFill>
                  <a:srgbClr val="000000"/>
                </a:solidFill>
                <a:latin typeface="Arial" panose="020B0604020202020204" pitchFamily="34" charset="0"/>
              </a:rPr>
              <a:t>דאמרי</a:t>
            </a:r>
            <a:r>
              <a:rPr lang="he-IL" sz="1580" dirty="0">
                <a:solidFill>
                  <a:srgbClr val="000000"/>
                </a:solidFill>
                <a:latin typeface="Arial" panose="020B0604020202020204" pitchFamily="34" charset="0"/>
              </a:rPr>
              <a:t>: רב ששת נתן עיניו בו ונעשה גל של עצמות.</a:t>
            </a:r>
          </a:p>
        </p:txBody>
      </p:sp>
      <p:sp>
        <p:nvSpPr>
          <p:cNvPr id="8" name="תיבת טקסט 7">
            <a:extLst>
              <a:ext uri="{FF2B5EF4-FFF2-40B4-BE49-F238E27FC236}">
                <a16:creationId xmlns:a16="http://schemas.microsoft.com/office/drawing/2014/main" id="{3EE9EB99-40D4-9FF7-04E4-B4BC437DF187}"/>
              </a:ext>
            </a:extLst>
          </p:cNvPr>
          <p:cNvSpPr txBox="1"/>
          <p:nvPr/>
        </p:nvSpPr>
        <p:spPr>
          <a:xfrm>
            <a:off x="8770138" y="50243"/>
            <a:ext cx="360040" cy="1815882"/>
          </a:xfrm>
          <a:prstGeom prst="rect">
            <a:avLst/>
          </a:prstGeom>
          <a:noFill/>
        </p:spPr>
        <p:txBody>
          <a:bodyPr wrap="square" rtlCol="1">
            <a:spAutoFit/>
          </a:bodyPr>
          <a:lstStyle/>
          <a:p>
            <a:r>
              <a:rPr lang="he-IL" sz="1600" dirty="0"/>
              <a:t>○</a:t>
            </a:r>
          </a:p>
          <a:p>
            <a:endParaRPr lang="he-IL" sz="1600" dirty="0"/>
          </a:p>
          <a:p>
            <a:endParaRPr lang="he-IL" sz="1600" dirty="0"/>
          </a:p>
          <a:p>
            <a:endParaRPr lang="he-IL" sz="1600" dirty="0"/>
          </a:p>
          <a:p>
            <a:endParaRPr lang="he-IL" sz="1500" dirty="0"/>
          </a:p>
          <a:p>
            <a:endParaRPr lang="he-IL" sz="1600" dirty="0"/>
          </a:p>
          <a:p>
            <a:r>
              <a:rPr lang="he-IL" sz="1600" dirty="0"/>
              <a:t>○</a:t>
            </a:r>
          </a:p>
        </p:txBody>
      </p:sp>
    </p:spTree>
    <p:extLst>
      <p:ext uri="{BB962C8B-B14F-4D97-AF65-F5344CB8AC3E}">
        <p14:creationId xmlns:p14="http://schemas.microsoft.com/office/powerpoint/2010/main" val="2482664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5541A-9B2C-CC46-D755-93C881A2C65B}"/>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E0A5CA57-67C9-2C35-6A64-AC3F8B9672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EA179463-5BF8-2DA8-B822-2EC4E69BF48A}"/>
              </a:ext>
            </a:extLst>
          </p:cNvPr>
          <p:cNvSpPr txBox="1"/>
          <p:nvPr/>
        </p:nvSpPr>
        <p:spPr>
          <a:xfrm>
            <a:off x="-217096" y="35330"/>
            <a:ext cx="1548736" cy="338554"/>
          </a:xfrm>
          <a:prstGeom prst="rect">
            <a:avLst/>
          </a:prstGeom>
          <a:noFill/>
        </p:spPr>
        <p:txBody>
          <a:bodyPr wrap="square" rtlCol="1">
            <a:spAutoFit/>
          </a:bodyPr>
          <a:lstStyle/>
          <a:p>
            <a:r>
              <a:rPr lang="he-IL" sz="1600" b="1" dirty="0">
                <a:solidFill>
                  <a:schemeClr val="bg1">
                    <a:lumMod val="50000"/>
                  </a:schemeClr>
                </a:solidFill>
              </a:rPr>
              <a:t>דף נח עמוד א</a:t>
            </a:r>
          </a:p>
        </p:txBody>
      </p:sp>
      <p:sp>
        <p:nvSpPr>
          <p:cNvPr id="7" name="TextBox 3">
            <a:extLst>
              <a:ext uri="{FF2B5EF4-FFF2-40B4-BE49-F238E27FC236}">
                <a16:creationId xmlns:a16="http://schemas.microsoft.com/office/drawing/2014/main" id="{84F1C443-FD7D-A054-77C9-1125FAC3D043}"/>
              </a:ext>
            </a:extLst>
          </p:cNvPr>
          <p:cNvSpPr txBox="1"/>
          <p:nvPr/>
        </p:nvSpPr>
        <p:spPr>
          <a:xfrm>
            <a:off x="-74964" y="125021"/>
            <a:ext cx="8856984" cy="6288388"/>
          </a:xfrm>
          <a:prstGeom prst="rect">
            <a:avLst/>
          </a:prstGeom>
          <a:noFill/>
        </p:spPr>
        <p:txBody>
          <a:bodyPr wrap="square" rtlCol="1">
            <a:spAutoFit/>
          </a:bodyPr>
          <a:lstStyle/>
          <a:p>
            <a:pPr>
              <a:lnSpc>
                <a:spcPct val="120000"/>
              </a:lnSpc>
            </a:pPr>
            <a:r>
              <a:rPr lang="he-IL" sz="1600" dirty="0">
                <a:solidFill>
                  <a:srgbClr val="000000"/>
                </a:solidFill>
                <a:latin typeface="Arial" panose="020B0604020202020204" pitchFamily="34" charset="0"/>
              </a:rPr>
              <a:t>ר' </a:t>
            </a:r>
            <a:r>
              <a:rPr lang="he-IL" sz="1600" dirty="0" err="1">
                <a:solidFill>
                  <a:srgbClr val="000000"/>
                </a:solidFill>
                <a:latin typeface="Arial" panose="020B0604020202020204" pitchFamily="34" charset="0"/>
              </a:rPr>
              <a:t>שילא</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נגדיה</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לההוא</a:t>
            </a:r>
            <a:r>
              <a:rPr lang="he-IL" sz="1600" dirty="0">
                <a:solidFill>
                  <a:srgbClr val="000000"/>
                </a:solidFill>
                <a:latin typeface="Arial" panose="020B0604020202020204" pitchFamily="34" charset="0"/>
              </a:rPr>
              <a:t> גברא </a:t>
            </a:r>
            <a:r>
              <a:rPr lang="he-IL" sz="1600" dirty="0" err="1">
                <a:solidFill>
                  <a:srgbClr val="000000"/>
                </a:solidFill>
                <a:latin typeface="Arial" panose="020B0604020202020204" pitchFamily="34" charset="0"/>
              </a:rPr>
              <a:t>דבעל</a:t>
            </a:r>
            <a:r>
              <a:rPr lang="he-IL" sz="1600" dirty="0">
                <a:solidFill>
                  <a:srgbClr val="000000"/>
                </a:solidFill>
                <a:latin typeface="Arial" panose="020B0604020202020204" pitchFamily="34" charset="0"/>
              </a:rPr>
              <a:t> מצרית, </a:t>
            </a:r>
          </a:p>
          <a:p>
            <a:pPr>
              <a:lnSpc>
                <a:spcPct val="120000"/>
              </a:lnSpc>
            </a:pPr>
            <a:r>
              <a:rPr lang="he-IL" sz="1600" dirty="0">
                <a:solidFill>
                  <a:srgbClr val="000000"/>
                </a:solidFill>
                <a:latin typeface="Arial" panose="020B0604020202020204" pitchFamily="34" charset="0"/>
              </a:rPr>
              <a:t>אזל אכל ביה קורצי בי </a:t>
            </a:r>
            <a:r>
              <a:rPr lang="he-IL" sz="1600" dirty="0" err="1">
                <a:solidFill>
                  <a:srgbClr val="000000"/>
                </a:solidFill>
                <a:latin typeface="Arial" panose="020B0604020202020204" pitchFamily="34" charset="0"/>
              </a:rPr>
              <a:t>מלכא</a:t>
            </a:r>
            <a:r>
              <a:rPr lang="he-IL" sz="1600" dirty="0">
                <a:solidFill>
                  <a:srgbClr val="000000"/>
                </a:solidFill>
                <a:latin typeface="Arial" panose="020B0604020202020204" pitchFamily="34" charset="0"/>
              </a:rPr>
              <a:t>, אמר: איכא חד גברא </a:t>
            </a:r>
            <a:r>
              <a:rPr lang="he-IL" sz="1600" dirty="0" err="1">
                <a:solidFill>
                  <a:srgbClr val="000000"/>
                </a:solidFill>
                <a:latin typeface="Arial" panose="020B0604020202020204" pitchFamily="34" charset="0"/>
              </a:rPr>
              <a:t>ביהודאי</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דקא</a:t>
            </a:r>
            <a:r>
              <a:rPr lang="he-IL" sz="1600" dirty="0">
                <a:solidFill>
                  <a:srgbClr val="000000"/>
                </a:solidFill>
                <a:latin typeface="Arial" panose="020B0604020202020204" pitchFamily="34" charset="0"/>
              </a:rPr>
              <a:t> דיין </a:t>
            </a:r>
            <a:r>
              <a:rPr lang="he-IL" sz="1600" dirty="0" err="1">
                <a:solidFill>
                  <a:srgbClr val="000000"/>
                </a:solidFill>
                <a:latin typeface="Arial" panose="020B0604020202020204" pitchFamily="34" charset="0"/>
              </a:rPr>
              <a:t>דינא</a:t>
            </a:r>
            <a:r>
              <a:rPr lang="he-IL" sz="1600" dirty="0">
                <a:solidFill>
                  <a:srgbClr val="000000"/>
                </a:solidFill>
                <a:latin typeface="Arial" panose="020B0604020202020204" pitchFamily="34" charset="0"/>
              </a:rPr>
              <a:t> בלא </a:t>
            </a:r>
            <a:r>
              <a:rPr lang="he-IL" sz="1600" dirty="0" err="1">
                <a:solidFill>
                  <a:srgbClr val="000000"/>
                </a:solidFill>
                <a:latin typeface="Arial" panose="020B0604020202020204" pitchFamily="34" charset="0"/>
              </a:rPr>
              <a:t>הרמנא</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דמלכא</a:t>
            </a:r>
            <a:r>
              <a:rPr lang="he-IL" sz="1600" dirty="0">
                <a:solidFill>
                  <a:srgbClr val="000000"/>
                </a:solidFill>
                <a:latin typeface="Arial" panose="020B0604020202020204" pitchFamily="34" charset="0"/>
              </a:rPr>
              <a:t>. </a:t>
            </a:r>
          </a:p>
          <a:p>
            <a:pPr>
              <a:lnSpc>
                <a:spcPct val="120000"/>
              </a:lnSpc>
            </a:pPr>
            <a:endParaRPr lang="he-IL" sz="1100" dirty="0">
              <a:solidFill>
                <a:srgbClr val="000000"/>
              </a:solidFill>
              <a:latin typeface="Arial" panose="020B0604020202020204" pitchFamily="34" charset="0"/>
            </a:endParaRPr>
          </a:p>
          <a:p>
            <a:pPr>
              <a:lnSpc>
                <a:spcPct val="120000"/>
              </a:lnSpc>
            </a:pPr>
            <a:r>
              <a:rPr lang="he-IL" sz="1600" dirty="0">
                <a:solidFill>
                  <a:srgbClr val="000000"/>
                </a:solidFill>
                <a:latin typeface="Arial" panose="020B0604020202020204" pitchFamily="34" charset="0"/>
              </a:rPr>
              <a:t>שדר עליה </a:t>
            </a:r>
            <a:r>
              <a:rPr lang="he-IL" sz="1600" dirty="0" err="1">
                <a:solidFill>
                  <a:srgbClr val="000000"/>
                </a:solidFill>
                <a:latin typeface="Arial" panose="020B0604020202020204" pitchFamily="34" charset="0"/>
              </a:rPr>
              <a:t>פריסתקא</a:t>
            </a:r>
            <a:r>
              <a:rPr lang="he-IL" sz="1600" dirty="0">
                <a:solidFill>
                  <a:srgbClr val="000000"/>
                </a:solidFill>
                <a:latin typeface="Arial" panose="020B0604020202020204" pitchFamily="34" charset="0"/>
              </a:rPr>
              <a:t>, </a:t>
            </a:r>
          </a:p>
          <a:p>
            <a:pPr>
              <a:lnSpc>
                <a:spcPct val="120000"/>
              </a:lnSpc>
            </a:pPr>
            <a:r>
              <a:rPr lang="he-IL" sz="1600" dirty="0">
                <a:solidFill>
                  <a:srgbClr val="000000"/>
                </a:solidFill>
                <a:latin typeface="Arial" panose="020B0604020202020204" pitchFamily="34" charset="0"/>
              </a:rPr>
              <a:t>כי אתא, אמרי ליה: מה טעמא </a:t>
            </a:r>
            <a:r>
              <a:rPr lang="he-IL" sz="1600" dirty="0" err="1">
                <a:solidFill>
                  <a:srgbClr val="000000"/>
                </a:solidFill>
                <a:latin typeface="Arial" panose="020B0604020202020204" pitchFamily="34" charset="0"/>
              </a:rPr>
              <a:t>נגדתיה</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להאי</a:t>
            </a:r>
            <a:r>
              <a:rPr lang="he-IL" sz="1600" dirty="0">
                <a:solidFill>
                  <a:srgbClr val="000000"/>
                </a:solidFill>
                <a:latin typeface="Arial" panose="020B0604020202020204" pitchFamily="34" charset="0"/>
              </a:rPr>
              <a:t>? </a:t>
            </a:r>
          </a:p>
          <a:p>
            <a:pPr>
              <a:lnSpc>
                <a:spcPct val="120000"/>
              </a:lnSpc>
            </a:pPr>
            <a:r>
              <a:rPr lang="he-IL" sz="1600" dirty="0">
                <a:solidFill>
                  <a:srgbClr val="000000"/>
                </a:solidFill>
                <a:latin typeface="Arial" panose="020B0604020202020204" pitchFamily="34" charset="0"/>
              </a:rPr>
              <a:t>אמר להו: </a:t>
            </a:r>
            <a:r>
              <a:rPr lang="he-IL" sz="1600" dirty="0" err="1">
                <a:solidFill>
                  <a:srgbClr val="000000"/>
                </a:solidFill>
                <a:latin typeface="Arial" panose="020B0604020202020204" pitchFamily="34" charset="0"/>
              </a:rPr>
              <a:t>דבא</a:t>
            </a:r>
            <a:r>
              <a:rPr lang="he-IL" sz="1600" dirty="0">
                <a:solidFill>
                  <a:srgbClr val="000000"/>
                </a:solidFill>
                <a:latin typeface="Arial" panose="020B0604020202020204" pitchFamily="34" charset="0"/>
              </a:rPr>
              <a:t> על </a:t>
            </a:r>
            <a:r>
              <a:rPr lang="he-IL" sz="1600" dirty="0" err="1">
                <a:solidFill>
                  <a:srgbClr val="000000"/>
                </a:solidFill>
                <a:latin typeface="Arial" panose="020B0604020202020204" pitchFamily="34" charset="0"/>
              </a:rPr>
              <a:t>חמרתא</a:t>
            </a:r>
            <a:r>
              <a:rPr lang="he-IL" sz="1600" dirty="0">
                <a:solidFill>
                  <a:srgbClr val="000000"/>
                </a:solidFill>
                <a:latin typeface="Arial" panose="020B0604020202020204" pitchFamily="34" charset="0"/>
              </a:rPr>
              <a:t>. </a:t>
            </a:r>
          </a:p>
          <a:p>
            <a:pPr>
              <a:lnSpc>
                <a:spcPct val="120000"/>
              </a:lnSpc>
            </a:pPr>
            <a:r>
              <a:rPr lang="he-IL" sz="1600" dirty="0">
                <a:solidFill>
                  <a:srgbClr val="000000"/>
                </a:solidFill>
                <a:latin typeface="Arial" panose="020B0604020202020204" pitchFamily="34" charset="0"/>
              </a:rPr>
              <a:t>אמרי ליה: </a:t>
            </a:r>
            <a:r>
              <a:rPr lang="he-IL" sz="1600" dirty="0" err="1">
                <a:solidFill>
                  <a:srgbClr val="000000"/>
                </a:solidFill>
                <a:latin typeface="Arial" panose="020B0604020202020204" pitchFamily="34" charset="0"/>
              </a:rPr>
              <a:t>אית</a:t>
            </a:r>
            <a:r>
              <a:rPr lang="he-IL" sz="1600" dirty="0">
                <a:solidFill>
                  <a:srgbClr val="000000"/>
                </a:solidFill>
                <a:latin typeface="Arial" panose="020B0604020202020204" pitchFamily="34" charset="0"/>
              </a:rPr>
              <a:t> לך סהדי? </a:t>
            </a:r>
          </a:p>
          <a:p>
            <a:pPr>
              <a:lnSpc>
                <a:spcPct val="120000"/>
              </a:lnSpc>
            </a:pPr>
            <a:r>
              <a:rPr lang="he-IL" sz="1600" dirty="0">
                <a:solidFill>
                  <a:srgbClr val="000000"/>
                </a:solidFill>
                <a:latin typeface="Arial" panose="020B0604020202020204" pitchFamily="34" charset="0"/>
              </a:rPr>
              <a:t>אמר להו: אין. </a:t>
            </a:r>
          </a:p>
          <a:p>
            <a:pPr>
              <a:lnSpc>
                <a:spcPct val="120000"/>
              </a:lnSpc>
            </a:pPr>
            <a:r>
              <a:rPr lang="he-IL" sz="1600" dirty="0">
                <a:solidFill>
                  <a:srgbClr val="000000"/>
                </a:solidFill>
                <a:latin typeface="Arial" panose="020B0604020202020204" pitchFamily="34" charset="0"/>
              </a:rPr>
              <a:t>אתא אליהו </a:t>
            </a:r>
            <a:r>
              <a:rPr lang="he-IL" sz="1600" dirty="0" err="1">
                <a:solidFill>
                  <a:srgbClr val="000000"/>
                </a:solidFill>
                <a:latin typeface="Arial" panose="020B0604020202020204" pitchFamily="34" charset="0"/>
              </a:rPr>
              <a:t>אדמי</a:t>
            </a:r>
            <a:r>
              <a:rPr lang="he-IL" sz="1600" dirty="0">
                <a:solidFill>
                  <a:srgbClr val="000000"/>
                </a:solidFill>
                <a:latin typeface="Arial" panose="020B0604020202020204" pitchFamily="34" charset="0"/>
              </a:rPr>
              <a:t> ליה </a:t>
            </a:r>
            <a:r>
              <a:rPr lang="he-IL" sz="1600" dirty="0" err="1">
                <a:solidFill>
                  <a:srgbClr val="000000"/>
                </a:solidFill>
                <a:latin typeface="Arial" panose="020B0604020202020204" pitchFamily="34" charset="0"/>
              </a:rPr>
              <a:t>כאיניש</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ואסהיד</a:t>
            </a:r>
            <a:r>
              <a:rPr lang="he-IL" sz="1600" dirty="0">
                <a:solidFill>
                  <a:srgbClr val="000000"/>
                </a:solidFill>
                <a:latin typeface="Arial" panose="020B0604020202020204" pitchFamily="34" charset="0"/>
              </a:rPr>
              <a:t>. </a:t>
            </a:r>
          </a:p>
          <a:p>
            <a:pPr>
              <a:lnSpc>
                <a:spcPct val="120000"/>
              </a:lnSpc>
            </a:pPr>
            <a:r>
              <a:rPr lang="he-IL" sz="1600" dirty="0">
                <a:solidFill>
                  <a:srgbClr val="000000"/>
                </a:solidFill>
                <a:latin typeface="Arial" panose="020B0604020202020204" pitchFamily="34" charset="0"/>
              </a:rPr>
              <a:t>אמרי ליה: אי הכי, בר קטלא הוא! </a:t>
            </a:r>
          </a:p>
          <a:p>
            <a:pPr>
              <a:lnSpc>
                <a:spcPct val="120000"/>
              </a:lnSpc>
            </a:pPr>
            <a:r>
              <a:rPr lang="he-IL" sz="1600" dirty="0">
                <a:solidFill>
                  <a:srgbClr val="000000"/>
                </a:solidFill>
                <a:latin typeface="Arial" panose="020B0604020202020204" pitchFamily="34" charset="0"/>
              </a:rPr>
              <a:t>אמר להו: אנן </a:t>
            </a:r>
            <a:r>
              <a:rPr lang="he-IL" sz="1600" dirty="0" err="1">
                <a:solidFill>
                  <a:srgbClr val="000000"/>
                </a:solidFill>
                <a:latin typeface="Arial" panose="020B0604020202020204" pitchFamily="34" charset="0"/>
              </a:rPr>
              <a:t>מיומא</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דגלינן</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מארעין</a:t>
            </a:r>
            <a:r>
              <a:rPr lang="he-IL" sz="1600" dirty="0">
                <a:solidFill>
                  <a:srgbClr val="000000"/>
                </a:solidFill>
                <a:latin typeface="Arial" panose="020B0604020202020204" pitchFamily="34" charset="0"/>
              </a:rPr>
              <a:t> לית לן </a:t>
            </a:r>
            <a:r>
              <a:rPr lang="he-IL" sz="1600" dirty="0" err="1">
                <a:solidFill>
                  <a:srgbClr val="000000"/>
                </a:solidFill>
                <a:latin typeface="Arial" panose="020B0604020202020204" pitchFamily="34" charset="0"/>
              </a:rPr>
              <a:t>רשותא</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למקטל</a:t>
            </a:r>
            <a:r>
              <a:rPr lang="he-IL" sz="1600" dirty="0">
                <a:solidFill>
                  <a:srgbClr val="000000"/>
                </a:solidFill>
                <a:latin typeface="Arial" panose="020B0604020202020204" pitchFamily="34" charset="0"/>
              </a:rPr>
              <a:t>, אתון מאי </a:t>
            </a:r>
            <a:r>
              <a:rPr lang="he-IL" sz="1600" dirty="0" err="1">
                <a:solidFill>
                  <a:srgbClr val="000000"/>
                </a:solidFill>
                <a:latin typeface="Arial" panose="020B0604020202020204" pitchFamily="34" charset="0"/>
              </a:rPr>
              <a:t>דבעיתון</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עבידו</a:t>
            </a:r>
            <a:r>
              <a:rPr lang="he-IL" sz="1600" dirty="0">
                <a:solidFill>
                  <a:srgbClr val="000000"/>
                </a:solidFill>
                <a:latin typeface="Arial" panose="020B0604020202020204" pitchFamily="34" charset="0"/>
              </a:rPr>
              <a:t> ביה. </a:t>
            </a:r>
          </a:p>
          <a:p>
            <a:pPr>
              <a:lnSpc>
                <a:spcPct val="120000"/>
              </a:lnSpc>
            </a:pPr>
            <a:br>
              <a:rPr lang="en-US" sz="1100" dirty="0">
                <a:solidFill>
                  <a:srgbClr val="000000"/>
                </a:solidFill>
                <a:latin typeface="Arial" panose="020B0604020202020204" pitchFamily="34" charset="0"/>
              </a:rPr>
            </a:br>
            <a:r>
              <a:rPr lang="he-IL" sz="1600" dirty="0">
                <a:solidFill>
                  <a:srgbClr val="000000"/>
                </a:solidFill>
                <a:latin typeface="Arial" panose="020B0604020202020204" pitchFamily="34" charset="0"/>
              </a:rPr>
              <a:t>עד </a:t>
            </a:r>
            <a:r>
              <a:rPr lang="he-IL" sz="1600" dirty="0" err="1">
                <a:solidFill>
                  <a:srgbClr val="000000"/>
                </a:solidFill>
                <a:latin typeface="Arial" panose="020B0604020202020204" pitchFamily="34" charset="0"/>
              </a:rPr>
              <a:t>דמעייני</a:t>
            </a:r>
            <a:r>
              <a:rPr lang="he-IL" sz="1600" dirty="0">
                <a:solidFill>
                  <a:srgbClr val="000000"/>
                </a:solidFill>
                <a:latin typeface="Arial" panose="020B0604020202020204" pitchFamily="34" charset="0"/>
              </a:rPr>
              <a:t> ביה </a:t>
            </a:r>
            <a:r>
              <a:rPr lang="he-IL" sz="1600" dirty="0" err="1">
                <a:solidFill>
                  <a:srgbClr val="000000"/>
                </a:solidFill>
                <a:latin typeface="Arial" panose="020B0604020202020204" pitchFamily="34" charset="0"/>
              </a:rPr>
              <a:t>בדינא</a:t>
            </a:r>
            <a:r>
              <a:rPr lang="he-IL" sz="1600" dirty="0">
                <a:solidFill>
                  <a:srgbClr val="000000"/>
                </a:solidFill>
                <a:latin typeface="Arial" panose="020B0604020202020204" pitchFamily="34" charset="0"/>
              </a:rPr>
              <a:t>, פתח ר' </a:t>
            </a:r>
            <a:r>
              <a:rPr lang="he-IL" sz="1600" dirty="0" err="1">
                <a:solidFill>
                  <a:srgbClr val="000000"/>
                </a:solidFill>
                <a:latin typeface="Arial" panose="020B0604020202020204" pitchFamily="34" charset="0"/>
              </a:rPr>
              <a:t>שילא</a:t>
            </a:r>
            <a:r>
              <a:rPr lang="he-IL" sz="1600" dirty="0">
                <a:solidFill>
                  <a:srgbClr val="000000"/>
                </a:solidFill>
                <a:latin typeface="Arial" panose="020B0604020202020204" pitchFamily="34" charset="0"/>
              </a:rPr>
              <a:t> ואמר: "</a:t>
            </a:r>
            <a:r>
              <a:rPr lang="he-IL" sz="1600" dirty="0">
                <a:solidFill>
                  <a:srgbClr val="002060"/>
                </a:solidFill>
                <a:latin typeface="Arial" panose="020B0604020202020204" pitchFamily="34" charset="0"/>
              </a:rPr>
              <a:t>לְךָ ה' הַגְּדֻלָּה וְהַגְּבוּרָה</a:t>
            </a:r>
            <a:r>
              <a:rPr lang="he-IL" sz="1600" dirty="0">
                <a:solidFill>
                  <a:srgbClr val="000000"/>
                </a:solidFill>
                <a:latin typeface="Arial" panose="020B0604020202020204" pitchFamily="34" charset="0"/>
              </a:rPr>
              <a:t>" וגו', </a:t>
            </a:r>
          </a:p>
          <a:p>
            <a:pPr>
              <a:lnSpc>
                <a:spcPct val="120000"/>
              </a:lnSpc>
            </a:pPr>
            <a:r>
              <a:rPr lang="he-IL" sz="1600" dirty="0">
                <a:solidFill>
                  <a:srgbClr val="000000"/>
                </a:solidFill>
                <a:latin typeface="Arial" panose="020B0604020202020204" pitchFamily="34" charset="0"/>
              </a:rPr>
              <a:t>אמרי ליה: מאי </a:t>
            </a:r>
            <a:r>
              <a:rPr lang="he-IL" sz="1600" dirty="0" err="1">
                <a:solidFill>
                  <a:srgbClr val="000000"/>
                </a:solidFill>
                <a:latin typeface="Arial" panose="020B0604020202020204" pitchFamily="34" charset="0"/>
              </a:rPr>
              <a:t>קאמרת</a:t>
            </a:r>
            <a:r>
              <a:rPr lang="he-IL" sz="1600" dirty="0">
                <a:solidFill>
                  <a:srgbClr val="000000"/>
                </a:solidFill>
                <a:latin typeface="Arial" panose="020B0604020202020204" pitchFamily="34" charset="0"/>
              </a:rPr>
              <a:t>? </a:t>
            </a:r>
          </a:p>
          <a:p>
            <a:pPr>
              <a:lnSpc>
                <a:spcPct val="120000"/>
              </a:lnSpc>
            </a:pPr>
            <a:r>
              <a:rPr lang="he-IL" sz="1600" dirty="0">
                <a:solidFill>
                  <a:srgbClr val="000000"/>
                </a:solidFill>
                <a:latin typeface="Arial" panose="020B0604020202020204" pitchFamily="34" charset="0"/>
              </a:rPr>
              <a:t>אמר להו: הכי </a:t>
            </a:r>
            <a:r>
              <a:rPr lang="he-IL" sz="1600" dirty="0" err="1">
                <a:solidFill>
                  <a:srgbClr val="000000"/>
                </a:solidFill>
                <a:latin typeface="Arial" panose="020B0604020202020204" pitchFamily="34" charset="0"/>
              </a:rPr>
              <a:t>קאמינא</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בריך</a:t>
            </a:r>
            <a:r>
              <a:rPr lang="he-IL" sz="1600" dirty="0">
                <a:solidFill>
                  <a:srgbClr val="000000"/>
                </a:solidFill>
                <a:latin typeface="Arial" panose="020B0604020202020204" pitchFamily="34" charset="0"/>
              </a:rPr>
              <a:t> רחמנא </a:t>
            </a:r>
            <a:r>
              <a:rPr lang="he-IL" sz="1600" dirty="0" err="1">
                <a:solidFill>
                  <a:srgbClr val="000000"/>
                </a:solidFill>
                <a:latin typeface="Arial" panose="020B0604020202020204" pitchFamily="34" charset="0"/>
              </a:rPr>
              <a:t>דיהיב</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מלכותא</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בארעא</a:t>
            </a:r>
            <a:r>
              <a:rPr lang="he-IL" sz="1600" dirty="0">
                <a:solidFill>
                  <a:srgbClr val="000000"/>
                </a:solidFill>
                <a:latin typeface="Arial" panose="020B0604020202020204" pitchFamily="34" charset="0"/>
              </a:rPr>
              <a:t> כעין </a:t>
            </a:r>
            <a:r>
              <a:rPr lang="he-IL" sz="1600" dirty="0" err="1">
                <a:solidFill>
                  <a:srgbClr val="000000"/>
                </a:solidFill>
                <a:latin typeface="Arial" panose="020B0604020202020204" pitchFamily="34" charset="0"/>
              </a:rPr>
              <a:t>מלכותא</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דרקיעא</a:t>
            </a:r>
            <a:r>
              <a:rPr lang="he-IL" sz="1600" dirty="0">
                <a:solidFill>
                  <a:srgbClr val="000000"/>
                </a:solidFill>
                <a:latin typeface="Arial" panose="020B0604020202020204" pitchFamily="34" charset="0"/>
              </a:rPr>
              <a:t> ויהב לכו </a:t>
            </a:r>
            <a:r>
              <a:rPr lang="he-IL" sz="1600" dirty="0" err="1">
                <a:solidFill>
                  <a:srgbClr val="000000"/>
                </a:solidFill>
                <a:latin typeface="Arial" panose="020B0604020202020204" pitchFamily="34" charset="0"/>
              </a:rPr>
              <a:t>שולטנא</a:t>
            </a:r>
            <a:r>
              <a:rPr lang="he-IL" sz="1600" dirty="0">
                <a:solidFill>
                  <a:srgbClr val="000000"/>
                </a:solidFill>
                <a:latin typeface="Arial" panose="020B0604020202020204" pitchFamily="34" charset="0"/>
              </a:rPr>
              <a:t> ורחמי </a:t>
            </a:r>
            <a:r>
              <a:rPr lang="he-IL" sz="1600" dirty="0" err="1">
                <a:solidFill>
                  <a:srgbClr val="000000"/>
                </a:solidFill>
                <a:latin typeface="Arial" panose="020B0604020202020204" pitchFamily="34" charset="0"/>
              </a:rPr>
              <a:t>דינא</a:t>
            </a:r>
            <a:r>
              <a:rPr lang="he-IL" sz="1600" dirty="0">
                <a:solidFill>
                  <a:srgbClr val="000000"/>
                </a:solidFill>
                <a:latin typeface="Arial" panose="020B0604020202020204" pitchFamily="34" charset="0"/>
              </a:rPr>
              <a:t>. </a:t>
            </a:r>
          </a:p>
          <a:p>
            <a:pPr>
              <a:lnSpc>
                <a:spcPct val="120000"/>
              </a:lnSpc>
            </a:pPr>
            <a:r>
              <a:rPr lang="he-IL" sz="1600" dirty="0">
                <a:solidFill>
                  <a:srgbClr val="000000"/>
                </a:solidFill>
                <a:latin typeface="Arial" panose="020B0604020202020204" pitchFamily="34" charset="0"/>
              </a:rPr>
              <a:t>אמרו: </a:t>
            </a:r>
            <a:r>
              <a:rPr lang="he-IL" sz="1600" dirty="0" err="1">
                <a:solidFill>
                  <a:srgbClr val="000000"/>
                </a:solidFill>
                <a:latin typeface="Arial" panose="020B0604020202020204" pitchFamily="34" charset="0"/>
              </a:rPr>
              <a:t>חביבא</a:t>
            </a:r>
            <a:r>
              <a:rPr lang="he-IL" sz="1600" dirty="0">
                <a:solidFill>
                  <a:srgbClr val="000000"/>
                </a:solidFill>
                <a:latin typeface="Arial" panose="020B0604020202020204" pitchFamily="34" charset="0"/>
              </a:rPr>
              <a:t> עליה יקרא </a:t>
            </a:r>
            <a:r>
              <a:rPr lang="he-IL" sz="1600" dirty="0" err="1">
                <a:solidFill>
                  <a:srgbClr val="000000"/>
                </a:solidFill>
                <a:latin typeface="Arial" panose="020B0604020202020204" pitchFamily="34" charset="0"/>
              </a:rPr>
              <a:t>דמלכותא</a:t>
            </a:r>
            <a:r>
              <a:rPr lang="he-IL" sz="1600" dirty="0">
                <a:solidFill>
                  <a:srgbClr val="000000"/>
                </a:solidFill>
                <a:latin typeface="Arial" panose="020B0604020202020204" pitchFamily="34" charset="0"/>
              </a:rPr>
              <a:t> כולי האי, יהבי ליה </a:t>
            </a:r>
            <a:r>
              <a:rPr lang="he-IL" sz="1600" dirty="0" err="1">
                <a:solidFill>
                  <a:srgbClr val="000000"/>
                </a:solidFill>
                <a:latin typeface="Arial" panose="020B0604020202020204" pitchFamily="34" charset="0"/>
              </a:rPr>
              <a:t>קולפא</a:t>
            </a:r>
            <a:r>
              <a:rPr lang="he-IL" sz="1600" dirty="0">
                <a:solidFill>
                  <a:srgbClr val="000000"/>
                </a:solidFill>
                <a:latin typeface="Arial" panose="020B0604020202020204" pitchFamily="34" charset="0"/>
              </a:rPr>
              <a:t>, אמרו ליה: דון </a:t>
            </a:r>
            <a:r>
              <a:rPr lang="he-IL" sz="1600" dirty="0" err="1">
                <a:solidFill>
                  <a:srgbClr val="000000"/>
                </a:solidFill>
                <a:latin typeface="Arial" panose="020B0604020202020204" pitchFamily="34" charset="0"/>
              </a:rPr>
              <a:t>דינא</a:t>
            </a:r>
            <a:r>
              <a:rPr lang="he-IL" sz="1600" dirty="0">
                <a:solidFill>
                  <a:srgbClr val="000000"/>
                </a:solidFill>
                <a:latin typeface="Arial" panose="020B0604020202020204" pitchFamily="34" charset="0"/>
              </a:rPr>
              <a:t>. </a:t>
            </a:r>
          </a:p>
          <a:p>
            <a:pPr>
              <a:lnSpc>
                <a:spcPct val="120000"/>
              </a:lnSpc>
            </a:pPr>
            <a:endParaRPr lang="he-IL" sz="1100" dirty="0">
              <a:solidFill>
                <a:srgbClr val="000000"/>
              </a:solidFill>
              <a:latin typeface="Arial" panose="020B0604020202020204" pitchFamily="34" charset="0"/>
            </a:endParaRPr>
          </a:p>
          <a:p>
            <a:pPr>
              <a:lnSpc>
                <a:spcPct val="120000"/>
              </a:lnSpc>
            </a:pPr>
            <a:r>
              <a:rPr lang="he-IL" sz="1600" dirty="0">
                <a:solidFill>
                  <a:srgbClr val="000000"/>
                </a:solidFill>
                <a:latin typeface="Arial" panose="020B0604020202020204" pitchFamily="34" charset="0"/>
              </a:rPr>
              <a:t>כי </a:t>
            </a:r>
            <a:r>
              <a:rPr lang="he-IL" sz="1600" dirty="0" err="1">
                <a:solidFill>
                  <a:srgbClr val="000000"/>
                </a:solidFill>
                <a:latin typeface="Arial" panose="020B0604020202020204" pitchFamily="34" charset="0"/>
              </a:rPr>
              <a:t>הוה</a:t>
            </a:r>
            <a:r>
              <a:rPr lang="he-IL" sz="1600" dirty="0">
                <a:solidFill>
                  <a:srgbClr val="000000"/>
                </a:solidFill>
                <a:latin typeface="Arial" panose="020B0604020202020204" pitchFamily="34" charset="0"/>
              </a:rPr>
              <a:t> נפיק, אמר ליה ההוא גברא: עביד רחמנא </a:t>
            </a:r>
            <a:r>
              <a:rPr lang="he-IL" sz="1600" dirty="0" err="1">
                <a:solidFill>
                  <a:srgbClr val="000000"/>
                </a:solidFill>
                <a:latin typeface="Arial" panose="020B0604020202020204" pitchFamily="34" charset="0"/>
              </a:rPr>
              <a:t>ניסא</a:t>
            </a:r>
            <a:r>
              <a:rPr lang="he-IL" sz="1600" dirty="0">
                <a:solidFill>
                  <a:srgbClr val="000000"/>
                </a:solidFill>
                <a:latin typeface="Arial" panose="020B0604020202020204" pitchFamily="34" charset="0"/>
              </a:rPr>
              <a:t> לשקרי הכי?</a:t>
            </a:r>
          </a:p>
          <a:p>
            <a:pPr>
              <a:lnSpc>
                <a:spcPct val="120000"/>
              </a:lnSpc>
            </a:pPr>
            <a:r>
              <a:rPr lang="he-IL" sz="1600" dirty="0">
                <a:solidFill>
                  <a:srgbClr val="000000"/>
                </a:solidFill>
                <a:latin typeface="Arial" panose="020B0604020202020204" pitchFamily="34" charset="0"/>
              </a:rPr>
              <a:t>אמר ליה: רשע, לאו </a:t>
            </a:r>
            <a:r>
              <a:rPr lang="he-IL" sz="1600" dirty="0" err="1">
                <a:solidFill>
                  <a:srgbClr val="000000"/>
                </a:solidFill>
                <a:latin typeface="Arial" panose="020B0604020202020204" pitchFamily="34" charset="0"/>
              </a:rPr>
              <a:t>חמרי</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איקרו</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דכתיב</a:t>
            </a:r>
            <a:r>
              <a:rPr lang="he-IL" sz="1600" dirty="0">
                <a:solidFill>
                  <a:srgbClr val="000000"/>
                </a:solidFill>
                <a:latin typeface="Arial" panose="020B0604020202020204" pitchFamily="34" charset="0"/>
              </a:rPr>
              <a:t> "</a:t>
            </a:r>
            <a:r>
              <a:rPr lang="he-IL" sz="1600" dirty="0">
                <a:solidFill>
                  <a:srgbClr val="002060"/>
                </a:solidFill>
                <a:latin typeface="Arial" panose="020B0604020202020204" pitchFamily="34" charset="0"/>
              </a:rPr>
              <a:t>אֲשֶׁר בְּשַׂר חֲמוֹרִים בְּשָׂרָם</a:t>
            </a:r>
            <a:r>
              <a:rPr lang="he-IL" sz="1600" dirty="0">
                <a:solidFill>
                  <a:srgbClr val="000000"/>
                </a:solidFill>
                <a:latin typeface="Arial" panose="020B0604020202020204" pitchFamily="34" charset="0"/>
              </a:rPr>
              <a:t>"! </a:t>
            </a:r>
          </a:p>
          <a:p>
            <a:pPr>
              <a:lnSpc>
                <a:spcPct val="120000"/>
              </a:lnSpc>
            </a:pPr>
            <a:r>
              <a:rPr lang="he-IL" sz="1600" dirty="0">
                <a:solidFill>
                  <a:srgbClr val="000000"/>
                </a:solidFill>
                <a:latin typeface="Arial" panose="020B0604020202020204" pitchFamily="34" charset="0"/>
              </a:rPr>
              <a:t>חזייה </a:t>
            </a:r>
            <a:r>
              <a:rPr lang="he-IL" sz="1600" dirty="0" err="1">
                <a:solidFill>
                  <a:srgbClr val="000000"/>
                </a:solidFill>
                <a:latin typeface="Arial" panose="020B0604020202020204" pitchFamily="34" charset="0"/>
              </a:rPr>
              <a:t>דקאזיל</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למימרא</a:t>
            </a:r>
            <a:r>
              <a:rPr lang="he-IL" sz="1600" dirty="0">
                <a:solidFill>
                  <a:srgbClr val="000000"/>
                </a:solidFill>
                <a:latin typeface="Arial" panose="020B0604020202020204" pitchFamily="34" charset="0"/>
              </a:rPr>
              <a:t> להו </a:t>
            </a:r>
            <a:r>
              <a:rPr lang="he-IL" sz="1600" dirty="0" err="1">
                <a:solidFill>
                  <a:srgbClr val="000000"/>
                </a:solidFill>
                <a:latin typeface="Arial" panose="020B0604020202020204" pitchFamily="34" charset="0"/>
              </a:rPr>
              <a:t>דקרינהו</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חמרי</a:t>
            </a:r>
            <a:r>
              <a:rPr lang="he-IL" sz="1600" dirty="0">
                <a:solidFill>
                  <a:srgbClr val="000000"/>
                </a:solidFill>
                <a:latin typeface="Arial" panose="020B0604020202020204" pitchFamily="34" charset="0"/>
              </a:rPr>
              <a:t>, </a:t>
            </a:r>
          </a:p>
          <a:p>
            <a:pPr>
              <a:lnSpc>
                <a:spcPct val="120000"/>
              </a:lnSpc>
            </a:pPr>
            <a:r>
              <a:rPr lang="he-IL" sz="1600" dirty="0">
                <a:solidFill>
                  <a:srgbClr val="000000"/>
                </a:solidFill>
                <a:latin typeface="Arial" panose="020B0604020202020204" pitchFamily="34" charset="0"/>
              </a:rPr>
              <a:t>אמר: האי רודף הוא, והתורה אמרה אם בא </a:t>
            </a:r>
            <a:r>
              <a:rPr lang="he-IL" sz="1600" dirty="0" err="1">
                <a:solidFill>
                  <a:srgbClr val="000000"/>
                </a:solidFill>
                <a:latin typeface="Arial" panose="020B0604020202020204" pitchFamily="34" charset="0"/>
              </a:rPr>
              <a:t>להרגך</a:t>
            </a:r>
            <a:r>
              <a:rPr lang="he-IL" sz="1600" dirty="0">
                <a:solidFill>
                  <a:srgbClr val="000000"/>
                </a:solidFill>
                <a:latin typeface="Arial" panose="020B0604020202020204" pitchFamily="34" charset="0"/>
              </a:rPr>
              <a:t> השכם </a:t>
            </a:r>
            <a:r>
              <a:rPr lang="he-IL" sz="1600" dirty="0" err="1">
                <a:solidFill>
                  <a:srgbClr val="000000"/>
                </a:solidFill>
                <a:latin typeface="Arial" panose="020B0604020202020204" pitchFamily="34" charset="0"/>
              </a:rPr>
              <a:t>להרגו</a:t>
            </a:r>
            <a:r>
              <a:rPr lang="he-IL" sz="1600" dirty="0">
                <a:solidFill>
                  <a:srgbClr val="000000"/>
                </a:solidFill>
                <a:latin typeface="Arial" panose="020B0604020202020204" pitchFamily="34" charset="0"/>
              </a:rPr>
              <a:t>, </a:t>
            </a:r>
          </a:p>
          <a:p>
            <a:pPr>
              <a:lnSpc>
                <a:spcPct val="120000"/>
              </a:lnSpc>
            </a:pPr>
            <a:r>
              <a:rPr lang="he-IL" sz="1600" dirty="0">
                <a:solidFill>
                  <a:srgbClr val="000000"/>
                </a:solidFill>
                <a:latin typeface="Arial" panose="020B0604020202020204" pitchFamily="34" charset="0"/>
              </a:rPr>
              <a:t>מחייה </a:t>
            </a:r>
            <a:r>
              <a:rPr lang="he-IL" sz="1600" dirty="0" err="1">
                <a:solidFill>
                  <a:srgbClr val="000000"/>
                </a:solidFill>
                <a:latin typeface="Arial" panose="020B0604020202020204" pitchFamily="34" charset="0"/>
              </a:rPr>
              <a:t>בקולפא</a:t>
            </a:r>
            <a:r>
              <a:rPr lang="he-IL" sz="1600" dirty="0">
                <a:solidFill>
                  <a:srgbClr val="000000"/>
                </a:solidFill>
                <a:latin typeface="Arial" panose="020B0604020202020204" pitchFamily="34" charset="0"/>
              </a:rPr>
              <a:t> וקטליה. </a:t>
            </a:r>
          </a:p>
        </p:txBody>
      </p:sp>
      <p:sp>
        <p:nvSpPr>
          <p:cNvPr id="3" name="חץ: שמאלה 2">
            <a:extLst>
              <a:ext uri="{FF2B5EF4-FFF2-40B4-BE49-F238E27FC236}">
                <a16:creationId xmlns:a16="http://schemas.microsoft.com/office/drawing/2014/main" id="{F4A41B44-E85B-B0D5-7233-0EE0034972AA}"/>
              </a:ext>
            </a:extLst>
          </p:cNvPr>
          <p:cNvSpPr/>
          <p:nvPr/>
        </p:nvSpPr>
        <p:spPr>
          <a:xfrm>
            <a:off x="1259632" y="6165304"/>
            <a:ext cx="936104" cy="360040"/>
          </a:xfrm>
          <a:prstGeom prst="leftArrow">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37732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5541A-9B2C-CC46-D755-93C881A2C65B}"/>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E0A5CA57-67C9-2C35-6A64-AC3F8B9672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EA179463-5BF8-2DA8-B822-2EC4E69BF48A}"/>
              </a:ext>
            </a:extLst>
          </p:cNvPr>
          <p:cNvSpPr txBox="1"/>
          <p:nvPr/>
        </p:nvSpPr>
        <p:spPr>
          <a:xfrm>
            <a:off x="-217096" y="35330"/>
            <a:ext cx="1548736" cy="338554"/>
          </a:xfrm>
          <a:prstGeom prst="rect">
            <a:avLst/>
          </a:prstGeom>
          <a:noFill/>
        </p:spPr>
        <p:txBody>
          <a:bodyPr wrap="square" rtlCol="1">
            <a:spAutoFit/>
          </a:bodyPr>
          <a:lstStyle/>
          <a:p>
            <a:r>
              <a:rPr lang="he-IL" sz="1600" b="1" dirty="0">
                <a:solidFill>
                  <a:schemeClr val="bg1">
                    <a:lumMod val="50000"/>
                  </a:schemeClr>
                </a:solidFill>
              </a:rPr>
              <a:t>דף נח עמוד א</a:t>
            </a:r>
          </a:p>
        </p:txBody>
      </p:sp>
      <p:sp>
        <p:nvSpPr>
          <p:cNvPr id="7" name="TextBox 3">
            <a:extLst>
              <a:ext uri="{FF2B5EF4-FFF2-40B4-BE49-F238E27FC236}">
                <a16:creationId xmlns:a16="http://schemas.microsoft.com/office/drawing/2014/main" id="{84F1C443-FD7D-A054-77C9-1125FAC3D043}"/>
              </a:ext>
            </a:extLst>
          </p:cNvPr>
          <p:cNvSpPr txBox="1"/>
          <p:nvPr/>
        </p:nvSpPr>
        <p:spPr>
          <a:xfrm>
            <a:off x="611560" y="429172"/>
            <a:ext cx="7768476" cy="5992090"/>
          </a:xfrm>
          <a:prstGeom prst="rect">
            <a:avLst/>
          </a:prstGeom>
          <a:noFill/>
        </p:spPr>
        <p:txBody>
          <a:bodyPr wrap="square" rtlCol="1">
            <a:spAutoFit/>
          </a:bodyPr>
          <a:lstStyle/>
          <a:p>
            <a:pPr>
              <a:lnSpc>
                <a:spcPct val="120000"/>
              </a:lnSpc>
            </a:pPr>
            <a:r>
              <a:rPr lang="he-IL" sz="1650" dirty="0">
                <a:solidFill>
                  <a:srgbClr val="000000"/>
                </a:solidFill>
                <a:latin typeface="Arial" panose="020B0604020202020204" pitchFamily="34" charset="0"/>
              </a:rPr>
              <a:t>אמר: </a:t>
            </a:r>
          </a:p>
          <a:p>
            <a:pPr>
              <a:lnSpc>
                <a:spcPct val="120000"/>
              </a:lnSpc>
            </a:pPr>
            <a:r>
              <a:rPr lang="he-IL" sz="1650" dirty="0">
                <a:solidFill>
                  <a:srgbClr val="000000"/>
                </a:solidFill>
                <a:latin typeface="Arial" panose="020B0604020202020204" pitchFamily="34" charset="0"/>
              </a:rPr>
              <a:t>הואיל </a:t>
            </a:r>
            <a:r>
              <a:rPr lang="he-IL" sz="1650" dirty="0" err="1">
                <a:solidFill>
                  <a:srgbClr val="000000"/>
                </a:solidFill>
                <a:latin typeface="Arial" panose="020B0604020202020204" pitchFamily="34" charset="0"/>
              </a:rPr>
              <a:t>ואתעביד</a:t>
            </a:r>
            <a:r>
              <a:rPr lang="he-IL" sz="1650" dirty="0">
                <a:solidFill>
                  <a:srgbClr val="000000"/>
                </a:solidFill>
                <a:latin typeface="Arial" panose="020B0604020202020204" pitchFamily="34" charset="0"/>
              </a:rPr>
              <a:t> לי </a:t>
            </a:r>
            <a:r>
              <a:rPr lang="he-IL" sz="1650" dirty="0" err="1">
                <a:solidFill>
                  <a:srgbClr val="000000"/>
                </a:solidFill>
                <a:latin typeface="Arial" panose="020B0604020202020204" pitchFamily="34" charset="0"/>
              </a:rPr>
              <a:t>ניסא</a:t>
            </a:r>
            <a:r>
              <a:rPr lang="he-IL" sz="1650" dirty="0">
                <a:solidFill>
                  <a:srgbClr val="000000"/>
                </a:solidFill>
                <a:latin typeface="Arial" panose="020B0604020202020204" pitchFamily="34" charset="0"/>
              </a:rPr>
              <a:t> בהאי קרא </a:t>
            </a:r>
            <a:r>
              <a:rPr lang="he-IL" sz="1650" dirty="0" err="1">
                <a:solidFill>
                  <a:srgbClr val="000000"/>
                </a:solidFill>
                <a:latin typeface="Arial" panose="020B0604020202020204" pitchFamily="34" charset="0"/>
              </a:rPr>
              <a:t>דרשינא</a:t>
            </a:r>
            <a:r>
              <a:rPr lang="he-IL" sz="1650" dirty="0">
                <a:solidFill>
                  <a:srgbClr val="000000"/>
                </a:solidFill>
                <a:latin typeface="Arial" panose="020B0604020202020204" pitchFamily="34" charset="0"/>
              </a:rPr>
              <a:t> ליה – </a:t>
            </a:r>
          </a:p>
          <a:p>
            <a:pPr>
              <a:lnSpc>
                <a:spcPct val="120000"/>
              </a:lnSpc>
            </a:pPr>
            <a:r>
              <a:rPr lang="he-IL" sz="1650" dirty="0">
                <a:solidFill>
                  <a:srgbClr val="000000"/>
                </a:solidFill>
                <a:latin typeface="Arial" panose="020B0604020202020204" pitchFamily="34" charset="0"/>
              </a:rPr>
              <a:t>"</a:t>
            </a:r>
            <a:r>
              <a:rPr lang="he-IL" sz="1650" dirty="0">
                <a:solidFill>
                  <a:srgbClr val="002060"/>
                </a:solidFill>
                <a:latin typeface="Arial" panose="020B0604020202020204" pitchFamily="34" charset="0"/>
              </a:rPr>
              <a:t>לְךָ ה' הַגְּדֻלָּה</a:t>
            </a:r>
            <a:r>
              <a:rPr lang="he-IL" sz="1650" dirty="0">
                <a:solidFill>
                  <a:srgbClr val="000000"/>
                </a:solidFill>
                <a:latin typeface="Arial" panose="020B0604020202020204" pitchFamily="34" charset="0"/>
              </a:rPr>
              <a:t>" - זו מעשה בראשית, וכן הוא אומר: "</a:t>
            </a:r>
            <a:r>
              <a:rPr lang="he-IL" sz="1650" dirty="0">
                <a:solidFill>
                  <a:srgbClr val="002060"/>
                </a:solidFill>
                <a:latin typeface="Arial" panose="020B0604020202020204" pitchFamily="34" charset="0"/>
              </a:rPr>
              <a:t>עֹשֶׂה גְדֹלוֹת עַד אֵין חֵקֶר</a:t>
            </a:r>
            <a:r>
              <a:rPr lang="he-IL" sz="1650" dirty="0">
                <a:solidFill>
                  <a:srgbClr val="000000"/>
                </a:solidFill>
                <a:latin typeface="Arial" panose="020B0604020202020204" pitchFamily="34" charset="0"/>
              </a:rPr>
              <a:t>",</a:t>
            </a:r>
          </a:p>
          <a:p>
            <a:pPr>
              <a:lnSpc>
                <a:spcPct val="120000"/>
              </a:lnSpc>
            </a:pPr>
            <a:r>
              <a:rPr lang="he-IL" sz="1650" dirty="0">
                <a:solidFill>
                  <a:srgbClr val="000000"/>
                </a:solidFill>
                <a:latin typeface="Arial" panose="020B0604020202020204" pitchFamily="34" charset="0"/>
              </a:rPr>
              <a:t>"</a:t>
            </a:r>
            <a:r>
              <a:rPr lang="he-IL" sz="1650" dirty="0">
                <a:solidFill>
                  <a:srgbClr val="002060"/>
                </a:solidFill>
                <a:latin typeface="Arial" panose="020B0604020202020204" pitchFamily="34" charset="0"/>
              </a:rPr>
              <a:t>וְהַגְּבוּרָה</a:t>
            </a:r>
            <a:r>
              <a:rPr lang="he-IL" sz="1650" dirty="0">
                <a:solidFill>
                  <a:srgbClr val="000000"/>
                </a:solidFill>
                <a:latin typeface="Arial" panose="020B0604020202020204" pitchFamily="34" charset="0"/>
              </a:rPr>
              <a:t>" - זו יציאת מצרים, שנאמר: "</a:t>
            </a:r>
            <a:r>
              <a:rPr lang="he-IL" sz="1650" dirty="0">
                <a:solidFill>
                  <a:srgbClr val="002060"/>
                </a:solidFill>
                <a:latin typeface="Arial" panose="020B0604020202020204" pitchFamily="34" charset="0"/>
              </a:rPr>
              <a:t>וַיַּרְא יִשְׂרָאֵל אֶת הַיָּד הַגְּדֹלָה</a:t>
            </a:r>
            <a:r>
              <a:rPr lang="he-IL" sz="1650" dirty="0">
                <a:solidFill>
                  <a:srgbClr val="000000"/>
                </a:solidFill>
                <a:latin typeface="Arial" panose="020B0604020202020204" pitchFamily="34" charset="0"/>
              </a:rPr>
              <a:t>" וגו', </a:t>
            </a:r>
          </a:p>
          <a:p>
            <a:pPr>
              <a:lnSpc>
                <a:spcPct val="120000"/>
              </a:lnSpc>
            </a:pPr>
            <a:r>
              <a:rPr lang="he-IL" sz="1650" dirty="0">
                <a:solidFill>
                  <a:srgbClr val="000000"/>
                </a:solidFill>
                <a:latin typeface="Arial" panose="020B0604020202020204" pitchFamily="34" charset="0"/>
              </a:rPr>
              <a:t>"</a:t>
            </a:r>
            <a:r>
              <a:rPr lang="he-IL" sz="1650" dirty="0">
                <a:solidFill>
                  <a:srgbClr val="002060"/>
                </a:solidFill>
                <a:latin typeface="Arial" panose="020B0604020202020204" pitchFamily="34" charset="0"/>
              </a:rPr>
              <a:t>וְהַתִּפְאֶרֶת</a:t>
            </a:r>
            <a:r>
              <a:rPr lang="he-IL" sz="1650" dirty="0">
                <a:solidFill>
                  <a:srgbClr val="000000"/>
                </a:solidFill>
                <a:latin typeface="Arial" panose="020B0604020202020204" pitchFamily="34" charset="0"/>
              </a:rPr>
              <a:t>" - זו חמה ולבנה שיעמדו לו ליהושע, שנאמר: "</a:t>
            </a:r>
            <a:r>
              <a:rPr lang="he-IL" sz="1650" dirty="0">
                <a:solidFill>
                  <a:srgbClr val="002060"/>
                </a:solidFill>
                <a:latin typeface="Arial" panose="020B0604020202020204" pitchFamily="34" charset="0"/>
              </a:rPr>
              <a:t>וַיִּדֹּם הַשֶּׁמֶשׁ וְיָרֵחַ עָמָד</a:t>
            </a:r>
            <a:r>
              <a:rPr lang="he-IL" sz="1650" dirty="0">
                <a:solidFill>
                  <a:srgbClr val="000000"/>
                </a:solidFill>
                <a:latin typeface="Arial" panose="020B0604020202020204" pitchFamily="34" charset="0"/>
              </a:rPr>
              <a:t>" וגו', </a:t>
            </a:r>
          </a:p>
          <a:p>
            <a:pPr>
              <a:lnSpc>
                <a:spcPct val="120000"/>
              </a:lnSpc>
            </a:pPr>
            <a:r>
              <a:rPr lang="he-IL" sz="1650" dirty="0">
                <a:solidFill>
                  <a:srgbClr val="000000"/>
                </a:solidFill>
                <a:latin typeface="Arial" panose="020B0604020202020204" pitchFamily="34" charset="0"/>
              </a:rPr>
              <a:t>"</a:t>
            </a:r>
            <a:r>
              <a:rPr lang="he-IL" sz="1650" dirty="0">
                <a:solidFill>
                  <a:srgbClr val="002060"/>
                </a:solidFill>
                <a:latin typeface="Arial" panose="020B0604020202020204" pitchFamily="34" charset="0"/>
              </a:rPr>
              <a:t>וְהַנֵּצַח</a:t>
            </a:r>
            <a:r>
              <a:rPr lang="he-IL" sz="1650" dirty="0">
                <a:solidFill>
                  <a:srgbClr val="000000"/>
                </a:solidFill>
                <a:latin typeface="Arial" panose="020B0604020202020204" pitchFamily="34" charset="0"/>
              </a:rPr>
              <a:t>" - זו מפלתה של רומי, וכן הוא אומר: "</a:t>
            </a:r>
            <a:r>
              <a:rPr lang="he-IL" sz="1650" dirty="0" err="1">
                <a:solidFill>
                  <a:srgbClr val="002060"/>
                </a:solidFill>
                <a:latin typeface="Arial" panose="020B0604020202020204" pitchFamily="34" charset="0"/>
              </a:rPr>
              <a:t>וְיֵז</a:t>
            </a:r>
            <a:r>
              <a:rPr lang="he-IL" sz="1650" dirty="0">
                <a:solidFill>
                  <a:srgbClr val="002060"/>
                </a:solidFill>
                <a:latin typeface="Arial" panose="020B0604020202020204" pitchFamily="34" charset="0"/>
              </a:rPr>
              <a:t> נִצְחָם עַל בְּגָדַי</a:t>
            </a:r>
            <a:r>
              <a:rPr lang="he-IL" sz="1650" dirty="0">
                <a:solidFill>
                  <a:srgbClr val="000000"/>
                </a:solidFill>
                <a:latin typeface="Arial" panose="020B0604020202020204" pitchFamily="34" charset="0"/>
              </a:rPr>
              <a:t>" וגו', </a:t>
            </a:r>
          </a:p>
          <a:p>
            <a:pPr>
              <a:lnSpc>
                <a:spcPct val="120000"/>
              </a:lnSpc>
            </a:pPr>
            <a:r>
              <a:rPr lang="he-IL" sz="1650" dirty="0">
                <a:solidFill>
                  <a:srgbClr val="000000"/>
                </a:solidFill>
                <a:latin typeface="Arial" panose="020B0604020202020204" pitchFamily="34" charset="0"/>
              </a:rPr>
              <a:t>"</a:t>
            </a:r>
            <a:r>
              <a:rPr lang="he-IL" sz="1650" dirty="0">
                <a:solidFill>
                  <a:srgbClr val="002060"/>
                </a:solidFill>
                <a:latin typeface="Arial" panose="020B0604020202020204" pitchFamily="34" charset="0"/>
              </a:rPr>
              <a:t>וְהַהוֹד</a:t>
            </a:r>
            <a:r>
              <a:rPr lang="he-IL" sz="1650" dirty="0">
                <a:solidFill>
                  <a:srgbClr val="000000"/>
                </a:solidFill>
                <a:latin typeface="Arial" panose="020B0604020202020204" pitchFamily="34" charset="0"/>
              </a:rPr>
              <a:t>" - זו מלחמת נחלי ארנון, שנאמר: "</a:t>
            </a:r>
            <a:r>
              <a:rPr lang="he-IL" sz="1650" dirty="0">
                <a:solidFill>
                  <a:srgbClr val="002060"/>
                </a:solidFill>
                <a:latin typeface="Arial" panose="020B0604020202020204" pitchFamily="34" charset="0"/>
              </a:rPr>
              <a:t>עַל כֵּן יֵאָמַר בְּסֵפֶר מִלְחֲמֹת ה' אֶת </a:t>
            </a:r>
            <a:r>
              <a:rPr lang="he-IL" sz="1650" dirty="0" err="1">
                <a:solidFill>
                  <a:srgbClr val="002060"/>
                </a:solidFill>
                <a:latin typeface="Arial" panose="020B0604020202020204" pitchFamily="34" charset="0"/>
              </a:rPr>
              <a:t>וָהֵב</a:t>
            </a:r>
            <a:r>
              <a:rPr lang="he-IL" sz="1650" dirty="0">
                <a:solidFill>
                  <a:srgbClr val="002060"/>
                </a:solidFill>
                <a:latin typeface="Arial" panose="020B0604020202020204" pitchFamily="34" charset="0"/>
              </a:rPr>
              <a:t> בְּסוּפָה</a:t>
            </a:r>
            <a:r>
              <a:rPr lang="he-IL" sz="1650" dirty="0">
                <a:solidFill>
                  <a:srgbClr val="000000"/>
                </a:solidFill>
                <a:latin typeface="Arial" panose="020B0604020202020204" pitchFamily="34" charset="0"/>
              </a:rPr>
              <a:t>" וגו', </a:t>
            </a:r>
          </a:p>
          <a:p>
            <a:pPr>
              <a:lnSpc>
                <a:spcPct val="120000"/>
              </a:lnSpc>
            </a:pPr>
            <a:r>
              <a:rPr lang="he-IL" sz="1650" dirty="0">
                <a:solidFill>
                  <a:srgbClr val="000000"/>
                </a:solidFill>
                <a:latin typeface="Arial" panose="020B0604020202020204" pitchFamily="34" charset="0"/>
              </a:rPr>
              <a:t>"</a:t>
            </a:r>
            <a:r>
              <a:rPr lang="he-IL" sz="1650" dirty="0">
                <a:solidFill>
                  <a:srgbClr val="002060"/>
                </a:solidFill>
                <a:latin typeface="Arial" panose="020B0604020202020204" pitchFamily="34" charset="0"/>
              </a:rPr>
              <a:t>כִּי כֹל בַּשָּׁמַיִם וּבָאָרֶץ</a:t>
            </a:r>
            <a:r>
              <a:rPr lang="he-IL" sz="1650" dirty="0">
                <a:solidFill>
                  <a:srgbClr val="000000"/>
                </a:solidFill>
                <a:latin typeface="Arial" panose="020B0604020202020204" pitchFamily="34" charset="0"/>
              </a:rPr>
              <a:t>" - זו מלחמת סיסרא, שנאמר: "</a:t>
            </a:r>
            <a:r>
              <a:rPr lang="he-IL" sz="1650" dirty="0">
                <a:solidFill>
                  <a:srgbClr val="002060"/>
                </a:solidFill>
                <a:latin typeface="Arial" panose="020B0604020202020204" pitchFamily="34" charset="0"/>
              </a:rPr>
              <a:t>מִן שָׁמַיִם נִלְחָמוּ הַכּוֹכָבִים </a:t>
            </a:r>
            <a:r>
              <a:rPr lang="he-IL" sz="1650" dirty="0" err="1">
                <a:solidFill>
                  <a:srgbClr val="002060"/>
                </a:solidFill>
                <a:latin typeface="Arial" panose="020B0604020202020204" pitchFamily="34" charset="0"/>
              </a:rPr>
              <a:t>מִמְּסִלּוֹתָם</a:t>
            </a:r>
            <a:r>
              <a:rPr lang="he-IL" sz="1650" dirty="0">
                <a:solidFill>
                  <a:srgbClr val="000000"/>
                </a:solidFill>
                <a:latin typeface="Arial" panose="020B0604020202020204" pitchFamily="34" charset="0"/>
              </a:rPr>
              <a:t>" וגו', </a:t>
            </a:r>
          </a:p>
          <a:p>
            <a:pPr>
              <a:lnSpc>
                <a:spcPct val="120000"/>
              </a:lnSpc>
            </a:pPr>
            <a:r>
              <a:rPr lang="he-IL" sz="1650" dirty="0">
                <a:solidFill>
                  <a:srgbClr val="000000"/>
                </a:solidFill>
                <a:latin typeface="Arial" panose="020B0604020202020204" pitchFamily="34" charset="0"/>
              </a:rPr>
              <a:t>"</a:t>
            </a:r>
            <a:r>
              <a:rPr lang="he-IL" sz="1650" dirty="0">
                <a:solidFill>
                  <a:srgbClr val="002060"/>
                </a:solidFill>
                <a:latin typeface="Arial" panose="020B0604020202020204" pitchFamily="34" charset="0"/>
              </a:rPr>
              <a:t>לְךָ ה' הַמַּמְלָכָה</a:t>
            </a:r>
            <a:r>
              <a:rPr lang="he-IL" sz="1650" dirty="0">
                <a:solidFill>
                  <a:srgbClr val="000000"/>
                </a:solidFill>
                <a:latin typeface="Arial" panose="020B0604020202020204" pitchFamily="34" charset="0"/>
              </a:rPr>
              <a:t>" - זו מלחמת עמלק, וכן הוא אומר: "</a:t>
            </a:r>
            <a:r>
              <a:rPr lang="he-IL" sz="1650" dirty="0">
                <a:solidFill>
                  <a:srgbClr val="002060"/>
                </a:solidFill>
                <a:latin typeface="Arial" panose="020B0604020202020204" pitchFamily="34" charset="0"/>
              </a:rPr>
              <a:t>כִּי יָד עַל כֵּס יָהּ</a:t>
            </a:r>
            <a:r>
              <a:rPr lang="he-IL" sz="1650" dirty="0">
                <a:solidFill>
                  <a:srgbClr val="000000"/>
                </a:solidFill>
                <a:latin typeface="Arial" panose="020B0604020202020204" pitchFamily="34" charset="0"/>
              </a:rPr>
              <a:t>", </a:t>
            </a:r>
          </a:p>
          <a:p>
            <a:pPr>
              <a:lnSpc>
                <a:spcPct val="120000"/>
              </a:lnSpc>
            </a:pPr>
            <a:r>
              <a:rPr lang="he-IL" sz="1650" dirty="0">
                <a:solidFill>
                  <a:srgbClr val="000000"/>
                </a:solidFill>
                <a:latin typeface="Arial" panose="020B0604020202020204" pitchFamily="34" charset="0"/>
              </a:rPr>
              <a:t>"</a:t>
            </a:r>
            <a:r>
              <a:rPr lang="he-IL" sz="1650" dirty="0">
                <a:solidFill>
                  <a:srgbClr val="002060"/>
                </a:solidFill>
                <a:latin typeface="Arial" panose="020B0604020202020204" pitchFamily="34" charset="0"/>
              </a:rPr>
              <a:t>וְהַמִּתְנַשֵּׂא</a:t>
            </a:r>
            <a:r>
              <a:rPr lang="he-IL" sz="1650" dirty="0">
                <a:solidFill>
                  <a:srgbClr val="000000"/>
                </a:solidFill>
                <a:latin typeface="Arial" panose="020B0604020202020204" pitchFamily="34" charset="0"/>
              </a:rPr>
              <a:t>" - זו מלחמת גוג ומגוג, וכן הוא אומר: "</a:t>
            </a:r>
            <a:r>
              <a:rPr lang="he-IL" sz="1650" dirty="0">
                <a:solidFill>
                  <a:srgbClr val="002060"/>
                </a:solidFill>
                <a:latin typeface="Arial" panose="020B0604020202020204" pitchFamily="34" charset="0"/>
              </a:rPr>
              <a:t>הִנְנִי אֵלֶיךָ גּוֹג נְשִׂיא רֹאשׁ מֶשֶׁךְ וְתֻבָל</a:t>
            </a:r>
            <a:r>
              <a:rPr lang="he-IL" sz="1650" dirty="0">
                <a:solidFill>
                  <a:srgbClr val="000000"/>
                </a:solidFill>
                <a:latin typeface="Arial" panose="020B0604020202020204" pitchFamily="34" charset="0"/>
              </a:rPr>
              <a:t>",</a:t>
            </a:r>
          </a:p>
          <a:p>
            <a:pPr>
              <a:lnSpc>
                <a:spcPct val="120000"/>
              </a:lnSpc>
            </a:pPr>
            <a:endParaRPr lang="he-IL" sz="1050" dirty="0">
              <a:solidFill>
                <a:srgbClr val="000000"/>
              </a:solidFill>
              <a:latin typeface="Arial" panose="020B0604020202020204" pitchFamily="34" charset="0"/>
            </a:endParaRPr>
          </a:p>
          <a:p>
            <a:pPr>
              <a:lnSpc>
                <a:spcPct val="120000"/>
              </a:lnSpc>
            </a:pPr>
            <a:r>
              <a:rPr lang="he-IL" sz="1650" dirty="0">
                <a:solidFill>
                  <a:srgbClr val="000000"/>
                </a:solidFill>
                <a:latin typeface="Arial" panose="020B0604020202020204" pitchFamily="34" charset="0"/>
              </a:rPr>
              <a:t>"</a:t>
            </a:r>
            <a:r>
              <a:rPr lang="he-IL" sz="1650" dirty="0">
                <a:solidFill>
                  <a:srgbClr val="002060"/>
                </a:solidFill>
                <a:latin typeface="Arial" panose="020B0604020202020204" pitchFamily="34" charset="0"/>
              </a:rPr>
              <a:t>לְכֹל לְרֹאשׁ</a:t>
            </a:r>
            <a:r>
              <a:rPr lang="he-IL" sz="1650" dirty="0">
                <a:solidFill>
                  <a:srgbClr val="000000"/>
                </a:solidFill>
                <a:latin typeface="Arial" panose="020B0604020202020204" pitchFamily="34" charset="0"/>
              </a:rPr>
              <a:t>" - אמר רב חנן בר רבא אמר ר' יוחנן: אפילו ריש </a:t>
            </a:r>
            <a:r>
              <a:rPr lang="he-IL" sz="1650" dirty="0" err="1">
                <a:solidFill>
                  <a:srgbClr val="000000"/>
                </a:solidFill>
                <a:latin typeface="Arial" panose="020B0604020202020204" pitchFamily="34" charset="0"/>
              </a:rPr>
              <a:t>גרגיתא</a:t>
            </a:r>
            <a:r>
              <a:rPr lang="he-IL" sz="1650" dirty="0">
                <a:solidFill>
                  <a:srgbClr val="000000"/>
                </a:solidFill>
                <a:latin typeface="Arial" panose="020B0604020202020204" pitchFamily="34" charset="0"/>
              </a:rPr>
              <a:t> מן שמיא מנו ליה. </a:t>
            </a:r>
          </a:p>
          <a:p>
            <a:pPr>
              <a:lnSpc>
                <a:spcPct val="120000"/>
              </a:lnSpc>
            </a:pPr>
            <a:endParaRPr lang="he-IL" sz="2400" dirty="0">
              <a:solidFill>
                <a:srgbClr val="000000"/>
              </a:solidFill>
              <a:latin typeface="Arial" panose="020B0604020202020204" pitchFamily="34" charset="0"/>
            </a:endParaRPr>
          </a:p>
          <a:p>
            <a:pPr>
              <a:lnSpc>
                <a:spcPct val="120000"/>
              </a:lnSpc>
            </a:pPr>
            <a:r>
              <a:rPr lang="he-IL" sz="1650" dirty="0" err="1">
                <a:solidFill>
                  <a:srgbClr val="000000"/>
                </a:solidFill>
                <a:latin typeface="Arial" panose="020B0604020202020204" pitchFamily="34" charset="0"/>
              </a:rPr>
              <a:t>במתניתא</a:t>
            </a:r>
            <a:r>
              <a:rPr lang="he-IL" sz="1650" dirty="0">
                <a:solidFill>
                  <a:srgbClr val="000000"/>
                </a:solidFill>
                <a:latin typeface="Arial" panose="020B0604020202020204" pitchFamily="34" charset="0"/>
              </a:rPr>
              <a:t> תנא משמיה דרבי עקיבא: </a:t>
            </a:r>
          </a:p>
          <a:p>
            <a:pPr>
              <a:lnSpc>
                <a:spcPct val="120000"/>
              </a:lnSpc>
            </a:pPr>
            <a:r>
              <a:rPr lang="he-IL" sz="1650" dirty="0">
                <a:solidFill>
                  <a:srgbClr val="F79646">
                    <a:lumMod val="50000"/>
                  </a:srgbClr>
                </a:solidFill>
              </a:rPr>
              <a:t>"לְךָ ה' הַגְּדֻלָּה" - זו קריעת ים סוף, </a:t>
            </a:r>
          </a:p>
          <a:p>
            <a:pPr>
              <a:lnSpc>
                <a:spcPct val="120000"/>
              </a:lnSpc>
            </a:pPr>
            <a:r>
              <a:rPr lang="he-IL" sz="1650" dirty="0">
                <a:solidFill>
                  <a:srgbClr val="F79646">
                    <a:lumMod val="50000"/>
                  </a:srgbClr>
                </a:solidFill>
              </a:rPr>
              <a:t>"וְהַגְּבוּרָה" - זו מכת בכורות, </a:t>
            </a:r>
          </a:p>
          <a:p>
            <a:pPr>
              <a:lnSpc>
                <a:spcPct val="120000"/>
              </a:lnSpc>
            </a:pPr>
            <a:r>
              <a:rPr lang="he-IL" sz="1650" dirty="0">
                <a:solidFill>
                  <a:srgbClr val="F79646">
                    <a:lumMod val="50000"/>
                  </a:srgbClr>
                </a:solidFill>
              </a:rPr>
              <a:t>"וְהַתִּפְאֶרֶת" - זו מתן תורה, </a:t>
            </a:r>
          </a:p>
          <a:p>
            <a:pPr>
              <a:lnSpc>
                <a:spcPct val="120000"/>
              </a:lnSpc>
            </a:pPr>
            <a:r>
              <a:rPr lang="he-IL" sz="1650" dirty="0">
                <a:solidFill>
                  <a:srgbClr val="F79646">
                    <a:lumMod val="50000"/>
                  </a:srgbClr>
                </a:solidFill>
              </a:rPr>
              <a:t>"וְהַנֵּצַח" - זו ירושלים, </a:t>
            </a:r>
          </a:p>
          <a:p>
            <a:pPr>
              <a:lnSpc>
                <a:spcPct val="120000"/>
              </a:lnSpc>
            </a:pPr>
            <a:r>
              <a:rPr lang="he-IL" sz="1650" dirty="0">
                <a:solidFill>
                  <a:srgbClr val="F79646">
                    <a:lumMod val="50000"/>
                  </a:srgbClr>
                </a:solidFill>
              </a:rPr>
              <a:t>"וְהַהוֹד" - זו בית המקדש.</a:t>
            </a:r>
          </a:p>
        </p:txBody>
      </p:sp>
    </p:spTree>
    <p:extLst>
      <p:ext uri="{BB962C8B-B14F-4D97-AF65-F5344CB8AC3E}">
        <p14:creationId xmlns:p14="http://schemas.microsoft.com/office/powerpoint/2010/main" val="4163235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5541A-9B2C-CC46-D755-93C881A2C65B}"/>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E0A5CA57-67C9-2C35-6A64-AC3F8B9672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EA179463-5BF8-2DA8-B822-2EC4E69BF48A}"/>
              </a:ext>
            </a:extLst>
          </p:cNvPr>
          <p:cNvSpPr txBox="1"/>
          <p:nvPr/>
        </p:nvSpPr>
        <p:spPr>
          <a:xfrm>
            <a:off x="-217096" y="35330"/>
            <a:ext cx="1548736" cy="338554"/>
          </a:xfrm>
          <a:prstGeom prst="rect">
            <a:avLst/>
          </a:prstGeom>
          <a:noFill/>
        </p:spPr>
        <p:txBody>
          <a:bodyPr wrap="square" rtlCol="1">
            <a:spAutoFit/>
          </a:bodyPr>
          <a:lstStyle/>
          <a:p>
            <a:r>
              <a:rPr lang="he-IL" sz="1600" b="1" dirty="0">
                <a:solidFill>
                  <a:schemeClr val="bg1">
                    <a:lumMod val="50000"/>
                  </a:schemeClr>
                </a:solidFill>
              </a:rPr>
              <a:t>דף נח עמוד ב</a:t>
            </a:r>
          </a:p>
        </p:txBody>
      </p:sp>
      <p:sp>
        <p:nvSpPr>
          <p:cNvPr id="7" name="TextBox 3">
            <a:extLst>
              <a:ext uri="{FF2B5EF4-FFF2-40B4-BE49-F238E27FC236}">
                <a16:creationId xmlns:a16="http://schemas.microsoft.com/office/drawing/2014/main" id="{84F1C443-FD7D-A054-77C9-1125FAC3D043}"/>
              </a:ext>
            </a:extLst>
          </p:cNvPr>
          <p:cNvSpPr txBox="1"/>
          <p:nvPr/>
        </p:nvSpPr>
        <p:spPr>
          <a:xfrm>
            <a:off x="611560" y="188640"/>
            <a:ext cx="7768476" cy="6437853"/>
          </a:xfrm>
          <a:prstGeom prst="rect">
            <a:avLst/>
          </a:prstGeom>
          <a:noFill/>
        </p:spPr>
        <p:txBody>
          <a:bodyPr wrap="square" rtlCol="1">
            <a:spAutoFit/>
          </a:bodyPr>
          <a:lstStyle/>
          <a:p>
            <a:pPr>
              <a:lnSpc>
                <a:spcPct val="120000"/>
              </a:lnSpc>
            </a:pPr>
            <a:r>
              <a:rPr lang="he-IL" sz="1500" dirty="0" err="1">
                <a:solidFill>
                  <a:srgbClr val="000000"/>
                </a:solidFill>
                <a:latin typeface="Arial" panose="020B0604020202020204" pitchFamily="34" charset="0"/>
              </a:rPr>
              <a:t>ת''ר</a:t>
            </a:r>
            <a:r>
              <a:rPr lang="he-IL" sz="1500" dirty="0">
                <a:solidFill>
                  <a:srgbClr val="000000"/>
                </a:solidFill>
                <a:latin typeface="Arial" panose="020B0604020202020204" pitchFamily="34" charset="0"/>
              </a:rPr>
              <a:t>: </a:t>
            </a:r>
          </a:p>
          <a:p>
            <a:pPr>
              <a:lnSpc>
                <a:spcPct val="120000"/>
              </a:lnSpc>
            </a:pPr>
            <a:r>
              <a:rPr lang="he-IL" sz="1500" dirty="0">
                <a:solidFill>
                  <a:srgbClr val="F79646">
                    <a:lumMod val="50000"/>
                  </a:srgbClr>
                </a:solidFill>
              </a:rPr>
              <a:t>הרואה בתי ישראל </a:t>
            </a:r>
            <a:r>
              <a:rPr lang="he-IL" sz="1500" dirty="0" err="1">
                <a:solidFill>
                  <a:srgbClr val="F79646">
                    <a:lumMod val="50000"/>
                  </a:srgbClr>
                </a:solidFill>
              </a:rPr>
              <a:t>בישובן</a:t>
            </a:r>
            <a:r>
              <a:rPr lang="he-IL" sz="1500" dirty="0">
                <a:solidFill>
                  <a:srgbClr val="F79646">
                    <a:lumMod val="50000"/>
                  </a:srgbClr>
                </a:solidFill>
              </a:rPr>
              <a:t> - אומר: 'ברוך מציב גבול אלמנה', </a:t>
            </a:r>
          </a:p>
          <a:p>
            <a:pPr>
              <a:lnSpc>
                <a:spcPct val="120000"/>
              </a:lnSpc>
            </a:pPr>
            <a:r>
              <a:rPr lang="he-IL" sz="1500" dirty="0">
                <a:solidFill>
                  <a:srgbClr val="F79646">
                    <a:lumMod val="50000"/>
                  </a:srgbClr>
                </a:solidFill>
              </a:rPr>
              <a:t>                          בחורבנן - אומר: 'ברוך דיין האמת'. </a:t>
            </a:r>
          </a:p>
          <a:p>
            <a:pPr>
              <a:lnSpc>
                <a:spcPct val="120000"/>
              </a:lnSpc>
            </a:pPr>
            <a:r>
              <a:rPr lang="he-IL" sz="1500" dirty="0">
                <a:solidFill>
                  <a:srgbClr val="F79646">
                    <a:lumMod val="50000"/>
                  </a:srgbClr>
                </a:solidFill>
              </a:rPr>
              <a:t>          בתי עובדי כוכבים </a:t>
            </a:r>
            <a:r>
              <a:rPr lang="he-IL" sz="1500" dirty="0" err="1">
                <a:solidFill>
                  <a:srgbClr val="F79646">
                    <a:lumMod val="50000"/>
                  </a:srgbClr>
                </a:solidFill>
              </a:rPr>
              <a:t>בישובן</a:t>
            </a:r>
            <a:r>
              <a:rPr lang="he-IL" sz="1500" dirty="0">
                <a:solidFill>
                  <a:srgbClr val="F79646">
                    <a:lumMod val="50000"/>
                  </a:srgbClr>
                </a:solidFill>
              </a:rPr>
              <a:t> - אומר: "בֵּית גֵּאִים </a:t>
            </a:r>
            <a:r>
              <a:rPr lang="he-IL" sz="1500" dirty="0" err="1">
                <a:solidFill>
                  <a:srgbClr val="F79646">
                    <a:lumMod val="50000"/>
                  </a:srgbClr>
                </a:solidFill>
              </a:rPr>
              <a:t>יִסַּח</a:t>
            </a:r>
            <a:r>
              <a:rPr lang="he-IL" sz="1500" dirty="0">
                <a:solidFill>
                  <a:srgbClr val="F79646">
                    <a:lumMod val="50000"/>
                  </a:srgbClr>
                </a:solidFill>
              </a:rPr>
              <a:t> ה'",</a:t>
            </a:r>
          </a:p>
          <a:p>
            <a:pPr>
              <a:lnSpc>
                <a:spcPct val="120000"/>
              </a:lnSpc>
            </a:pPr>
            <a:r>
              <a:rPr lang="he-IL" sz="1500" dirty="0">
                <a:solidFill>
                  <a:srgbClr val="F79646">
                    <a:lumMod val="50000"/>
                  </a:srgbClr>
                </a:solidFill>
              </a:rPr>
              <a:t>                                   בחורבנן - אומר: "אֵל נְקָמוֹת ה' אֵל נְקָמוֹת הוֹפִיעַ". </a:t>
            </a:r>
          </a:p>
          <a:p>
            <a:pPr>
              <a:lnSpc>
                <a:spcPct val="120000"/>
              </a:lnSpc>
            </a:pPr>
            <a:endParaRPr lang="he-IL" sz="1500" dirty="0">
              <a:solidFill>
                <a:srgbClr val="000000"/>
              </a:solidFill>
              <a:latin typeface="Arial" panose="020B0604020202020204" pitchFamily="34" charset="0"/>
            </a:endParaRPr>
          </a:p>
          <a:p>
            <a:pPr>
              <a:lnSpc>
                <a:spcPct val="120000"/>
              </a:lnSpc>
            </a:pPr>
            <a:r>
              <a:rPr lang="he-IL" sz="1500" dirty="0" err="1">
                <a:solidFill>
                  <a:srgbClr val="000000"/>
                </a:solidFill>
                <a:latin typeface="Arial" panose="020B0604020202020204" pitchFamily="34" charset="0"/>
              </a:rPr>
              <a:t>עולא</a:t>
            </a:r>
            <a:r>
              <a:rPr lang="he-IL" sz="1500" dirty="0">
                <a:solidFill>
                  <a:srgbClr val="000000"/>
                </a:solidFill>
                <a:latin typeface="Arial" panose="020B0604020202020204" pitchFamily="34" charset="0"/>
              </a:rPr>
              <a:t> ורב </a:t>
            </a:r>
            <a:r>
              <a:rPr lang="he-IL" sz="1500" dirty="0" err="1">
                <a:solidFill>
                  <a:srgbClr val="000000"/>
                </a:solidFill>
                <a:latin typeface="Arial" panose="020B0604020202020204" pitchFamily="34" charset="0"/>
              </a:rPr>
              <a:t>חסדא</a:t>
            </a:r>
            <a:r>
              <a:rPr lang="he-IL" sz="1500" dirty="0">
                <a:solidFill>
                  <a:srgbClr val="000000"/>
                </a:solidFill>
                <a:latin typeface="Arial" panose="020B0604020202020204" pitchFamily="34" charset="0"/>
              </a:rPr>
              <a:t> הוו </a:t>
            </a:r>
            <a:r>
              <a:rPr lang="he-IL" sz="1500" dirty="0" err="1">
                <a:solidFill>
                  <a:srgbClr val="000000"/>
                </a:solidFill>
                <a:latin typeface="Arial" panose="020B0604020202020204" pitchFamily="34" charset="0"/>
              </a:rPr>
              <a:t>קא</a:t>
            </a:r>
            <a:r>
              <a:rPr lang="he-IL" sz="1500" dirty="0">
                <a:solidFill>
                  <a:srgbClr val="000000"/>
                </a:solidFill>
                <a:latin typeface="Arial" panose="020B0604020202020204" pitchFamily="34" charset="0"/>
              </a:rPr>
              <a:t> אזלי </a:t>
            </a:r>
            <a:r>
              <a:rPr lang="he-IL" sz="1500" dirty="0" err="1">
                <a:solidFill>
                  <a:srgbClr val="000000"/>
                </a:solidFill>
                <a:latin typeface="Arial" panose="020B0604020202020204" pitchFamily="34" charset="0"/>
              </a:rPr>
              <a:t>באורחא</a:t>
            </a:r>
            <a:r>
              <a:rPr lang="he-IL" sz="1500" dirty="0">
                <a:solidFill>
                  <a:srgbClr val="000000"/>
                </a:solidFill>
                <a:latin typeface="Arial" panose="020B0604020202020204" pitchFamily="34" charset="0"/>
              </a:rPr>
              <a:t>, </a:t>
            </a:r>
          </a:p>
          <a:p>
            <a:pPr>
              <a:lnSpc>
                <a:spcPct val="120000"/>
              </a:lnSpc>
            </a:pPr>
            <a:r>
              <a:rPr lang="he-IL" sz="1500" dirty="0">
                <a:solidFill>
                  <a:srgbClr val="000000"/>
                </a:solidFill>
                <a:latin typeface="Arial" panose="020B0604020202020204" pitchFamily="34" charset="0"/>
              </a:rPr>
              <a:t>כי מטו </a:t>
            </a:r>
            <a:r>
              <a:rPr lang="he-IL" sz="1500" dirty="0" err="1">
                <a:solidFill>
                  <a:srgbClr val="000000"/>
                </a:solidFill>
                <a:latin typeface="Arial" panose="020B0604020202020204" pitchFamily="34" charset="0"/>
              </a:rPr>
              <a:t>אפתחא</a:t>
            </a:r>
            <a:r>
              <a:rPr lang="he-IL" sz="1500" dirty="0">
                <a:solidFill>
                  <a:srgbClr val="000000"/>
                </a:solidFill>
                <a:latin typeface="Arial" panose="020B0604020202020204" pitchFamily="34" charset="0"/>
              </a:rPr>
              <a:t> דבי רב </a:t>
            </a:r>
            <a:r>
              <a:rPr lang="he-IL" sz="1500" dirty="0" err="1">
                <a:solidFill>
                  <a:srgbClr val="000000"/>
                </a:solidFill>
                <a:latin typeface="Arial" panose="020B0604020202020204" pitchFamily="34" charset="0"/>
              </a:rPr>
              <a:t>חנא</a:t>
            </a:r>
            <a:r>
              <a:rPr lang="he-IL" sz="1500" dirty="0">
                <a:solidFill>
                  <a:srgbClr val="000000"/>
                </a:solidFill>
                <a:latin typeface="Arial" panose="020B0604020202020204" pitchFamily="34" charset="0"/>
              </a:rPr>
              <a:t> בר </a:t>
            </a:r>
            <a:r>
              <a:rPr lang="he-IL" sz="1500" dirty="0" err="1">
                <a:solidFill>
                  <a:srgbClr val="000000"/>
                </a:solidFill>
                <a:latin typeface="Arial" panose="020B0604020202020204" pitchFamily="34" charset="0"/>
              </a:rPr>
              <a:t>חנילאי</a:t>
            </a:r>
            <a:r>
              <a:rPr lang="he-IL" sz="1500" dirty="0">
                <a:solidFill>
                  <a:srgbClr val="000000"/>
                </a:solidFill>
                <a:latin typeface="Arial" panose="020B0604020202020204" pitchFamily="34" charset="0"/>
              </a:rPr>
              <a:t> נגד רב </a:t>
            </a:r>
            <a:r>
              <a:rPr lang="he-IL" sz="1500" dirty="0" err="1">
                <a:solidFill>
                  <a:srgbClr val="000000"/>
                </a:solidFill>
                <a:latin typeface="Arial" panose="020B0604020202020204" pitchFamily="34" charset="0"/>
              </a:rPr>
              <a:t>חסדא</a:t>
            </a:r>
            <a:r>
              <a:rPr lang="he-IL" sz="1500" dirty="0">
                <a:solidFill>
                  <a:srgbClr val="000000"/>
                </a:solidFill>
                <a:latin typeface="Arial" panose="020B0604020202020204" pitchFamily="34" charset="0"/>
              </a:rPr>
              <a:t> ואתנח. </a:t>
            </a:r>
          </a:p>
          <a:p>
            <a:pPr>
              <a:lnSpc>
                <a:spcPct val="120000"/>
              </a:lnSpc>
            </a:pPr>
            <a:endParaRPr lang="he-IL" sz="1100" dirty="0">
              <a:solidFill>
                <a:srgbClr val="000000"/>
              </a:solidFill>
              <a:latin typeface="Arial" panose="020B0604020202020204" pitchFamily="34" charset="0"/>
            </a:endParaRPr>
          </a:p>
          <a:p>
            <a:pPr>
              <a:lnSpc>
                <a:spcPct val="120000"/>
              </a:lnSpc>
            </a:pPr>
            <a:r>
              <a:rPr lang="he-IL" sz="1500" dirty="0">
                <a:solidFill>
                  <a:srgbClr val="000000"/>
                </a:solidFill>
                <a:latin typeface="Arial" panose="020B0604020202020204" pitchFamily="34" charset="0"/>
              </a:rPr>
              <a:t>אמר ליה </a:t>
            </a:r>
            <a:r>
              <a:rPr lang="he-IL" sz="1500" dirty="0" err="1">
                <a:solidFill>
                  <a:srgbClr val="000000"/>
                </a:solidFill>
                <a:latin typeface="Arial" panose="020B0604020202020204" pitchFamily="34" charset="0"/>
              </a:rPr>
              <a:t>עולא</a:t>
            </a:r>
            <a:r>
              <a:rPr lang="he-IL" sz="1500" dirty="0">
                <a:solidFill>
                  <a:srgbClr val="000000"/>
                </a:solidFill>
                <a:latin typeface="Arial" panose="020B0604020202020204" pitchFamily="34" charset="0"/>
              </a:rPr>
              <a:t>: </a:t>
            </a:r>
            <a:r>
              <a:rPr lang="he-IL" sz="1500" dirty="0" err="1">
                <a:solidFill>
                  <a:srgbClr val="000000"/>
                </a:solidFill>
                <a:latin typeface="Arial" panose="020B0604020202020204" pitchFamily="34" charset="0"/>
              </a:rPr>
              <a:t>אמאי</a:t>
            </a:r>
            <a:r>
              <a:rPr lang="he-IL" sz="1500" dirty="0">
                <a:solidFill>
                  <a:srgbClr val="000000"/>
                </a:solidFill>
                <a:latin typeface="Arial" panose="020B0604020202020204" pitchFamily="34" charset="0"/>
              </a:rPr>
              <a:t> </a:t>
            </a:r>
            <a:r>
              <a:rPr lang="he-IL" sz="1500" dirty="0" err="1">
                <a:solidFill>
                  <a:srgbClr val="000000"/>
                </a:solidFill>
                <a:latin typeface="Arial" panose="020B0604020202020204" pitchFamily="34" charset="0"/>
              </a:rPr>
              <a:t>קא</a:t>
            </a:r>
            <a:r>
              <a:rPr lang="he-IL" sz="1500" dirty="0">
                <a:solidFill>
                  <a:srgbClr val="000000"/>
                </a:solidFill>
                <a:latin typeface="Arial" panose="020B0604020202020204" pitchFamily="34" charset="0"/>
              </a:rPr>
              <a:t> </a:t>
            </a:r>
            <a:r>
              <a:rPr lang="he-IL" sz="1500" dirty="0" err="1">
                <a:solidFill>
                  <a:srgbClr val="000000"/>
                </a:solidFill>
                <a:latin typeface="Arial" panose="020B0604020202020204" pitchFamily="34" charset="0"/>
              </a:rPr>
              <a:t>מתנחת</a:t>
            </a:r>
            <a:r>
              <a:rPr lang="he-IL" sz="1500" dirty="0">
                <a:solidFill>
                  <a:srgbClr val="000000"/>
                </a:solidFill>
                <a:latin typeface="Arial" panose="020B0604020202020204" pitchFamily="34" charset="0"/>
              </a:rPr>
              <a:t>?  והאמר רב: אנחה שוברת חצי גופו של אדם, שנאמר: "</a:t>
            </a:r>
            <a:r>
              <a:rPr lang="he-IL" sz="1500" dirty="0">
                <a:solidFill>
                  <a:srgbClr val="002060"/>
                </a:solidFill>
                <a:latin typeface="Arial" panose="020B0604020202020204" pitchFamily="34" charset="0"/>
              </a:rPr>
              <a:t>וְאַתָּה בֶן אָדָם </a:t>
            </a:r>
            <a:r>
              <a:rPr lang="he-IL" sz="1500" dirty="0" err="1">
                <a:solidFill>
                  <a:srgbClr val="002060"/>
                </a:solidFill>
                <a:latin typeface="Arial" panose="020B0604020202020204" pitchFamily="34" charset="0"/>
              </a:rPr>
              <a:t>הֵאָנַח</a:t>
            </a:r>
            <a:r>
              <a:rPr lang="he-IL" sz="1500" dirty="0">
                <a:solidFill>
                  <a:srgbClr val="002060"/>
                </a:solidFill>
                <a:latin typeface="Arial" panose="020B0604020202020204" pitchFamily="34" charset="0"/>
              </a:rPr>
              <a:t> </a:t>
            </a:r>
            <a:r>
              <a:rPr lang="he-IL" sz="1500" dirty="0" err="1">
                <a:solidFill>
                  <a:srgbClr val="002060"/>
                </a:solidFill>
                <a:latin typeface="Arial" panose="020B0604020202020204" pitchFamily="34" charset="0"/>
              </a:rPr>
              <a:t>בְּשִׁבְרוֹן</a:t>
            </a:r>
            <a:r>
              <a:rPr lang="he-IL" sz="1500" dirty="0">
                <a:solidFill>
                  <a:srgbClr val="002060"/>
                </a:solidFill>
                <a:latin typeface="Arial" panose="020B0604020202020204" pitchFamily="34" charset="0"/>
              </a:rPr>
              <a:t> </a:t>
            </a:r>
            <a:r>
              <a:rPr lang="he-IL" sz="1500" dirty="0" err="1">
                <a:solidFill>
                  <a:srgbClr val="002060"/>
                </a:solidFill>
                <a:latin typeface="Arial" panose="020B0604020202020204" pitchFamily="34" charset="0"/>
              </a:rPr>
              <a:t>מׇתְנַיִם</a:t>
            </a:r>
            <a:r>
              <a:rPr lang="he-IL" sz="1500" dirty="0">
                <a:solidFill>
                  <a:srgbClr val="000000"/>
                </a:solidFill>
                <a:latin typeface="Arial" panose="020B0604020202020204" pitchFamily="34" charset="0"/>
              </a:rPr>
              <a:t>" וגו',  ור' יוחנן אמר: אף כל גופו של אדם, שנאמר: "</a:t>
            </a:r>
            <a:r>
              <a:rPr lang="he-IL" sz="1500" dirty="0">
                <a:solidFill>
                  <a:srgbClr val="002060"/>
                </a:solidFill>
                <a:latin typeface="Arial" panose="020B0604020202020204" pitchFamily="34" charset="0"/>
              </a:rPr>
              <a:t>וְהָיָה כִּי יֹאמְרוּ אֵלֶיךָ עַל מָה אַתָּה נֶאֱנָח וְאָמַרְתָּ אֶל שְׁמוּעָה [כִי בָאָה] וְנָמֵס </a:t>
            </a:r>
            <a:r>
              <a:rPr lang="he-IL" sz="1500" dirty="0" err="1">
                <a:solidFill>
                  <a:srgbClr val="002060"/>
                </a:solidFill>
                <a:latin typeface="Arial" panose="020B0604020202020204" pitchFamily="34" charset="0"/>
              </a:rPr>
              <a:t>כׇּל</a:t>
            </a:r>
            <a:r>
              <a:rPr lang="he-IL" sz="1500" dirty="0">
                <a:solidFill>
                  <a:srgbClr val="002060"/>
                </a:solidFill>
                <a:latin typeface="Arial" panose="020B0604020202020204" pitchFamily="34" charset="0"/>
              </a:rPr>
              <a:t> לֵב</a:t>
            </a:r>
            <a:r>
              <a:rPr lang="he-IL" sz="1500" dirty="0">
                <a:solidFill>
                  <a:srgbClr val="000000"/>
                </a:solidFill>
                <a:latin typeface="Arial" panose="020B0604020202020204" pitchFamily="34" charset="0"/>
              </a:rPr>
              <a:t>" וגו'. </a:t>
            </a:r>
          </a:p>
          <a:p>
            <a:pPr>
              <a:lnSpc>
                <a:spcPct val="120000"/>
              </a:lnSpc>
            </a:pPr>
            <a:endParaRPr lang="he-IL" sz="1100" dirty="0">
              <a:solidFill>
                <a:srgbClr val="000000"/>
              </a:solidFill>
              <a:latin typeface="Arial" panose="020B0604020202020204" pitchFamily="34" charset="0"/>
            </a:endParaRPr>
          </a:p>
          <a:p>
            <a:pPr>
              <a:lnSpc>
                <a:spcPct val="120000"/>
              </a:lnSpc>
            </a:pPr>
            <a:r>
              <a:rPr lang="he-IL" sz="1500" dirty="0" err="1">
                <a:solidFill>
                  <a:srgbClr val="000000"/>
                </a:solidFill>
                <a:latin typeface="Arial" panose="020B0604020202020204" pitchFamily="34" charset="0"/>
              </a:rPr>
              <a:t>א''ל</a:t>
            </a:r>
            <a:r>
              <a:rPr lang="he-IL" sz="1500" dirty="0">
                <a:solidFill>
                  <a:srgbClr val="000000"/>
                </a:solidFill>
                <a:latin typeface="Arial" panose="020B0604020202020204" pitchFamily="34" charset="0"/>
              </a:rPr>
              <a:t>: היכי לא אתנח?  ביתא </a:t>
            </a:r>
            <a:r>
              <a:rPr lang="he-IL" sz="1500" dirty="0" err="1">
                <a:solidFill>
                  <a:srgbClr val="000000"/>
                </a:solidFill>
                <a:latin typeface="Arial" panose="020B0604020202020204" pitchFamily="34" charset="0"/>
              </a:rPr>
              <a:t>דהוו</a:t>
            </a:r>
            <a:r>
              <a:rPr lang="he-IL" sz="1500" dirty="0">
                <a:solidFill>
                  <a:srgbClr val="000000"/>
                </a:solidFill>
                <a:latin typeface="Arial" panose="020B0604020202020204" pitchFamily="34" charset="0"/>
              </a:rPr>
              <a:t> בה שיתין </a:t>
            </a:r>
            <a:r>
              <a:rPr lang="he-IL" sz="1500" dirty="0" err="1">
                <a:solidFill>
                  <a:srgbClr val="000000"/>
                </a:solidFill>
                <a:latin typeface="Arial" panose="020B0604020202020204" pitchFamily="34" charset="0"/>
              </a:rPr>
              <a:t>אפייתא</a:t>
            </a:r>
            <a:r>
              <a:rPr lang="he-IL" sz="1500" dirty="0">
                <a:solidFill>
                  <a:srgbClr val="000000"/>
                </a:solidFill>
                <a:latin typeface="Arial" panose="020B0604020202020204" pitchFamily="34" charset="0"/>
              </a:rPr>
              <a:t> </a:t>
            </a:r>
            <a:r>
              <a:rPr lang="he-IL" sz="1500" dirty="0" err="1">
                <a:solidFill>
                  <a:srgbClr val="000000"/>
                </a:solidFill>
                <a:latin typeface="Arial" panose="020B0604020202020204" pitchFamily="34" charset="0"/>
              </a:rPr>
              <a:t>ביממא</a:t>
            </a:r>
            <a:r>
              <a:rPr lang="he-IL" sz="1500" dirty="0">
                <a:solidFill>
                  <a:srgbClr val="000000"/>
                </a:solidFill>
                <a:latin typeface="Arial" panose="020B0604020202020204" pitchFamily="34" charset="0"/>
              </a:rPr>
              <a:t> ושיתין </a:t>
            </a:r>
            <a:r>
              <a:rPr lang="he-IL" sz="1500" dirty="0" err="1">
                <a:solidFill>
                  <a:srgbClr val="000000"/>
                </a:solidFill>
                <a:latin typeface="Arial" panose="020B0604020202020204" pitchFamily="34" charset="0"/>
              </a:rPr>
              <a:t>אפייתא</a:t>
            </a:r>
            <a:r>
              <a:rPr lang="he-IL" sz="1500" dirty="0">
                <a:solidFill>
                  <a:srgbClr val="000000"/>
                </a:solidFill>
                <a:latin typeface="Arial" panose="020B0604020202020204" pitchFamily="34" charset="0"/>
              </a:rPr>
              <a:t> </a:t>
            </a:r>
            <a:r>
              <a:rPr lang="he-IL" sz="1500" dirty="0" err="1">
                <a:solidFill>
                  <a:srgbClr val="000000"/>
                </a:solidFill>
                <a:latin typeface="Arial" panose="020B0604020202020204" pitchFamily="34" charset="0"/>
              </a:rPr>
              <a:t>בליליא</a:t>
            </a:r>
            <a:r>
              <a:rPr lang="he-IL" sz="1500" dirty="0">
                <a:solidFill>
                  <a:srgbClr val="000000"/>
                </a:solidFill>
                <a:latin typeface="Arial" panose="020B0604020202020204" pitchFamily="34" charset="0"/>
              </a:rPr>
              <a:t> ואפיין לכל מאן </a:t>
            </a:r>
            <a:r>
              <a:rPr lang="he-IL" sz="1500" dirty="0" err="1">
                <a:solidFill>
                  <a:srgbClr val="000000"/>
                </a:solidFill>
                <a:latin typeface="Arial" panose="020B0604020202020204" pitchFamily="34" charset="0"/>
              </a:rPr>
              <a:t>דצריך</a:t>
            </a:r>
            <a:r>
              <a:rPr lang="he-IL" sz="1500" dirty="0">
                <a:solidFill>
                  <a:srgbClr val="000000"/>
                </a:solidFill>
                <a:latin typeface="Arial" panose="020B0604020202020204" pitchFamily="34" charset="0"/>
              </a:rPr>
              <a:t> ולא שקל </a:t>
            </a:r>
            <a:r>
              <a:rPr lang="he-IL" sz="1500" dirty="0" err="1">
                <a:solidFill>
                  <a:srgbClr val="000000"/>
                </a:solidFill>
                <a:latin typeface="Arial" panose="020B0604020202020204" pitchFamily="34" charset="0"/>
              </a:rPr>
              <a:t>ידא</a:t>
            </a:r>
            <a:r>
              <a:rPr lang="he-IL" sz="1500" dirty="0">
                <a:solidFill>
                  <a:srgbClr val="000000"/>
                </a:solidFill>
                <a:latin typeface="Arial" panose="020B0604020202020204" pitchFamily="34" charset="0"/>
              </a:rPr>
              <a:t> מן כיסא </a:t>
            </a:r>
            <a:r>
              <a:rPr lang="he-IL" sz="1500" dirty="0" err="1">
                <a:solidFill>
                  <a:srgbClr val="000000"/>
                </a:solidFill>
                <a:latin typeface="Arial" panose="020B0604020202020204" pitchFamily="34" charset="0"/>
              </a:rPr>
              <a:t>דסבר</a:t>
            </a:r>
            <a:r>
              <a:rPr lang="he-IL" sz="1500" dirty="0">
                <a:solidFill>
                  <a:srgbClr val="000000"/>
                </a:solidFill>
                <a:latin typeface="Arial" panose="020B0604020202020204" pitchFamily="34" charset="0"/>
              </a:rPr>
              <a:t> דילמא אתי עני בר טובים </a:t>
            </a:r>
            <a:r>
              <a:rPr lang="he-IL" sz="1500" dirty="0" err="1">
                <a:solidFill>
                  <a:srgbClr val="000000"/>
                </a:solidFill>
                <a:latin typeface="Arial" panose="020B0604020202020204" pitchFamily="34" charset="0"/>
              </a:rPr>
              <a:t>ואדמטו</a:t>
            </a:r>
            <a:r>
              <a:rPr lang="he-IL" sz="1500" dirty="0">
                <a:solidFill>
                  <a:srgbClr val="000000"/>
                </a:solidFill>
                <a:latin typeface="Arial" panose="020B0604020202020204" pitchFamily="34" charset="0"/>
              </a:rPr>
              <a:t> ליה לכיסא </a:t>
            </a:r>
            <a:r>
              <a:rPr lang="he-IL" sz="1500" dirty="0" err="1">
                <a:solidFill>
                  <a:srgbClr val="000000"/>
                </a:solidFill>
                <a:latin typeface="Arial" panose="020B0604020202020204" pitchFamily="34" charset="0"/>
              </a:rPr>
              <a:t>קא</a:t>
            </a:r>
            <a:r>
              <a:rPr lang="he-IL" sz="1500" dirty="0">
                <a:solidFill>
                  <a:srgbClr val="000000"/>
                </a:solidFill>
                <a:latin typeface="Arial" panose="020B0604020202020204" pitchFamily="34" charset="0"/>
              </a:rPr>
              <a:t> מכסיף,  ותו הוו </a:t>
            </a:r>
            <a:r>
              <a:rPr lang="he-IL" sz="1500" dirty="0" err="1">
                <a:solidFill>
                  <a:srgbClr val="000000"/>
                </a:solidFill>
                <a:latin typeface="Arial" panose="020B0604020202020204" pitchFamily="34" charset="0"/>
              </a:rPr>
              <a:t>פתיחין</a:t>
            </a:r>
            <a:r>
              <a:rPr lang="he-IL" sz="1500" dirty="0">
                <a:solidFill>
                  <a:srgbClr val="000000"/>
                </a:solidFill>
                <a:latin typeface="Arial" panose="020B0604020202020204" pitchFamily="34" charset="0"/>
              </a:rPr>
              <a:t> ליה ארבע בבי לארבע </a:t>
            </a:r>
            <a:r>
              <a:rPr lang="he-IL" sz="1500" dirty="0" err="1">
                <a:solidFill>
                  <a:srgbClr val="000000"/>
                </a:solidFill>
                <a:latin typeface="Arial" panose="020B0604020202020204" pitchFamily="34" charset="0"/>
              </a:rPr>
              <a:t>רוחתא</a:t>
            </a:r>
            <a:r>
              <a:rPr lang="he-IL" sz="1500" dirty="0">
                <a:solidFill>
                  <a:srgbClr val="000000"/>
                </a:solidFill>
                <a:latin typeface="Arial" panose="020B0604020202020204" pitchFamily="34" charset="0"/>
              </a:rPr>
              <a:t> </a:t>
            </a:r>
            <a:r>
              <a:rPr lang="he-IL" sz="1500" dirty="0" err="1">
                <a:solidFill>
                  <a:srgbClr val="000000"/>
                </a:solidFill>
                <a:latin typeface="Arial" panose="020B0604020202020204" pitchFamily="34" charset="0"/>
              </a:rPr>
              <a:t>דעלמא</a:t>
            </a:r>
            <a:r>
              <a:rPr lang="he-IL" sz="1500" dirty="0">
                <a:solidFill>
                  <a:srgbClr val="000000"/>
                </a:solidFill>
                <a:latin typeface="Arial" panose="020B0604020202020204" pitchFamily="34" charset="0"/>
              </a:rPr>
              <a:t>, וכל דהוה עייל כפין נפיק כי שבע,  והוו שדו ליה </a:t>
            </a:r>
            <a:r>
              <a:rPr lang="he-IL" sz="1500" dirty="0" err="1">
                <a:solidFill>
                  <a:srgbClr val="000000"/>
                </a:solidFill>
                <a:latin typeface="Arial" panose="020B0604020202020204" pitchFamily="34" charset="0"/>
              </a:rPr>
              <a:t>חטי</a:t>
            </a:r>
            <a:r>
              <a:rPr lang="he-IL" sz="1500" dirty="0">
                <a:solidFill>
                  <a:srgbClr val="000000"/>
                </a:solidFill>
                <a:latin typeface="Arial" panose="020B0604020202020204" pitchFamily="34" charset="0"/>
              </a:rPr>
              <a:t> ושערי בשני בצורת </a:t>
            </a:r>
            <a:r>
              <a:rPr lang="he-IL" sz="1500" dirty="0" err="1">
                <a:solidFill>
                  <a:srgbClr val="000000"/>
                </a:solidFill>
                <a:latin typeface="Arial" panose="020B0604020202020204" pitchFamily="34" charset="0"/>
              </a:rPr>
              <a:t>אבראי</a:t>
            </a:r>
            <a:r>
              <a:rPr lang="he-IL" sz="1500" dirty="0">
                <a:solidFill>
                  <a:srgbClr val="000000"/>
                </a:solidFill>
                <a:latin typeface="Arial" panose="020B0604020202020204" pitchFamily="34" charset="0"/>
              </a:rPr>
              <a:t> </a:t>
            </a:r>
            <a:r>
              <a:rPr lang="he-IL" sz="1500" dirty="0" err="1">
                <a:solidFill>
                  <a:srgbClr val="000000"/>
                </a:solidFill>
                <a:latin typeface="Arial" panose="020B0604020202020204" pitchFamily="34" charset="0"/>
              </a:rPr>
              <a:t>דכל</a:t>
            </a:r>
            <a:r>
              <a:rPr lang="he-IL" sz="1500" dirty="0">
                <a:solidFill>
                  <a:srgbClr val="000000"/>
                </a:solidFill>
                <a:latin typeface="Arial" panose="020B0604020202020204" pitchFamily="34" charset="0"/>
              </a:rPr>
              <a:t> מאן </a:t>
            </a:r>
            <a:r>
              <a:rPr lang="he-IL" sz="1500" dirty="0" err="1">
                <a:solidFill>
                  <a:srgbClr val="000000"/>
                </a:solidFill>
                <a:latin typeface="Arial" panose="020B0604020202020204" pitchFamily="34" charset="0"/>
              </a:rPr>
              <a:t>דכסיפא</a:t>
            </a:r>
            <a:r>
              <a:rPr lang="he-IL" sz="1500" dirty="0">
                <a:solidFill>
                  <a:srgbClr val="000000"/>
                </a:solidFill>
                <a:latin typeface="Arial" panose="020B0604020202020204" pitchFamily="34" charset="0"/>
              </a:rPr>
              <a:t> מילתא למשקל </a:t>
            </a:r>
            <a:r>
              <a:rPr lang="he-IL" sz="1500" dirty="0" err="1">
                <a:solidFill>
                  <a:srgbClr val="000000"/>
                </a:solidFill>
                <a:latin typeface="Arial" panose="020B0604020202020204" pitchFamily="34" charset="0"/>
              </a:rPr>
              <a:t>ביממא</a:t>
            </a:r>
            <a:r>
              <a:rPr lang="he-IL" sz="1500" dirty="0">
                <a:solidFill>
                  <a:srgbClr val="000000"/>
                </a:solidFill>
                <a:latin typeface="Arial" panose="020B0604020202020204" pitchFamily="34" charset="0"/>
              </a:rPr>
              <a:t> אתי ושקיל </a:t>
            </a:r>
            <a:r>
              <a:rPr lang="he-IL" sz="1500" dirty="0" err="1">
                <a:solidFill>
                  <a:srgbClr val="000000"/>
                </a:solidFill>
                <a:latin typeface="Arial" panose="020B0604020202020204" pitchFamily="34" charset="0"/>
              </a:rPr>
              <a:t>בליליא</a:t>
            </a:r>
            <a:r>
              <a:rPr lang="he-IL" sz="1500" dirty="0">
                <a:solidFill>
                  <a:srgbClr val="000000"/>
                </a:solidFill>
                <a:latin typeface="Arial" panose="020B0604020202020204" pitchFamily="34" charset="0"/>
              </a:rPr>
              <a:t>, השתא נפל </a:t>
            </a:r>
            <a:r>
              <a:rPr lang="he-IL" sz="1500" dirty="0" err="1">
                <a:solidFill>
                  <a:srgbClr val="000000"/>
                </a:solidFill>
                <a:latin typeface="Arial" panose="020B0604020202020204" pitchFamily="34" charset="0"/>
              </a:rPr>
              <a:t>בתלא</a:t>
            </a:r>
            <a:r>
              <a:rPr lang="he-IL" sz="1500" dirty="0">
                <a:solidFill>
                  <a:srgbClr val="000000"/>
                </a:solidFill>
                <a:latin typeface="Arial" panose="020B0604020202020204" pitchFamily="34" charset="0"/>
              </a:rPr>
              <a:t> ולא אתנח?!</a:t>
            </a:r>
          </a:p>
          <a:p>
            <a:pPr>
              <a:lnSpc>
                <a:spcPct val="120000"/>
              </a:lnSpc>
            </a:pPr>
            <a:endParaRPr lang="he-IL" sz="1100" dirty="0">
              <a:solidFill>
                <a:srgbClr val="000000"/>
              </a:solidFill>
              <a:latin typeface="Arial" panose="020B0604020202020204" pitchFamily="34" charset="0"/>
            </a:endParaRPr>
          </a:p>
          <a:p>
            <a:pPr>
              <a:lnSpc>
                <a:spcPct val="120000"/>
              </a:lnSpc>
            </a:pPr>
            <a:r>
              <a:rPr lang="he-IL" sz="1500" dirty="0">
                <a:solidFill>
                  <a:srgbClr val="000000"/>
                </a:solidFill>
                <a:latin typeface="Arial" panose="020B0604020202020204" pitchFamily="34" charset="0"/>
              </a:rPr>
              <a:t>אמר ליה: הכי אמר ר' יוחנן: מיום שחרב בית המקדש נגזרה גזירה על בתיהן של צדיקים שיחרבו, שנאמר: "</a:t>
            </a:r>
            <a:r>
              <a:rPr lang="he-IL" sz="1500" dirty="0" err="1">
                <a:solidFill>
                  <a:srgbClr val="002060"/>
                </a:solidFill>
                <a:latin typeface="Arial" panose="020B0604020202020204" pitchFamily="34" charset="0"/>
              </a:rPr>
              <a:t>בְּאׇזְנָי</a:t>
            </a:r>
            <a:r>
              <a:rPr lang="he-IL" sz="1500" dirty="0">
                <a:solidFill>
                  <a:srgbClr val="002060"/>
                </a:solidFill>
                <a:latin typeface="Arial" panose="020B0604020202020204" pitchFamily="34" charset="0"/>
              </a:rPr>
              <a:t> ה' צְבָאוֹת אִם לֹא בָּתִּים רַבִּים לְשַׁמָּה יִהְיוּ גְּדֹלִים וְטוֹבִים מֵאֵין יוֹשֵׁב</a:t>
            </a:r>
            <a:r>
              <a:rPr lang="he-IL" sz="1500" dirty="0">
                <a:solidFill>
                  <a:srgbClr val="000000"/>
                </a:solidFill>
                <a:latin typeface="Arial" panose="020B0604020202020204" pitchFamily="34" charset="0"/>
              </a:rPr>
              <a:t>", ואמר ר' יוחנן: עתיד הקדוש ברוך הוא להחזירן </a:t>
            </a:r>
            <a:r>
              <a:rPr lang="he-IL" sz="1500" dirty="0" err="1">
                <a:solidFill>
                  <a:srgbClr val="000000"/>
                </a:solidFill>
                <a:latin typeface="Arial" panose="020B0604020202020204" pitchFamily="34" charset="0"/>
              </a:rPr>
              <a:t>לישובן</a:t>
            </a:r>
            <a:r>
              <a:rPr lang="he-IL" sz="1500" dirty="0">
                <a:solidFill>
                  <a:srgbClr val="000000"/>
                </a:solidFill>
                <a:latin typeface="Arial" panose="020B0604020202020204" pitchFamily="34" charset="0"/>
              </a:rPr>
              <a:t>, שנאמר: "</a:t>
            </a:r>
            <a:r>
              <a:rPr lang="he-IL" sz="1500" dirty="0">
                <a:solidFill>
                  <a:srgbClr val="002060"/>
                </a:solidFill>
                <a:latin typeface="Arial" panose="020B0604020202020204" pitchFamily="34" charset="0"/>
              </a:rPr>
              <a:t>שִׁיר הַמַּעֲלוֹת לְדָוִד </a:t>
            </a:r>
            <a:r>
              <a:rPr lang="he-IL" sz="1500" dirty="0" err="1">
                <a:solidFill>
                  <a:srgbClr val="002060"/>
                </a:solidFill>
                <a:latin typeface="Arial" panose="020B0604020202020204" pitchFamily="34" charset="0"/>
              </a:rPr>
              <a:t>הַבֹּטְחִים</a:t>
            </a:r>
            <a:r>
              <a:rPr lang="he-IL" sz="1500" dirty="0">
                <a:solidFill>
                  <a:srgbClr val="002060"/>
                </a:solidFill>
                <a:latin typeface="Arial" panose="020B0604020202020204" pitchFamily="34" charset="0"/>
              </a:rPr>
              <a:t> בַּה' כְּהַר צִיּוֹן</a:t>
            </a:r>
            <a:r>
              <a:rPr lang="he-IL" sz="1500" dirty="0">
                <a:solidFill>
                  <a:srgbClr val="000000"/>
                </a:solidFill>
                <a:latin typeface="Arial" panose="020B0604020202020204" pitchFamily="34" charset="0"/>
              </a:rPr>
              <a:t>" מה הר ציון עתיד הקדוש ברוך הוא להחזירו </a:t>
            </a:r>
            <a:r>
              <a:rPr lang="he-IL" sz="1500" dirty="0" err="1">
                <a:solidFill>
                  <a:srgbClr val="000000"/>
                </a:solidFill>
                <a:latin typeface="Arial" panose="020B0604020202020204" pitchFamily="34" charset="0"/>
              </a:rPr>
              <a:t>לישובו</a:t>
            </a:r>
            <a:r>
              <a:rPr lang="he-IL" sz="1500" dirty="0">
                <a:solidFill>
                  <a:srgbClr val="000000"/>
                </a:solidFill>
                <a:latin typeface="Arial" panose="020B0604020202020204" pitchFamily="34" charset="0"/>
              </a:rPr>
              <a:t> אף בתיהן של צדיקים עתיד </a:t>
            </a:r>
            <a:r>
              <a:rPr lang="he-IL" sz="1500" dirty="0" err="1">
                <a:solidFill>
                  <a:srgbClr val="000000"/>
                </a:solidFill>
                <a:latin typeface="Arial" panose="020B0604020202020204" pitchFamily="34" charset="0"/>
              </a:rPr>
              <a:t>הקב''ה</a:t>
            </a:r>
            <a:r>
              <a:rPr lang="he-IL" sz="1500" dirty="0">
                <a:solidFill>
                  <a:srgbClr val="000000"/>
                </a:solidFill>
                <a:latin typeface="Arial" panose="020B0604020202020204" pitchFamily="34" charset="0"/>
              </a:rPr>
              <a:t> להחזירן </a:t>
            </a:r>
            <a:r>
              <a:rPr lang="he-IL" sz="1500" dirty="0" err="1">
                <a:solidFill>
                  <a:srgbClr val="000000"/>
                </a:solidFill>
                <a:latin typeface="Arial" panose="020B0604020202020204" pitchFamily="34" charset="0"/>
              </a:rPr>
              <a:t>לישובן</a:t>
            </a:r>
            <a:r>
              <a:rPr lang="he-IL" sz="1500" dirty="0">
                <a:solidFill>
                  <a:srgbClr val="000000"/>
                </a:solidFill>
                <a:latin typeface="Arial" panose="020B0604020202020204" pitchFamily="34" charset="0"/>
              </a:rPr>
              <a:t>.</a:t>
            </a:r>
          </a:p>
          <a:p>
            <a:pPr>
              <a:lnSpc>
                <a:spcPct val="120000"/>
              </a:lnSpc>
            </a:pPr>
            <a:endParaRPr lang="he-IL" sz="1100" dirty="0">
              <a:solidFill>
                <a:srgbClr val="000000"/>
              </a:solidFill>
              <a:latin typeface="Arial" panose="020B0604020202020204" pitchFamily="34" charset="0"/>
            </a:endParaRPr>
          </a:p>
          <a:p>
            <a:pPr>
              <a:lnSpc>
                <a:spcPct val="120000"/>
              </a:lnSpc>
            </a:pPr>
            <a:r>
              <a:rPr lang="he-IL" sz="1500" dirty="0">
                <a:solidFill>
                  <a:srgbClr val="000000"/>
                </a:solidFill>
                <a:latin typeface="Arial" panose="020B0604020202020204" pitchFamily="34" charset="0"/>
              </a:rPr>
              <a:t>חזייה דלא מיישב </a:t>
            </a:r>
            <a:r>
              <a:rPr lang="he-IL" sz="1500" dirty="0" err="1">
                <a:solidFill>
                  <a:srgbClr val="000000"/>
                </a:solidFill>
                <a:latin typeface="Arial" panose="020B0604020202020204" pitchFamily="34" charset="0"/>
              </a:rPr>
              <a:t>דעתיה</a:t>
            </a:r>
            <a:r>
              <a:rPr lang="he-IL" sz="1500" dirty="0">
                <a:solidFill>
                  <a:srgbClr val="000000"/>
                </a:solidFill>
                <a:latin typeface="Arial" panose="020B0604020202020204" pitchFamily="34" charset="0"/>
              </a:rPr>
              <a:t>, </a:t>
            </a:r>
            <a:r>
              <a:rPr lang="he-IL" sz="1500" dirty="0" err="1">
                <a:solidFill>
                  <a:srgbClr val="000000"/>
                </a:solidFill>
                <a:latin typeface="Arial" panose="020B0604020202020204" pitchFamily="34" charset="0"/>
              </a:rPr>
              <a:t>א''ל</a:t>
            </a:r>
            <a:r>
              <a:rPr lang="he-IL" sz="1500" dirty="0">
                <a:solidFill>
                  <a:srgbClr val="000000"/>
                </a:solidFill>
                <a:latin typeface="Arial" panose="020B0604020202020204" pitchFamily="34" charset="0"/>
              </a:rPr>
              <a:t>: דיו לעבד שיהא כרבו.</a:t>
            </a:r>
            <a:endParaRPr lang="he-IL" sz="1500" dirty="0">
              <a:solidFill>
                <a:srgbClr val="F79646">
                  <a:lumMod val="50000"/>
                </a:srgbClr>
              </a:solidFill>
            </a:endParaRPr>
          </a:p>
        </p:txBody>
      </p:sp>
      <p:sp>
        <p:nvSpPr>
          <p:cNvPr id="3" name="תיבת טקסט 2">
            <a:extLst>
              <a:ext uri="{FF2B5EF4-FFF2-40B4-BE49-F238E27FC236}">
                <a16:creationId xmlns:a16="http://schemas.microsoft.com/office/drawing/2014/main" id="{E5DE7751-813D-BB8E-0FC2-FC3DBB394F60}"/>
              </a:ext>
            </a:extLst>
          </p:cNvPr>
          <p:cNvSpPr txBox="1"/>
          <p:nvPr/>
        </p:nvSpPr>
        <p:spPr>
          <a:xfrm>
            <a:off x="8358361" y="188640"/>
            <a:ext cx="360040" cy="2000548"/>
          </a:xfrm>
          <a:prstGeom prst="rect">
            <a:avLst/>
          </a:prstGeom>
          <a:noFill/>
        </p:spPr>
        <p:txBody>
          <a:bodyPr wrap="square" rtlCol="1">
            <a:spAutoFit/>
          </a:bodyPr>
          <a:lstStyle/>
          <a:p>
            <a:r>
              <a:rPr lang="he-IL" sz="1600" dirty="0"/>
              <a:t>○</a:t>
            </a:r>
          </a:p>
          <a:p>
            <a:endParaRPr lang="he-IL" sz="1600" dirty="0"/>
          </a:p>
          <a:p>
            <a:endParaRPr lang="he-IL" sz="1600" dirty="0"/>
          </a:p>
          <a:p>
            <a:endParaRPr lang="he-IL" sz="1600" dirty="0"/>
          </a:p>
          <a:p>
            <a:endParaRPr lang="he-IL" sz="2800" dirty="0"/>
          </a:p>
          <a:p>
            <a:endParaRPr lang="he-IL" sz="1600" dirty="0"/>
          </a:p>
          <a:p>
            <a:r>
              <a:rPr lang="he-IL" sz="1600" dirty="0"/>
              <a:t>○</a:t>
            </a:r>
          </a:p>
        </p:txBody>
      </p:sp>
    </p:spTree>
    <p:extLst>
      <p:ext uri="{BB962C8B-B14F-4D97-AF65-F5344CB8AC3E}">
        <p14:creationId xmlns:p14="http://schemas.microsoft.com/office/powerpoint/2010/main" val="630668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5541A-9B2C-CC46-D755-93C881A2C65B}"/>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E0A5CA57-67C9-2C35-6A64-AC3F8B9672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EA179463-5BF8-2DA8-B822-2EC4E69BF48A}"/>
              </a:ext>
            </a:extLst>
          </p:cNvPr>
          <p:cNvSpPr txBox="1"/>
          <p:nvPr/>
        </p:nvSpPr>
        <p:spPr>
          <a:xfrm>
            <a:off x="-217096" y="35330"/>
            <a:ext cx="1548736" cy="338554"/>
          </a:xfrm>
          <a:prstGeom prst="rect">
            <a:avLst/>
          </a:prstGeom>
          <a:noFill/>
        </p:spPr>
        <p:txBody>
          <a:bodyPr wrap="square" rtlCol="1">
            <a:spAutoFit/>
          </a:bodyPr>
          <a:lstStyle/>
          <a:p>
            <a:r>
              <a:rPr lang="he-IL" sz="1600" b="1" dirty="0">
                <a:solidFill>
                  <a:schemeClr val="bg1">
                    <a:lumMod val="50000"/>
                  </a:schemeClr>
                </a:solidFill>
              </a:rPr>
              <a:t>דף נח עמוד ב</a:t>
            </a:r>
          </a:p>
        </p:txBody>
      </p:sp>
      <p:sp>
        <p:nvSpPr>
          <p:cNvPr id="7" name="TextBox 3">
            <a:extLst>
              <a:ext uri="{FF2B5EF4-FFF2-40B4-BE49-F238E27FC236}">
                <a16:creationId xmlns:a16="http://schemas.microsoft.com/office/drawing/2014/main" id="{84F1C443-FD7D-A054-77C9-1125FAC3D043}"/>
              </a:ext>
            </a:extLst>
          </p:cNvPr>
          <p:cNvSpPr txBox="1"/>
          <p:nvPr/>
        </p:nvSpPr>
        <p:spPr>
          <a:xfrm>
            <a:off x="402522" y="79583"/>
            <a:ext cx="8128516" cy="6694653"/>
          </a:xfrm>
          <a:prstGeom prst="rect">
            <a:avLst/>
          </a:prstGeom>
          <a:noFill/>
        </p:spPr>
        <p:txBody>
          <a:bodyPr wrap="square" rtlCol="1">
            <a:spAutoFit/>
          </a:bodyPr>
          <a:lstStyle/>
          <a:p>
            <a:pPr>
              <a:lnSpc>
                <a:spcPct val="120000"/>
              </a:lnSpc>
            </a:pPr>
            <a:r>
              <a:rPr lang="he-IL" sz="1600" dirty="0" err="1">
                <a:solidFill>
                  <a:srgbClr val="000000"/>
                </a:solidFill>
                <a:latin typeface="Arial" panose="020B0604020202020204" pitchFamily="34" charset="0"/>
              </a:rPr>
              <a:t>ת''ר</a:t>
            </a:r>
            <a:r>
              <a:rPr lang="he-IL" sz="1600" dirty="0">
                <a:solidFill>
                  <a:srgbClr val="000000"/>
                </a:solidFill>
                <a:latin typeface="Arial" panose="020B0604020202020204" pitchFamily="34" charset="0"/>
              </a:rPr>
              <a:t>: </a:t>
            </a:r>
          </a:p>
          <a:p>
            <a:pPr>
              <a:lnSpc>
                <a:spcPct val="120000"/>
              </a:lnSpc>
            </a:pPr>
            <a:r>
              <a:rPr lang="he-IL" sz="1600" dirty="0">
                <a:solidFill>
                  <a:srgbClr val="F79646">
                    <a:lumMod val="50000"/>
                  </a:srgbClr>
                </a:solidFill>
              </a:rPr>
              <a:t>הרואה קברי ישראל - אומר: </a:t>
            </a:r>
          </a:p>
          <a:p>
            <a:pPr>
              <a:lnSpc>
                <a:spcPct val="120000"/>
              </a:lnSpc>
            </a:pPr>
            <a:r>
              <a:rPr lang="he-IL" sz="1600" dirty="0">
                <a:solidFill>
                  <a:srgbClr val="F79646">
                    <a:lumMod val="50000"/>
                  </a:srgbClr>
                </a:solidFill>
              </a:rPr>
              <a:t>'ברוך אשר יצר אתכם בדין וזן אתכם בדין וכלכל אתכם בדין ואסף אתכם בדין ועתיד להקימכם בדין'. </a:t>
            </a:r>
          </a:p>
          <a:p>
            <a:pPr>
              <a:lnSpc>
                <a:spcPct val="120000"/>
              </a:lnSpc>
            </a:pPr>
            <a:r>
              <a:rPr lang="he-IL" sz="1600" dirty="0">
                <a:solidFill>
                  <a:srgbClr val="000000"/>
                </a:solidFill>
                <a:latin typeface="Arial" panose="020B0604020202020204" pitchFamily="34" charset="0"/>
              </a:rPr>
              <a:t>         מר בריה </a:t>
            </a:r>
            <a:r>
              <a:rPr lang="he-IL" sz="1600" dirty="0" err="1">
                <a:solidFill>
                  <a:srgbClr val="000000"/>
                </a:solidFill>
                <a:latin typeface="Arial" panose="020B0604020202020204" pitchFamily="34" charset="0"/>
              </a:rPr>
              <a:t>דרבינא</a:t>
            </a:r>
            <a:r>
              <a:rPr lang="he-IL" sz="1600" dirty="0">
                <a:solidFill>
                  <a:srgbClr val="000000"/>
                </a:solidFill>
                <a:latin typeface="Arial" panose="020B0604020202020204" pitchFamily="34" charset="0"/>
              </a:rPr>
              <a:t> מסיים בה משמיה </a:t>
            </a:r>
            <a:r>
              <a:rPr lang="he-IL" sz="1600" dirty="0" err="1">
                <a:solidFill>
                  <a:srgbClr val="000000"/>
                </a:solidFill>
                <a:latin typeface="Arial" panose="020B0604020202020204" pitchFamily="34" charset="0"/>
              </a:rPr>
              <a:t>דרב</a:t>
            </a:r>
            <a:r>
              <a:rPr lang="he-IL" sz="1600" dirty="0">
                <a:solidFill>
                  <a:srgbClr val="000000"/>
                </a:solidFill>
                <a:latin typeface="Arial" panose="020B0604020202020204" pitchFamily="34" charset="0"/>
              </a:rPr>
              <a:t> נחמן: </a:t>
            </a:r>
          </a:p>
          <a:p>
            <a:pPr>
              <a:lnSpc>
                <a:spcPct val="120000"/>
              </a:lnSpc>
            </a:pPr>
            <a:r>
              <a:rPr lang="he-IL" sz="1600" dirty="0">
                <a:solidFill>
                  <a:srgbClr val="000000"/>
                </a:solidFill>
                <a:latin typeface="Arial" panose="020B0604020202020204" pitchFamily="34" charset="0"/>
              </a:rPr>
              <a:t>         'ויודע מספר כולכם והוא עתיד </a:t>
            </a:r>
            <a:r>
              <a:rPr lang="he-IL" sz="1600" dirty="0" err="1">
                <a:solidFill>
                  <a:srgbClr val="000000"/>
                </a:solidFill>
                <a:latin typeface="Arial" panose="020B0604020202020204" pitchFamily="34" charset="0"/>
              </a:rPr>
              <a:t>להחיותכם</a:t>
            </a:r>
            <a:r>
              <a:rPr lang="he-IL" sz="1600" dirty="0">
                <a:solidFill>
                  <a:srgbClr val="000000"/>
                </a:solidFill>
                <a:latin typeface="Arial" panose="020B0604020202020204" pitchFamily="34" charset="0"/>
              </a:rPr>
              <a:t> ולקיים אתכם ברוך מחיה המתים'. </a:t>
            </a:r>
          </a:p>
          <a:p>
            <a:pPr>
              <a:lnSpc>
                <a:spcPct val="120000"/>
              </a:lnSpc>
            </a:pPr>
            <a:endParaRPr lang="he-IL" sz="600" dirty="0">
              <a:solidFill>
                <a:srgbClr val="F79646">
                  <a:lumMod val="50000"/>
                </a:srgbClr>
              </a:solidFill>
            </a:endParaRPr>
          </a:p>
          <a:p>
            <a:pPr>
              <a:lnSpc>
                <a:spcPct val="120000"/>
              </a:lnSpc>
            </a:pPr>
            <a:r>
              <a:rPr lang="he-IL" sz="1600" dirty="0">
                <a:solidFill>
                  <a:srgbClr val="F79646">
                    <a:lumMod val="50000"/>
                  </a:srgbClr>
                </a:solidFill>
              </a:rPr>
              <a:t>קברי עובדי כוכבים - אומר: </a:t>
            </a:r>
          </a:p>
          <a:p>
            <a:pPr>
              <a:lnSpc>
                <a:spcPct val="120000"/>
              </a:lnSpc>
            </a:pPr>
            <a:r>
              <a:rPr lang="he-IL" sz="1600" dirty="0">
                <a:solidFill>
                  <a:srgbClr val="F79646">
                    <a:lumMod val="50000"/>
                  </a:srgbClr>
                </a:solidFill>
              </a:rPr>
              <a:t>"בושה </a:t>
            </a:r>
            <a:r>
              <a:rPr lang="he-IL" sz="1600" dirty="0" err="1">
                <a:solidFill>
                  <a:srgbClr val="F79646">
                    <a:lumMod val="50000"/>
                  </a:srgbClr>
                </a:solidFill>
              </a:rPr>
              <a:t>אמכם</a:t>
            </a:r>
            <a:r>
              <a:rPr lang="he-IL" sz="1600" dirty="0">
                <a:solidFill>
                  <a:srgbClr val="F79646">
                    <a:lumMod val="50000"/>
                  </a:srgbClr>
                </a:solidFill>
              </a:rPr>
              <a:t>" וגו'. </a:t>
            </a:r>
          </a:p>
          <a:p>
            <a:pPr>
              <a:lnSpc>
                <a:spcPct val="120000"/>
              </a:lnSpc>
            </a:pPr>
            <a:endParaRPr lang="he-IL" sz="1400" dirty="0">
              <a:solidFill>
                <a:srgbClr val="000000"/>
              </a:solidFill>
              <a:latin typeface="Arial" panose="020B0604020202020204" pitchFamily="34" charset="0"/>
            </a:endParaRPr>
          </a:p>
          <a:p>
            <a:pPr>
              <a:lnSpc>
                <a:spcPct val="120000"/>
              </a:lnSpc>
            </a:pPr>
            <a:r>
              <a:rPr lang="he-IL" sz="1600" dirty="0">
                <a:solidFill>
                  <a:srgbClr val="000000"/>
                </a:solidFill>
                <a:latin typeface="Arial" panose="020B0604020202020204" pitchFamily="34" charset="0"/>
              </a:rPr>
              <a:t>אמר </a:t>
            </a:r>
            <a:r>
              <a:rPr lang="he-IL" sz="1600" dirty="0" err="1">
                <a:solidFill>
                  <a:srgbClr val="000000"/>
                </a:solidFill>
                <a:latin typeface="Arial" panose="020B0604020202020204" pitchFamily="34" charset="0"/>
              </a:rPr>
              <a:t>ריב''ל</a:t>
            </a:r>
            <a:r>
              <a:rPr lang="he-IL" sz="1600" dirty="0">
                <a:solidFill>
                  <a:srgbClr val="000000"/>
                </a:solidFill>
                <a:latin typeface="Arial" panose="020B0604020202020204" pitchFamily="34" charset="0"/>
              </a:rPr>
              <a:t>: </a:t>
            </a:r>
          </a:p>
          <a:p>
            <a:pPr>
              <a:lnSpc>
                <a:spcPct val="120000"/>
              </a:lnSpc>
            </a:pPr>
            <a:r>
              <a:rPr lang="he-IL" sz="1600" dirty="0">
                <a:solidFill>
                  <a:srgbClr val="000000"/>
                </a:solidFill>
                <a:latin typeface="Arial" panose="020B0604020202020204" pitchFamily="34" charset="0"/>
              </a:rPr>
              <a:t>הרואה את </a:t>
            </a:r>
            <a:r>
              <a:rPr lang="he-IL" sz="1600" dirty="0" err="1">
                <a:solidFill>
                  <a:srgbClr val="000000"/>
                </a:solidFill>
                <a:latin typeface="Arial" panose="020B0604020202020204" pitchFamily="34" charset="0"/>
              </a:rPr>
              <a:t>חבירו</a:t>
            </a:r>
            <a:r>
              <a:rPr lang="he-IL" sz="1600" dirty="0">
                <a:solidFill>
                  <a:srgbClr val="000000"/>
                </a:solidFill>
                <a:latin typeface="Arial" panose="020B0604020202020204" pitchFamily="34" charset="0"/>
              </a:rPr>
              <a:t> לאחר שלשים יום - אומר: 'ברוך שהחיינו וקיימנו והגיענו לזמן הזה', </a:t>
            </a:r>
          </a:p>
          <a:p>
            <a:pPr>
              <a:lnSpc>
                <a:spcPct val="120000"/>
              </a:lnSpc>
            </a:pPr>
            <a:r>
              <a:rPr lang="he-IL" sz="1600" dirty="0">
                <a:solidFill>
                  <a:srgbClr val="000000"/>
                </a:solidFill>
                <a:latin typeface="Arial" panose="020B0604020202020204" pitchFamily="34" charset="0"/>
              </a:rPr>
              <a:t>לאחר </a:t>
            </a:r>
            <a:r>
              <a:rPr lang="he-IL" sz="1600" dirty="0" err="1">
                <a:solidFill>
                  <a:srgbClr val="000000"/>
                </a:solidFill>
                <a:latin typeface="Arial" panose="020B0604020202020204" pitchFamily="34" charset="0"/>
              </a:rPr>
              <a:t>י''ב</a:t>
            </a:r>
            <a:r>
              <a:rPr lang="he-IL" sz="1600" dirty="0">
                <a:solidFill>
                  <a:srgbClr val="000000"/>
                </a:solidFill>
                <a:latin typeface="Arial" panose="020B0604020202020204" pitchFamily="34" charset="0"/>
              </a:rPr>
              <a:t> חדש - אומר: 'ברוך מחיה המתים'. </a:t>
            </a:r>
          </a:p>
          <a:p>
            <a:pPr>
              <a:lnSpc>
                <a:spcPct val="120000"/>
              </a:lnSpc>
            </a:pPr>
            <a:endParaRPr lang="he-IL" sz="1400" dirty="0">
              <a:solidFill>
                <a:srgbClr val="000000"/>
              </a:solidFill>
              <a:latin typeface="Arial" panose="020B0604020202020204" pitchFamily="34" charset="0"/>
            </a:endParaRPr>
          </a:p>
          <a:p>
            <a:pPr>
              <a:lnSpc>
                <a:spcPct val="120000"/>
              </a:lnSpc>
            </a:pPr>
            <a:r>
              <a:rPr lang="he-IL" sz="1600" dirty="0">
                <a:solidFill>
                  <a:srgbClr val="000000"/>
                </a:solidFill>
                <a:latin typeface="Arial" panose="020B0604020202020204" pitchFamily="34" charset="0"/>
              </a:rPr>
              <a:t>אמר רב: </a:t>
            </a:r>
          </a:p>
          <a:p>
            <a:pPr>
              <a:lnSpc>
                <a:spcPct val="120000"/>
              </a:lnSpc>
            </a:pPr>
            <a:r>
              <a:rPr lang="he-IL" sz="1600" dirty="0">
                <a:solidFill>
                  <a:srgbClr val="000000"/>
                </a:solidFill>
                <a:latin typeface="Arial" panose="020B0604020202020204" pitchFamily="34" charset="0"/>
              </a:rPr>
              <a:t>אין המת משתכח מן הלב אלא לאחר שנים עשר חדש, </a:t>
            </a:r>
          </a:p>
          <a:p>
            <a:pPr>
              <a:lnSpc>
                <a:spcPct val="120000"/>
              </a:lnSpc>
            </a:pPr>
            <a:r>
              <a:rPr lang="he-IL" sz="1600" dirty="0">
                <a:solidFill>
                  <a:srgbClr val="000000"/>
                </a:solidFill>
                <a:latin typeface="Arial" panose="020B0604020202020204" pitchFamily="34" charset="0"/>
              </a:rPr>
              <a:t>שנאמר: "</a:t>
            </a:r>
            <a:r>
              <a:rPr lang="he-IL" sz="1600" dirty="0">
                <a:solidFill>
                  <a:srgbClr val="002060"/>
                </a:solidFill>
                <a:latin typeface="Arial" panose="020B0604020202020204" pitchFamily="34" charset="0"/>
              </a:rPr>
              <a:t>נִשְׁכַּחְתִּי כְּמֵת מִלֵּב הָיִיתִי כִּכְלִי אוֹבֵד</a:t>
            </a:r>
            <a:r>
              <a:rPr lang="he-IL" sz="1600" dirty="0">
                <a:solidFill>
                  <a:srgbClr val="000000"/>
                </a:solidFill>
                <a:latin typeface="Arial" panose="020B0604020202020204" pitchFamily="34" charset="0"/>
              </a:rPr>
              <a:t>". </a:t>
            </a:r>
          </a:p>
          <a:p>
            <a:pPr>
              <a:lnSpc>
                <a:spcPct val="120000"/>
              </a:lnSpc>
            </a:pPr>
            <a:endParaRPr lang="he-IL" sz="1400" dirty="0">
              <a:solidFill>
                <a:srgbClr val="000000"/>
              </a:solidFill>
              <a:latin typeface="Arial" panose="020B0604020202020204" pitchFamily="34" charset="0"/>
            </a:endParaRPr>
          </a:p>
          <a:p>
            <a:pPr>
              <a:lnSpc>
                <a:spcPct val="120000"/>
              </a:lnSpc>
            </a:pPr>
            <a:r>
              <a:rPr lang="he-IL" sz="1600" dirty="0">
                <a:solidFill>
                  <a:srgbClr val="000000"/>
                </a:solidFill>
                <a:latin typeface="Arial" panose="020B0604020202020204" pitchFamily="34" charset="0"/>
              </a:rPr>
              <a:t>רב </a:t>
            </a:r>
            <a:r>
              <a:rPr lang="he-IL" sz="1600" dirty="0" err="1">
                <a:solidFill>
                  <a:srgbClr val="000000"/>
                </a:solidFill>
                <a:latin typeface="Arial" panose="020B0604020202020204" pitchFamily="34" charset="0"/>
              </a:rPr>
              <a:t>פפא</a:t>
            </a:r>
            <a:r>
              <a:rPr lang="he-IL" sz="1600" dirty="0">
                <a:solidFill>
                  <a:srgbClr val="000000"/>
                </a:solidFill>
                <a:latin typeface="Arial" panose="020B0604020202020204" pitchFamily="34" charset="0"/>
              </a:rPr>
              <a:t> ורב </a:t>
            </a:r>
            <a:r>
              <a:rPr lang="he-IL" sz="1600" dirty="0" err="1">
                <a:solidFill>
                  <a:srgbClr val="000000"/>
                </a:solidFill>
                <a:latin typeface="Arial" panose="020B0604020202020204" pitchFamily="34" charset="0"/>
              </a:rPr>
              <a:t>הונא</a:t>
            </a:r>
            <a:r>
              <a:rPr lang="he-IL" sz="1600" dirty="0">
                <a:solidFill>
                  <a:srgbClr val="000000"/>
                </a:solidFill>
                <a:latin typeface="Arial" panose="020B0604020202020204" pitchFamily="34" charset="0"/>
              </a:rPr>
              <a:t> בריה </a:t>
            </a:r>
            <a:r>
              <a:rPr lang="he-IL" sz="1600" dirty="0" err="1">
                <a:solidFill>
                  <a:srgbClr val="000000"/>
                </a:solidFill>
                <a:latin typeface="Arial" panose="020B0604020202020204" pitchFamily="34" charset="0"/>
              </a:rPr>
              <a:t>דרב</a:t>
            </a:r>
            <a:r>
              <a:rPr lang="he-IL" sz="1600" dirty="0">
                <a:solidFill>
                  <a:srgbClr val="000000"/>
                </a:solidFill>
                <a:latin typeface="Arial" panose="020B0604020202020204" pitchFamily="34" charset="0"/>
              </a:rPr>
              <a:t> יהושע הוו </a:t>
            </a:r>
            <a:r>
              <a:rPr lang="he-IL" sz="1600" dirty="0" err="1">
                <a:solidFill>
                  <a:srgbClr val="000000"/>
                </a:solidFill>
                <a:latin typeface="Arial" panose="020B0604020202020204" pitchFamily="34" charset="0"/>
              </a:rPr>
              <a:t>קאזלי</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באורחא</a:t>
            </a:r>
            <a:r>
              <a:rPr lang="he-IL" sz="1600" dirty="0">
                <a:solidFill>
                  <a:srgbClr val="000000"/>
                </a:solidFill>
                <a:latin typeface="Arial" panose="020B0604020202020204" pitchFamily="34" charset="0"/>
              </a:rPr>
              <a:t>, </a:t>
            </a:r>
          </a:p>
          <a:p>
            <a:pPr>
              <a:lnSpc>
                <a:spcPct val="120000"/>
              </a:lnSpc>
            </a:pPr>
            <a:r>
              <a:rPr lang="he-IL" sz="1600" dirty="0">
                <a:solidFill>
                  <a:srgbClr val="000000"/>
                </a:solidFill>
                <a:latin typeface="Arial" panose="020B0604020202020204" pitchFamily="34" charset="0"/>
              </a:rPr>
              <a:t>פגעו ביה ברב </a:t>
            </a:r>
            <a:r>
              <a:rPr lang="he-IL" sz="1600" dirty="0" err="1">
                <a:solidFill>
                  <a:srgbClr val="000000"/>
                </a:solidFill>
                <a:latin typeface="Arial" panose="020B0604020202020204" pitchFamily="34" charset="0"/>
              </a:rPr>
              <a:t>חנינא</a:t>
            </a:r>
            <a:r>
              <a:rPr lang="he-IL" sz="1600" dirty="0">
                <a:solidFill>
                  <a:srgbClr val="000000"/>
                </a:solidFill>
                <a:latin typeface="Arial" panose="020B0604020202020204" pitchFamily="34" charset="0"/>
              </a:rPr>
              <a:t> בריה </a:t>
            </a:r>
            <a:r>
              <a:rPr lang="he-IL" sz="1600" dirty="0" err="1">
                <a:solidFill>
                  <a:srgbClr val="000000"/>
                </a:solidFill>
                <a:latin typeface="Arial" panose="020B0604020202020204" pitchFamily="34" charset="0"/>
              </a:rPr>
              <a:t>דרב</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איקא</a:t>
            </a:r>
            <a:r>
              <a:rPr lang="he-IL" sz="1600" dirty="0">
                <a:solidFill>
                  <a:srgbClr val="000000"/>
                </a:solidFill>
                <a:latin typeface="Arial" panose="020B0604020202020204" pitchFamily="34" charset="0"/>
              </a:rPr>
              <a:t>, </a:t>
            </a:r>
          </a:p>
          <a:p>
            <a:pPr>
              <a:lnSpc>
                <a:spcPct val="120000"/>
              </a:lnSpc>
            </a:pPr>
            <a:r>
              <a:rPr lang="he-IL" sz="1600" dirty="0">
                <a:solidFill>
                  <a:srgbClr val="000000"/>
                </a:solidFill>
                <a:latin typeface="Arial" panose="020B0604020202020204" pitchFamily="34" charset="0"/>
              </a:rPr>
              <a:t>אמרו ליה: בהדי </a:t>
            </a:r>
            <a:r>
              <a:rPr lang="he-IL" sz="1600" dirty="0" err="1">
                <a:solidFill>
                  <a:srgbClr val="000000"/>
                </a:solidFill>
                <a:latin typeface="Arial" panose="020B0604020202020204" pitchFamily="34" charset="0"/>
              </a:rPr>
              <a:t>דחזינך</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בריכינן</a:t>
            </a:r>
            <a:r>
              <a:rPr lang="he-IL" sz="1600" dirty="0">
                <a:solidFill>
                  <a:srgbClr val="000000"/>
                </a:solidFill>
                <a:latin typeface="Arial" panose="020B0604020202020204" pitchFamily="34" charset="0"/>
              </a:rPr>
              <a:t> עלך תרתי – 'ברוך אשר חלק </a:t>
            </a:r>
            <a:r>
              <a:rPr lang="he-IL" sz="1600" dirty="0" err="1">
                <a:solidFill>
                  <a:srgbClr val="000000"/>
                </a:solidFill>
                <a:latin typeface="Arial" panose="020B0604020202020204" pitchFamily="34" charset="0"/>
              </a:rPr>
              <a:t>מחכמתו</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ליראיו</a:t>
            </a:r>
            <a:r>
              <a:rPr lang="he-IL" sz="1600" dirty="0">
                <a:solidFill>
                  <a:srgbClr val="000000"/>
                </a:solidFill>
                <a:latin typeface="Arial" panose="020B0604020202020204" pitchFamily="34" charset="0"/>
              </a:rPr>
              <a:t>' ו'שהחיינו', </a:t>
            </a:r>
          </a:p>
          <a:p>
            <a:pPr>
              <a:lnSpc>
                <a:spcPct val="120000"/>
              </a:lnSpc>
            </a:pPr>
            <a:r>
              <a:rPr lang="he-IL" sz="1600" dirty="0">
                <a:solidFill>
                  <a:srgbClr val="000000"/>
                </a:solidFill>
                <a:latin typeface="Arial" panose="020B0604020202020204" pitchFamily="34" charset="0"/>
              </a:rPr>
              <a:t>אמר להו: אנא נמי כיון </a:t>
            </a:r>
            <a:r>
              <a:rPr lang="he-IL" sz="1600" dirty="0" err="1">
                <a:solidFill>
                  <a:srgbClr val="000000"/>
                </a:solidFill>
                <a:latin typeface="Arial" panose="020B0604020202020204" pitchFamily="34" charset="0"/>
              </a:rPr>
              <a:t>דחזתינכו</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חשבתינכו</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עלואי</a:t>
            </a:r>
            <a:r>
              <a:rPr lang="he-IL" sz="1600" dirty="0">
                <a:solidFill>
                  <a:srgbClr val="000000"/>
                </a:solidFill>
                <a:latin typeface="Arial" panose="020B0604020202020204" pitchFamily="34" charset="0"/>
              </a:rPr>
              <a:t> כשיתין </a:t>
            </a:r>
            <a:r>
              <a:rPr lang="he-IL" sz="1600" dirty="0" err="1">
                <a:solidFill>
                  <a:srgbClr val="000000"/>
                </a:solidFill>
                <a:latin typeface="Arial" panose="020B0604020202020204" pitchFamily="34" charset="0"/>
              </a:rPr>
              <a:t>רבוון</a:t>
            </a:r>
            <a:r>
              <a:rPr lang="he-IL" sz="1600" dirty="0">
                <a:solidFill>
                  <a:srgbClr val="000000"/>
                </a:solidFill>
                <a:latin typeface="Arial" panose="020B0604020202020204" pitchFamily="34" charset="0"/>
              </a:rPr>
              <a:t> בית ישראל </a:t>
            </a:r>
            <a:r>
              <a:rPr lang="he-IL" sz="1600" dirty="0" err="1">
                <a:solidFill>
                  <a:srgbClr val="000000"/>
                </a:solidFill>
                <a:latin typeface="Arial" panose="020B0604020202020204" pitchFamily="34" charset="0"/>
              </a:rPr>
              <a:t>וברכינא</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עלייכו</a:t>
            </a:r>
            <a:r>
              <a:rPr lang="he-IL" sz="1600" dirty="0">
                <a:solidFill>
                  <a:srgbClr val="000000"/>
                </a:solidFill>
                <a:latin typeface="Arial" panose="020B0604020202020204" pitchFamily="34" charset="0"/>
              </a:rPr>
              <a:t> </a:t>
            </a:r>
            <a:r>
              <a:rPr lang="he-IL" sz="1600" dirty="0" err="1">
                <a:solidFill>
                  <a:srgbClr val="000000"/>
                </a:solidFill>
                <a:latin typeface="Arial" panose="020B0604020202020204" pitchFamily="34" charset="0"/>
              </a:rPr>
              <a:t>תלתא</a:t>
            </a:r>
            <a:r>
              <a:rPr lang="he-IL" sz="1600" dirty="0">
                <a:solidFill>
                  <a:srgbClr val="000000"/>
                </a:solidFill>
                <a:latin typeface="Arial" panose="020B0604020202020204" pitchFamily="34" charset="0"/>
              </a:rPr>
              <a:t> - הנך תרתי ו'ברוך חכם הרזים'. </a:t>
            </a:r>
          </a:p>
          <a:p>
            <a:pPr>
              <a:lnSpc>
                <a:spcPct val="120000"/>
              </a:lnSpc>
            </a:pPr>
            <a:r>
              <a:rPr lang="he-IL" sz="1600" dirty="0">
                <a:solidFill>
                  <a:srgbClr val="000000"/>
                </a:solidFill>
                <a:latin typeface="Arial" panose="020B0604020202020204" pitchFamily="34" charset="0"/>
              </a:rPr>
              <a:t>אמרו ליה: </a:t>
            </a:r>
            <a:r>
              <a:rPr lang="he-IL" sz="1600" dirty="0" err="1">
                <a:solidFill>
                  <a:srgbClr val="000000"/>
                </a:solidFill>
                <a:latin typeface="Arial" panose="020B0604020202020204" pitchFamily="34" charset="0"/>
              </a:rPr>
              <a:t>חכימת</a:t>
            </a:r>
            <a:r>
              <a:rPr lang="he-IL" sz="1600" dirty="0">
                <a:solidFill>
                  <a:srgbClr val="000000"/>
                </a:solidFill>
                <a:latin typeface="Arial" panose="020B0604020202020204" pitchFamily="34" charset="0"/>
              </a:rPr>
              <a:t> כולי האי? יהבי ביה </a:t>
            </a:r>
            <a:r>
              <a:rPr lang="he-IL" sz="1600" dirty="0" err="1">
                <a:solidFill>
                  <a:srgbClr val="000000"/>
                </a:solidFill>
                <a:latin typeface="Arial" panose="020B0604020202020204" pitchFamily="34" charset="0"/>
              </a:rPr>
              <a:t>עינייהו</a:t>
            </a:r>
            <a:r>
              <a:rPr lang="he-IL" sz="1600" dirty="0">
                <a:solidFill>
                  <a:srgbClr val="000000"/>
                </a:solidFill>
                <a:latin typeface="Arial" panose="020B0604020202020204" pitchFamily="34" charset="0"/>
              </a:rPr>
              <a:t> ושכיב.</a:t>
            </a:r>
            <a:endParaRPr lang="he-IL" sz="1600" dirty="0">
              <a:solidFill>
                <a:srgbClr val="F79646">
                  <a:lumMod val="50000"/>
                </a:srgbClr>
              </a:solidFill>
            </a:endParaRPr>
          </a:p>
        </p:txBody>
      </p:sp>
      <p:sp>
        <p:nvSpPr>
          <p:cNvPr id="3" name="תיבת טקסט 2">
            <a:extLst>
              <a:ext uri="{FF2B5EF4-FFF2-40B4-BE49-F238E27FC236}">
                <a16:creationId xmlns:a16="http://schemas.microsoft.com/office/drawing/2014/main" id="{E5DE7751-813D-BB8E-0FC2-FC3DBB394F60}"/>
              </a:ext>
            </a:extLst>
          </p:cNvPr>
          <p:cNvSpPr txBox="1"/>
          <p:nvPr/>
        </p:nvSpPr>
        <p:spPr>
          <a:xfrm>
            <a:off x="8492585" y="99854"/>
            <a:ext cx="360040" cy="5093702"/>
          </a:xfrm>
          <a:prstGeom prst="rect">
            <a:avLst/>
          </a:prstGeom>
          <a:noFill/>
        </p:spPr>
        <p:txBody>
          <a:bodyPr wrap="square" rtlCol="1">
            <a:spAutoFit/>
          </a:bodyPr>
          <a:lstStyle/>
          <a:p>
            <a:r>
              <a:rPr lang="he-IL" sz="1600" dirty="0"/>
              <a:t>○</a:t>
            </a:r>
          </a:p>
          <a:p>
            <a:endParaRPr lang="he-IL" sz="1600" dirty="0"/>
          </a:p>
          <a:p>
            <a:endParaRPr lang="he-IL" sz="1600" dirty="0"/>
          </a:p>
          <a:p>
            <a:endParaRPr lang="he-IL" sz="1600" dirty="0"/>
          </a:p>
          <a:p>
            <a:endParaRPr lang="he-IL" sz="1600" dirty="0"/>
          </a:p>
          <a:p>
            <a:endParaRPr lang="he-IL" sz="1600" dirty="0"/>
          </a:p>
          <a:p>
            <a:endParaRPr lang="he-IL" sz="1600" dirty="0"/>
          </a:p>
          <a:p>
            <a:endParaRPr lang="he-IL" sz="2800" dirty="0"/>
          </a:p>
          <a:p>
            <a:endParaRPr lang="he-IL" sz="1900" dirty="0"/>
          </a:p>
          <a:p>
            <a:r>
              <a:rPr lang="he-IL" sz="1600" dirty="0"/>
              <a:t>○</a:t>
            </a:r>
          </a:p>
          <a:p>
            <a:endParaRPr lang="he-IL" sz="1600" dirty="0"/>
          </a:p>
          <a:p>
            <a:endParaRPr lang="he-IL" sz="1600" dirty="0"/>
          </a:p>
          <a:p>
            <a:endParaRPr lang="he-IL" sz="1000" dirty="0"/>
          </a:p>
          <a:p>
            <a:endParaRPr lang="he-IL" sz="1600" dirty="0"/>
          </a:p>
          <a:p>
            <a:r>
              <a:rPr lang="he-IL" sz="1600" dirty="0"/>
              <a:t>○</a:t>
            </a:r>
          </a:p>
          <a:p>
            <a:endParaRPr lang="he-IL" sz="1600" dirty="0"/>
          </a:p>
          <a:p>
            <a:endParaRPr lang="he-IL" sz="2600" dirty="0"/>
          </a:p>
          <a:p>
            <a:endParaRPr lang="he-IL" sz="1600" dirty="0"/>
          </a:p>
          <a:p>
            <a:r>
              <a:rPr lang="he-IL" sz="1600" dirty="0"/>
              <a:t>○</a:t>
            </a:r>
          </a:p>
        </p:txBody>
      </p:sp>
    </p:spTree>
    <p:extLst>
      <p:ext uri="{BB962C8B-B14F-4D97-AF65-F5344CB8AC3E}">
        <p14:creationId xmlns:p14="http://schemas.microsoft.com/office/powerpoint/2010/main" val="613252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5541A-9B2C-CC46-D755-93C881A2C65B}"/>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E0A5CA57-67C9-2C35-6A64-AC3F8B9672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EA179463-5BF8-2DA8-B822-2EC4E69BF48A}"/>
              </a:ext>
            </a:extLst>
          </p:cNvPr>
          <p:cNvSpPr txBox="1"/>
          <p:nvPr/>
        </p:nvSpPr>
        <p:spPr>
          <a:xfrm>
            <a:off x="-217096" y="35330"/>
            <a:ext cx="1548736" cy="338554"/>
          </a:xfrm>
          <a:prstGeom prst="rect">
            <a:avLst/>
          </a:prstGeom>
          <a:noFill/>
        </p:spPr>
        <p:txBody>
          <a:bodyPr wrap="square" rtlCol="1">
            <a:spAutoFit/>
          </a:bodyPr>
          <a:lstStyle/>
          <a:p>
            <a:r>
              <a:rPr lang="he-IL" sz="1600" b="1" dirty="0">
                <a:solidFill>
                  <a:schemeClr val="bg1">
                    <a:lumMod val="50000"/>
                  </a:schemeClr>
                </a:solidFill>
              </a:rPr>
              <a:t>דף נח עמוד ב</a:t>
            </a:r>
          </a:p>
        </p:txBody>
      </p:sp>
      <p:sp>
        <p:nvSpPr>
          <p:cNvPr id="7" name="TextBox 3">
            <a:extLst>
              <a:ext uri="{FF2B5EF4-FFF2-40B4-BE49-F238E27FC236}">
                <a16:creationId xmlns:a16="http://schemas.microsoft.com/office/drawing/2014/main" id="{84F1C443-FD7D-A054-77C9-1125FAC3D043}"/>
              </a:ext>
            </a:extLst>
          </p:cNvPr>
          <p:cNvSpPr txBox="1"/>
          <p:nvPr/>
        </p:nvSpPr>
        <p:spPr>
          <a:xfrm>
            <a:off x="137567" y="357164"/>
            <a:ext cx="8610897" cy="4718728"/>
          </a:xfrm>
          <a:prstGeom prst="rect">
            <a:avLst/>
          </a:prstGeom>
          <a:noFill/>
        </p:spPr>
        <p:txBody>
          <a:bodyPr wrap="square" rtlCol="1">
            <a:spAutoFit/>
          </a:bodyPr>
          <a:lstStyle/>
          <a:p>
            <a:pPr>
              <a:lnSpc>
                <a:spcPct val="120000"/>
              </a:lnSpc>
            </a:pPr>
            <a:r>
              <a:rPr lang="he-IL" sz="1600" b="0" i="0" dirty="0">
                <a:solidFill>
                  <a:srgbClr val="000000"/>
                </a:solidFill>
                <a:effectLst/>
                <a:latin typeface="Arial" panose="020B0604020202020204" pitchFamily="34" charset="0"/>
              </a:rPr>
              <a:t>אמר </a:t>
            </a:r>
            <a:r>
              <a:rPr lang="he-IL" sz="1600" b="0" i="0" dirty="0" err="1">
                <a:solidFill>
                  <a:srgbClr val="000000"/>
                </a:solidFill>
                <a:effectLst/>
                <a:latin typeface="Arial" panose="020B0604020202020204" pitchFamily="34" charset="0"/>
              </a:rPr>
              <a:t>ריב''ל</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הרואה את </a:t>
            </a:r>
            <a:r>
              <a:rPr lang="he-IL" sz="1600" b="0" i="0" dirty="0" err="1">
                <a:solidFill>
                  <a:srgbClr val="000000"/>
                </a:solidFill>
                <a:effectLst/>
                <a:latin typeface="Arial" panose="020B0604020202020204" pitchFamily="34" charset="0"/>
              </a:rPr>
              <a:t>הבהקנים</a:t>
            </a:r>
            <a:r>
              <a:rPr lang="he-IL" sz="1600" b="0" i="0" dirty="0">
                <a:solidFill>
                  <a:srgbClr val="000000"/>
                </a:solidFill>
                <a:effectLst/>
                <a:latin typeface="Arial" panose="020B0604020202020204" pitchFamily="34" charset="0"/>
              </a:rPr>
              <a:t> - אומר: 'ברוך משנה הבריות'. </a:t>
            </a:r>
          </a:p>
          <a:p>
            <a:pPr>
              <a:lnSpc>
                <a:spcPct val="120000"/>
              </a:lnSpc>
            </a:pPr>
            <a:endParaRPr lang="he-IL" sz="1400" dirty="0">
              <a:solidFill>
                <a:srgbClr val="000000"/>
              </a:solidFill>
              <a:latin typeface="Arial" panose="020B0604020202020204" pitchFamily="34" charset="0"/>
            </a:endParaRPr>
          </a:p>
          <a:p>
            <a:pPr>
              <a:lnSpc>
                <a:spcPct val="120000"/>
              </a:lnSpc>
            </a:pPr>
            <a:r>
              <a:rPr lang="he-IL" sz="1600" b="0" i="0" dirty="0">
                <a:solidFill>
                  <a:srgbClr val="000000"/>
                </a:solidFill>
                <a:effectLst/>
                <a:latin typeface="Arial" panose="020B0604020202020204" pitchFamily="34" charset="0"/>
              </a:rPr>
              <a:t>מיתיבי: </a:t>
            </a:r>
          </a:p>
          <a:p>
            <a:pPr>
              <a:lnSpc>
                <a:spcPct val="120000"/>
              </a:lnSpc>
            </a:pPr>
            <a:r>
              <a:rPr lang="he-IL" sz="1600" dirty="0">
                <a:solidFill>
                  <a:srgbClr val="F79646">
                    <a:lumMod val="50000"/>
                  </a:srgbClr>
                </a:solidFill>
              </a:rPr>
              <a:t>ראה את הכושי ואת הגיחור ואת </a:t>
            </a:r>
            <a:r>
              <a:rPr lang="he-IL" sz="1600" dirty="0" err="1">
                <a:solidFill>
                  <a:srgbClr val="F79646">
                    <a:lumMod val="50000"/>
                  </a:srgbClr>
                </a:solidFill>
              </a:rPr>
              <a:t>הלווקן</a:t>
            </a:r>
            <a:r>
              <a:rPr lang="he-IL" sz="1600" dirty="0">
                <a:solidFill>
                  <a:srgbClr val="F79646">
                    <a:lumMod val="50000"/>
                  </a:srgbClr>
                </a:solidFill>
              </a:rPr>
              <a:t> ואת הקפח ואת הננס ואת </a:t>
            </a:r>
            <a:r>
              <a:rPr lang="he-IL" sz="1600" dirty="0" err="1">
                <a:solidFill>
                  <a:srgbClr val="F79646">
                    <a:lumMod val="50000"/>
                  </a:srgbClr>
                </a:solidFill>
              </a:rPr>
              <a:t>הדרניקוס</a:t>
            </a:r>
            <a:r>
              <a:rPr lang="he-IL" sz="1600" dirty="0">
                <a:solidFill>
                  <a:srgbClr val="F79646">
                    <a:lumMod val="50000"/>
                  </a:srgbClr>
                </a:solidFill>
              </a:rPr>
              <a:t> - אומר: 'ברוך משנה את הבריות'. </a:t>
            </a:r>
          </a:p>
          <a:p>
            <a:pPr>
              <a:lnSpc>
                <a:spcPct val="120000"/>
              </a:lnSpc>
            </a:pPr>
            <a:r>
              <a:rPr lang="he-IL" sz="1600" dirty="0">
                <a:solidFill>
                  <a:srgbClr val="F79646">
                    <a:lumMod val="50000"/>
                  </a:srgbClr>
                </a:solidFill>
              </a:rPr>
              <a:t>את הקטע ואת הסומא ואת </a:t>
            </a:r>
            <a:r>
              <a:rPr lang="he-IL" sz="1600" dirty="0" err="1">
                <a:solidFill>
                  <a:srgbClr val="F79646">
                    <a:lumMod val="50000"/>
                  </a:srgbClr>
                </a:solidFill>
              </a:rPr>
              <a:t>פתויי</a:t>
            </a:r>
            <a:r>
              <a:rPr lang="he-IL" sz="1600" dirty="0">
                <a:solidFill>
                  <a:srgbClr val="F79646">
                    <a:lumMod val="50000"/>
                  </a:srgbClr>
                </a:solidFill>
              </a:rPr>
              <a:t> הראש ואת החגר ואת המוכה שחין ואת </a:t>
            </a:r>
            <a:r>
              <a:rPr lang="he-IL" sz="1600" b="1" dirty="0" err="1">
                <a:solidFill>
                  <a:srgbClr val="F79646">
                    <a:lumMod val="50000"/>
                  </a:srgbClr>
                </a:solidFill>
              </a:rPr>
              <a:t>הבהקנים</a:t>
            </a:r>
            <a:r>
              <a:rPr lang="he-IL" sz="1600" dirty="0">
                <a:solidFill>
                  <a:srgbClr val="F79646">
                    <a:lumMod val="50000"/>
                  </a:srgbClr>
                </a:solidFill>
              </a:rPr>
              <a:t> - אומר: 'ברוך דיין אמת'. </a:t>
            </a:r>
          </a:p>
          <a:p>
            <a:pPr>
              <a:lnSpc>
                <a:spcPct val="120000"/>
              </a:lnSpc>
            </a:pPr>
            <a:endParaRPr lang="he-IL" sz="1400" dirty="0">
              <a:solidFill>
                <a:srgbClr val="000000"/>
              </a:solidFill>
              <a:latin typeface="Arial" panose="020B0604020202020204" pitchFamily="34" charset="0"/>
            </a:endParaRPr>
          </a:p>
          <a:p>
            <a:pPr>
              <a:lnSpc>
                <a:spcPct val="120000"/>
              </a:lnSpc>
            </a:pPr>
            <a:r>
              <a:rPr lang="he-IL" sz="1600" b="0" i="0" dirty="0" err="1">
                <a:solidFill>
                  <a:srgbClr val="000000"/>
                </a:solidFill>
                <a:effectLst/>
                <a:latin typeface="Arial" panose="020B0604020202020204" pitchFamily="34" charset="0"/>
              </a:rPr>
              <a:t>ל''ק</a:t>
            </a:r>
            <a:r>
              <a:rPr lang="he-IL" sz="1600" b="0" i="0" dirty="0">
                <a:solidFill>
                  <a:srgbClr val="000000"/>
                </a:solidFill>
                <a:effectLst/>
                <a:latin typeface="Arial" panose="020B0604020202020204" pitchFamily="34" charset="0"/>
              </a:rPr>
              <a:t>, </a:t>
            </a:r>
          </a:p>
          <a:p>
            <a:pPr>
              <a:lnSpc>
                <a:spcPct val="120000"/>
              </a:lnSpc>
            </a:pPr>
            <a:r>
              <a:rPr lang="he-IL" sz="1600" b="0" i="0" dirty="0">
                <a:solidFill>
                  <a:srgbClr val="000000"/>
                </a:solidFill>
                <a:effectLst/>
                <a:latin typeface="Arial" panose="020B0604020202020204" pitchFamily="34" charset="0"/>
              </a:rPr>
              <a:t>הא ממעי </a:t>
            </a:r>
            <a:r>
              <a:rPr lang="he-IL" sz="1600" b="0" i="0" dirty="0" err="1">
                <a:solidFill>
                  <a:srgbClr val="000000"/>
                </a:solidFill>
                <a:effectLst/>
                <a:latin typeface="Arial" panose="020B0604020202020204" pitchFamily="34" charset="0"/>
              </a:rPr>
              <a:t>אמו</a:t>
            </a:r>
            <a:r>
              <a:rPr lang="he-IL" sz="1600" b="0" i="0" dirty="0">
                <a:solidFill>
                  <a:srgbClr val="000000"/>
                </a:solidFill>
                <a:effectLst/>
                <a:latin typeface="Arial" panose="020B0604020202020204" pitchFamily="34" charset="0"/>
              </a:rPr>
              <a:t>, הא בתר </a:t>
            </a:r>
            <a:r>
              <a:rPr lang="he-IL" sz="1600" b="0" i="0" dirty="0" err="1">
                <a:solidFill>
                  <a:srgbClr val="000000"/>
                </a:solidFill>
                <a:effectLst/>
                <a:latin typeface="Arial" panose="020B0604020202020204" pitchFamily="34" charset="0"/>
              </a:rPr>
              <a:t>דאיתיליד</a:t>
            </a:r>
            <a:r>
              <a:rPr lang="he-IL" sz="1600" b="0" i="0" dirty="0">
                <a:solidFill>
                  <a:srgbClr val="000000"/>
                </a:solidFill>
                <a:effectLst/>
                <a:latin typeface="Arial" panose="020B0604020202020204" pitchFamily="34" charset="0"/>
              </a:rPr>
              <a:t>. </a:t>
            </a:r>
          </a:p>
          <a:p>
            <a:pPr>
              <a:lnSpc>
                <a:spcPct val="120000"/>
              </a:lnSpc>
            </a:pPr>
            <a:endParaRPr lang="he-IL" sz="400" dirty="0">
              <a:solidFill>
                <a:srgbClr val="000000"/>
              </a:solidFill>
              <a:latin typeface="Arial" panose="020B0604020202020204" pitchFamily="34" charset="0"/>
            </a:endParaRPr>
          </a:p>
          <a:p>
            <a:pPr>
              <a:lnSpc>
                <a:spcPct val="120000"/>
              </a:lnSpc>
            </a:pPr>
            <a:r>
              <a:rPr lang="he-IL" sz="1600" b="0" i="0" dirty="0" err="1">
                <a:solidFill>
                  <a:srgbClr val="000000"/>
                </a:solidFill>
                <a:effectLst/>
                <a:latin typeface="Arial" panose="020B0604020202020204" pitchFamily="34" charset="0"/>
              </a:rPr>
              <a:t>דיקא</a:t>
            </a:r>
            <a:r>
              <a:rPr lang="he-IL" sz="1600" b="0" i="0" dirty="0">
                <a:solidFill>
                  <a:srgbClr val="000000"/>
                </a:solidFill>
                <a:effectLst/>
                <a:latin typeface="Arial" panose="020B0604020202020204" pitchFamily="34" charset="0"/>
              </a:rPr>
              <a:t> נמי </a:t>
            </a:r>
            <a:r>
              <a:rPr lang="he-IL" sz="1600" b="0" i="0" dirty="0" err="1">
                <a:solidFill>
                  <a:srgbClr val="000000"/>
                </a:solidFill>
                <a:effectLst/>
                <a:latin typeface="Arial" panose="020B0604020202020204" pitchFamily="34" charset="0"/>
              </a:rPr>
              <a:t>דקתני</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דומיא</a:t>
            </a:r>
            <a:r>
              <a:rPr lang="he-IL" sz="1600" b="0" i="0" dirty="0">
                <a:solidFill>
                  <a:srgbClr val="000000"/>
                </a:solidFill>
                <a:effectLst/>
                <a:latin typeface="Arial" panose="020B0604020202020204" pitchFamily="34" charset="0"/>
              </a:rPr>
              <a:t> </a:t>
            </a:r>
            <a:r>
              <a:rPr lang="he-IL" sz="1600" b="0" i="0" dirty="0" err="1">
                <a:solidFill>
                  <a:srgbClr val="000000"/>
                </a:solidFill>
                <a:effectLst/>
                <a:latin typeface="Arial" panose="020B0604020202020204" pitchFamily="34" charset="0"/>
              </a:rPr>
              <a:t>דקטע</a:t>
            </a:r>
            <a:r>
              <a:rPr lang="he-IL" sz="1600" b="0" i="0" dirty="0">
                <a:solidFill>
                  <a:srgbClr val="000000"/>
                </a:solidFill>
                <a:effectLst/>
                <a:latin typeface="Arial" panose="020B0604020202020204" pitchFamily="34" charset="0"/>
              </a:rPr>
              <a:t> שמע מינה. </a:t>
            </a:r>
          </a:p>
          <a:p>
            <a:pPr>
              <a:lnSpc>
                <a:spcPct val="120000"/>
              </a:lnSpc>
            </a:pPr>
            <a:endParaRPr lang="he-IL" sz="4400" dirty="0">
              <a:solidFill>
                <a:srgbClr val="000000"/>
              </a:solidFill>
              <a:latin typeface="Arial" panose="020B0604020202020204" pitchFamily="34" charset="0"/>
            </a:endParaRPr>
          </a:p>
          <a:p>
            <a:pPr>
              <a:lnSpc>
                <a:spcPct val="120000"/>
              </a:lnSpc>
            </a:pPr>
            <a:r>
              <a:rPr lang="he-IL" sz="1600" b="0" i="0" dirty="0" err="1">
                <a:solidFill>
                  <a:srgbClr val="000000"/>
                </a:solidFill>
                <a:effectLst/>
                <a:latin typeface="Arial" panose="020B0604020202020204" pitchFamily="34" charset="0"/>
              </a:rPr>
              <a:t>ת''ר</a:t>
            </a:r>
            <a:r>
              <a:rPr lang="he-IL" sz="1600" b="0" i="0" dirty="0">
                <a:solidFill>
                  <a:srgbClr val="000000"/>
                </a:solidFill>
                <a:effectLst/>
                <a:latin typeface="Arial" panose="020B0604020202020204" pitchFamily="34" charset="0"/>
              </a:rPr>
              <a:t>: </a:t>
            </a:r>
          </a:p>
          <a:p>
            <a:pPr>
              <a:lnSpc>
                <a:spcPct val="120000"/>
              </a:lnSpc>
            </a:pPr>
            <a:r>
              <a:rPr lang="he-IL" sz="1600" dirty="0">
                <a:solidFill>
                  <a:srgbClr val="F79646">
                    <a:lumMod val="50000"/>
                  </a:srgbClr>
                </a:solidFill>
              </a:rPr>
              <a:t>הרואה פיל קוף </a:t>
            </a:r>
            <a:r>
              <a:rPr lang="he-IL" sz="1600" dirty="0" err="1">
                <a:solidFill>
                  <a:srgbClr val="F79646">
                    <a:lumMod val="50000"/>
                  </a:srgbClr>
                </a:solidFill>
              </a:rPr>
              <a:t>וקפוף</a:t>
            </a:r>
            <a:r>
              <a:rPr lang="he-IL" sz="1600" dirty="0">
                <a:solidFill>
                  <a:srgbClr val="F79646">
                    <a:lumMod val="50000"/>
                  </a:srgbClr>
                </a:solidFill>
              </a:rPr>
              <a:t> - אומר: 'ברוך משנה את הבריות'. </a:t>
            </a:r>
          </a:p>
          <a:p>
            <a:pPr>
              <a:lnSpc>
                <a:spcPct val="120000"/>
              </a:lnSpc>
            </a:pPr>
            <a:r>
              <a:rPr lang="he-IL" sz="1600" dirty="0">
                <a:solidFill>
                  <a:srgbClr val="F79646">
                    <a:lumMod val="50000"/>
                  </a:srgbClr>
                </a:solidFill>
              </a:rPr>
              <a:t>ראה בריות טובות ואילנות טובות - אומר: 'ברוך שככה לו בעולמו'.</a:t>
            </a:r>
          </a:p>
        </p:txBody>
      </p:sp>
      <p:sp>
        <p:nvSpPr>
          <p:cNvPr id="3" name="תיבת טקסט 2">
            <a:extLst>
              <a:ext uri="{FF2B5EF4-FFF2-40B4-BE49-F238E27FC236}">
                <a16:creationId xmlns:a16="http://schemas.microsoft.com/office/drawing/2014/main" id="{3FA62F24-DF58-AF68-F947-4F8A81B7D7CD}"/>
              </a:ext>
            </a:extLst>
          </p:cNvPr>
          <p:cNvSpPr txBox="1"/>
          <p:nvPr/>
        </p:nvSpPr>
        <p:spPr>
          <a:xfrm>
            <a:off x="8646393" y="359911"/>
            <a:ext cx="360040" cy="4108817"/>
          </a:xfrm>
          <a:prstGeom prst="rect">
            <a:avLst/>
          </a:prstGeom>
          <a:noFill/>
        </p:spPr>
        <p:txBody>
          <a:bodyPr wrap="square" rtlCol="1">
            <a:spAutoFit/>
          </a:bodyPr>
          <a:lstStyle/>
          <a:p>
            <a:r>
              <a:rPr lang="he-IL" sz="1600" dirty="0"/>
              <a:t>●</a:t>
            </a:r>
          </a:p>
          <a:p>
            <a:endParaRPr lang="he-IL" sz="1600" dirty="0"/>
          </a:p>
          <a:p>
            <a:endParaRPr lang="he-IL" sz="1600" dirty="0"/>
          </a:p>
          <a:p>
            <a:endParaRPr lang="he-IL" sz="1600" dirty="0"/>
          </a:p>
          <a:p>
            <a:endParaRPr lang="he-IL" sz="3200" dirty="0"/>
          </a:p>
          <a:p>
            <a:endParaRPr lang="he-IL" sz="1500" dirty="0"/>
          </a:p>
          <a:p>
            <a:endParaRPr lang="he-IL" sz="1600" dirty="0"/>
          </a:p>
          <a:p>
            <a:endParaRPr lang="he-IL" sz="1600" dirty="0"/>
          </a:p>
          <a:p>
            <a:endParaRPr lang="he-IL" sz="1600" dirty="0"/>
          </a:p>
          <a:p>
            <a:endParaRPr lang="he-IL" sz="2000" dirty="0"/>
          </a:p>
          <a:p>
            <a:endParaRPr lang="he-IL" sz="2400" dirty="0"/>
          </a:p>
          <a:p>
            <a:endParaRPr lang="he-IL" sz="2600" dirty="0"/>
          </a:p>
          <a:p>
            <a:endParaRPr lang="he-IL" sz="1600" dirty="0"/>
          </a:p>
          <a:p>
            <a:r>
              <a:rPr lang="he-IL" sz="1600" dirty="0"/>
              <a:t>●</a:t>
            </a:r>
          </a:p>
        </p:txBody>
      </p:sp>
    </p:spTree>
    <p:extLst>
      <p:ext uri="{BB962C8B-B14F-4D97-AF65-F5344CB8AC3E}">
        <p14:creationId xmlns:p14="http://schemas.microsoft.com/office/powerpoint/2010/main" val="2339670980"/>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39649</TotalTime>
  <Words>2293</Words>
  <Application>Microsoft Office PowerPoint</Application>
  <PresentationFormat>‫הצגה על המסך (4:3)</PresentationFormat>
  <Paragraphs>352</Paragraphs>
  <Slides>13</Slides>
  <Notes>11</Notes>
  <HiddenSlides>0</HiddenSlides>
  <MMClips>0</MMClips>
  <ScaleCrop>false</ScaleCrop>
  <HeadingPairs>
    <vt:vector size="6" baseType="variant">
      <vt:variant>
        <vt:lpstr>גופנים בשימוש</vt:lpstr>
      </vt:variant>
      <vt:variant>
        <vt:i4>2</vt:i4>
      </vt:variant>
      <vt:variant>
        <vt:lpstr>ערכת נושא</vt:lpstr>
      </vt:variant>
      <vt:variant>
        <vt:i4>1</vt:i4>
      </vt:variant>
      <vt:variant>
        <vt:lpstr>כותרות שקופיות</vt:lpstr>
      </vt:variant>
      <vt:variant>
        <vt:i4>13</vt:i4>
      </vt:variant>
    </vt:vector>
  </HeadingPairs>
  <TitlesOfParts>
    <vt:vector size="16" baseType="lpstr">
      <vt:lpstr>Arial</vt:lpstr>
      <vt:lpstr>Calibri</vt:lpstr>
      <vt:lpstr>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הראל</dc:creator>
  <cp:lastModifiedBy>נועם שפירא</cp:lastModifiedBy>
  <cp:revision>2957</cp:revision>
  <dcterms:created xsi:type="dcterms:W3CDTF">2015-01-28T10:22:53Z</dcterms:created>
  <dcterms:modified xsi:type="dcterms:W3CDTF">2024-09-16T10:07:48Z</dcterms:modified>
</cp:coreProperties>
</file>