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3"/>
  </p:notesMasterIdLst>
  <p:sldIdLst>
    <p:sldId id="816" r:id="rId2"/>
    <p:sldId id="804" r:id="rId3"/>
    <p:sldId id="808" r:id="rId4"/>
    <p:sldId id="809" r:id="rId5"/>
    <p:sldId id="810" r:id="rId6"/>
    <p:sldId id="811" r:id="rId7"/>
    <p:sldId id="812" r:id="rId8"/>
    <p:sldId id="813" r:id="rId9"/>
    <p:sldId id="814" r:id="rId10"/>
    <p:sldId id="815" r:id="rId11"/>
    <p:sldId id="429" r:id="rId1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הראל" initials="ה" lastIdx="1" clrIdx="0">
    <p:extLst>
      <p:ext uri="{19B8F6BF-5375-455C-9EA6-DF929625EA0E}">
        <p15:presenceInfo xmlns:p15="http://schemas.microsoft.com/office/powerpoint/2012/main" userId="הראל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0" autoAdjust="0"/>
    <p:restoredTop sz="95250" autoAdjust="0"/>
  </p:normalViewPr>
  <p:slideViewPr>
    <p:cSldViewPr>
      <p:cViewPr varScale="1">
        <p:scale>
          <a:sx n="91" d="100"/>
          <a:sy n="91" d="100"/>
        </p:scale>
        <p:origin x="123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2E648E-CA2E-4885-8A88-243AF9A8D75E}" type="datetimeFigureOut">
              <a:rPr lang="he-IL" smtClean="0"/>
              <a:pPr/>
              <a:t>כ"ו/תשרי/תשפ"ה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125537-8725-4A13-8BEE-395E38D92F7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995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784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53995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1527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470816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337595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1222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356313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598664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63048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כ"ו/תשרי/תשפ"ה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11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כ"ו/תשרי/תשפ"ה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944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כ"ו/תשרי/תשפ"ה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31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כ"ו/תשרי/תשפ"ה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01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כ"ו/תשרי/תשפ"ה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733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כ"ו/תשרי/תשפ"ה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54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כ"ו/תשרי/תשפ"ה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47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כ"ו/תשרי/תשפ"ה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167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כ"ו/תשרי/תשפ"ה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139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כ"ו/תשרי/תשפ"ה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677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כ"ו/תשרי/תשפ"ה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568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2D9F-8966-4E40-B24B-F4D66135C1D0}" type="datetimeFigureOut">
              <a:rPr lang="he-IL" smtClean="0"/>
              <a:pPr/>
              <a:t>כ"ו/תשרי/תשפ"ה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1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f-yomi.com/MediaPage.aspx?id=279754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1386064"/>
            <a:ext cx="8820472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0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מסכת ברכות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0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דף נט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20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דף נט ע"א (נקודתיים) – דף נט ע"ב (3 שורות מלמטה)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20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מצגת עזר ללימוד הדף היומי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800" b="1" i="0" u="none" strike="noStrike" kern="1200" cap="none" spc="0" normalizeH="0" baseline="0" noProof="0" dirty="0">
              <a:ln>
                <a:noFill/>
              </a:ln>
              <a:solidFill>
                <a:srgbClr val="EEECE1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בעריכת: הראל שפירא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400" b="1" i="0" u="none" strike="noStrike" kern="1200" cap="none" spc="0" normalizeH="0" baseline="0" noProof="0" dirty="0">
              <a:ln>
                <a:noFill/>
              </a:ln>
              <a:solidFill>
                <a:srgbClr val="EEECE1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2400" b="1" i="0" u="none" strike="noStrike" kern="1200" cap="none" spc="0" normalizeH="0" baseline="0" noProof="0" dirty="0">
              <a:ln>
                <a:noFill/>
              </a:ln>
              <a:solidFill>
                <a:srgbClr val="EEECE1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לשמיעת השיעור בליווי המצגת –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hlinkClick r:id="rId3"/>
              </a:rPr>
              <a:t>לחץ כאן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EEECE1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36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ליצירת קשר: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טל': 054-4931075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דוא"ל: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rlshapira@gmail.com</a:t>
            </a:r>
            <a:endParaRPr kumimoji="0" lang="he-I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318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נט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539552" y="297697"/>
            <a:ext cx="8098990" cy="6325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אית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ליה ארעא הטוב והמטיב מברך? </a:t>
            </a:r>
            <a:endParaRPr lang="he-IL" sz="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והא (תנן) [תניא]: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בנה בית חדש וקנה כלים חדשים - אומר: 'ברוך שהחיינו והגיענו לזמן הזה',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שלו ושל אחרים - אומר: 'הטוב והמטיב'. </a:t>
            </a:r>
          </a:p>
          <a:p>
            <a:pPr>
              <a:lnSpc>
                <a:spcPct val="120000"/>
              </a:lnSpc>
            </a:pPr>
            <a:endParaRPr lang="he-IL" sz="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קשיא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הא דאית ליה שותפות הא דלית ליה שותפות.</a:t>
            </a:r>
          </a:p>
          <a:p>
            <a:pPr>
              <a:lnSpc>
                <a:spcPct val="120000"/>
              </a:lnSpc>
            </a:pPr>
            <a:endParaRPr lang="he-IL" sz="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והתניא: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קצרו של דבר: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על שלו הוא אומר: 'ברוך שהחיינו וקיימנו',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על שלו ועל של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חבירו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אומר: 'ברוך הטוב והמטיב'. </a:t>
            </a:r>
          </a:p>
          <a:p>
            <a:pPr>
              <a:lnSpc>
                <a:spcPct val="120000"/>
              </a:lnSpc>
            </a:pPr>
            <a:endParaRPr lang="he-IL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וכל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היכא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דלית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לאחרינא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בהדיה לא מברך הטוב והמטיב?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והתניא: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אמרו ליה ילדה אשתו </a:t>
            </a:r>
            <a:r>
              <a:rPr lang="he-IL" sz="1600">
                <a:solidFill>
                  <a:srgbClr val="F79646">
                    <a:lumMod val="50000"/>
                  </a:srgbClr>
                </a:solidFill>
              </a:rPr>
              <a:t>זכר -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אומר: 'ברוך הטוב והמטיב'! </a:t>
            </a:r>
          </a:p>
          <a:p>
            <a:pPr>
              <a:lnSpc>
                <a:spcPct val="120000"/>
              </a:lnSpc>
            </a:pPr>
            <a:endParaRPr lang="he-IL" sz="3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התם נמי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דאיכא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אשתו בהדיה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דניחא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לה בזכר. </a:t>
            </a:r>
          </a:p>
          <a:p>
            <a:pPr>
              <a:lnSpc>
                <a:spcPct val="120000"/>
              </a:lnSpc>
            </a:pPr>
            <a:endParaRPr lang="he-IL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ת''ש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מת אביו והוא יורשו -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בתחלה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אומר: 'ברוך דיין האמת', ולבסוף הוא אומר: 'ברוך הטוב והמטיב'. </a:t>
            </a:r>
          </a:p>
          <a:p>
            <a:pPr>
              <a:lnSpc>
                <a:spcPct val="120000"/>
              </a:lnSpc>
            </a:pPr>
            <a:endParaRPr lang="he-IL" sz="3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התם נמי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דאיכא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אחי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דקא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ירתי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בהדיה.</a:t>
            </a:r>
          </a:p>
          <a:p>
            <a:pPr>
              <a:lnSpc>
                <a:spcPct val="120000"/>
              </a:lnSpc>
            </a:pPr>
            <a:endParaRPr lang="he-IL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ת''ש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שינוי יין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א''צ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לברך, שינוי מקום צריך לברך,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''ר יוסף בר אבא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א''ר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יוחנן: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אע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''פ שאמרו שינוי יין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א''צ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לברך אבל אומר ברוך הטוב והמטיב.</a:t>
            </a:r>
          </a:p>
          <a:p>
            <a:pPr>
              <a:lnSpc>
                <a:spcPct val="120000"/>
              </a:lnSpc>
            </a:pPr>
            <a:endParaRPr lang="he-IL" sz="3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התם נמי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דאיכא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בני חבורה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דשתו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בהדיה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he-IL" sz="16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4C9CBBCA-1158-6870-D8E3-AA7D7A211738}"/>
              </a:ext>
            </a:extLst>
          </p:cNvPr>
          <p:cNvSpPr/>
          <p:nvPr/>
        </p:nvSpPr>
        <p:spPr>
          <a:xfrm>
            <a:off x="1475656" y="99854"/>
            <a:ext cx="3024337" cy="702314"/>
          </a:xfrm>
          <a:prstGeom prst="wedgeRoundRectCallout">
            <a:avLst>
              <a:gd name="adj1" fmla="val 53201"/>
              <a:gd name="adj2" fmla="val -46567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ואב''א</a:t>
            </a:r>
            <a:r>
              <a:rPr lang="he-IL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הא והא </a:t>
            </a:r>
            <a:r>
              <a:rPr lang="he-IL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דאתא</a:t>
            </a:r>
            <a:r>
              <a:rPr lang="he-IL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טובא</a:t>
            </a:r>
            <a:r>
              <a:rPr lang="he-IL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ולא </a:t>
            </a:r>
            <a:r>
              <a:rPr lang="he-IL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קשיא</a:t>
            </a:r>
            <a:r>
              <a:rPr lang="he-IL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הא דאית ליה ארעא הא דלית ליה ארעא.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3D01DF9E-E431-CE52-6562-FE15B3CB34B6}"/>
              </a:ext>
            </a:extLst>
          </p:cNvPr>
          <p:cNvSpPr txBox="1"/>
          <p:nvPr/>
        </p:nvSpPr>
        <p:spPr>
          <a:xfrm>
            <a:off x="8633108" y="3677676"/>
            <a:ext cx="360040" cy="221599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/>
              <a:t>❶</a:t>
            </a:r>
          </a:p>
          <a:p>
            <a:endParaRPr lang="he-IL" sz="4700" dirty="0"/>
          </a:p>
          <a:p>
            <a:r>
              <a:rPr lang="he-IL" sz="1300" dirty="0"/>
              <a:t>❷</a:t>
            </a:r>
          </a:p>
          <a:p>
            <a:endParaRPr lang="he-IL" sz="1300" dirty="0"/>
          </a:p>
          <a:p>
            <a:endParaRPr lang="he-IL" sz="1050" dirty="0"/>
          </a:p>
          <a:p>
            <a:endParaRPr lang="he-IL" sz="1300" dirty="0"/>
          </a:p>
          <a:p>
            <a:endParaRPr lang="he-IL" sz="1200" dirty="0"/>
          </a:p>
          <a:p>
            <a:r>
              <a:rPr lang="he-IL" sz="1300" dirty="0"/>
              <a:t>❸</a:t>
            </a:r>
          </a:p>
        </p:txBody>
      </p:sp>
    </p:spTree>
    <p:extLst>
      <p:ext uri="{BB962C8B-B14F-4D97-AF65-F5344CB8AC3E}">
        <p14:creationId xmlns:p14="http://schemas.microsoft.com/office/powerpoint/2010/main" val="213924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2915647"/>
            <a:ext cx="8820472" cy="36317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נט ע"א (נקודתיים) – דף נט ע"ב (3 שורות מלמטה)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00B050"/>
                </a:solidFill>
              </a:rPr>
              <a:t>להתראות בדף ס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6E679-A7EC-45BA-8925-0D1259BA82A3}"/>
              </a:ext>
            </a:extLst>
          </p:cNvPr>
          <p:cNvSpPr txBox="1"/>
          <p:nvPr/>
        </p:nvSpPr>
        <p:spPr>
          <a:xfrm>
            <a:off x="8519188" y="2844246"/>
            <a:ext cx="3012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/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1042437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נט עמוד א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971600" y="1124744"/>
            <a:ext cx="7522926" cy="53835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ועל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הזועות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>
              <a:lnSpc>
                <a:spcPct val="120000"/>
              </a:lnSpc>
            </a:pPr>
            <a:endParaRPr lang="he-IL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מאי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זועות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? </a:t>
            </a:r>
          </a:p>
          <a:p>
            <a:pPr>
              <a:lnSpc>
                <a:spcPct val="120000"/>
              </a:lnSpc>
            </a:pP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א''ר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קטינא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גוהא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רב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קטינא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הוה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קאזיל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באורחא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כי מטא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אפתחא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דבי אובא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טמיא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גנח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גוהא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אמר: מי ידע אובא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טמיא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האי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גוהא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מהו? </a:t>
            </a:r>
          </a:p>
          <a:p>
            <a:pPr>
              <a:lnSpc>
                <a:spcPct val="120000"/>
              </a:lnSpc>
            </a:pP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רמא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ליה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קלא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קטינא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קטינא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אמאי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ידענא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בשעה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שהקב''ה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זוכר את בניו ששרויים בצער בין אומות העולם מוריד שתי דמעות לים הגדול וקולו נשמע מסוף העולם ועד סופו, והיינו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גוהא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א''ר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קטינא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אובא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טמיא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כדיב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הוא ומיליה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כדיבין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אי הכי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גוהא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גוהא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מיבעי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ליה!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ולא היא,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גוהא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גוהא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עביד, והאי דלא אודי ליה כי היכי דלא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ליטעי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כולי עלמא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אבתריה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1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ורב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קטינא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דידיה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אמר: סופק כפיו, שנאמר: "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וְגַם אֲנִי אַכֶּה כַפִּי אֶל כַּפִּי </a:t>
            </a:r>
            <a:r>
              <a:rPr lang="he-IL" sz="1600" b="0" i="0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וַהֲנִיחֹתִי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חֲמָתִי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רבי נתן אומר: אנחה מתאנח, שנאמר: "</a:t>
            </a:r>
            <a:r>
              <a:rPr lang="he-IL" sz="1600" b="0" i="0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וַהֲנִחוֹתִי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חֲמָתִי בָּם </a:t>
            </a:r>
            <a:r>
              <a:rPr lang="he-IL" sz="1600" b="0" i="0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וְהִנֶּחָמְתִּי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ורבנן אמרי: בועט ברקיע, שנאמר: "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הֵידָד כְּדֹרְכִים יַעֲנֶה אֶל </a:t>
            </a:r>
            <a:r>
              <a:rPr lang="he-IL" sz="1600" b="0" i="0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כׇּל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יֹשְׁבֵי הָאָרֶץ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רב אחא בר יעקב אמר: דוחק את רגליו תחת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כסא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הכבוד, שנאמר: "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כֹּה אָמַר ה' הַשָּׁמַיִם </a:t>
            </a:r>
            <a:r>
              <a:rPr lang="he-IL" sz="1600" b="0" i="0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כִּסְאִי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וְהָאָרֶץ הֲדֹם רַגְלָי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".</a:t>
            </a:r>
            <a:endParaRPr lang="he-IL" sz="16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4C9CBBCA-1158-6870-D8E3-AA7D7A211738}"/>
              </a:ext>
            </a:extLst>
          </p:cNvPr>
          <p:cNvSpPr/>
          <p:nvPr/>
        </p:nvSpPr>
        <p:spPr>
          <a:xfrm>
            <a:off x="1547664" y="337552"/>
            <a:ext cx="7009943" cy="648072"/>
          </a:xfrm>
          <a:prstGeom prst="wedgeRoundRectCallout">
            <a:avLst>
              <a:gd name="adj1" fmla="val 53201"/>
              <a:gd name="adj2" fmla="val -46567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משנה נד ע"א: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על הזיקין ועל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הזועות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ועל הרעמים ועל הרוחות ועל הברקים – אומר: 'ברוך שכחו וגבורתו מלא עולם'.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5E773184-49D3-F741-E97D-D63F084DE553}"/>
              </a:ext>
            </a:extLst>
          </p:cNvPr>
          <p:cNvSpPr txBox="1"/>
          <p:nvPr/>
        </p:nvSpPr>
        <p:spPr>
          <a:xfrm>
            <a:off x="8574385" y="3559824"/>
            <a:ext cx="249580" cy="260071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/>
              <a:t>①</a:t>
            </a:r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700" dirty="0"/>
          </a:p>
          <a:p>
            <a:endParaRPr lang="he-IL" sz="1300" dirty="0"/>
          </a:p>
          <a:p>
            <a:r>
              <a:rPr lang="he-IL" sz="1300" dirty="0"/>
              <a:t>②</a:t>
            </a:r>
          </a:p>
          <a:p>
            <a:endParaRPr lang="he-IL" sz="700" dirty="0"/>
          </a:p>
          <a:p>
            <a:r>
              <a:rPr lang="he-IL" sz="1300" dirty="0"/>
              <a:t>③</a:t>
            </a:r>
          </a:p>
          <a:p>
            <a:endParaRPr lang="he-IL" sz="700" dirty="0"/>
          </a:p>
          <a:p>
            <a:r>
              <a:rPr lang="he-IL" sz="1300" dirty="0"/>
              <a:t>④</a:t>
            </a:r>
          </a:p>
          <a:p>
            <a:endParaRPr lang="he-IL" sz="700" dirty="0"/>
          </a:p>
          <a:p>
            <a:r>
              <a:rPr lang="he-IL" sz="1300" dirty="0"/>
              <a:t>⑤</a:t>
            </a:r>
          </a:p>
        </p:txBody>
      </p:sp>
    </p:spTree>
    <p:extLst>
      <p:ext uri="{BB962C8B-B14F-4D97-AF65-F5344CB8AC3E}">
        <p14:creationId xmlns:p14="http://schemas.microsoft.com/office/powerpoint/2010/main" val="816216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נט עמוד א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971600" y="946173"/>
            <a:ext cx="7522926" cy="595598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ועל הרעמים:</a:t>
            </a:r>
          </a:p>
          <a:p>
            <a:pPr>
              <a:lnSpc>
                <a:spcPct val="120000"/>
              </a:lnSpc>
            </a:pPr>
            <a:endParaRPr lang="he-IL" sz="7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מאי רעמים?</a:t>
            </a:r>
          </a:p>
          <a:p>
            <a:pPr>
              <a:lnSpc>
                <a:spcPct val="120000"/>
              </a:lnSpc>
            </a:pPr>
            <a:endParaRPr lang="he-IL" sz="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שמואל: ענני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בגלגלא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שנאמר: "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קוֹל רַעַמְךָ בַּגַּלְגַּל הֵאִירוּ בְרָקִים תֵּבֵל רָגְזָה וַתִּרְעַשׁ הָאָרֶץ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".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ורבנן אמרי: ענני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דשפכי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מיא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להדדי, שנאמר: "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לְקוֹל </a:t>
            </a:r>
            <a:r>
              <a:rPr lang="he-IL" sz="1600" b="0" i="0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תִּתּו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ֹ הֲמוֹן מַיִם בַּשָּׁמַיִם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רב אחא בר יעקב אמר: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ברקא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תקיפא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דבריק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בעננא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ומתבר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גזיזי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דברזא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רב אשי אמר: ענני חלחולי מחלחלי ואתי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זיקא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ומנשב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אפומייהו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ודמי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כזיקא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על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פום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דני. 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ומסתברא כרב אחא בר יעקב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דבריק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ברקא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ומנהמי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ענני ואתי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מטרא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he-IL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ועל הרוחות: </a:t>
            </a:r>
          </a:p>
          <a:p>
            <a:pPr>
              <a:lnSpc>
                <a:spcPct val="120000"/>
              </a:lnSpc>
            </a:pPr>
            <a:endParaRPr lang="he-IL" sz="7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מאי רוחות? </a:t>
            </a:r>
          </a:p>
          <a:p>
            <a:pPr>
              <a:lnSpc>
                <a:spcPct val="120000"/>
              </a:lnSpc>
            </a:pPr>
            <a:endParaRPr lang="he-IL" sz="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אביי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זעפא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ואמר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אביי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גמירי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דזעפא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בליליא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לא הוי.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והא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חזינן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דהוי!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ההוא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דאתחולי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ביממא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ואמר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אביי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גמירי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דזעפא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תרתי שעי לא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קאי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לקיים מה שנאמר: "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לֹא תָקוּם פַּעֲמַיִם צָרָה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".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והא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חזינן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דקאי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!</a:t>
            </a:r>
            <a:endParaRPr lang="he-IL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דמפסיק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ביני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ביני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he-IL" sz="16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5E773184-49D3-F741-E97D-D63F084DE553}"/>
              </a:ext>
            </a:extLst>
          </p:cNvPr>
          <p:cNvSpPr txBox="1"/>
          <p:nvPr/>
        </p:nvSpPr>
        <p:spPr>
          <a:xfrm>
            <a:off x="8540829" y="1819657"/>
            <a:ext cx="249580" cy="136960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/>
              <a:t>①</a:t>
            </a:r>
          </a:p>
          <a:p>
            <a:endParaRPr lang="he-IL" sz="600" dirty="0"/>
          </a:p>
          <a:p>
            <a:r>
              <a:rPr lang="he-IL" sz="1300" dirty="0"/>
              <a:t>②</a:t>
            </a:r>
          </a:p>
          <a:p>
            <a:endParaRPr lang="he-IL" sz="600" dirty="0"/>
          </a:p>
          <a:p>
            <a:r>
              <a:rPr lang="he-IL" sz="1300" dirty="0"/>
              <a:t>③</a:t>
            </a:r>
          </a:p>
          <a:p>
            <a:endParaRPr lang="he-IL" sz="600" dirty="0"/>
          </a:p>
          <a:p>
            <a:r>
              <a:rPr lang="he-IL" sz="1300" dirty="0"/>
              <a:t>④</a:t>
            </a:r>
          </a:p>
          <a:p>
            <a:endParaRPr lang="he-IL" sz="1300" dirty="0"/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5FA9E0F4-3724-BDAF-9581-9B1622749A75}"/>
              </a:ext>
            </a:extLst>
          </p:cNvPr>
          <p:cNvSpPr txBox="1"/>
          <p:nvPr/>
        </p:nvSpPr>
        <p:spPr>
          <a:xfrm>
            <a:off x="8482106" y="954301"/>
            <a:ext cx="360040" cy="32470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dirty="0"/>
          </a:p>
          <a:p>
            <a:endParaRPr lang="he-IL" sz="1600" dirty="0"/>
          </a:p>
          <a:p>
            <a:endParaRPr lang="he-IL" sz="2400" dirty="0"/>
          </a:p>
          <a:p>
            <a:endParaRPr lang="he-IL" sz="19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EB85E205-5E23-6AC8-65D2-F536D313E028}"/>
              </a:ext>
            </a:extLst>
          </p:cNvPr>
          <p:cNvSpPr txBox="1"/>
          <p:nvPr/>
        </p:nvSpPr>
        <p:spPr>
          <a:xfrm>
            <a:off x="8347882" y="4776881"/>
            <a:ext cx="308303" cy="136960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◦</a:t>
            </a:r>
          </a:p>
          <a:p>
            <a:endParaRPr lang="he-IL" sz="700" dirty="0"/>
          </a:p>
          <a:p>
            <a:endParaRPr lang="he-IL" sz="2200" dirty="0"/>
          </a:p>
          <a:p>
            <a:endParaRPr lang="he-IL" dirty="0"/>
          </a:p>
          <a:p>
            <a:r>
              <a:rPr lang="he-IL" dirty="0"/>
              <a:t>◦</a:t>
            </a:r>
          </a:p>
        </p:txBody>
      </p:sp>
      <p:sp>
        <p:nvSpPr>
          <p:cNvPr id="10" name="הסבר מלבני מעוגל 6">
            <a:extLst>
              <a:ext uri="{FF2B5EF4-FFF2-40B4-BE49-F238E27FC236}">
                <a16:creationId xmlns:a16="http://schemas.microsoft.com/office/drawing/2014/main" id="{CABD3C36-D548-C333-71D1-C439D521B9CB}"/>
              </a:ext>
            </a:extLst>
          </p:cNvPr>
          <p:cNvSpPr/>
          <p:nvPr/>
        </p:nvSpPr>
        <p:spPr>
          <a:xfrm>
            <a:off x="1547664" y="218703"/>
            <a:ext cx="7009943" cy="648072"/>
          </a:xfrm>
          <a:prstGeom prst="wedgeRoundRectCallout">
            <a:avLst>
              <a:gd name="adj1" fmla="val 53201"/>
              <a:gd name="adj2" fmla="val -46567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משנה נד ע"א: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על הזיקין ועל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הזועות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ועל הרעמים ועל הרוחות ועל הברקים – אומר: 'ברוך שכחו וגבורתו מלא עולם'.</a:t>
            </a:r>
          </a:p>
        </p:txBody>
      </p:sp>
    </p:spTree>
    <p:extLst>
      <p:ext uri="{BB962C8B-B14F-4D97-AF65-F5344CB8AC3E}">
        <p14:creationId xmlns:p14="http://schemas.microsoft.com/office/powerpoint/2010/main" val="1831513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נט עמוד א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996767" y="1194480"/>
            <a:ext cx="7522926" cy="479259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ועל הברקים אומר ברוך שכחו וגבורתו מלא עולם: </a:t>
            </a:r>
          </a:p>
          <a:p>
            <a:pPr>
              <a:lnSpc>
                <a:spcPct val="120000"/>
              </a:lnSpc>
            </a:pPr>
            <a:endParaRPr lang="he-IL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מאי ברקים? </a:t>
            </a:r>
          </a:p>
          <a:p>
            <a:pPr>
              <a:lnSpc>
                <a:spcPct val="120000"/>
              </a:lnSpc>
            </a:pPr>
            <a:endParaRPr lang="he-IL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רבא: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ברקא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ואמר רבא: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ברקא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יחידאה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וברקא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חיורא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וברקא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ירוקתא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וענני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דסלקן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בקרן מערבית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ואתיין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מקרן דרומית, ותרתי ענני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דסלקן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חדא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לאפי חברתה -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כולהו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קשיין. 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למאי נפקא מינה? למבעי רחמי. </a:t>
            </a:r>
          </a:p>
          <a:p>
            <a:pPr>
              <a:lnSpc>
                <a:spcPct val="120000"/>
              </a:lnSpc>
            </a:pPr>
            <a:endParaRPr lang="he-IL" sz="5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והני מילי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בליליא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אבל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בצפרא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לית בהו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מששא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endParaRPr lang="he-IL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רבי שמואל בר יצחק: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הני ענני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דצפרא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לית בהו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מששא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דכתיב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"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וְחַסְדְּכֶם כַּעֲנַן בֹּקֶר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 וגו'. </a:t>
            </a:r>
          </a:p>
          <a:p>
            <a:pPr>
              <a:lnSpc>
                <a:spcPct val="120000"/>
              </a:lnSpc>
            </a:pPr>
            <a:endParaRPr lang="he-IL" sz="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א''ל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רב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פפא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לאביי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הא אמרי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אינשי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כד מפתח בבי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מיטרא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בר חמרא מוך שקיך וגני!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לא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קשיא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הא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דקטר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בעיבא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הא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דקטר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בענני.</a:t>
            </a:r>
            <a:endParaRPr lang="he-IL" sz="16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0812FC40-43D1-A82D-947C-6DC6350E3F80}"/>
              </a:ext>
            </a:extLst>
          </p:cNvPr>
          <p:cNvSpPr txBox="1"/>
          <p:nvPr/>
        </p:nvSpPr>
        <p:spPr>
          <a:xfrm>
            <a:off x="8473717" y="1205141"/>
            <a:ext cx="360040" cy="393954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5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400" dirty="0"/>
          </a:p>
          <a:p>
            <a:endParaRPr lang="he-IL" sz="1600" dirty="0"/>
          </a:p>
          <a:p>
            <a:endParaRPr lang="he-IL" dirty="0"/>
          </a:p>
          <a:p>
            <a:endParaRPr lang="he-IL" sz="2400" dirty="0"/>
          </a:p>
          <a:p>
            <a:endParaRPr lang="he-IL" sz="21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</p:txBody>
      </p:sp>
      <p:sp>
        <p:nvSpPr>
          <p:cNvPr id="4" name="הסבר מלבני מעוגל 6">
            <a:extLst>
              <a:ext uri="{FF2B5EF4-FFF2-40B4-BE49-F238E27FC236}">
                <a16:creationId xmlns:a16="http://schemas.microsoft.com/office/drawing/2014/main" id="{07D1E12B-C272-EBD8-4743-D322716F13E5}"/>
              </a:ext>
            </a:extLst>
          </p:cNvPr>
          <p:cNvSpPr/>
          <p:nvPr/>
        </p:nvSpPr>
        <p:spPr>
          <a:xfrm>
            <a:off x="1547664" y="337552"/>
            <a:ext cx="7009943" cy="648072"/>
          </a:xfrm>
          <a:prstGeom prst="wedgeRoundRectCallout">
            <a:avLst>
              <a:gd name="adj1" fmla="val 53201"/>
              <a:gd name="adj2" fmla="val -46567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משנה נד ע"א: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על הזיקין ועל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הזועות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ועל הרעמים ועל הרוחות ועל הברקים – אומר: 'ברוך שכחו וגבורתו מלא עולם'.</a:t>
            </a:r>
          </a:p>
        </p:txBody>
      </p:sp>
    </p:spTree>
    <p:extLst>
      <p:ext uri="{BB962C8B-B14F-4D97-AF65-F5344CB8AC3E}">
        <p14:creationId xmlns:p14="http://schemas.microsoft.com/office/powerpoint/2010/main" val="1497955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נט עמוד א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433450" y="476672"/>
            <a:ext cx="7954974" cy="53818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ר' </a:t>
            </a:r>
            <a:r>
              <a:rPr lang="he-IL" sz="17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אלכסנדרי</a:t>
            </a: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אמר ר' יהושע בן לוי: </a:t>
            </a:r>
          </a:p>
          <a:p>
            <a:pPr>
              <a:lnSpc>
                <a:spcPct val="120000"/>
              </a:lnSpc>
            </a:pP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לא נבראו רעמים אלא לפשוט עקמומית שבלב, </a:t>
            </a:r>
          </a:p>
          <a:p>
            <a:pPr>
              <a:lnSpc>
                <a:spcPct val="120000"/>
              </a:lnSpc>
            </a:pP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שנאמר: "</a:t>
            </a:r>
            <a:r>
              <a:rPr lang="he-IL" sz="1700" b="0" i="0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וְהָאֱלֹהִים</a:t>
            </a:r>
            <a:r>
              <a:rPr lang="he-IL" sz="17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עָשָׂה שֶׁיִּרְאוּ מִלְּפָנָיו</a:t>
            </a: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endParaRPr lang="he-IL" sz="3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וא</a:t>
            </a: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''ר </a:t>
            </a:r>
            <a:r>
              <a:rPr lang="he-IL" sz="17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אלכסנדרי</a:t>
            </a: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אמר </a:t>
            </a:r>
            <a:r>
              <a:rPr lang="he-IL" sz="17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ריב''ל</a:t>
            </a: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הרואה את הקשת בענן -</a:t>
            </a:r>
          </a:p>
          <a:p>
            <a:pPr>
              <a:lnSpc>
                <a:spcPct val="120000"/>
              </a:lnSpc>
            </a:pP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צריך שיפול על פניו, </a:t>
            </a:r>
            <a:br>
              <a:rPr lang="en-US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שנאמר: "</a:t>
            </a:r>
            <a:r>
              <a:rPr lang="he-IL" sz="17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כְּמַרְאֵה הַקֶּשֶׁת אֲשֶׁר יִהְיֶה בֶעָנָן וְגוֹ' וָאֶרְאֶה וָאֶפֹּל עַל פָּנַי</a:t>
            </a: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endParaRPr lang="he-IL" sz="17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לייטי</a:t>
            </a: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עלה </a:t>
            </a:r>
            <a:r>
              <a:rPr lang="he-IL" sz="17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במערבא</a:t>
            </a: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משום </a:t>
            </a:r>
            <a:r>
              <a:rPr lang="he-IL" sz="17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דמחזי</a:t>
            </a: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כמאן </a:t>
            </a:r>
            <a:r>
              <a:rPr lang="he-IL" sz="17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דסגיד</a:t>
            </a: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7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לקשתא</a:t>
            </a: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אבל ברוכי ודאי מברך. </a:t>
            </a:r>
          </a:p>
          <a:p>
            <a:pPr>
              <a:lnSpc>
                <a:spcPct val="120000"/>
              </a:lnSpc>
            </a:pPr>
            <a:endParaRPr lang="he-IL" sz="9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מאי מברך? </a:t>
            </a:r>
          </a:p>
          <a:p>
            <a:pPr>
              <a:lnSpc>
                <a:spcPct val="120000"/>
              </a:lnSpc>
            </a:pP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ברוך זוכר הברית. </a:t>
            </a:r>
          </a:p>
          <a:p>
            <a:pPr>
              <a:lnSpc>
                <a:spcPct val="120000"/>
              </a:lnSpc>
            </a:pP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</a:t>
            </a:r>
            <a:r>
              <a:rPr lang="he-IL" sz="17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במתניתא</a:t>
            </a: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תנא: 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ר' ישמעאל בנו של ר' יוחנן בן </a:t>
            </a: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ברוקא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אומר: נאמן בבריתו וקיים במאמרו. </a:t>
            </a:r>
          </a:p>
          <a:p>
            <a:pPr>
              <a:lnSpc>
                <a:spcPct val="120000"/>
              </a:lnSpc>
            </a:pPr>
            <a:endParaRPr lang="he-IL" sz="5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</a:t>
            </a:r>
            <a:r>
              <a:rPr lang="he-IL" sz="17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א''ר</a:t>
            </a: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7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פפא</a:t>
            </a: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הלכך </a:t>
            </a:r>
            <a:r>
              <a:rPr lang="he-IL" sz="17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נימרינהו</a:t>
            </a: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7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לתרוייהו</a:t>
            </a:r>
            <a:r>
              <a:rPr lang="he-IL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ברוך זוכר הברית ונאמן בבריתו וקיים במאמרו.</a:t>
            </a:r>
            <a:endParaRPr lang="he-IL" sz="17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34BDBD0C-BB71-3EEC-DA73-9EAFBC3E02FA}"/>
              </a:ext>
            </a:extLst>
          </p:cNvPr>
          <p:cNvSpPr txBox="1"/>
          <p:nvPr/>
        </p:nvSpPr>
        <p:spPr>
          <a:xfrm>
            <a:off x="8388424" y="476672"/>
            <a:ext cx="360040" cy="220060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3600" dirty="0"/>
          </a:p>
          <a:p>
            <a:endParaRPr lang="he-IL" sz="21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C8A2B7F0-F860-15A8-4383-3745BABE4550}"/>
              </a:ext>
            </a:extLst>
          </p:cNvPr>
          <p:cNvSpPr txBox="1"/>
          <p:nvPr/>
        </p:nvSpPr>
        <p:spPr>
          <a:xfrm>
            <a:off x="7926313" y="4813930"/>
            <a:ext cx="288031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000" dirty="0"/>
              <a:t>①</a:t>
            </a:r>
          </a:p>
          <a:p>
            <a:endParaRPr lang="he-IL" sz="1000" dirty="0"/>
          </a:p>
          <a:p>
            <a:r>
              <a:rPr lang="he-IL" sz="1000" dirty="0"/>
              <a:t>②</a:t>
            </a:r>
          </a:p>
        </p:txBody>
      </p:sp>
    </p:spTree>
    <p:extLst>
      <p:ext uri="{BB962C8B-B14F-4D97-AF65-F5344CB8AC3E}">
        <p14:creationId xmlns:p14="http://schemas.microsoft.com/office/powerpoint/2010/main" val="1505569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נט עמוד א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996767" y="1472359"/>
            <a:ext cx="7522926" cy="50511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על ההרים ועל הגבעות: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אטו כל הני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דאמרן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עד השתא לאו מעשה בראשית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נינהו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? והכתיב: "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בְּרָקִים לַמָּטָר עָשָׂה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"!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אביי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כרוך ותני.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רבא אמר: התם מברך תרתי - ברוך שכחו מלא עולם, ועושה מעשה בראשית,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        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הכא - עושה מעשה בראשית איכא, שכחו מלא עולם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ליכא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endParaRPr lang="he-IL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אריב''ל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הרואה רקיע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בטהרתה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אומר: 'ברוך עושה בראשית'. </a:t>
            </a:r>
          </a:p>
          <a:p>
            <a:pPr>
              <a:lnSpc>
                <a:spcPct val="120000"/>
              </a:lnSpc>
            </a:pPr>
            <a:endParaRPr lang="he-IL" sz="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אימתי? </a:t>
            </a:r>
          </a:p>
          <a:p>
            <a:pPr>
              <a:lnSpc>
                <a:spcPct val="120000"/>
              </a:lnSpc>
            </a:pPr>
            <a:r>
              <a:rPr lang="he-IL" sz="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אביי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כי אתא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מטרא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כולי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ליליא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ובצפרא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אתא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אסתנא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ומגליא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להו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לשמיא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ופליגי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דרפרם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בר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פפא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א''ר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חסדא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דאמר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רפרם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בר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פפא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א''ר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חסדא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מיום שחרב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בהמ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''ק לא נראית רקיע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בטהרתה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שנאמר: "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אַלְבִּישׁ שָׁמַיִם קַדְרוּת וְשַׂק אָשִׂים כְּסוּתָם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".</a:t>
            </a:r>
            <a:endParaRPr lang="he-IL" sz="16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4C9CBBCA-1158-6870-D8E3-AA7D7A211738}"/>
              </a:ext>
            </a:extLst>
          </p:cNvPr>
          <p:cNvSpPr/>
          <p:nvPr/>
        </p:nvSpPr>
        <p:spPr>
          <a:xfrm>
            <a:off x="1547664" y="356953"/>
            <a:ext cx="7009943" cy="848187"/>
          </a:xfrm>
          <a:prstGeom prst="wedgeRoundRectCallout">
            <a:avLst>
              <a:gd name="adj1" fmla="val 53201"/>
              <a:gd name="adj2" fmla="val -46567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משנה נד ע"א: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על הזיקין ועל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הזועות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ועל הרעמים ועל הרוחות ועל הברקים – אומר: 'ברוך שכחו וגבורתו מלא עולם'.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על ההרים ועל הגבעות ועל הימים ועל הנהרות ועל המדברות – אומר: 'ברוך עושה בראשית'. 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0812FC40-43D1-A82D-947C-6DC6350E3F80}"/>
              </a:ext>
            </a:extLst>
          </p:cNvPr>
          <p:cNvSpPr txBox="1"/>
          <p:nvPr/>
        </p:nvSpPr>
        <p:spPr>
          <a:xfrm>
            <a:off x="8490495" y="1480517"/>
            <a:ext cx="360040" cy="30008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200" dirty="0"/>
          </a:p>
          <a:p>
            <a:endParaRPr lang="he-IL" sz="1400" dirty="0"/>
          </a:p>
          <a:p>
            <a:endParaRPr lang="he-IL" sz="1600" dirty="0"/>
          </a:p>
          <a:p>
            <a:endParaRPr lang="he-IL" dirty="0"/>
          </a:p>
          <a:p>
            <a:endParaRPr lang="he-IL" sz="2400" dirty="0"/>
          </a:p>
          <a:p>
            <a:endParaRPr lang="he-IL" sz="21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503461CF-9017-C08F-94E0-68DE3BDA9CC2}"/>
              </a:ext>
            </a:extLst>
          </p:cNvPr>
          <p:cNvSpPr txBox="1"/>
          <p:nvPr/>
        </p:nvSpPr>
        <p:spPr>
          <a:xfrm>
            <a:off x="8447148" y="2431072"/>
            <a:ext cx="288031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000" dirty="0"/>
              <a:t>①</a:t>
            </a:r>
          </a:p>
          <a:p>
            <a:endParaRPr lang="he-IL" sz="900" dirty="0"/>
          </a:p>
          <a:p>
            <a:r>
              <a:rPr lang="he-IL" sz="1000" dirty="0"/>
              <a:t>②</a:t>
            </a:r>
          </a:p>
        </p:txBody>
      </p:sp>
    </p:spTree>
    <p:extLst>
      <p:ext uri="{BB962C8B-B14F-4D97-AF65-F5344CB8AC3E}">
        <p14:creationId xmlns:p14="http://schemas.microsoft.com/office/powerpoint/2010/main" val="4070048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נט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755576" y="620688"/>
            <a:ext cx="7522926" cy="34781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תנו רבנן: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הרואה חמה בתקופתה,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         לבנה בגבורתה,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         וכוכבים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במסילותם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         ומזלות כסדרן –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אומר: 'ברוך עושה בראשית'. </a:t>
            </a:r>
          </a:p>
          <a:p>
            <a:pPr>
              <a:lnSpc>
                <a:spcPct val="120000"/>
              </a:lnSpc>
            </a:pPr>
            <a:endParaRPr lang="he-IL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ואימת הוי? </a:t>
            </a:r>
          </a:p>
          <a:p>
            <a:pPr>
              <a:lnSpc>
                <a:spcPct val="120000"/>
              </a:lnSpc>
            </a:pPr>
            <a:endParaRPr lang="he-IL" sz="5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אביי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כל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כ''ח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שנין והדר מחזור ונפלה תקופת ניסן בשבתאי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באורתא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דתלת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נגהי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ארבע.</a:t>
            </a:r>
          </a:p>
        </p:txBody>
      </p:sp>
    </p:spTree>
    <p:extLst>
      <p:ext uri="{BB962C8B-B14F-4D97-AF65-F5344CB8AC3E}">
        <p14:creationId xmlns:p14="http://schemas.microsoft.com/office/powerpoint/2010/main" val="2795764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נט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827584" y="1268760"/>
            <a:ext cx="7522926" cy="5217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ר' יהודה אומר הרואה הים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וכו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': </a:t>
            </a:r>
          </a:p>
          <a:p>
            <a:pPr>
              <a:lnSpc>
                <a:spcPct val="120000"/>
              </a:lnSpc>
            </a:pPr>
            <a:endParaRPr lang="he-IL" sz="7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לפרקים עד כמה?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רמי בר אבא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א''ר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יצחק: עד שלשים יום. 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ואמר רמי בר אבא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א''ר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יצחק: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הרואה פרת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אגשרא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דבבל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אומר: 'ברוך עושה בראשית'. </a:t>
            </a:r>
          </a:p>
          <a:p>
            <a:pPr>
              <a:lnSpc>
                <a:spcPct val="120000"/>
              </a:lnSpc>
            </a:pPr>
            <a:endParaRPr lang="he-IL" sz="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והאידנא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דשניוה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פרסאי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- מבי שבור ולעיל, רב יוסף אמר: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מאיהי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דקירא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ולעיל.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ואמר רמי בר אבא: הרואה דגלת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אגשרא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דשביסתנא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אומר: 'ברוך עושה בראשית'. </a:t>
            </a:r>
          </a:p>
          <a:p>
            <a:pPr>
              <a:lnSpc>
                <a:spcPct val="120000"/>
              </a:lnSpc>
            </a:pPr>
            <a:endParaRPr lang="he-IL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מאי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חדקל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? -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א''ר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אשי: שמימיו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חדין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וקלין.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מאי פרת? - שמימיו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פרין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ורבין.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ואמר רבא: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האי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דחריפי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בני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מחוזא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- משום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דשתו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מיא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דדגלת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endParaRPr lang="he-IL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האי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דגיחורי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- משום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דמשמשי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ביממא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endParaRPr lang="he-IL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והאי דניידי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עינייהו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- משום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דדיירו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בבית אפל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he-IL" sz="16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4C9CBBCA-1158-6870-D8E3-AA7D7A211738}"/>
              </a:ext>
            </a:extLst>
          </p:cNvPr>
          <p:cNvSpPr/>
          <p:nvPr/>
        </p:nvSpPr>
        <p:spPr>
          <a:xfrm>
            <a:off x="1547664" y="356954"/>
            <a:ext cx="7009943" cy="704882"/>
          </a:xfrm>
          <a:prstGeom prst="wedgeRoundRectCallout">
            <a:avLst>
              <a:gd name="adj1" fmla="val 53201"/>
              <a:gd name="adj2" fmla="val -46567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משנה נד ע"א: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רבי יהודה אומר: הרואה את הים הגדול – אומר: 'ברוך שעשה את הים הגדול', בזמן שרואהו לפרקים.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0812FC40-43D1-A82D-947C-6DC6350E3F80}"/>
              </a:ext>
            </a:extLst>
          </p:cNvPr>
          <p:cNvSpPr txBox="1"/>
          <p:nvPr/>
        </p:nvSpPr>
        <p:spPr>
          <a:xfrm>
            <a:off x="8319164" y="1277778"/>
            <a:ext cx="360040" cy="48320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2000" dirty="0"/>
          </a:p>
          <a:p>
            <a:endParaRPr lang="he-IL" sz="1600" dirty="0"/>
          </a:p>
          <a:p>
            <a:endParaRPr lang="he-IL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400" dirty="0"/>
          </a:p>
          <a:p>
            <a:endParaRPr lang="he-IL" sz="16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4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4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</p:txBody>
      </p:sp>
    </p:spTree>
    <p:extLst>
      <p:ext uri="{BB962C8B-B14F-4D97-AF65-F5344CB8AC3E}">
        <p14:creationId xmlns:p14="http://schemas.microsoft.com/office/powerpoint/2010/main" val="1339564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נט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433450" y="990369"/>
            <a:ext cx="8098990" cy="54389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על הגשמים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כו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':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ועל הגשמים הטוב והמטיב מברך?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והא''ר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אבהו, ואמרי לה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במתניתא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תנא: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מאימתי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מברכין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על הגשמים? - משיצא חתן לקראת כלה.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מאי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מברכין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?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אמר רב יהודה: מודים אנחנו לך על כל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טפה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וטפה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שהורדת לנו,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ורבי יוחנן מסיים בה הכי: אילו פינו מלא שירה כים וכו' אין אנו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מספיקין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להודות לך ה'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אלהינו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עד 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תשתחוה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בא''י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רוב ההודאות.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       רוב ההודאות ולא כל ההודאות?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       אמר רבא: אימא האל ההודאות.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      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א''ר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פפא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הלכך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נימרינהו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לתרוייהו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רוב ההודאות והאל ההודאות.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ואלא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קשיא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! </a:t>
            </a:r>
          </a:p>
          <a:p>
            <a:pPr>
              <a:lnSpc>
                <a:spcPct val="120000"/>
              </a:lnSpc>
            </a:pPr>
            <a:endParaRPr lang="he-IL" sz="1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ל''ק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הא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דשמע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משמע הא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דחזא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מחזי.</a:t>
            </a:r>
          </a:p>
          <a:p>
            <a:pPr>
              <a:lnSpc>
                <a:spcPct val="120000"/>
              </a:lnSpc>
            </a:pP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דשמע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משמע היינו בשורות טובות, ותנן: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על בשורות טובות – אומר: 'ברוך הטוב והמטיב'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!</a:t>
            </a:r>
          </a:p>
          <a:p>
            <a:pPr>
              <a:lnSpc>
                <a:spcPct val="120000"/>
              </a:lnSpc>
            </a:pPr>
            <a:endParaRPr lang="he-IL" sz="105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אלא אידי ואידי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דחזי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מחזי, ולא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קשיא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הא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דאתא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פורתא הא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דאתא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טובא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105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ואב''א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הא והא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דאתא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טובא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ולא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קשיא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הא דאית ליה ארעא הא דלית ליה ארעא.</a:t>
            </a:r>
          </a:p>
        </p:txBody>
      </p:sp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4C9CBBCA-1158-6870-D8E3-AA7D7A211738}"/>
              </a:ext>
            </a:extLst>
          </p:cNvPr>
          <p:cNvSpPr/>
          <p:nvPr/>
        </p:nvSpPr>
        <p:spPr>
          <a:xfrm>
            <a:off x="4211960" y="260648"/>
            <a:ext cx="4345647" cy="648072"/>
          </a:xfrm>
          <a:prstGeom prst="wedgeRoundRectCallout">
            <a:avLst>
              <a:gd name="adj1" fmla="val 53201"/>
              <a:gd name="adj2" fmla="val -46567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משנה נד ע"א: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על הגשמים ועל בשורות טובות – אומר: 'ברוך הטוב והמטיב'. 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BC5CFC45-30F0-17DC-76CB-C5C14ABEB7AF}"/>
              </a:ext>
            </a:extLst>
          </p:cNvPr>
          <p:cNvSpPr txBox="1"/>
          <p:nvPr/>
        </p:nvSpPr>
        <p:spPr>
          <a:xfrm>
            <a:off x="8574385" y="4827215"/>
            <a:ext cx="288032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/>
              <a:t>①</a:t>
            </a:r>
          </a:p>
          <a:p>
            <a:endParaRPr lang="he-IL" sz="1300" dirty="0"/>
          </a:p>
          <a:p>
            <a:endParaRPr lang="he-IL" sz="1300" dirty="0"/>
          </a:p>
          <a:p>
            <a:endParaRPr lang="he-IL" sz="1200" dirty="0"/>
          </a:p>
          <a:p>
            <a:r>
              <a:rPr lang="he-IL" sz="1300" dirty="0"/>
              <a:t>②</a:t>
            </a:r>
          </a:p>
          <a:p>
            <a:endParaRPr lang="he-IL" sz="1900" dirty="0"/>
          </a:p>
          <a:p>
            <a:r>
              <a:rPr lang="he-IL" sz="1300" dirty="0"/>
              <a:t>③</a:t>
            </a:r>
          </a:p>
        </p:txBody>
      </p:sp>
      <p:sp>
        <p:nvSpPr>
          <p:cNvPr id="6" name="חץ: שמאלה 5">
            <a:extLst>
              <a:ext uri="{FF2B5EF4-FFF2-40B4-BE49-F238E27FC236}">
                <a16:creationId xmlns:a16="http://schemas.microsoft.com/office/drawing/2014/main" id="{ADE1F4D1-4768-FFE6-BD25-BBBABF3A4712}"/>
              </a:ext>
            </a:extLst>
          </p:cNvPr>
          <p:cNvSpPr/>
          <p:nvPr/>
        </p:nvSpPr>
        <p:spPr>
          <a:xfrm>
            <a:off x="683568" y="6093296"/>
            <a:ext cx="936104" cy="360040"/>
          </a:xfrm>
          <a:prstGeom prst="left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9010544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40865</TotalTime>
  <Words>1585</Words>
  <Application>Microsoft Office PowerPoint</Application>
  <PresentationFormat>‫הצגה על המסך (4:3)</PresentationFormat>
  <Paragraphs>329</Paragraphs>
  <Slides>11</Slides>
  <Notes>9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14" baseType="lpstr">
      <vt:lpstr>Arial</vt:lpstr>
      <vt:lpstr>Calibri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הראל</dc:creator>
  <cp:lastModifiedBy>נועם שפירא</cp:lastModifiedBy>
  <cp:revision>2985</cp:revision>
  <dcterms:created xsi:type="dcterms:W3CDTF">2015-01-28T10:22:53Z</dcterms:created>
  <dcterms:modified xsi:type="dcterms:W3CDTF">2024-10-28T13:12:00Z</dcterms:modified>
</cp:coreProperties>
</file>