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76" r:id="rId2"/>
    <p:sldId id="448" r:id="rId3"/>
    <p:sldId id="451" r:id="rId4"/>
    <p:sldId id="433" r:id="rId5"/>
    <p:sldId id="452" r:id="rId6"/>
    <p:sldId id="453" r:id="rId7"/>
    <p:sldId id="458" r:id="rId8"/>
    <p:sldId id="454" r:id="rId9"/>
    <p:sldId id="455" r:id="rId10"/>
    <p:sldId id="456" r:id="rId11"/>
    <p:sldId id="457" r:id="rId12"/>
    <p:sldId id="429"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סגנון כה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סגנון כהה 2 - הדגשה 3/הדגשה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5274" autoAdjust="0"/>
  </p:normalViewPr>
  <p:slideViewPr>
    <p:cSldViewPr>
      <p:cViewPr varScale="1">
        <p:scale>
          <a:sx n="82" d="100"/>
          <a:sy n="82" d="100"/>
        </p:scale>
        <p:origin x="15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כ"ה/כסלו/תשע"ט</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347793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1833009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360040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42471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403275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4179108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3407107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1660781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2823907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144253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כ"ה/כסלו/תשע"ט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כ"ה/כסלו/תשע"ט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af-yomi.com/Media.aspx?massechet=312&amp;meDaf=110&amp;adDaf=110#massechet=283&amp;medaf=6&amp;addaf=6&amp;safa=&amp;maggid=101&amp;chofshi=%D7%98%D7%A7%D7%A1%D7%98+%D7%97%D7%95%D7%A4%D7%A9%D7%99&amp;sort=massechet&amp;dir=1&amp;page=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ו</a:t>
            </a:r>
          </a:p>
          <a:p>
            <a:pPr algn="ctr"/>
            <a:endParaRPr lang="he-IL" sz="2000" b="1" dirty="0">
              <a:solidFill>
                <a:srgbClr val="C0504D">
                  <a:lumMod val="75000"/>
                </a:srgbClr>
              </a:solidFill>
            </a:endParaRPr>
          </a:p>
          <a:p>
            <a:pPr algn="ctr"/>
            <a:r>
              <a:rPr lang="he-IL" sz="2400" b="1" dirty="0">
                <a:solidFill>
                  <a:srgbClr val="C0504D">
                    <a:lumMod val="75000"/>
                  </a:srgbClr>
                </a:solidFill>
              </a:rPr>
              <a:t>דף ו ע"א (שורה 4) – דף ו ע"ב (שורה אחרונה)</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1016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11560" y="235449"/>
            <a:ext cx="8064896" cy="6287555"/>
          </a:xfrm>
          <a:prstGeom prst="rect">
            <a:avLst/>
          </a:prstGeom>
          <a:noFill/>
        </p:spPr>
        <p:txBody>
          <a:bodyPr wrap="square" rtlCol="1">
            <a:spAutoFit/>
          </a:bodyPr>
          <a:lstStyle/>
          <a:p>
            <a:pPr>
              <a:lnSpc>
                <a:spcPct val="120000"/>
              </a:lnSpc>
            </a:pPr>
            <a:r>
              <a:rPr lang="he-IL" sz="1650" dirty="0" err="1"/>
              <a:t>וא</a:t>
            </a:r>
            <a:r>
              <a:rPr lang="he-IL" sz="1650" dirty="0"/>
              <a:t>''ר חלבו אמר רב </a:t>
            </a:r>
            <a:r>
              <a:rPr lang="he-IL" sz="1650" dirty="0" err="1"/>
              <a:t>הונא</a:t>
            </a:r>
            <a:r>
              <a:rPr lang="he-IL" sz="1650" dirty="0"/>
              <a:t>: </a:t>
            </a:r>
          </a:p>
          <a:p>
            <a:pPr>
              <a:lnSpc>
                <a:spcPct val="120000"/>
              </a:lnSpc>
            </a:pPr>
            <a:r>
              <a:rPr lang="he-IL" sz="1650" dirty="0"/>
              <a:t>כל הנהנה מסעודת חתן ואינו משמחו - עובר בחמשה קולות, </a:t>
            </a:r>
          </a:p>
          <a:p>
            <a:pPr>
              <a:lnSpc>
                <a:spcPct val="120000"/>
              </a:lnSpc>
            </a:pPr>
            <a:r>
              <a:rPr lang="he-IL" sz="1650" dirty="0"/>
              <a:t>שנאמר: "</a:t>
            </a:r>
            <a:r>
              <a:rPr lang="he-IL" sz="1650" b="1" dirty="0">
                <a:solidFill>
                  <a:srgbClr val="002060"/>
                </a:solidFill>
              </a:rPr>
              <a:t>קול</a:t>
            </a:r>
            <a:r>
              <a:rPr lang="he-IL" sz="1650" dirty="0">
                <a:solidFill>
                  <a:srgbClr val="002060"/>
                </a:solidFill>
              </a:rPr>
              <a:t> ששון </a:t>
            </a:r>
            <a:r>
              <a:rPr lang="he-IL" sz="1650" b="1" dirty="0">
                <a:solidFill>
                  <a:srgbClr val="002060"/>
                </a:solidFill>
              </a:rPr>
              <a:t>וקול</a:t>
            </a:r>
            <a:r>
              <a:rPr lang="he-IL" sz="1650" dirty="0">
                <a:solidFill>
                  <a:srgbClr val="002060"/>
                </a:solidFill>
              </a:rPr>
              <a:t> שמחה </a:t>
            </a:r>
            <a:r>
              <a:rPr lang="he-IL" sz="1650" b="1" dirty="0">
                <a:solidFill>
                  <a:srgbClr val="002060"/>
                </a:solidFill>
              </a:rPr>
              <a:t>קול</a:t>
            </a:r>
            <a:r>
              <a:rPr lang="he-IL" sz="1650" dirty="0">
                <a:solidFill>
                  <a:srgbClr val="002060"/>
                </a:solidFill>
              </a:rPr>
              <a:t> חתן </a:t>
            </a:r>
            <a:r>
              <a:rPr lang="he-IL" sz="1650" b="1" dirty="0">
                <a:solidFill>
                  <a:srgbClr val="002060"/>
                </a:solidFill>
              </a:rPr>
              <a:t>וקול</a:t>
            </a:r>
            <a:r>
              <a:rPr lang="he-IL" sz="1650" dirty="0">
                <a:solidFill>
                  <a:srgbClr val="002060"/>
                </a:solidFill>
              </a:rPr>
              <a:t> כלה </a:t>
            </a:r>
            <a:r>
              <a:rPr lang="he-IL" sz="1650" b="1" dirty="0">
                <a:solidFill>
                  <a:srgbClr val="002060"/>
                </a:solidFill>
              </a:rPr>
              <a:t>קול</a:t>
            </a:r>
            <a:r>
              <a:rPr lang="he-IL" sz="1650" dirty="0">
                <a:solidFill>
                  <a:srgbClr val="002060"/>
                </a:solidFill>
              </a:rPr>
              <a:t> אומרים הודו את ה' צבאות". </a:t>
            </a:r>
          </a:p>
          <a:p>
            <a:pPr>
              <a:lnSpc>
                <a:spcPct val="120000"/>
              </a:lnSpc>
            </a:pPr>
            <a:endParaRPr lang="he-IL" sz="1650" dirty="0"/>
          </a:p>
          <a:p>
            <a:pPr>
              <a:lnSpc>
                <a:spcPct val="120000"/>
              </a:lnSpc>
            </a:pPr>
            <a:r>
              <a:rPr lang="he-IL" sz="1650" dirty="0"/>
              <a:t>ואם משמחו מה שכרו? </a:t>
            </a:r>
          </a:p>
          <a:p>
            <a:pPr>
              <a:lnSpc>
                <a:spcPct val="120000"/>
              </a:lnSpc>
            </a:pPr>
            <a:endParaRPr lang="he-IL" sz="1400" dirty="0"/>
          </a:p>
          <a:p>
            <a:pPr>
              <a:lnSpc>
                <a:spcPct val="120000"/>
              </a:lnSpc>
            </a:pPr>
            <a:r>
              <a:rPr lang="he-IL" sz="1650" dirty="0"/>
              <a:t>אמר רבי יהושע בן לוי: </a:t>
            </a:r>
          </a:p>
          <a:p>
            <a:pPr>
              <a:lnSpc>
                <a:spcPct val="120000"/>
              </a:lnSpc>
            </a:pPr>
            <a:r>
              <a:rPr lang="he-IL" sz="1650" dirty="0"/>
              <a:t>זוכה לתורה שנתנה בחמשה קולות, </a:t>
            </a:r>
          </a:p>
          <a:p>
            <a:pPr>
              <a:lnSpc>
                <a:spcPct val="120000"/>
              </a:lnSpc>
            </a:pPr>
            <a:r>
              <a:rPr lang="he-IL" sz="1650" dirty="0"/>
              <a:t>שנאמר: "</a:t>
            </a:r>
            <a:r>
              <a:rPr lang="he-IL" sz="1650" dirty="0">
                <a:solidFill>
                  <a:srgbClr val="002060"/>
                </a:solidFill>
              </a:rPr>
              <a:t>ויהי ביום השלישי בהיות הבקר ויהי </a:t>
            </a:r>
            <a:r>
              <a:rPr lang="he-IL" sz="1650" b="1" dirty="0">
                <a:solidFill>
                  <a:srgbClr val="002060"/>
                </a:solidFill>
              </a:rPr>
              <a:t>קולות</a:t>
            </a:r>
            <a:r>
              <a:rPr lang="he-IL" sz="1650" dirty="0">
                <a:solidFill>
                  <a:srgbClr val="002060"/>
                </a:solidFill>
              </a:rPr>
              <a:t> וברקים וענן כבד על ההר </a:t>
            </a:r>
            <a:r>
              <a:rPr lang="he-IL" sz="1650" b="1" dirty="0">
                <a:solidFill>
                  <a:srgbClr val="002060"/>
                </a:solidFill>
              </a:rPr>
              <a:t>וקול</a:t>
            </a:r>
            <a:r>
              <a:rPr lang="he-IL" sz="1650" dirty="0">
                <a:solidFill>
                  <a:srgbClr val="002060"/>
                </a:solidFill>
              </a:rPr>
              <a:t> שופר </a:t>
            </a:r>
            <a:r>
              <a:rPr lang="he-IL" sz="1650" dirty="0"/>
              <a:t>וגו' </a:t>
            </a:r>
            <a:r>
              <a:rPr lang="he-IL" sz="1650" dirty="0">
                <a:solidFill>
                  <a:srgbClr val="002060"/>
                </a:solidFill>
              </a:rPr>
              <a:t>ויהי </a:t>
            </a:r>
            <a:r>
              <a:rPr lang="he-IL" sz="1650" b="1" dirty="0">
                <a:solidFill>
                  <a:srgbClr val="002060"/>
                </a:solidFill>
              </a:rPr>
              <a:t>קול</a:t>
            </a:r>
            <a:r>
              <a:rPr lang="he-IL" sz="1650" dirty="0">
                <a:solidFill>
                  <a:srgbClr val="002060"/>
                </a:solidFill>
              </a:rPr>
              <a:t> השופר</a:t>
            </a:r>
            <a:r>
              <a:rPr lang="he-IL" sz="1650" dirty="0"/>
              <a:t> וגו' </a:t>
            </a:r>
            <a:r>
              <a:rPr lang="he-IL" sz="1650" dirty="0" err="1">
                <a:solidFill>
                  <a:srgbClr val="002060"/>
                </a:solidFill>
              </a:rPr>
              <a:t>והאלהים</a:t>
            </a:r>
            <a:r>
              <a:rPr lang="he-IL" sz="1650" dirty="0">
                <a:solidFill>
                  <a:srgbClr val="002060"/>
                </a:solidFill>
              </a:rPr>
              <a:t> יעננו </a:t>
            </a:r>
            <a:r>
              <a:rPr lang="he-IL" sz="1650" b="1" dirty="0">
                <a:solidFill>
                  <a:srgbClr val="002060"/>
                </a:solidFill>
              </a:rPr>
              <a:t>בקול</a:t>
            </a:r>
            <a:r>
              <a:rPr lang="he-IL" sz="1650" dirty="0"/>
              <a:t>". </a:t>
            </a:r>
          </a:p>
          <a:p>
            <a:pPr>
              <a:lnSpc>
                <a:spcPct val="120000"/>
              </a:lnSpc>
            </a:pPr>
            <a:endParaRPr lang="he-IL" sz="700" dirty="0"/>
          </a:p>
          <a:p>
            <a:pPr>
              <a:lnSpc>
                <a:spcPct val="120000"/>
              </a:lnSpc>
            </a:pPr>
            <a:r>
              <a:rPr lang="he-IL" sz="1650" dirty="0"/>
              <a:t>      איני? והא כתיב "</a:t>
            </a:r>
            <a:r>
              <a:rPr lang="he-IL" sz="1650" dirty="0">
                <a:solidFill>
                  <a:srgbClr val="002060"/>
                </a:solidFill>
              </a:rPr>
              <a:t>וכל העם רואים את </a:t>
            </a:r>
            <a:r>
              <a:rPr lang="he-IL" sz="1650" b="1" dirty="0" err="1">
                <a:solidFill>
                  <a:srgbClr val="002060"/>
                </a:solidFill>
              </a:rPr>
              <a:t>הקולת</a:t>
            </a:r>
            <a:r>
              <a:rPr lang="he-IL" sz="1650" dirty="0"/>
              <a:t>"!</a:t>
            </a:r>
          </a:p>
          <a:p>
            <a:pPr>
              <a:lnSpc>
                <a:spcPct val="120000"/>
              </a:lnSpc>
            </a:pPr>
            <a:r>
              <a:rPr lang="he-IL" sz="1650" dirty="0"/>
              <a:t>      אותן קולות </a:t>
            </a:r>
            <a:r>
              <a:rPr lang="he-IL" sz="1650" dirty="0" err="1"/>
              <a:t>דקודם</a:t>
            </a:r>
            <a:r>
              <a:rPr lang="he-IL" sz="1650" dirty="0"/>
              <a:t> מתן תורה הוו.</a:t>
            </a:r>
          </a:p>
          <a:p>
            <a:pPr>
              <a:lnSpc>
                <a:spcPct val="120000"/>
              </a:lnSpc>
            </a:pPr>
            <a:r>
              <a:rPr lang="he-IL" sz="1400" dirty="0"/>
              <a:t> </a:t>
            </a:r>
          </a:p>
          <a:p>
            <a:pPr>
              <a:lnSpc>
                <a:spcPct val="120000"/>
              </a:lnSpc>
            </a:pPr>
            <a:r>
              <a:rPr lang="he-IL" sz="1650" dirty="0"/>
              <a:t>רבי </a:t>
            </a:r>
            <a:r>
              <a:rPr lang="he-IL" sz="1650" dirty="0" err="1"/>
              <a:t>אבהו</a:t>
            </a:r>
            <a:r>
              <a:rPr lang="he-IL" sz="1650" dirty="0"/>
              <a:t> אמר: </a:t>
            </a:r>
          </a:p>
          <a:p>
            <a:pPr>
              <a:lnSpc>
                <a:spcPct val="120000"/>
              </a:lnSpc>
            </a:pPr>
            <a:r>
              <a:rPr lang="he-IL" sz="1650" dirty="0"/>
              <a:t>כאילו הקריב תודה, </a:t>
            </a:r>
          </a:p>
          <a:p>
            <a:pPr>
              <a:lnSpc>
                <a:spcPct val="120000"/>
              </a:lnSpc>
            </a:pPr>
            <a:r>
              <a:rPr lang="he-IL" sz="1650" dirty="0"/>
              <a:t>שנאמר: "</a:t>
            </a:r>
            <a:r>
              <a:rPr lang="he-IL" sz="1650" dirty="0">
                <a:solidFill>
                  <a:srgbClr val="002060"/>
                </a:solidFill>
              </a:rPr>
              <a:t>מְבִיאִים תּוֹדָה בֵּית ה'</a:t>
            </a:r>
            <a:r>
              <a:rPr lang="he-IL" sz="1650" dirty="0"/>
              <a:t>", </a:t>
            </a:r>
          </a:p>
          <a:p>
            <a:pPr>
              <a:lnSpc>
                <a:spcPct val="120000"/>
              </a:lnSpc>
            </a:pPr>
            <a:endParaRPr lang="he-IL" sz="1400" dirty="0"/>
          </a:p>
          <a:p>
            <a:pPr>
              <a:lnSpc>
                <a:spcPct val="120000"/>
              </a:lnSpc>
            </a:pPr>
            <a:r>
              <a:rPr lang="he-IL" sz="1650" dirty="0"/>
              <a:t>רב נחמן בר יצחק אמר: </a:t>
            </a:r>
          </a:p>
          <a:p>
            <a:pPr>
              <a:lnSpc>
                <a:spcPct val="120000"/>
              </a:lnSpc>
            </a:pPr>
            <a:r>
              <a:rPr lang="he-IL" sz="1650" dirty="0"/>
              <a:t>כאילו בנה אחת מחורבות ירושלים, </a:t>
            </a:r>
          </a:p>
          <a:p>
            <a:pPr>
              <a:lnSpc>
                <a:spcPct val="120000"/>
              </a:lnSpc>
            </a:pPr>
            <a:r>
              <a:rPr lang="he-IL" sz="1650" dirty="0"/>
              <a:t>שנאמר: "</a:t>
            </a:r>
            <a:r>
              <a:rPr lang="he-IL" sz="1650" dirty="0">
                <a:solidFill>
                  <a:srgbClr val="002060"/>
                </a:solidFill>
              </a:rPr>
              <a:t>כִּי אָשִׁיב אֶת שְׁבוּת הָאָרֶץ כְּבָרִאשֹׁנָה אָמַר ה'</a:t>
            </a:r>
            <a:r>
              <a:rPr lang="he-IL" sz="1650" dirty="0"/>
              <a:t>".</a:t>
            </a: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3" name="TextBox 2">
            <a:extLst>
              <a:ext uri="{FF2B5EF4-FFF2-40B4-BE49-F238E27FC236}">
                <a16:creationId xmlns:a16="http://schemas.microsoft.com/office/drawing/2014/main" id="{BD6BFB23-C685-47F2-8F08-05EE4625D559}"/>
              </a:ext>
            </a:extLst>
          </p:cNvPr>
          <p:cNvSpPr txBox="1"/>
          <p:nvPr/>
        </p:nvSpPr>
        <p:spPr>
          <a:xfrm>
            <a:off x="8713780" y="278861"/>
            <a:ext cx="360040" cy="323165"/>
          </a:xfrm>
          <a:prstGeom prst="rect">
            <a:avLst/>
          </a:prstGeom>
          <a:noFill/>
        </p:spPr>
        <p:txBody>
          <a:bodyPr wrap="square" rtlCol="1">
            <a:spAutoFit/>
          </a:bodyPr>
          <a:lstStyle/>
          <a:p>
            <a:r>
              <a:rPr lang="he-IL" sz="1500" dirty="0"/>
              <a:t>❺</a:t>
            </a:r>
          </a:p>
        </p:txBody>
      </p:sp>
      <p:sp>
        <p:nvSpPr>
          <p:cNvPr id="6" name="TextBox 5">
            <a:extLst>
              <a:ext uri="{FF2B5EF4-FFF2-40B4-BE49-F238E27FC236}">
                <a16:creationId xmlns:a16="http://schemas.microsoft.com/office/drawing/2014/main" id="{FC23B102-0B5A-4755-9BC4-8F469C9A2C23}"/>
              </a:ext>
            </a:extLst>
          </p:cNvPr>
          <p:cNvSpPr txBox="1"/>
          <p:nvPr/>
        </p:nvSpPr>
        <p:spPr>
          <a:xfrm>
            <a:off x="8735082" y="2070179"/>
            <a:ext cx="229406" cy="3654847"/>
          </a:xfrm>
          <a:prstGeom prst="rect">
            <a:avLst/>
          </a:prstGeom>
          <a:noFill/>
        </p:spPr>
        <p:txBody>
          <a:bodyPr wrap="square" rtlCol="1">
            <a:spAutoFit/>
          </a:bodyPr>
          <a:lstStyle/>
          <a:p>
            <a:r>
              <a:rPr lang="he-IL" sz="1100" dirty="0"/>
              <a:t>①</a:t>
            </a:r>
          </a:p>
          <a:p>
            <a:endParaRPr lang="he-IL" sz="900" dirty="0"/>
          </a:p>
          <a:p>
            <a:endParaRPr lang="he-IL" sz="1100" dirty="0"/>
          </a:p>
          <a:p>
            <a:endParaRPr lang="he-IL" sz="1000" dirty="0"/>
          </a:p>
          <a:p>
            <a:endParaRPr lang="he-IL" sz="1000" dirty="0"/>
          </a:p>
          <a:p>
            <a:endParaRPr lang="he-IL" sz="1100" dirty="0"/>
          </a:p>
          <a:p>
            <a:endParaRPr lang="he-IL" sz="1000" dirty="0"/>
          </a:p>
          <a:p>
            <a:endParaRPr lang="he-IL" sz="1000" dirty="0"/>
          </a:p>
          <a:p>
            <a:endParaRPr lang="he-IL" sz="1000" dirty="0"/>
          </a:p>
          <a:p>
            <a:endParaRPr lang="he-IL" sz="1000" dirty="0"/>
          </a:p>
          <a:p>
            <a:endParaRPr lang="he-IL" sz="1000" dirty="0"/>
          </a:p>
          <a:p>
            <a:endParaRPr lang="he-IL" sz="1050" dirty="0"/>
          </a:p>
          <a:p>
            <a:endParaRPr lang="he-IL" sz="1000" dirty="0"/>
          </a:p>
          <a:p>
            <a:endParaRPr lang="he-IL" sz="1100" dirty="0"/>
          </a:p>
          <a:p>
            <a:r>
              <a:rPr lang="he-IL" sz="1100" dirty="0"/>
              <a:t>②</a:t>
            </a:r>
          </a:p>
          <a:p>
            <a:endParaRPr lang="he-IL" sz="1100" dirty="0"/>
          </a:p>
          <a:p>
            <a:endParaRPr lang="he-IL" sz="1100" dirty="0"/>
          </a:p>
          <a:p>
            <a:endParaRPr lang="he-IL" sz="1100" dirty="0"/>
          </a:p>
          <a:p>
            <a:endParaRPr lang="he-IL" sz="1050" dirty="0"/>
          </a:p>
          <a:p>
            <a:endParaRPr lang="he-IL" sz="1100" dirty="0"/>
          </a:p>
          <a:p>
            <a:endParaRPr lang="he-IL" sz="1100" dirty="0"/>
          </a:p>
          <a:p>
            <a:r>
              <a:rPr lang="he-IL" sz="1100" dirty="0"/>
              <a:t>③</a:t>
            </a:r>
          </a:p>
        </p:txBody>
      </p:sp>
      <p:sp>
        <p:nvSpPr>
          <p:cNvPr id="7" name="הסבר מלבני מעוגל 6">
            <a:extLst>
              <a:ext uri="{FF2B5EF4-FFF2-40B4-BE49-F238E27FC236}">
                <a16:creationId xmlns:a16="http://schemas.microsoft.com/office/drawing/2014/main" id="{A009878A-FCC7-4E7B-B2E1-B71B3B1BE602}"/>
              </a:ext>
            </a:extLst>
          </p:cNvPr>
          <p:cNvSpPr/>
          <p:nvPr/>
        </p:nvSpPr>
        <p:spPr>
          <a:xfrm>
            <a:off x="847040" y="4509120"/>
            <a:ext cx="2716848" cy="1152128"/>
          </a:xfrm>
          <a:prstGeom prst="wedgeRoundRectCallout">
            <a:avLst>
              <a:gd name="adj1" fmla="val 60613"/>
              <a:gd name="adj2" fmla="val -3321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100" dirty="0">
                <a:solidFill>
                  <a:prstClr val="black"/>
                </a:solidFill>
              </a:rPr>
              <a:t>ירמיהו לג/יא:</a:t>
            </a:r>
          </a:p>
          <a:p>
            <a:pPr lvl="0">
              <a:lnSpc>
                <a:spcPct val="120000"/>
              </a:lnSpc>
            </a:pPr>
            <a:r>
              <a:rPr lang="he-IL" sz="1100" dirty="0">
                <a:solidFill>
                  <a:prstClr val="black"/>
                </a:solidFill>
              </a:rPr>
              <a:t>קוֹל שָׂשׂוֹן וְקוֹל שִׂמְחָה קוֹל חָתָן וְקוֹל כַּלָּה קוֹל אֹמְרִים הוֹדוּ אֶת ה' צְבָאוֹת כִּי טוֹב ה' כִּי לְעוֹלָם חַסְדּוֹ מְבִאִים תּוֹדָה בֵּית ה' כִּי אָשִׁיב אֶת שְׁבוּת הָאָרֶץ כְּבָרִאשֹׁנָה אָמַר ה'.</a:t>
            </a:r>
          </a:p>
        </p:txBody>
      </p:sp>
    </p:spTree>
    <p:extLst>
      <p:ext uri="{BB962C8B-B14F-4D97-AF65-F5344CB8AC3E}">
        <p14:creationId xmlns:p14="http://schemas.microsoft.com/office/powerpoint/2010/main" val="71332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79512" y="235449"/>
            <a:ext cx="8496944" cy="5244193"/>
          </a:xfrm>
          <a:prstGeom prst="rect">
            <a:avLst/>
          </a:prstGeom>
          <a:noFill/>
        </p:spPr>
        <p:txBody>
          <a:bodyPr wrap="square" rtlCol="1">
            <a:spAutoFit/>
          </a:bodyPr>
          <a:lstStyle/>
          <a:p>
            <a:pPr>
              <a:lnSpc>
                <a:spcPct val="120000"/>
              </a:lnSpc>
            </a:pPr>
            <a:r>
              <a:rPr lang="he-IL" sz="1650" dirty="0" err="1"/>
              <a:t>וא</a:t>
            </a:r>
            <a:r>
              <a:rPr lang="he-IL" sz="1650" dirty="0"/>
              <a:t>''ר חלבו אמר רב </a:t>
            </a:r>
            <a:r>
              <a:rPr lang="he-IL" sz="1650" dirty="0" err="1"/>
              <a:t>הונא</a:t>
            </a:r>
            <a:r>
              <a:rPr lang="he-IL" sz="1650" dirty="0"/>
              <a:t>: </a:t>
            </a:r>
          </a:p>
          <a:p>
            <a:pPr>
              <a:lnSpc>
                <a:spcPct val="120000"/>
              </a:lnSpc>
            </a:pPr>
            <a:endParaRPr lang="he-IL" sz="400" dirty="0"/>
          </a:p>
          <a:p>
            <a:pPr>
              <a:lnSpc>
                <a:spcPct val="120000"/>
              </a:lnSpc>
            </a:pPr>
            <a:r>
              <a:rPr lang="he-IL" sz="1650" dirty="0"/>
              <a:t>כל אדם שיש בו יראת שמים - דבריו </a:t>
            </a:r>
            <a:r>
              <a:rPr lang="he-IL" sz="1650" dirty="0" err="1"/>
              <a:t>נשמעין</a:t>
            </a:r>
            <a:r>
              <a:rPr lang="he-IL" sz="1650" dirty="0"/>
              <a:t>, </a:t>
            </a:r>
          </a:p>
          <a:p>
            <a:pPr>
              <a:lnSpc>
                <a:spcPct val="120000"/>
              </a:lnSpc>
            </a:pPr>
            <a:r>
              <a:rPr lang="he-IL" sz="1650" dirty="0"/>
              <a:t>שנאמר: "</a:t>
            </a:r>
            <a:r>
              <a:rPr lang="he-IL" sz="1650" dirty="0">
                <a:solidFill>
                  <a:srgbClr val="002060"/>
                </a:solidFill>
              </a:rPr>
              <a:t>סוף דבר </a:t>
            </a:r>
            <a:r>
              <a:rPr lang="he-IL" sz="1650" dirty="0" err="1">
                <a:solidFill>
                  <a:srgbClr val="002060"/>
                </a:solidFill>
              </a:rPr>
              <a:t>הכל</a:t>
            </a:r>
            <a:r>
              <a:rPr lang="he-IL" sz="1650" dirty="0">
                <a:solidFill>
                  <a:srgbClr val="002060"/>
                </a:solidFill>
              </a:rPr>
              <a:t> נשמע את </a:t>
            </a:r>
            <a:r>
              <a:rPr lang="he-IL" sz="1650" dirty="0" err="1">
                <a:solidFill>
                  <a:srgbClr val="002060"/>
                </a:solidFill>
              </a:rPr>
              <a:t>האלהים</a:t>
            </a:r>
            <a:r>
              <a:rPr lang="he-IL" sz="1650" dirty="0">
                <a:solidFill>
                  <a:srgbClr val="002060"/>
                </a:solidFill>
              </a:rPr>
              <a:t> ירא</a:t>
            </a:r>
            <a:r>
              <a:rPr lang="he-IL" sz="1650" dirty="0"/>
              <a:t>" וגו'.</a:t>
            </a:r>
          </a:p>
          <a:p>
            <a:pPr>
              <a:lnSpc>
                <a:spcPct val="120000"/>
              </a:lnSpc>
            </a:pPr>
            <a:endParaRPr lang="he-IL" sz="1650" dirty="0"/>
          </a:p>
          <a:p>
            <a:pPr>
              <a:lnSpc>
                <a:spcPct val="120000"/>
              </a:lnSpc>
            </a:pPr>
            <a:r>
              <a:rPr lang="he-IL" sz="1650" dirty="0"/>
              <a:t>      מאי "</a:t>
            </a:r>
            <a:r>
              <a:rPr lang="he-IL" sz="1650" dirty="0">
                <a:solidFill>
                  <a:srgbClr val="002060"/>
                </a:solidFill>
              </a:rPr>
              <a:t>כי זה כל האדם</a:t>
            </a:r>
            <a:r>
              <a:rPr lang="he-IL" sz="1650" dirty="0"/>
              <a:t>"? </a:t>
            </a:r>
          </a:p>
          <a:p>
            <a:pPr>
              <a:lnSpc>
                <a:spcPct val="120000"/>
              </a:lnSpc>
            </a:pPr>
            <a:r>
              <a:rPr lang="he-IL" sz="1650" dirty="0"/>
              <a:t>      </a:t>
            </a:r>
            <a:r>
              <a:rPr lang="he-IL" sz="1650" dirty="0" err="1"/>
              <a:t>א"ר</a:t>
            </a:r>
            <a:r>
              <a:rPr lang="he-IL" sz="1650" dirty="0"/>
              <a:t> אלעזר:  אמר הקב"ה: כל העולם כלו לא נברא אלא בשביל זה. </a:t>
            </a:r>
          </a:p>
          <a:p>
            <a:pPr>
              <a:lnSpc>
                <a:spcPct val="120000"/>
              </a:lnSpc>
            </a:pPr>
            <a:r>
              <a:rPr lang="he-IL" sz="1650" dirty="0"/>
              <a:t>      רבי אבא בר כהנא אמר:  שקול זה כנגד כל העולם כולו. </a:t>
            </a:r>
          </a:p>
          <a:p>
            <a:pPr>
              <a:lnSpc>
                <a:spcPct val="120000"/>
              </a:lnSpc>
            </a:pPr>
            <a:r>
              <a:rPr lang="he-IL" sz="1650" dirty="0"/>
              <a:t>      ר' שמעון בן </a:t>
            </a:r>
            <a:r>
              <a:rPr lang="he-IL" sz="1650" dirty="0" err="1"/>
              <a:t>עזאי</a:t>
            </a:r>
            <a:r>
              <a:rPr lang="he-IL" sz="1650" dirty="0"/>
              <a:t> אומר, ואמרי לה ר' שמעון בן </a:t>
            </a:r>
            <a:r>
              <a:rPr lang="he-IL" sz="1650" dirty="0" err="1"/>
              <a:t>זומא</a:t>
            </a:r>
            <a:r>
              <a:rPr lang="he-IL" sz="1650" dirty="0"/>
              <a:t> אומר:  כל העולם כולו לא נברא אלא לצוות לזה.</a:t>
            </a:r>
          </a:p>
          <a:p>
            <a:pPr>
              <a:lnSpc>
                <a:spcPct val="120000"/>
              </a:lnSpc>
            </a:pPr>
            <a:endParaRPr lang="he-IL" sz="5400" dirty="0"/>
          </a:p>
          <a:p>
            <a:pPr>
              <a:lnSpc>
                <a:spcPct val="120000"/>
              </a:lnSpc>
            </a:pPr>
            <a:r>
              <a:rPr lang="he-IL" sz="1650" dirty="0" err="1"/>
              <a:t>וא"ר</a:t>
            </a:r>
            <a:r>
              <a:rPr lang="he-IL" sz="1650" dirty="0"/>
              <a:t> חלבו אמר רב </a:t>
            </a:r>
            <a:r>
              <a:rPr lang="he-IL" sz="1650" dirty="0" err="1"/>
              <a:t>הונא</a:t>
            </a:r>
            <a:r>
              <a:rPr lang="he-IL" sz="1650" dirty="0"/>
              <a:t>: </a:t>
            </a:r>
          </a:p>
          <a:p>
            <a:pPr>
              <a:lnSpc>
                <a:spcPct val="120000"/>
              </a:lnSpc>
            </a:pPr>
            <a:endParaRPr lang="he-IL" sz="400" dirty="0"/>
          </a:p>
          <a:p>
            <a:pPr>
              <a:lnSpc>
                <a:spcPct val="120000"/>
              </a:lnSpc>
            </a:pPr>
            <a:r>
              <a:rPr lang="he-IL" sz="1650" dirty="0"/>
              <a:t>כל שיודע בחברו שהוא רגיל </a:t>
            </a:r>
            <a:r>
              <a:rPr lang="he-IL" sz="1650" dirty="0" err="1"/>
              <a:t>ליתן</a:t>
            </a:r>
            <a:r>
              <a:rPr lang="he-IL" sz="1650" dirty="0"/>
              <a:t> לו שלום - יקדים לו שלום, </a:t>
            </a:r>
          </a:p>
          <a:p>
            <a:pPr>
              <a:lnSpc>
                <a:spcPct val="120000"/>
              </a:lnSpc>
            </a:pPr>
            <a:r>
              <a:rPr lang="he-IL" sz="1650" dirty="0"/>
              <a:t>שנאמר: "</a:t>
            </a:r>
            <a:r>
              <a:rPr lang="he-IL" sz="1650" dirty="0">
                <a:solidFill>
                  <a:srgbClr val="002060"/>
                </a:solidFill>
              </a:rPr>
              <a:t>בַּקֵּשׁ שָׁלוֹם וְרָדְפֵהוּ</a:t>
            </a:r>
            <a:r>
              <a:rPr lang="he-IL" sz="1650" dirty="0"/>
              <a:t>".</a:t>
            </a:r>
          </a:p>
          <a:p>
            <a:pPr>
              <a:lnSpc>
                <a:spcPct val="120000"/>
              </a:lnSpc>
            </a:pPr>
            <a:endParaRPr lang="he-IL" sz="400" dirty="0"/>
          </a:p>
          <a:p>
            <a:pPr>
              <a:lnSpc>
                <a:spcPct val="120000"/>
              </a:lnSpc>
            </a:pPr>
            <a:r>
              <a:rPr lang="he-IL" sz="1650" dirty="0"/>
              <a:t>ואם נתן לו ולא החזיר - נקרא גזלן, </a:t>
            </a:r>
          </a:p>
          <a:p>
            <a:pPr>
              <a:lnSpc>
                <a:spcPct val="120000"/>
              </a:lnSpc>
            </a:pPr>
            <a:r>
              <a:rPr lang="he-IL" sz="1650" dirty="0"/>
              <a:t>שנאמר: "</a:t>
            </a:r>
            <a:r>
              <a:rPr lang="he-IL" sz="1650" dirty="0">
                <a:solidFill>
                  <a:srgbClr val="002060"/>
                </a:solidFill>
              </a:rPr>
              <a:t>וְאַתֶּם בִּעַרְתֶּם הַכֶּרֶם גְּזֵלַת הֶעָנִי בְּבָתֵּיכֶם</a:t>
            </a:r>
            <a:r>
              <a:rPr lang="he-IL" sz="1650" dirty="0"/>
              <a:t>".</a:t>
            </a: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3" name="TextBox 2">
            <a:extLst>
              <a:ext uri="{FF2B5EF4-FFF2-40B4-BE49-F238E27FC236}">
                <a16:creationId xmlns:a16="http://schemas.microsoft.com/office/drawing/2014/main" id="{BD6BFB23-C685-47F2-8F08-05EE4625D559}"/>
              </a:ext>
            </a:extLst>
          </p:cNvPr>
          <p:cNvSpPr txBox="1"/>
          <p:nvPr/>
        </p:nvSpPr>
        <p:spPr>
          <a:xfrm>
            <a:off x="8713780" y="278861"/>
            <a:ext cx="360040" cy="3862596"/>
          </a:xfrm>
          <a:prstGeom prst="rect">
            <a:avLst/>
          </a:prstGeom>
          <a:noFill/>
        </p:spPr>
        <p:txBody>
          <a:bodyPr wrap="square" rtlCol="1">
            <a:spAutoFit/>
          </a:bodyPr>
          <a:lstStyle/>
          <a:p>
            <a:r>
              <a:rPr lang="he-IL" sz="1500" dirty="0"/>
              <a:t>❻</a:t>
            </a:r>
          </a:p>
          <a:p>
            <a:endParaRPr lang="he-IL" sz="1500" dirty="0"/>
          </a:p>
          <a:p>
            <a:endParaRPr lang="he-IL" sz="1500" dirty="0"/>
          </a:p>
          <a:p>
            <a:endParaRPr lang="he-IL" sz="1500" dirty="0"/>
          </a:p>
          <a:p>
            <a:endParaRPr lang="he-IL" sz="1500" dirty="0"/>
          </a:p>
          <a:p>
            <a:endParaRPr lang="he-IL" sz="1500" dirty="0"/>
          </a:p>
          <a:p>
            <a:endParaRPr lang="he-IL" sz="1500" dirty="0"/>
          </a:p>
          <a:p>
            <a:endParaRPr lang="he-IL" sz="1500" dirty="0"/>
          </a:p>
          <a:p>
            <a:endParaRPr lang="he-IL" sz="1500" dirty="0"/>
          </a:p>
          <a:p>
            <a:endParaRPr lang="he-IL" dirty="0"/>
          </a:p>
          <a:p>
            <a:endParaRPr lang="he-IL" sz="1600" dirty="0"/>
          </a:p>
          <a:p>
            <a:endParaRPr lang="he-IL" sz="1400" dirty="0"/>
          </a:p>
          <a:p>
            <a:endParaRPr lang="he-IL" sz="1500" dirty="0"/>
          </a:p>
          <a:p>
            <a:endParaRPr lang="he-IL" sz="1500" dirty="0"/>
          </a:p>
          <a:p>
            <a:endParaRPr lang="he-IL" sz="1500" dirty="0"/>
          </a:p>
          <a:p>
            <a:r>
              <a:rPr lang="he-IL" sz="1500" dirty="0"/>
              <a:t>❼</a:t>
            </a:r>
          </a:p>
        </p:txBody>
      </p:sp>
      <p:sp>
        <p:nvSpPr>
          <p:cNvPr id="7" name="TextBox 6">
            <a:extLst>
              <a:ext uri="{FF2B5EF4-FFF2-40B4-BE49-F238E27FC236}">
                <a16:creationId xmlns:a16="http://schemas.microsoft.com/office/drawing/2014/main" id="{7ED6C7F5-470F-4126-9DB3-E2E6B76AF89F}"/>
              </a:ext>
            </a:extLst>
          </p:cNvPr>
          <p:cNvSpPr txBox="1"/>
          <p:nvPr/>
        </p:nvSpPr>
        <p:spPr>
          <a:xfrm>
            <a:off x="8369762" y="1891479"/>
            <a:ext cx="229406" cy="877163"/>
          </a:xfrm>
          <a:prstGeom prst="rect">
            <a:avLst/>
          </a:prstGeom>
          <a:noFill/>
        </p:spPr>
        <p:txBody>
          <a:bodyPr wrap="square" rtlCol="1">
            <a:spAutoFit/>
          </a:bodyPr>
          <a:lstStyle/>
          <a:p>
            <a:r>
              <a:rPr lang="he-IL" sz="1100" dirty="0"/>
              <a:t>①</a:t>
            </a:r>
            <a:endParaRPr lang="he-IL" sz="800" dirty="0"/>
          </a:p>
          <a:p>
            <a:endParaRPr lang="he-IL" sz="800" dirty="0"/>
          </a:p>
          <a:p>
            <a:r>
              <a:rPr lang="he-IL" sz="1100" dirty="0"/>
              <a:t>②</a:t>
            </a:r>
            <a:endParaRPr lang="he-IL" sz="800" dirty="0"/>
          </a:p>
          <a:p>
            <a:endParaRPr lang="he-IL" sz="1000" dirty="0"/>
          </a:p>
          <a:p>
            <a:r>
              <a:rPr lang="he-IL" sz="1100" dirty="0"/>
              <a:t>③</a:t>
            </a:r>
          </a:p>
        </p:txBody>
      </p:sp>
    </p:spTree>
    <p:extLst>
      <p:ext uri="{BB962C8B-B14F-4D97-AF65-F5344CB8AC3E}">
        <p14:creationId xmlns:p14="http://schemas.microsoft.com/office/powerpoint/2010/main" val="300732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right)">
                                      <p:cBhvr>
                                        <p:cTn id="7" dur="500"/>
                                        <p:tgtEl>
                                          <p:spTgt spid="4">
                                            <p:txEl>
                                              <p:pRg st="10" end="1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2" end="12"/>
                                            </p:txEl>
                                          </p:spTgt>
                                        </p:tgtEl>
                                        <p:attrNameLst>
                                          <p:attrName>style.visibility</p:attrName>
                                        </p:attrNameLst>
                                      </p:cBhvr>
                                      <p:to>
                                        <p:strVal val="visible"/>
                                      </p:to>
                                    </p:set>
                                    <p:animEffect transition="in" filter="wipe(right)">
                                      <p:cBhvr>
                                        <p:cTn id="10" dur="500"/>
                                        <p:tgtEl>
                                          <p:spTgt spid="4">
                                            <p:txEl>
                                              <p:pRg st="12" end="12"/>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3" end="13"/>
                                            </p:txEl>
                                          </p:spTgt>
                                        </p:tgtEl>
                                        <p:attrNameLst>
                                          <p:attrName>style.visibility</p:attrName>
                                        </p:attrNameLst>
                                      </p:cBhvr>
                                      <p:to>
                                        <p:strVal val="visible"/>
                                      </p:to>
                                    </p:set>
                                    <p:animEffect transition="in" filter="wipe(right)">
                                      <p:cBhvr>
                                        <p:cTn id="13" dur="500"/>
                                        <p:tgtEl>
                                          <p:spTgt spid="4">
                                            <p:txEl>
                                              <p:pRg st="13" end="13"/>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5" end="15"/>
                                            </p:txEl>
                                          </p:spTgt>
                                        </p:tgtEl>
                                        <p:attrNameLst>
                                          <p:attrName>style.visibility</p:attrName>
                                        </p:attrNameLst>
                                      </p:cBhvr>
                                      <p:to>
                                        <p:strVal val="visible"/>
                                      </p:to>
                                    </p:set>
                                    <p:animEffect transition="in" filter="wipe(right)">
                                      <p:cBhvr>
                                        <p:cTn id="16" dur="500"/>
                                        <p:tgtEl>
                                          <p:spTgt spid="4">
                                            <p:txEl>
                                              <p:pRg st="15" end="15"/>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6" end="16"/>
                                            </p:txEl>
                                          </p:spTgt>
                                        </p:tgtEl>
                                        <p:attrNameLst>
                                          <p:attrName>style.visibility</p:attrName>
                                        </p:attrNameLst>
                                      </p:cBhvr>
                                      <p:to>
                                        <p:strVal val="visible"/>
                                      </p:to>
                                    </p:set>
                                    <p:animEffect transition="in" filter="wipe(right)">
                                      <p:cBhvr>
                                        <p:cTn id="19" dur="500"/>
                                        <p:tgtEl>
                                          <p:spTgt spid="4">
                                            <p:txEl>
                                              <p:pRg st="16" end="16"/>
                                            </p:txEl>
                                          </p:spTgt>
                                        </p:tgtEl>
                                      </p:cBhvr>
                                    </p:animEffect>
                                  </p:childTnLst>
                                </p:cTn>
                              </p:par>
                              <p:par>
                                <p:cTn id="20" presetID="22" presetClass="entr" presetSubtype="2" fill="hold" nodeType="withEffect">
                                  <p:stCondLst>
                                    <p:cond delay="0"/>
                                  </p:stCondLst>
                                  <p:childTnLst>
                                    <p:set>
                                      <p:cBhvr>
                                        <p:cTn id="21" dur="1" fill="hold">
                                          <p:stCondLst>
                                            <p:cond delay="0"/>
                                          </p:stCondLst>
                                        </p:cTn>
                                        <p:tgtEl>
                                          <p:spTgt spid="3">
                                            <p:txEl>
                                              <p:pRg st="15" end="15"/>
                                            </p:txEl>
                                          </p:spTgt>
                                        </p:tgtEl>
                                        <p:attrNameLst>
                                          <p:attrName>style.visibility</p:attrName>
                                        </p:attrNameLst>
                                      </p:cBhvr>
                                      <p:to>
                                        <p:strVal val="visible"/>
                                      </p:to>
                                    </p:set>
                                    <p:animEffect transition="in" filter="wipe(right)">
                                      <p:cBhvr>
                                        <p:cTn id="2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ו ע"א (שורה 4) – דף ו ע"ב (שורה אחרונה)</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ז</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7511076" y="2833613"/>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3032" y="84130"/>
            <a:ext cx="8929488" cy="6649384"/>
          </a:xfrm>
          <a:prstGeom prst="rect">
            <a:avLst/>
          </a:prstGeom>
          <a:noFill/>
        </p:spPr>
        <p:txBody>
          <a:bodyPr wrap="square" rtlCol="1">
            <a:spAutoFit/>
          </a:bodyPr>
          <a:lstStyle/>
          <a:p>
            <a:pPr>
              <a:lnSpc>
                <a:spcPct val="120000"/>
              </a:lnSpc>
            </a:pPr>
            <a:r>
              <a:rPr lang="he-IL" sz="1550" dirty="0"/>
              <a:t>תניא: </a:t>
            </a:r>
          </a:p>
          <a:p>
            <a:pPr>
              <a:lnSpc>
                <a:spcPct val="120000"/>
              </a:lnSpc>
            </a:pPr>
            <a:r>
              <a:rPr lang="he-IL" sz="1550" dirty="0">
                <a:solidFill>
                  <a:srgbClr val="F79646">
                    <a:lumMod val="50000"/>
                  </a:srgbClr>
                </a:solidFill>
              </a:rPr>
              <a:t>אבא בנימין אומר: </a:t>
            </a:r>
          </a:p>
          <a:p>
            <a:pPr>
              <a:lnSpc>
                <a:spcPct val="120000"/>
              </a:lnSpc>
            </a:pPr>
            <a:r>
              <a:rPr lang="he-IL" sz="1550" dirty="0">
                <a:solidFill>
                  <a:srgbClr val="F79646">
                    <a:lumMod val="50000"/>
                  </a:srgbClr>
                </a:solidFill>
              </a:rPr>
              <a:t>אלמלי נתנה רשות לעין לראות - אין כל בריה יכולה לעמוד מפני </a:t>
            </a:r>
            <a:r>
              <a:rPr lang="he-IL" sz="1550" dirty="0" err="1">
                <a:solidFill>
                  <a:srgbClr val="F79646">
                    <a:lumMod val="50000"/>
                  </a:srgbClr>
                </a:solidFill>
              </a:rPr>
              <a:t>המזיקין</a:t>
            </a:r>
            <a:r>
              <a:rPr lang="he-IL" sz="1550" dirty="0">
                <a:solidFill>
                  <a:srgbClr val="F79646">
                    <a:lumMod val="50000"/>
                  </a:srgbClr>
                </a:solidFill>
              </a:rPr>
              <a:t>.</a:t>
            </a:r>
          </a:p>
          <a:p>
            <a:pPr>
              <a:lnSpc>
                <a:spcPct val="120000"/>
              </a:lnSpc>
            </a:pPr>
            <a:endParaRPr lang="he-IL" sz="1100" dirty="0"/>
          </a:p>
          <a:p>
            <a:pPr>
              <a:lnSpc>
                <a:spcPct val="120000"/>
              </a:lnSpc>
            </a:pPr>
            <a:r>
              <a:rPr lang="he-IL" sz="1550" dirty="0"/>
              <a:t>אמר </a:t>
            </a:r>
            <a:r>
              <a:rPr lang="he-IL" sz="1550" dirty="0" err="1"/>
              <a:t>אביי</a:t>
            </a:r>
            <a:r>
              <a:rPr lang="he-IL" sz="1550" dirty="0"/>
              <a:t>:  </a:t>
            </a:r>
          </a:p>
          <a:p>
            <a:pPr>
              <a:lnSpc>
                <a:spcPct val="120000"/>
              </a:lnSpc>
            </a:pPr>
            <a:r>
              <a:rPr lang="he-IL" sz="1550" dirty="0" err="1"/>
              <a:t>אינהו</a:t>
            </a:r>
            <a:r>
              <a:rPr lang="he-IL" sz="1550" dirty="0"/>
              <a:t> </a:t>
            </a:r>
            <a:r>
              <a:rPr lang="he-IL" sz="1550" dirty="0" err="1"/>
              <a:t>נפישי</a:t>
            </a:r>
            <a:r>
              <a:rPr lang="he-IL" sz="1550" dirty="0"/>
              <a:t> מינן וקיימי עלן כי </a:t>
            </a:r>
            <a:r>
              <a:rPr lang="he-IL" sz="1550" dirty="0" err="1"/>
              <a:t>כסלא</a:t>
            </a:r>
            <a:r>
              <a:rPr lang="he-IL" sz="1550" dirty="0"/>
              <a:t> </a:t>
            </a:r>
            <a:r>
              <a:rPr lang="he-IL" sz="1550" dirty="0" err="1"/>
              <a:t>לאוגיא</a:t>
            </a:r>
            <a:r>
              <a:rPr lang="he-IL" sz="1550" dirty="0"/>
              <a:t>.</a:t>
            </a:r>
          </a:p>
          <a:p>
            <a:pPr>
              <a:lnSpc>
                <a:spcPct val="120000"/>
              </a:lnSpc>
            </a:pPr>
            <a:endParaRPr lang="he-IL" sz="1100" dirty="0"/>
          </a:p>
          <a:p>
            <a:pPr>
              <a:lnSpc>
                <a:spcPct val="120000"/>
              </a:lnSpc>
            </a:pPr>
            <a:r>
              <a:rPr lang="he-IL" sz="1550" dirty="0"/>
              <a:t>אמר רב </a:t>
            </a:r>
            <a:r>
              <a:rPr lang="he-IL" sz="1550" dirty="0" err="1"/>
              <a:t>הונא</a:t>
            </a:r>
            <a:r>
              <a:rPr lang="he-IL" sz="1550" dirty="0"/>
              <a:t>:  </a:t>
            </a:r>
          </a:p>
          <a:p>
            <a:pPr>
              <a:lnSpc>
                <a:spcPct val="120000"/>
              </a:lnSpc>
            </a:pPr>
            <a:r>
              <a:rPr lang="he-IL" sz="1550" dirty="0"/>
              <a:t>כל חד וחד מינן - אלפא </a:t>
            </a:r>
            <a:r>
              <a:rPr lang="he-IL" sz="1550" dirty="0" err="1"/>
              <a:t>משמאליה</a:t>
            </a:r>
            <a:r>
              <a:rPr lang="he-IL" sz="1550" dirty="0"/>
              <a:t> </a:t>
            </a:r>
            <a:r>
              <a:rPr lang="he-IL" sz="1550" dirty="0" err="1"/>
              <a:t>ורבבתא</a:t>
            </a:r>
            <a:r>
              <a:rPr lang="he-IL" sz="1550" dirty="0"/>
              <a:t> </a:t>
            </a:r>
            <a:r>
              <a:rPr lang="he-IL" sz="1550" dirty="0" err="1"/>
              <a:t>מימיניה</a:t>
            </a:r>
            <a:r>
              <a:rPr lang="he-IL" sz="1550" dirty="0"/>
              <a:t>. </a:t>
            </a:r>
          </a:p>
          <a:p>
            <a:pPr>
              <a:lnSpc>
                <a:spcPct val="120000"/>
              </a:lnSpc>
            </a:pPr>
            <a:endParaRPr lang="he-IL" sz="1100" dirty="0"/>
          </a:p>
          <a:p>
            <a:pPr>
              <a:lnSpc>
                <a:spcPct val="120000"/>
              </a:lnSpc>
            </a:pPr>
            <a:r>
              <a:rPr lang="he-IL" sz="1550" dirty="0"/>
              <a:t>אמר רבא: </a:t>
            </a:r>
          </a:p>
          <a:p>
            <a:pPr>
              <a:lnSpc>
                <a:spcPct val="120000"/>
              </a:lnSpc>
            </a:pPr>
            <a:r>
              <a:rPr lang="he-IL" sz="1550" dirty="0"/>
              <a:t>האי </a:t>
            </a:r>
            <a:r>
              <a:rPr lang="he-IL" sz="1550" dirty="0" err="1"/>
              <a:t>דוחקא</a:t>
            </a:r>
            <a:r>
              <a:rPr lang="he-IL" sz="1550" dirty="0"/>
              <a:t> דהוי בכלה - </a:t>
            </a:r>
            <a:r>
              <a:rPr lang="he-IL" sz="1550" dirty="0" err="1"/>
              <a:t>מנייהו</a:t>
            </a:r>
            <a:r>
              <a:rPr lang="he-IL" sz="1550" dirty="0"/>
              <a:t> הוי, </a:t>
            </a:r>
          </a:p>
          <a:p>
            <a:pPr>
              <a:lnSpc>
                <a:spcPct val="120000"/>
              </a:lnSpc>
            </a:pPr>
            <a:r>
              <a:rPr lang="he-IL" sz="1550" dirty="0"/>
              <a:t>הני ברכי </a:t>
            </a:r>
            <a:r>
              <a:rPr lang="he-IL" sz="1550" dirty="0" err="1"/>
              <a:t>דשלהי</a:t>
            </a:r>
            <a:r>
              <a:rPr lang="he-IL" sz="1550" dirty="0"/>
              <a:t> - </a:t>
            </a:r>
            <a:r>
              <a:rPr lang="he-IL" sz="1550" dirty="0" err="1"/>
              <a:t>מנייהו</a:t>
            </a:r>
            <a:r>
              <a:rPr lang="he-IL" sz="1550" dirty="0"/>
              <a:t>, </a:t>
            </a:r>
          </a:p>
          <a:p>
            <a:pPr>
              <a:lnSpc>
                <a:spcPct val="120000"/>
              </a:lnSpc>
            </a:pPr>
            <a:r>
              <a:rPr lang="he-IL" sz="1550" dirty="0"/>
              <a:t>הני מאני דרבנן </a:t>
            </a:r>
            <a:r>
              <a:rPr lang="he-IL" sz="1550" dirty="0" err="1"/>
              <a:t>דבלו</a:t>
            </a:r>
            <a:r>
              <a:rPr lang="he-IL" sz="1550" dirty="0"/>
              <a:t> - </a:t>
            </a:r>
            <a:r>
              <a:rPr lang="he-IL" sz="1550" dirty="0" err="1"/>
              <a:t>מחופיא</a:t>
            </a:r>
            <a:r>
              <a:rPr lang="he-IL" sz="1550" dirty="0"/>
              <a:t> </a:t>
            </a:r>
            <a:r>
              <a:rPr lang="he-IL" sz="1550" dirty="0" err="1"/>
              <a:t>דידהו</a:t>
            </a:r>
            <a:r>
              <a:rPr lang="he-IL" sz="1550" dirty="0"/>
              <a:t>, </a:t>
            </a:r>
          </a:p>
          <a:p>
            <a:pPr>
              <a:lnSpc>
                <a:spcPct val="120000"/>
              </a:lnSpc>
            </a:pPr>
            <a:r>
              <a:rPr lang="he-IL" sz="1550" dirty="0"/>
              <a:t>הני כרעי </a:t>
            </a:r>
            <a:r>
              <a:rPr lang="he-IL" sz="1550" dirty="0" err="1"/>
              <a:t>דמנקפן</a:t>
            </a:r>
            <a:r>
              <a:rPr lang="he-IL" sz="1550" dirty="0"/>
              <a:t> - </a:t>
            </a:r>
            <a:r>
              <a:rPr lang="he-IL" sz="1550" dirty="0" err="1"/>
              <a:t>מנייהו</a:t>
            </a:r>
            <a:r>
              <a:rPr lang="he-IL" sz="1550" dirty="0"/>
              <a:t>. </a:t>
            </a:r>
          </a:p>
          <a:p>
            <a:pPr>
              <a:lnSpc>
                <a:spcPct val="120000"/>
              </a:lnSpc>
            </a:pPr>
            <a:endParaRPr lang="he-IL" sz="1100" dirty="0"/>
          </a:p>
          <a:p>
            <a:pPr>
              <a:lnSpc>
                <a:spcPct val="120000"/>
              </a:lnSpc>
            </a:pPr>
            <a:r>
              <a:rPr lang="he-IL" sz="1550" dirty="0"/>
              <a:t>האי מאן דבעי למידע להו - </a:t>
            </a:r>
          </a:p>
          <a:p>
            <a:pPr>
              <a:lnSpc>
                <a:spcPct val="120000"/>
              </a:lnSpc>
            </a:pPr>
            <a:r>
              <a:rPr lang="he-IL" sz="1550" dirty="0" err="1"/>
              <a:t>לייתי</a:t>
            </a:r>
            <a:r>
              <a:rPr lang="he-IL" sz="1550" dirty="0"/>
              <a:t> </a:t>
            </a:r>
            <a:r>
              <a:rPr lang="he-IL" sz="1550" dirty="0" err="1"/>
              <a:t>קיטמא</a:t>
            </a:r>
            <a:r>
              <a:rPr lang="he-IL" sz="1550" dirty="0"/>
              <a:t> </a:t>
            </a:r>
            <a:r>
              <a:rPr lang="he-IL" sz="1550" dirty="0" err="1"/>
              <a:t>נהילא</a:t>
            </a:r>
            <a:r>
              <a:rPr lang="he-IL" sz="1550" dirty="0"/>
              <a:t>, ונהדר </a:t>
            </a:r>
            <a:r>
              <a:rPr lang="he-IL" sz="1550" dirty="0" err="1"/>
              <a:t>אפורייה</a:t>
            </a:r>
            <a:r>
              <a:rPr lang="he-IL" sz="1550" dirty="0"/>
              <a:t>, </a:t>
            </a:r>
            <a:r>
              <a:rPr lang="he-IL" sz="1550" dirty="0" err="1"/>
              <a:t>ובצפרא</a:t>
            </a:r>
            <a:r>
              <a:rPr lang="he-IL" sz="1550" dirty="0"/>
              <a:t> חזי כי כרעי </a:t>
            </a:r>
            <a:r>
              <a:rPr lang="he-IL" sz="1550" dirty="0" err="1"/>
              <a:t>דתרנגולא</a:t>
            </a:r>
            <a:r>
              <a:rPr lang="he-IL" sz="1550" dirty="0"/>
              <a:t>.</a:t>
            </a:r>
          </a:p>
          <a:p>
            <a:pPr>
              <a:lnSpc>
                <a:spcPct val="120000"/>
              </a:lnSpc>
            </a:pPr>
            <a:endParaRPr lang="he-IL" sz="1100" dirty="0"/>
          </a:p>
          <a:p>
            <a:pPr>
              <a:lnSpc>
                <a:spcPct val="120000"/>
              </a:lnSpc>
            </a:pPr>
            <a:r>
              <a:rPr lang="he-IL" sz="1550" dirty="0"/>
              <a:t>האי מאן דבעי </a:t>
            </a:r>
            <a:r>
              <a:rPr lang="he-IL" sz="1550" dirty="0" err="1"/>
              <a:t>למחזינהו</a:t>
            </a:r>
            <a:r>
              <a:rPr lang="he-IL" sz="1550" dirty="0"/>
              <a:t> -</a:t>
            </a:r>
          </a:p>
          <a:p>
            <a:pPr>
              <a:lnSpc>
                <a:spcPct val="120000"/>
              </a:lnSpc>
            </a:pPr>
            <a:r>
              <a:rPr lang="he-IL" sz="1550" dirty="0" err="1"/>
              <a:t>ליתי</a:t>
            </a:r>
            <a:r>
              <a:rPr lang="he-IL" sz="1550" dirty="0"/>
              <a:t> </a:t>
            </a:r>
            <a:r>
              <a:rPr lang="he-IL" sz="1550" dirty="0" err="1"/>
              <a:t>שלייתא</a:t>
            </a:r>
            <a:r>
              <a:rPr lang="he-IL" sz="1550" dirty="0"/>
              <a:t> </a:t>
            </a:r>
            <a:r>
              <a:rPr lang="he-IL" sz="1550" dirty="0" err="1"/>
              <a:t>דשונרתא</a:t>
            </a:r>
            <a:r>
              <a:rPr lang="he-IL" sz="1550" dirty="0"/>
              <a:t>, </a:t>
            </a:r>
            <a:r>
              <a:rPr lang="he-IL" sz="1550" dirty="0" err="1"/>
              <a:t>אוכמתא</a:t>
            </a:r>
            <a:r>
              <a:rPr lang="he-IL" sz="1550" dirty="0"/>
              <a:t> בת </a:t>
            </a:r>
            <a:r>
              <a:rPr lang="he-IL" sz="1550" dirty="0" err="1"/>
              <a:t>אוכמתא</a:t>
            </a:r>
            <a:r>
              <a:rPr lang="he-IL" sz="1550" dirty="0"/>
              <a:t>, </a:t>
            </a:r>
            <a:r>
              <a:rPr lang="he-IL" sz="1550" dirty="0" err="1"/>
              <a:t>בוכרתא</a:t>
            </a:r>
            <a:r>
              <a:rPr lang="he-IL" sz="1550" dirty="0"/>
              <a:t> בת </a:t>
            </a:r>
            <a:r>
              <a:rPr lang="he-IL" sz="1550" dirty="0" err="1"/>
              <a:t>בוכרתא</a:t>
            </a:r>
            <a:r>
              <a:rPr lang="he-IL" sz="1550" dirty="0"/>
              <a:t>, </a:t>
            </a:r>
          </a:p>
          <a:p>
            <a:pPr>
              <a:lnSpc>
                <a:spcPct val="120000"/>
              </a:lnSpc>
            </a:pPr>
            <a:r>
              <a:rPr lang="he-IL" sz="1550" dirty="0" err="1"/>
              <a:t>ולקליה</a:t>
            </a:r>
            <a:r>
              <a:rPr lang="he-IL" sz="1550" dirty="0"/>
              <a:t> בנורא ולשחקיה </a:t>
            </a:r>
            <a:r>
              <a:rPr lang="he-IL" sz="1550" dirty="0" err="1"/>
              <a:t>ולימלי</a:t>
            </a:r>
            <a:r>
              <a:rPr lang="he-IL" sz="1550" dirty="0"/>
              <a:t> עיניה מניה - וחזי להו. </a:t>
            </a:r>
          </a:p>
          <a:p>
            <a:pPr>
              <a:lnSpc>
                <a:spcPct val="120000"/>
              </a:lnSpc>
            </a:pPr>
            <a:r>
              <a:rPr lang="he-IL" sz="1550" dirty="0" err="1"/>
              <a:t>ולשדייה</a:t>
            </a:r>
            <a:r>
              <a:rPr lang="he-IL" sz="1550" dirty="0"/>
              <a:t> </a:t>
            </a:r>
            <a:r>
              <a:rPr lang="he-IL" sz="1550" dirty="0" err="1"/>
              <a:t>בגובתא</a:t>
            </a:r>
            <a:r>
              <a:rPr lang="he-IL" sz="1550" dirty="0"/>
              <a:t> </a:t>
            </a:r>
            <a:r>
              <a:rPr lang="he-IL" sz="1550" dirty="0" err="1"/>
              <a:t>דפרזלא</a:t>
            </a:r>
            <a:r>
              <a:rPr lang="he-IL" sz="1550" dirty="0"/>
              <a:t>, ולחתמי' בגושפנקא </a:t>
            </a:r>
            <a:r>
              <a:rPr lang="he-IL" sz="1550" dirty="0" err="1"/>
              <a:t>דפרזלא</a:t>
            </a:r>
            <a:r>
              <a:rPr lang="he-IL" sz="1550" dirty="0"/>
              <a:t>, דילמא גנבי מניה, ולחתום </a:t>
            </a:r>
            <a:r>
              <a:rPr lang="he-IL" sz="1550" dirty="0" err="1"/>
              <a:t>פומיה</a:t>
            </a:r>
            <a:r>
              <a:rPr lang="he-IL" sz="1550" dirty="0"/>
              <a:t> כי </a:t>
            </a:r>
            <a:r>
              <a:rPr lang="he-IL" sz="1550" dirty="0" err="1"/>
              <a:t>היכי</a:t>
            </a:r>
            <a:r>
              <a:rPr lang="he-IL" sz="1550" dirty="0"/>
              <a:t> דלא </a:t>
            </a:r>
            <a:r>
              <a:rPr lang="he-IL" sz="1550" dirty="0" err="1"/>
              <a:t>ליתזק</a:t>
            </a:r>
            <a:r>
              <a:rPr lang="he-IL" sz="1550" dirty="0"/>
              <a:t>. </a:t>
            </a:r>
          </a:p>
          <a:p>
            <a:pPr>
              <a:lnSpc>
                <a:spcPct val="120000"/>
              </a:lnSpc>
            </a:pPr>
            <a:endParaRPr lang="he-IL" sz="700" dirty="0"/>
          </a:p>
          <a:p>
            <a:pPr>
              <a:lnSpc>
                <a:spcPct val="120000"/>
              </a:lnSpc>
            </a:pPr>
            <a:r>
              <a:rPr lang="he-IL" sz="1550" dirty="0"/>
              <a:t>רב ביבי בר </a:t>
            </a:r>
            <a:r>
              <a:rPr lang="he-IL" sz="1550" dirty="0" err="1"/>
              <a:t>אביי</a:t>
            </a:r>
            <a:r>
              <a:rPr lang="he-IL" sz="1550" dirty="0"/>
              <a:t> עבד הכי, </a:t>
            </a:r>
            <a:r>
              <a:rPr lang="he-IL" sz="1550" dirty="0" err="1"/>
              <a:t>חזא</a:t>
            </a:r>
            <a:r>
              <a:rPr lang="he-IL" sz="1550" dirty="0"/>
              <a:t> </a:t>
            </a:r>
            <a:r>
              <a:rPr lang="he-IL" sz="1550" dirty="0" err="1"/>
              <a:t>ואתזק</a:t>
            </a:r>
            <a:r>
              <a:rPr lang="he-IL" sz="1550" dirty="0"/>
              <a:t>, </a:t>
            </a:r>
            <a:r>
              <a:rPr lang="he-IL" sz="1550" dirty="0" err="1"/>
              <a:t>בעו</a:t>
            </a:r>
            <a:r>
              <a:rPr lang="he-IL" sz="1550" dirty="0"/>
              <a:t> רבנן רחמי עליה </a:t>
            </a:r>
            <a:r>
              <a:rPr lang="he-IL" sz="1550" dirty="0" err="1"/>
              <a:t>ואתסי</a:t>
            </a:r>
            <a:r>
              <a:rPr lang="he-IL" sz="1550" dirty="0"/>
              <a:t>.</a:t>
            </a:r>
            <a:endParaRPr lang="he-IL" sz="1550" dirty="0">
              <a:solidFill>
                <a:srgbClr val="F79646">
                  <a:lumMod val="50000"/>
                </a:srgbClr>
              </a:solidFill>
            </a:endParaRP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א</a:t>
            </a:r>
          </a:p>
        </p:txBody>
      </p:sp>
      <p:sp>
        <p:nvSpPr>
          <p:cNvPr id="6" name="TextBox 5">
            <a:extLst>
              <a:ext uri="{FF2B5EF4-FFF2-40B4-BE49-F238E27FC236}">
                <a16:creationId xmlns:a16="http://schemas.microsoft.com/office/drawing/2014/main" id="{786C3CE3-FE01-452B-A605-BDF2BB5FDA82}"/>
              </a:ext>
            </a:extLst>
          </p:cNvPr>
          <p:cNvSpPr txBox="1"/>
          <p:nvPr/>
        </p:nvSpPr>
        <p:spPr>
          <a:xfrm>
            <a:off x="8701335" y="126766"/>
            <a:ext cx="359544" cy="430887"/>
          </a:xfrm>
          <a:prstGeom prst="rect">
            <a:avLst/>
          </a:prstGeom>
          <a:noFill/>
        </p:spPr>
        <p:txBody>
          <a:bodyPr wrap="square" rtlCol="1">
            <a:spAutoFit/>
          </a:bodyPr>
          <a:lstStyle/>
          <a:p>
            <a:r>
              <a:rPr lang="he-IL" sz="1400" dirty="0"/>
              <a:t>③</a:t>
            </a:r>
          </a:p>
          <a:p>
            <a:endParaRPr lang="he-IL" sz="800" dirty="0"/>
          </a:p>
        </p:txBody>
      </p:sp>
      <p:sp>
        <p:nvSpPr>
          <p:cNvPr id="7" name="הסבר מלבני מעוגל 6">
            <a:extLst>
              <a:ext uri="{FF2B5EF4-FFF2-40B4-BE49-F238E27FC236}">
                <a16:creationId xmlns:a16="http://schemas.microsoft.com/office/drawing/2014/main" id="{10B39A6D-BD31-426B-914E-37161411EC38}"/>
              </a:ext>
            </a:extLst>
          </p:cNvPr>
          <p:cNvSpPr/>
          <p:nvPr/>
        </p:nvSpPr>
        <p:spPr>
          <a:xfrm>
            <a:off x="395536" y="692696"/>
            <a:ext cx="2376264" cy="2448272"/>
          </a:xfrm>
          <a:prstGeom prst="wedgeRoundRectCallout">
            <a:avLst>
              <a:gd name="adj1" fmla="val -53942"/>
              <a:gd name="adj2" fmla="val -4457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b="1" dirty="0">
                <a:solidFill>
                  <a:schemeClr val="tx1"/>
                </a:solidFill>
              </a:rPr>
              <a:t>דף ה עמוד ב:</a:t>
            </a:r>
          </a:p>
          <a:p>
            <a:pPr>
              <a:lnSpc>
                <a:spcPct val="120000"/>
              </a:lnSpc>
            </a:pPr>
            <a:r>
              <a:rPr lang="he-IL" sz="1100" dirty="0">
                <a:solidFill>
                  <a:schemeClr val="tx1"/>
                </a:solidFill>
              </a:rPr>
              <a:t>תניא: </a:t>
            </a:r>
          </a:p>
          <a:p>
            <a:pPr>
              <a:lnSpc>
                <a:spcPct val="120000"/>
              </a:lnSpc>
            </a:pPr>
            <a:r>
              <a:rPr lang="he-IL" sz="1100" dirty="0">
                <a:solidFill>
                  <a:srgbClr val="F79646">
                    <a:lumMod val="50000"/>
                  </a:srgbClr>
                </a:solidFill>
              </a:rPr>
              <a:t>אבא בנימין אומר: על שני דברים הייתי מצטער כל ימי - על תפלתי שתהא לפני </a:t>
            </a:r>
            <a:r>
              <a:rPr lang="he-IL" sz="1100" dirty="0" err="1">
                <a:solidFill>
                  <a:srgbClr val="F79646">
                    <a:lumMod val="50000"/>
                  </a:srgbClr>
                </a:solidFill>
              </a:rPr>
              <a:t>מטתי</a:t>
            </a:r>
            <a:r>
              <a:rPr lang="he-IL" sz="1100" dirty="0">
                <a:solidFill>
                  <a:srgbClr val="F79646">
                    <a:lumMod val="50000"/>
                  </a:srgbClr>
                </a:solidFill>
              </a:rPr>
              <a:t>, ועל </a:t>
            </a:r>
            <a:r>
              <a:rPr lang="he-IL" sz="1100" dirty="0" err="1">
                <a:solidFill>
                  <a:srgbClr val="F79646">
                    <a:lumMod val="50000"/>
                  </a:srgbClr>
                </a:solidFill>
              </a:rPr>
              <a:t>מטתי</a:t>
            </a:r>
            <a:r>
              <a:rPr lang="he-IL" sz="1100" dirty="0">
                <a:solidFill>
                  <a:srgbClr val="F79646">
                    <a:lumMod val="50000"/>
                  </a:srgbClr>
                </a:solidFill>
              </a:rPr>
              <a:t> שתהא נתונה בין צפון לדרום...</a:t>
            </a:r>
          </a:p>
          <a:p>
            <a:pPr>
              <a:lnSpc>
                <a:spcPct val="120000"/>
              </a:lnSpc>
            </a:pPr>
            <a:endParaRPr lang="he-IL" sz="200" dirty="0">
              <a:solidFill>
                <a:schemeClr val="tx1"/>
              </a:solidFill>
            </a:endParaRPr>
          </a:p>
          <a:p>
            <a:pPr>
              <a:lnSpc>
                <a:spcPct val="120000"/>
              </a:lnSpc>
            </a:pPr>
            <a:r>
              <a:rPr lang="he-IL" sz="1100" dirty="0">
                <a:solidFill>
                  <a:schemeClr val="tx1"/>
                </a:solidFill>
              </a:rPr>
              <a:t>תניא:</a:t>
            </a:r>
          </a:p>
          <a:p>
            <a:pPr>
              <a:lnSpc>
                <a:spcPct val="120000"/>
              </a:lnSpc>
            </a:pPr>
            <a:r>
              <a:rPr lang="he-IL" sz="1100" dirty="0">
                <a:solidFill>
                  <a:srgbClr val="F79646">
                    <a:lumMod val="50000"/>
                  </a:srgbClr>
                </a:solidFill>
              </a:rPr>
              <a:t>אבא בנימין אומר: </a:t>
            </a:r>
          </a:p>
          <a:p>
            <a:pPr>
              <a:lnSpc>
                <a:spcPct val="120000"/>
              </a:lnSpc>
            </a:pPr>
            <a:endParaRPr lang="he-IL" sz="100" dirty="0">
              <a:solidFill>
                <a:srgbClr val="F79646">
                  <a:lumMod val="50000"/>
                </a:srgbClr>
              </a:solidFill>
            </a:endParaRPr>
          </a:p>
          <a:p>
            <a:pPr>
              <a:lnSpc>
                <a:spcPct val="120000"/>
              </a:lnSpc>
            </a:pPr>
            <a:r>
              <a:rPr lang="he-IL" sz="1100" dirty="0">
                <a:solidFill>
                  <a:srgbClr val="F79646">
                    <a:lumMod val="50000"/>
                  </a:srgbClr>
                </a:solidFill>
              </a:rPr>
              <a:t>שנים שנכנסו להתפלל, וקדם אחד מהם להתפלל ולא המתין את חברו ויצא - </a:t>
            </a:r>
            <a:r>
              <a:rPr lang="he-IL" sz="1100" dirty="0" err="1">
                <a:solidFill>
                  <a:srgbClr val="F79646">
                    <a:lumMod val="50000"/>
                  </a:srgbClr>
                </a:solidFill>
              </a:rPr>
              <a:t>טורפין</a:t>
            </a:r>
            <a:r>
              <a:rPr lang="he-IL" sz="1100" dirty="0">
                <a:solidFill>
                  <a:srgbClr val="F79646">
                    <a:lumMod val="50000"/>
                  </a:srgbClr>
                </a:solidFill>
              </a:rPr>
              <a:t> לו תפלתו בפניו...</a:t>
            </a:r>
            <a:endParaRPr lang="he-IL" sz="1100" dirty="0">
              <a:solidFill>
                <a:prstClr val="black"/>
              </a:solidFill>
            </a:endParaRPr>
          </a:p>
        </p:txBody>
      </p:sp>
    </p:spTree>
    <p:extLst>
      <p:ext uri="{BB962C8B-B14F-4D97-AF65-F5344CB8AC3E}">
        <p14:creationId xmlns:p14="http://schemas.microsoft.com/office/powerpoint/2010/main" val="64579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73520" y="84130"/>
            <a:ext cx="8929488" cy="6456319"/>
          </a:xfrm>
          <a:prstGeom prst="rect">
            <a:avLst/>
          </a:prstGeom>
          <a:noFill/>
        </p:spPr>
        <p:txBody>
          <a:bodyPr wrap="square" rtlCol="1">
            <a:spAutoFit/>
          </a:bodyPr>
          <a:lstStyle/>
          <a:p>
            <a:pPr>
              <a:lnSpc>
                <a:spcPct val="120000"/>
              </a:lnSpc>
            </a:pPr>
            <a:r>
              <a:rPr lang="he-IL" sz="1500" dirty="0"/>
              <a:t>תניא: </a:t>
            </a:r>
          </a:p>
          <a:p>
            <a:pPr>
              <a:lnSpc>
                <a:spcPct val="120000"/>
              </a:lnSpc>
            </a:pPr>
            <a:r>
              <a:rPr lang="he-IL" sz="1500" dirty="0">
                <a:solidFill>
                  <a:srgbClr val="F79646">
                    <a:lumMod val="50000"/>
                  </a:srgbClr>
                </a:solidFill>
              </a:rPr>
              <a:t>אבא בנימין אומר: </a:t>
            </a:r>
          </a:p>
          <a:p>
            <a:pPr>
              <a:lnSpc>
                <a:spcPct val="120000"/>
              </a:lnSpc>
            </a:pPr>
            <a:r>
              <a:rPr lang="he-IL" sz="1500" dirty="0">
                <a:solidFill>
                  <a:srgbClr val="F79646">
                    <a:lumMod val="50000"/>
                  </a:srgbClr>
                </a:solidFill>
              </a:rPr>
              <a:t>אין תפלה של אדם נשמעת אלא בבית הכנסת,</a:t>
            </a:r>
          </a:p>
          <a:p>
            <a:pPr>
              <a:lnSpc>
                <a:spcPct val="120000"/>
              </a:lnSpc>
            </a:pPr>
            <a:r>
              <a:rPr lang="he-IL" sz="1500" dirty="0">
                <a:solidFill>
                  <a:srgbClr val="F79646">
                    <a:lumMod val="50000"/>
                  </a:srgbClr>
                </a:solidFill>
              </a:rPr>
              <a:t>שנאמר: "לשמוע אל הרנה ואל התפלה" - במקום רנה שם תהא תפלה.</a:t>
            </a:r>
          </a:p>
          <a:p>
            <a:pPr>
              <a:lnSpc>
                <a:spcPct val="120000"/>
              </a:lnSpc>
            </a:pPr>
            <a:endParaRPr lang="he-IL" dirty="0"/>
          </a:p>
          <a:p>
            <a:pPr>
              <a:lnSpc>
                <a:spcPct val="120000"/>
              </a:lnSpc>
            </a:pPr>
            <a:r>
              <a:rPr lang="he-IL" sz="1500" dirty="0"/>
              <a:t>אמר רבין בר רב </a:t>
            </a:r>
            <a:r>
              <a:rPr lang="he-IL" sz="1500" dirty="0" err="1"/>
              <a:t>אדא</a:t>
            </a:r>
            <a:r>
              <a:rPr lang="he-IL" sz="1500" dirty="0"/>
              <a:t> </a:t>
            </a:r>
            <a:r>
              <a:rPr lang="he-IL" sz="1500" dirty="0" err="1"/>
              <a:t>א"ר</a:t>
            </a:r>
            <a:r>
              <a:rPr lang="he-IL" sz="1500" dirty="0"/>
              <a:t> יצחק:</a:t>
            </a:r>
          </a:p>
          <a:p>
            <a:pPr>
              <a:lnSpc>
                <a:spcPct val="120000"/>
              </a:lnSpc>
            </a:pPr>
            <a:endParaRPr lang="he-IL" sz="600" dirty="0"/>
          </a:p>
          <a:p>
            <a:pPr>
              <a:lnSpc>
                <a:spcPct val="120000"/>
              </a:lnSpc>
            </a:pPr>
            <a:r>
              <a:rPr lang="he-IL" sz="1500" dirty="0"/>
              <a:t>מנין שהקב"ה מצוי בבית הכנסת?  -  שנאמר: "</a:t>
            </a:r>
            <a:r>
              <a:rPr lang="he-IL" sz="1500" dirty="0" err="1">
                <a:solidFill>
                  <a:srgbClr val="002060"/>
                </a:solidFill>
              </a:rPr>
              <a:t>אלהים</a:t>
            </a:r>
            <a:r>
              <a:rPr lang="he-IL" sz="1500" dirty="0">
                <a:solidFill>
                  <a:srgbClr val="002060"/>
                </a:solidFill>
              </a:rPr>
              <a:t> </a:t>
            </a:r>
            <a:r>
              <a:rPr lang="he-IL" sz="1500" dirty="0" err="1">
                <a:solidFill>
                  <a:srgbClr val="002060"/>
                </a:solidFill>
              </a:rPr>
              <a:t>נצב</a:t>
            </a:r>
            <a:r>
              <a:rPr lang="he-IL" sz="1500" dirty="0">
                <a:solidFill>
                  <a:srgbClr val="002060"/>
                </a:solidFill>
              </a:rPr>
              <a:t> בעדת אל</a:t>
            </a:r>
            <a:r>
              <a:rPr lang="he-IL" sz="1500" dirty="0"/>
              <a:t>".</a:t>
            </a:r>
          </a:p>
          <a:p>
            <a:pPr>
              <a:lnSpc>
                <a:spcPct val="120000"/>
              </a:lnSpc>
            </a:pPr>
            <a:endParaRPr lang="he-IL" sz="600" dirty="0"/>
          </a:p>
          <a:p>
            <a:pPr>
              <a:lnSpc>
                <a:spcPct val="120000"/>
              </a:lnSpc>
            </a:pPr>
            <a:r>
              <a:rPr lang="he-IL" sz="1500" dirty="0"/>
              <a:t>ומנין לעשרה </a:t>
            </a:r>
            <a:r>
              <a:rPr lang="he-IL" sz="1500" dirty="0" err="1"/>
              <a:t>שמתפללין</a:t>
            </a:r>
            <a:r>
              <a:rPr lang="he-IL" sz="1500" dirty="0"/>
              <a:t> ששכינה עמהם?  -  שנאמר: "</a:t>
            </a:r>
            <a:r>
              <a:rPr lang="he-IL" sz="1500" dirty="0" err="1">
                <a:solidFill>
                  <a:srgbClr val="002060"/>
                </a:solidFill>
              </a:rPr>
              <a:t>אלהים</a:t>
            </a:r>
            <a:r>
              <a:rPr lang="he-IL" sz="1500" dirty="0">
                <a:solidFill>
                  <a:srgbClr val="002060"/>
                </a:solidFill>
              </a:rPr>
              <a:t> </a:t>
            </a:r>
            <a:r>
              <a:rPr lang="he-IL" sz="1500" dirty="0" err="1">
                <a:solidFill>
                  <a:srgbClr val="002060"/>
                </a:solidFill>
              </a:rPr>
              <a:t>נצב</a:t>
            </a:r>
            <a:r>
              <a:rPr lang="he-IL" sz="1500" dirty="0">
                <a:solidFill>
                  <a:srgbClr val="002060"/>
                </a:solidFill>
              </a:rPr>
              <a:t> בעדת אל</a:t>
            </a:r>
            <a:r>
              <a:rPr lang="he-IL" sz="1500" dirty="0"/>
              <a:t>".</a:t>
            </a:r>
          </a:p>
          <a:p>
            <a:pPr>
              <a:lnSpc>
                <a:spcPct val="120000"/>
              </a:lnSpc>
            </a:pPr>
            <a:endParaRPr lang="he-IL" sz="600" dirty="0"/>
          </a:p>
          <a:p>
            <a:pPr>
              <a:lnSpc>
                <a:spcPct val="120000"/>
              </a:lnSpc>
            </a:pPr>
            <a:r>
              <a:rPr lang="he-IL" sz="1500" dirty="0"/>
              <a:t>ומנין לשלשה </a:t>
            </a:r>
            <a:r>
              <a:rPr lang="he-IL" sz="1500" dirty="0" err="1"/>
              <a:t>שיושבין</a:t>
            </a:r>
            <a:r>
              <a:rPr lang="he-IL" sz="1500" dirty="0"/>
              <a:t> בדין ששכינה עמהם?  -  שנאמר: "</a:t>
            </a:r>
            <a:r>
              <a:rPr lang="he-IL" sz="1500" dirty="0">
                <a:solidFill>
                  <a:srgbClr val="002060"/>
                </a:solidFill>
              </a:rPr>
              <a:t>בקרב </a:t>
            </a:r>
            <a:r>
              <a:rPr lang="he-IL" sz="1500" dirty="0" err="1">
                <a:solidFill>
                  <a:srgbClr val="002060"/>
                </a:solidFill>
              </a:rPr>
              <a:t>אלהים</a:t>
            </a:r>
            <a:r>
              <a:rPr lang="he-IL" sz="1500" dirty="0">
                <a:solidFill>
                  <a:srgbClr val="002060"/>
                </a:solidFill>
              </a:rPr>
              <a:t> ישפוט</a:t>
            </a:r>
            <a:r>
              <a:rPr lang="he-IL" sz="1500" dirty="0"/>
              <a:t>".</a:t>
            </a:r>
          </a:p>
          <a:p>
            <a:pPr>
              <a:lnSpc>
                <a:spcPct val="120000"/>
              </a:lnSpc>
            </a:pPr>
            <a:endParaRPr lang="he-IL" sz="600" dirty="0"/>
          </a:p>
          <a:p>
            <a:pPr>
              <a:lnSpc>
                <a:spcPct val="120000"/>
              </a:lnSpc>
            </a:pPr>
            <a:r>
              <a:rPr lang="he-IL" sz="1500" dirty="0"/>
              <a:t>ומנין לשנים שיושבים </a:t>
            </a:r>
            <a:r>
              <a:rPr lang="he-IL" sz="1500" dirty="0" err="1"/>
              <a:t>ועוסקין</a:t>
            </a:r>
            <a:r>
              <a:rPr lang="he-IL" sz="1500" dirty="0"/>
              <a:t> בתורה ששכינה עמהם?  -  שנאמר: "</a:t>
            </a:r>
            <a:r>
              <a:rPr lang="he-IL" sz="1500" dirty="0">
                <a:solidFill>
                  <a:srgbClr val="002060"/>
                </a:solidFill>
              </a:rPr>
              <a:t>אָז נִדְבְּרוּ יִרְאֵי ה' אִישׁ אֶת רֵעֵהוּ </a:t>
            </a:r>
            <a:r>
              <a:rPr lang="he-IL" sz="1500" dirty="0" err="1">
                <a:solidFill>
                  <a:srgbClr val="002060"/>
                </a:solidFill>
              </a:rPr>
              <a:t>וַיַּקְשֵׁב</a:t>
            </a:r>
            <a:r>
              <a:rPr lang="he-IL" sz="1500" dirty="0">
                <a:solidFill>
                  <a:srgbClr val="002060"/>
                </a:solidFill>
              </a:rPr>
              <a:t> ה'</a:t>
            </a:r>
            <a:r>
              <a:rPr lang="he-IL" sz="1500" dirty="0"/>
              <a:t>" וגו'.</a:t>
            </a:r>
          </a:p>
          <a:p>
            <a:pPr>
              <a:lnSpc>
                <a:spcPct val="120000"/>
              </a:lnSpc>
            </a:pPr>
            <a:r>
              <a:rPr lang="he-IL" sz="1500" dirty="0"/>
              <a:t>        מאי "</a:t>
            </a:r>
            <a:r>
              <a:rPr lang="he-IL" sz="1500" dirty="0" err="1">
                <a:solidFill>
                  <a:srgbClr val="002060"/>
                </a:solidFill>
              </a:rPr>
              <a:t>ולחושבי</a:t>
            </a:r>
            <a:r>
              <a:rPr lang="he-IL" sz="1500" dirty="0">
                <a:solidFill>
                  <a:srgbClr val="002060"/>
                </a:solidFill>
              </a:rPr>
              <a:t> שמו</a:t>
            </a:r>
            <a:r>
              <a:rPr lang="he-IL" sz="1500" dirty="0"/>
              <a:t>"?</a:t>
            </a:r>
          </a:p>
          <a:p>
            <a:pPr>
              <a:lnSpc>
                <a:spcPct val="120000"/>
              </a:lnSpc>
            </a:pPr>
            <a:r>
              <a:rPr lang="he-IL" sz="1500" dirty="0"/>
              <a:t>        אמר רב אשי: חשב אדם לעשות מצוה ונאנס ולא </a:t>
            </a:r>
            <a:r>
              <a:rPr lang="he-IL" sz="1500" dirty="0" err="1"/>
              <a:t>עשאה</a:t>
            </a:r>
            <a:r>
              <a:rPr lang="he-IL" sz="1500" dirty="0"/>
              <a:t> - מעלה עליו הכתוב כאילו </a:t>
            </a:r>
            <a:r>
              <a:rPr lang="he-IL" sz="1500" dirty="0" err="1"/>
              <a:t>עשאה</a:t>
            </a:r>
            <a:r>
              <a:rPr lang="he-IL" sz="1500" dirty="0"/>
              <a:t>. </a:t>
            </a:r>
          </a:p>
          <a:p>
            <a:pPr>
              <a:lnSpc>
                <a:spcPct val="120000"/>
              </a:lnSpc>
            </a:pPr>
            <a:endParaRPr lang="he-IL" sz="600" dirty="0"/>
          </a:p>
          <a:p>
            <a:pPr>
              <a:lnSpc>
                <a:spcPct val="120000"/>
              </a:lnSpc>
            </a:pPr>
            <a:r>
              <a:rPr lang="he-IL" sz="1500" dirty="0"/>
              <a:t>ומנין שאפילו אחד שיושב ועוסק בתורה ששכינה עמו?  -  שנאמר: "</a:t>
            </a:r>
            <a:r>
              <a:rPr lang="he-IL" sz="1500" dirty="0">
                <a:solidFill>
                  <a:srgbClr val="002060"/>
                </a:solidFill>
              </a:rPr>
              <a:t>בכל המקום אשר אזכיר את שמי אבוא אליך </a:t>
            </a:r>
            <a:r>
              <a:rPr lang="he-IL" sz="1500" dirty="0" err="1">
                <a:solidFill>
                  <a:srgbClr val="002060"/>
                </a:solidFill>
              </a:rPr>
              <a:t>וברכתיך</a:t>
            </a:r>
            <a:r>
              <a:rPr lang="he-IL" sz="1500" dirty="0"/>
              <a:t>".</a:t>
            </a:r>
          </a:p>
          <a:p>
            <a:pPr>
              <a:lnSpc>
                <a:spcPct val="120000"/>
              </a:lnSpc>
            </a:pPr>
            <a:endParaRPr lang="he-IL" dirty="0"/>
          </a:p>
          <a:p>
            <a:pPr>
              <a:lnSpc>
                <a:spcPct val="120000"/>
              </a:lnSpc>
            </a:pPr>
            <a:r>
              <a:rPr lang="he-IL" sz="1500" dirty="0"/>
              <a:t>וכי מאחר </a:t>
            </a:r>
            <a:r>
              <a:rPr lang="he-IL" sz="1500" dirty="0" err="1"/>
              <a:t>דאפילו</a:t>
            </a:r>
            <a:r>
              <a:rPr lang="he-IL" sz="1500" dirty="0"/>
              <a:t> חד, תרי </a:t>
            </a:r>
            <a:r>
              <a:rPr lang="he-IL" sz="1500" dirty="0" err="1"/>
              <a:t>מבעיא</a:t>
            </a:r>
            <a:r>
              <a:rPr lang="he-IL" sz="1500" dirty="0"/>
              <a:t>? </a:t>
            </a:r>
          </a:p>
          <a:p>
            <a:pPr>
              <a:lnSpc>
                <a:spcPct val="120000"/>
              </a:lnSpc>
            </a:pPr>
            <a:r>
              <a:rPr lang="he-IL" sz="1500" dirty="0"/>
              <a:t>תרי מכתבן </a:t>
            </a:r>
            <a:r>
              <a:rPr lang="he-IL" sz="1500" dirty="0" err="1"/>
              <a:t>מלייהו</a:t>
            </a:r>
            <a:r>
              <a:rPr lang="he-IL" sz="1500" dirty="0"/>
              <a:t> בספר </a:t>
            </a:r>
            <a:r>
              <a:rPr lang="he-IL" sz="1500" dirty="0" err="1"/>
              <a:t>הזכרונות</a:t>
            </a:r>
            <a:r>
              <a:rPr lang="he-IL" sz="1500" dirty="0"/>
              <a:t>, חד לא מכתבן </a:t>
            </a:r>
            <a:r>
              <a:rPr lang="he-IL" sz="1500" dirty="0" err="1"/>
              <a:t>מליה</a:t>
            </a:r>
            <a:r>
              <a:rPr lang="he-IL" sz="1500" dirty="0"/>
              <a:t> בספר </a:t>
            </a:r>
            <a:r>
              <a:rPr lang="he-IL" sz="1500" dirty="0" err="1"/>
              <a:t>הזכרונות</a:t>
            </a:r>
            <a:r>
              <a:rPr lang="he-IL" sz="1500" dirty="0"/>
              <a:t>.</a:t>
            </a:r>
          </a:p>
          <a:p>
            <a:pPr>
              <a:lnSpc>
                <a:spcPct val="120000"/>
              </a:lnSpc>
            </a:pPr>
            <a:endParaRPr lang="he-IL" sz="600" dirty="0"/>
          </a:p>
          <a:p>
            <a:pPr>
              <a:lnSpc>
                <a:spcPct val="120000"/>
              </a:lnSpc>
            </a:pPr>
            <a:r>
              <a:rPr lang="he-IL" sz="1500" dirty="0"/>
              <a:t>וכי מאחר </a:t>
            </a:r>
            <a:r>
              <a:rPr lang="he-IL" sz="1500" dirty="0" err="1"/>
              <a:t>דאפי</a:t>
            </a:r>
            <a:r>
              <a:rPr lang="he-IL" sz="1500" dirty="0"/>
              <a:t>' תרי, </a:t>
            </a:r>
            <a:r>
              <a:rPr lang="he-IL" sz="1500" dirty="0" err="1"/>
              <a:t>תלתא</a:t>
            </a:r>
            <a:r>
              <a:rPr lang="he-IL" sz="1500" dirty="0"/>
              <a:t> </a:t>
            </a:r>
            <a:r>
              <a:rPr lang="he-IL" sz="1500" dirty="0" err="1"/>
              <a:t>מבעיא</a:t>
            </a:r>
            <a:r>
              <a:rPr lang="he-IL" sz="1500" dirty="0"/>
              <a:t>? </a:t>
            </a:r>
          </a:p>
          <a:p>
            <a:pPr>
              <a:lnSpc>
                <a:spcPct val="120000"/>
              </a:lnSpc>
            </a:pPr>
            <a:r>
              <a:rPr lang="he-IL" sz="1500" dirty="0"/>
              <a:t>מהו </a:t>
            </a:r>
            <a:r>
              <a:rPr lang="he-IL" sz="1500" dirty="0" err="1"/>
              <a:t>דתימא</a:t>
            </a:r>
            <a:r>
              <a:rPr lang="he-IL" sz="1500" dirty="0"/>
              <a:t> </a:t>
            </a:r>
            <a:r>
              <a:rPr lang="he-IL" sz="1500" dirty="0" err="1"/>
              <a:t>דינא</a:t>
            </a:r>
            <a:r>
              <a:rPr lang="he-IL" sz="1500" dirty="0"/>
              <a:t> שלמא בעלמא הוא ולא </a:t>
            </a:r>
            <a:r>
              <a:rPr lang="he-IL" sz="1500" dirty="0" err="1"/>
              <a:t>אתיא</a:t>
            </a:r>
            <a:r>
              <a:rPr lang="he-IL" sz="1500" dirty="0"/>
              <a:t> שכינה, </a:t>
            </a:r>
            <a:r>
              <a:rPr lang="he-IL" sz="1500" dirty="0" err="1"/>
              <a:t>קמ"ל</a:t>
            </a:r>
            <a:r>
              <a:rPr lang="he-IL" sz="1500" dirty="0"/>
              <a:t> </a:t>
            </a:r>
            <a:r>
              <a:rPr lang="he-IL" sz="1500" dirty="0" err="1"/>
              <a:t>דדינא</a:t>
            </a:r>
            <a:r>
              <a:rPr lang="he-IL" sz="1500" dirty="0"/>
              <a:t> </a:t>
            </a:r>
            <a:r>
              <a:rPr lang="he-IL" sz="1500" dirty="0" err="1"/>
              <a:t>נמי</a:t>
            </a:r>
            <a:r>
              <a:rPr lang="he-IL" sz="1500" dirty="0"/>
              <a:t> היינו תורה.</a:t>
            </a:r>
          </a:p>
          <a:p>
            <a:pPr>
              <a:lnSpc>
                <a:spcPct val="120000"/>
              </a:lnSpc>
            </a:pPr>
            <a:endParaRPr lang="he-IL" sz="600" dirty="0"/>
          </a:p>
          <a:p>
            <a:pPr>
              <a:lnSpc>
                <a:spcPct val="120000"/>
              </a:lnSpc>
            </a:pPr>
            <a:r>
              <a:rPr lang="he-IL" sz="1500" dirty="0"/>
              <a:t>וכי מאחר </a:t>
            </a:r>
            <a:r>
              <a:rPr lang="he-IL" sz="1500" dirty="0" err="1"/>
              <a:t>דאפי</a:t>
            </a:r>
            <a:r>
              <a:rPr lang="he-IL" sz="1500" dirty="0"/>
              <a:t>' </a:t>
            </a:r>
            <a:r>
              <a:rPr lang="he-IL" sz="1500" dirty="0" err="1"/>
              <a:t>תלתא</a:t>
            </a:r>
            <a:r>
              <a:rPr lang="he-IL" sz="1500" dirty="0"/>
              <a:t>, עשרה </a:t>
            </a:r>
            <a:r>
              <a:rPr lang="he-IL" sz="1500" dirty="0" err="1"/>
              <a:t>מבעיא</a:t>
            </a:r>
            <a:r>
              <a:rPr lang="he-IL" sz="1500" dirty="0"/>
              <a:t>? </a:t>
            </a:r>
          </a:p>
          <a:p>
            <a:pPr>
              <a:lnSpc>
                <a:spcPct val="120000"/>
              </a:lnSpc>
            </a:pPr>
            <a:r>
              <a:rPr lang="he-IL" sz="1500" dirty="0"/>
              <a:t>עשרה - קדמה שכינה </a:t>
            </a:r>
            <a:r>
              <a:rPr lang="he-IL" sz="1500" dirty="0" err="1"/>
              <a:t>ואתיא</a:t>
            </a:r>
            <a:r>
              <a:rPr lang="he-IL" sz="1500" dirty="0"/>
              <a:t>, </a:t>
            </a:r>
            <a:r>
              <a:rPr lang="he-IL" sz="1500" dirty="0" err="1"/>
              <a:t>תלתא</a:t>
            </a:r>
            <a:r>
              <a:rPr lang="he-IL" sz="1500" dirty="0"/>
              <a:t> - עד </a:t>
            </a:r>
            <a:r>
              <a:rPr lang="he-IL" sz="1500" dirty="0" err="1"/>
              <a:t>דיתבי</a:t>
            </a:r>
            <a:r>
              <a:rPr lang="he-IL" sz="1500" dirty="0"/>
              <a:t>.</a:t>
            </a:r>
            <a:endParaRPr lang="he-IL" sz="1500" dirty="0">
              <a:solidFill>
                <a:srgbClr val="F79646">
                  <a:lumMod val="50000"/>
                </a:srgbClr>
              </a:solidFill>
            </a:endParaRP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א</a:t>
            </a:r>
          </a:p>
        </p:txBody>
      </p:sp>
      <p:sp>
        <p:nvSpPr>
          <p:cNvPr id="6" name="TextBox 5">
            <a:extLst>
              <a:ext uri="{FF2B5EF4-FFF2-40B4-BE49-F238E27FC236}">
                <a16:creationId xmlns:a16="http://schemas.microsoft.com/office/drawing/2014/main" id="{786C3CE3-FE01-452B-A605-BDF2BB5FDA82}"/>
              </a:ext>
            </a:extLst>
          </p:cNvPr>
          <p:cNvSpPr txBox="1"/>
          <p:nvPr/>
        </p:nvSpPr>
        <p:spPr>
          <a:xfrm>
            <a:off x="8783567" y="126766"/>
            <a:ext cx="359544" cy="1938992"/>
          </a:xfrm>
          <a:prstGeom prst="rect">
            <a:avLst/>
          </a:prstGeom>
          <a:noFill/>
        </p:spPr>
        <p:txBody>
          <a:bodyPr wrap="square" rtlCol="1">
            <a:spAutoFit/>
          </a:bodyPr>
          <a:lstStyle/>
          <a:p>
            <a:r>
              <a:rPr lang="he-IL" sz="1400" dirty="0"/>
              <a:t>④</a:t>
            </a:r>
          </a:p>
          <a:p>
            <a:endParaRPr lang="he-IL" sz="1400" dirty="0"/>
          </a:p>
          <a:p>
            <a:endParaRPr lang="he-IL" sz="1400" dirty="0"/>
          </a:p>
          <a:p>
            <a:endParaRPr lang="he-IL" sz="1400" dirty="0"/>
          </a:p>
          <a:p>
            <a:endParaRPr lang="he-IL" sz="1400" dirty="0"/>
          </a:p>
          <a:p>
            <a:endParaRPr lang="he-IL" sz="1050" dirty="0"/>
          </a:p>
          <a:p>
            <a:endParaRPr lang="he-IL" sz="1400" dirty="0"/>
          </a:p>
          <a:p>
            <a:r>
              <a:rPr lang="he-IL" sz="1500" dirty="0"/>
              <a:t>❶</a:t>
            </a:r>
          </a:p>
          <a:p>
            <a:endParaRPr lang="he-IL" sz="800" dirty="0"/>
          </a:p>
        </p:txBody>
      </p:sp>
      <p:sp>
        <p:nvSpPr>
          <p:cNvPr id="7" name="הסבר מלבני מעוגל 6">
            <a:extLst>
              <a:ext uri="{FF2B5EF4-FFF2-40B4-BE49-F238E27FC236}">
                <a16:creationId xmlns:a16="http://schemas.microsoft.com/office/drawing/2014/main" id="{9D88B7E9-5671-4807-8AC4-15EF6B1164BC}"/>
              </a:ext>
            </a:extLst>
          </p:cNvPr>
          <p:cNvSpPr/>
          <p:nvPr/>
        </p:nvSpPr>
        <p:spPr>
          <a:xfrm>
            <a:off x="179512" y="2298174"/>
            <a:ext cx="2284800" cy="720080"/>
          </a:xfrm>
          <a:prstGeom prst="wedgeRoundRectCallout">
            <a:avLst>
              <a:gd name="adj1" fmla="val 54432"/>
              <a:gd name="adj2" fmla="val 5070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100" dirty="0">
                <a:solidFill>
                  <a:prstClr val="black"/>
                </a:solidFill>
              </a:rPr>
              <a:t>אָז נִדְבְּרוּ יִרְאֵי ה' אִישׁ אֶת רֵעֵהוּ </a:t>
            </a:r>
            <a:r>
              <a:rPr lang="he-IL" sz="1100" dirty="0" err="1">
                <a:solidFill>
                  <a:prstClr val="black"/>
                </a:solidFill>
              </a:rPr>
              <a:t>וַיַּקְשֵׁב</a:t>
            </a:r>
            <a:r>
              <a:rPr lang="he-IL" sz="1100" dirty="0">
                <a:solidFill>
                  <a:prstClr val="black"/>
                </a:solidFill>
              </a:rPr>
              <a:t> ה' וַיִּשְׁמָע </a:t>
            </a:r>
            <a:r>
              <a:rPr lang="he-IL" sz="1100" dirty="0" err="1">
                <a:solidFill>
                  <a:prstClr val="black"/>
                </a:solidFill>
              </a:rPr>
              <a:t>וַיִּכָּתֵב</a:t>
            </a:r>
            <a:r>
              <a:rPr lang="he-IL" sz="1100" dirty="0">
                <a:solidFill>
                  <a:prstClr val="black"/>
                </a:solidFill>
              </a:rPr>
              <a:t> סֵפֶר </a:t>
            </a:r>
            <a:r>
              <a:rPr lang="he-IL" sz="1100" dirty="0" err="1">
                <a:solidFill>
                  <a:prstClr val="black"/>
                </a:solidFill>
              </a:rPr>
              <a:t>זִכָּרוֹן</a:t>
            </a:r>
            <a:r>
              <a:rPr lang="he-IL" sz="1100" dirty="0">
                <a:solidFill>
                  <a:prstClr val="black"/>
                </a:solidFill>
              </a:rPr>
              <a:t> לְפָנָיו לְיִרְאֵי ה' וּלְחֹשְׁבֵי שְׁמוֹ</a:t>
            </a:r>
          </a:p>
        </p:txBody>
      </p:sp>
    </p:spTree>
    <p:extLst>
      <p:ext uri="{BB962C8B-B14F-4D97-AF65-F5344CB8AC3E}">
        <p14:creationId xmlns:p14="http://schemas.microsoft.com/office/powerpoint/2010/main" val="183236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wipe(right)">
                                      <p:cBhvr>
                                        <p:cTn id="10" dur="500"/>
                                        <p:tgtEl>
                                          <p:spTgt spid="4">
                                            <p:txEl>
                                              <p:pRg st="5" end="5"/>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wipe(right)">
                                      <p:cBhvr>
                                        <p:cTn id="13" dur="500"/>
                                        <p:tgtEl>
                                          <p:spTgt spid="4">
                                            <p:txEl>
                                              <p:pRg st="7" end="7"/>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wipe(right)">
                                      <p:cBhvr>
                                        <p:cTn id="16" dur="500"/>
                                        <p:tgtEl>
                                          <p:spTgt spid="4">
                                            <p:txEl>
                                              <p:pRg st="9" end="9"/>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Effect transition="in" filter="wipe(right)">
                                      <p:cBhvr>
                                        <p:cTn id="19" dur="500"/>
                                        <p:tgtEl>
                                          <p:spTgt spid="4">
                                            <p:txEl>
                                              <p:pRg st="11" end="11"/>
                                            </p:txEl>
                                          </p:spTgt>
                                        </p:tgtEl>
                                      </p:cBhvr>
                                    </p:animEffect>
                                  </p:childTnLst>
                                </p:cTn>
                              </p:par>
                              <p:par>
                                <p:cTn id="20" presetID="22" presetClass="entr" presetSubtype="2" fill="hold" nodeType="withEffect">
                                  <p:stCondLst>
                                    <p:cond delay="0"/>
                                  </p:stCondLst>
                                  <p:childTnLst>
                                    <p:set>
                                      <p:cBhvr>
                                        <p:cTn id="21" dur="1" fill="hold">
                                          <p:stCondLst>
                                            <p:cond delay="0"/>
                                          </p:stCondLst>
                                        </p:cTn>
                                        <p:tgtEl>
                                          <p:spTgt spid="4">
                                            <p:txEl>
                                              <p:pRg st="13" end="13"/>
                                            </p:txEl>
                                          </p:spTgt>
                                        </p:tgtEl>
                                        <p:attrNameLst>
                                          <p:attrName>style.visibility</p:attrName>
                                        </p:attrNameLst>
                                      </p:cBhvr>
                                      <p:to>
                                        <p:strVal val="visible"/>
                                      </p:to>
                                    </p:set>
                                    <p:animEffect transition="in" filter="wipe(right)">
                                      <p:cBhvr>
                                        <p:cTn id="22" dur="500"/>
                                        <p:tgtEl>
                                          <p:spTgt spid="4">
                                            <p:txEl>
                                              <p:pRg st="13" end="13"/>
                                            </p:txEl>
                                          </p:spTgt>
                                        </p:tgtEl>
                                      </p:cBhvr>
                                    </p:animEffect>
                                  </p:childTnLst>
                                </p:cTn>
                              </p:par>
                              <p:par>
                                <p:cTn id="23" presetID="22" presetClass="entr" presetSubtype="2" fill="hold" nodeType="withEffect">
                                  <p:stCondLst>
                                    <p:cond delay="0"/>
                                  </p:stCondLst>
                                  <p:childTnLst>
                                    <p:set>
                                      <p:cBhvr>
                                        <p:cTn id="24" dur="1" fill="hold">
                                          <p:stCondLst>
                                            <p:cond delay="0"/>
                                          </p:stCondLst>
                                        </p:cTn>
                                        <p:tgtEl>
                                          <p:spTgt spid="4">
                                            <p:txEl>
                                              <p:pRg st="14" end="14"/>
                                            </p:txEl>
                                          </p:spTgt>
                                        </p:tgtEl>
                                        <p:attrNameLst>
                                          <p:attrName>style.visibility</p:attrName>
                                        </p:attrNameLst>
                                      </p:cBhvr>
                                      <p:to>
                                        <p:strVal val="visible"/>
                                      </p:to>
                                    </p:set>
                                    <p:animEffect transition="in" filter="wipe(right)">
                                      <p:cBhvr>
                                        <p:cTn id="25" dur="500"/>
                                        <p:tgtEl>
                                          <p:spTgt spid="4">
                                            <p:txEl>
                                              <p:pRg st="14" end="14"/>
                                            </p:txEl>
                                          </p:spTgt>
                                        </p:tgtEl>
                                      </p:cBhvr>
                                    </p:animEffect>
                                  </p:childTnLst>
                                </p:cTn>
                              </p:par>
                              <p:par>
                                <p:cTn id="26" presetID="22" presetClass="entr" presetSubtype="2" fill="hold" nodeType="withEffect">
                                  <p:stCondLst>
                                    <p:cond delay="0"/>
                                  </p:stCondLst>
                                  <p:childTnLst>
                                    <p:set>
                                      <p:cBhvr>
                                        <p:cTn id="27" dur="1" fill="hold">
                                          <p:stCondLst>
                                            <p:cond delay="0"/>
                                          </p:stCondLst>
                                        </p:cTn>
                                        <p:tgtEl>
                                          <p:spTgt spid="4">
                                            <p:txEl>
                                              <p:pRg st="15" end="15"/>
                                            </p:txEl>
                                          </p:spTgt>
                                        </p:tgtEl>
                                        <p:attrNameLst>
                                          <p:attrName>style.visibility</p:attrName>
                                        </p:attrNameLst>
                                      </p:cBhvr>
                                      <p:to>
                                        <p:strVal val="visible"/>
                                      </p:to>
                                    </p:set>
                                    <p:animEffect transition="in" filter="wipe(right)">
                                      <p:cBhvr>
                                        <p:cTn id="28" dur="500"/>
                                        <p:tgtEl>
                                          <p:spTgt spid="4">
                                            <p:txEl>
                                              <p:pRg st="15" end="15"/>
                                            </p:txEl>
                                          </p:spTgt>
                                        </p:tgtEl>
                                      </p:cBhvr>
                                    </p:animEffect>
                                  </p:childTnLst>
                                </p:cTn>
                              </p:par>
                              <p:par>
                                <p:cTn id="29" presetID="22" presetClass="entr" presetSubtype="2" fill="hold" nodeType="withEffect">
                                  <p:stCondLst>
                                    <p:cond delay="0"/>
                                  </p:stCondLst>
                                  <p:childTnLst>
                                    <p:set>
                                      <p:cBhvr>
                                        <p:cTn id="30" dur="1" fill="hold">
                                          <p:stCondLst>
                                            <p:cond delay="0"/>
                                          </p:stCondLst>
                                        </p:cTn>
                                        <p:tgtEl>
                                          <p:spTgt spid="4">
                                            <p:txEl>
                                              <p:pRg st="17" end="17"/>
                                            </p:txEl>
                                          </p:spTgt>
                                        </p:tgtEl>
                                        <p:attrNameLst>
                                          <p:attrName>style.visibility</p:attrName>
                                        </p:attrNameLst>
                                      </p:cBhvr>
                                      <p:to>
                                        <p:strVal val="visible"/>
                                      </p:to>
                                    </p:set>
                                    <p:animEffect transition="in" filter="wipe(right)">
                                      <p:cBhvr>
                                        <p:cTn id="31" dur="500"/>
                                        <p:tgtEl>
                                          <p:spTgt spid="4">
                                            <p:txEl>
                                              <p:pRg st="17" end="17"/>
                                            </p:txEl>
                                          </p:spTgt>
                                        </p:tgtEl>
                                      </p:cBhvr>
                                    </p:animEffect>
                                  </p:childTnLst>
                                </p:cTn>
                              </p:par>
                              <p:par>
                                <p:cTn id="32" presetID="22" presetClass="entr" presetSubtype="2" fill="hold" nodeType="withEffect">
                                  <p:stCondLst>
                                    <p:cond delay="0"/>
                                  </p:stCondLst>
                                  <p:childTnLst>
                                    <p:set>
                                      <p:cBhvr>
                                        <p:cTn id="33" dur="1" fill="hold">
                                          <p:stCondLst>
                                            <p:cond delay="0"/>
                                          </p:stCondLst>
                                        </p:cTn>
                                        <p:tgtEl>
                                          <p:spTgt spid="4">
                                            <p:txEl>
                                              <p:pRg st="19" end="19"/>
                                            </p:txEl>
                                          </p:spTgt>
                                        </p:tgtEl>
                                        <p:attrNameLst>
                                          <p:attrName>style.visibility</p:attrName>
                                        </p:attrNameLst>
                                      </p:cBhvr>
                                      <p:to>
                                        <p:strVal val="visible"/>
                                      </p:to>
                                    </p:set>
                                    <p:animEffect transition="in" filter="wipe(right)">
                                      <p:cBhvr>
                                        <p:cTn id="34" dur="500"/>
                                        <p:tgtEl>
                                          <p:spTgt spid="4">
                                            <p:txEl>
                                              <p:pRg st="19" end="19"/>
                                            </p:txEl>
                                          </p:spTgt>
                                        </p:tgtEl>
                                      </p:cBhvr>
                                    </p:animEffect>
                                  </p:childTnLst>
                                </p:cTn>
                              </p:par>
                              <p:par>
                                <p:cTn id="35" presetID="22" presetClass="entr" presetSubtype="2" fill="hold" nodeType="withEffect">
                                  <p:stCondLst>
                                    <p:cond delay="0"/>
                                  </p:stCondLst>
                                  <p:childTnLst>
                                    <p:set>
                                      <p:cBhvr>
                                        <p:cTn id="36" dur="1" fill="hold">
                                          <p:stCondLst>
                                            <p:cond delay="0"/>
                                          </p:stCondLst>
                                        </p:cTn>
                                        <p:tgtEl>
                                          <p:spTgt spid="4">
                                            <p:txEl>
                                              <p:pRg st="20" end="20"/>
                                            </p:txEl>
                                          </p:spTgt>
                                        </p:tgtEl>
                                        <p:attrNameLst>
                                          <p:attrName>style.visibility</p:attrName>
                                        </p:attrNameLst>
                                      </p:cBhvr>
                                      <p:to>
                                        <p:strVal val="visible"/>
                                      </p:to>
                                    </p:set>
                                    <p:animEffect transition="in" filter="wipe(right)">
                                      <p:cBhvr>
                                        <p:cTn id="37" dur="500"/>
                                        <p:tgtEl>
                                          <p:spTgt spid="4">
                                            <p:txEl>
                                              <p:pRg st="20" end="20"/>
                                            </p:txEl>
                                          </p:spTgt>
                                        </p:tgtEl>
                                      </p:cBhvr>
                                    </p:animEffect>
                                  </p:childTnLst>
                                </p:cTn>
                              </p:par>
                              <p:par>
                                <p:cTn id="38" presetID="22" presetClass="entr" presetSubtype="2" fill="hold" nodeType="withEffect">
                                  <p:stCondLst>
                                    <p:cond delay="0"/>
                                  </p:stCondLst>
                                  <p:childTnLst>
                                    <p:set>
                                      <p:cBhvr>
                                        <p:cTn id="39" dur="1" fill="hold">
                                          <p:stCondLst>
                                            <p:cond delay="0"/>
                                          </p:stCondLst>
                                        </p:cTn>
                                        <p:tgtEl>
                                          <p:spTgt spid="4">
                                            <p:txEl>
                                              <p:pRg st="22" end="22"/>
                                            </p:txEl>
                                          </p:spTgt>
                                        </p:tgtEl>
                                        <p:attrNameLst>
                                          <p:attrName>style.visibility</p:attrName>
                                        </p:attrNameLst>
                                      </p:cBhvr>
                                      <p:to>
                                        <p:strVal val="visible"/>
                                      </p:to>
                                    </p:set>
                                    <p:animEffect transition="in" filter="wipe(right)">
                                      <p:cBhvr>
                                        <p:cTn id="40" dur="500"/>
                                        <p:tgtEl>
                                          <p:spTgt spid="4">
                                            <p:txEl>
                                              <p:pRg st="22" end="22"/>
                                            </p:txEl>
                                          </p:spTgt>
                                        </p:tgtEl>
                                      </p:cBhvr>
                                    </p:animEffect>
                                  </p:childTnLst>
                                </p:cTn>
                              </p:par>
                              <p:par>
                                <p:cTn id="41" presetID="22" presetClass="entr" presetSubtype="2" fill="hold" nodeType="withEffect">
                                  <p:stCondLst>
                                    <p:cond delay="0"/>
                                  </p:stCondLst>
                                  <p:childTnLst>
                                    <p:set>
                                      <p:cBhvr>
                                        <p:cTn id="42" dur="1" fill="hold">
                                          <p:stCondLst>
                                            <p:cond delay="0"/>
                                          </p:stCondLst>
                                        </p:cTn>
                                        <p:tgtEl>
                                          <p:spTgt spid="4">
                                            <p:txEl>
                                              <p:pRg st="23" end="23"/>
                                            </p:txEl>
                                          </p:spTgt>
                                        </p:tgtEl>
                                        <p:attrNameLst>
                                          <p:attrName>style.visibility</p:attrName>
                                        </p:attrNameLst>
                                      </p:cBhvr>
                                      <p:to>
                                        <p:strVal val="visible"/>
                                      </p:to>
                                    </p:set>
                                    <p:animEffect transition="in" filter="wipe(right)">
                                      <p:cBhvr>
                                        <p:cTn id="43" dur="500"/>
                                        <p:tgtEl>
                                          <p:spTgt spid="4">
                                            <p:txEl>
                                              <p:pRg st="23" end="23"/>
                                            </p:txEl>
                                          </p:spTgt>
                                        </p:tgtEl>
                                      </p:cBhvr>
                                    </p:animEffect>
                                  </p:childTnLst>
                                </p:cTn>
                              </p:par>
                              <p:par>
                                <p:cTn id="44" presetID="22" presetClass="entr" presetSubtype="2" fill="hold" nodeType="withEffect">
                                  <p:stCondLst>
                                    <p:cond delay="0"/>
                                  </p:stCondLst>
                                  <p:childTnLst>
                                    <p:set>
                                      <p:cBhvr>
                                        <p:cTn id="45" dur="1" fill="hold">
                                          <p:stCondLst>
                                            <p:cond delay="0"/>
                                          </p:stCondLst>
                                        </p:cTn>
                                        <p:tgtEl>
                                          <p:spTgt spid="4">
                                            <p:txEl>
                                              <p:pRg st="25" end="25"/>
                                            </p:txEl>
                                          </p:spTgt>
                                        </p:tgtEl>
                                        <p:attrNameLst>
                                          <p:attrName>style.visibility</p:attrName>
                                        </p:attrNameLst>
                                      </p:cBhvr>
                                      <p:to>
                                        <p:strVal val="visible"/>
                                      </p:to>
                                    </p:set>
                                    <p:animEffect transition="in" filter="wipe(right)">
                                      <p:cBhvr>
                                        <p:cTn id="46" dur="500"/>
                                        <p:tgtEl>
                                          <p:spTgt spid="4">
                                            <p:txEl>
                                              <p:pRg st="25" end="25"/>
                                            </p:txEl>
                                          </p:spTgt>
                                        </p:tgtEl>
                                      </p:cBhvr>
                                    </p:animEffect>
                                  </p:childTnLst>
                                </p:cTn>
                              </p:par>
                              <p:par>
                                <p:cTn id="47" presetID="22" presetClass="entr" presetSubtype="2" fill="hold" nodeType="withEffect">
                                  <p:stCondLst>
                                    <p:cond delay="0"/>
                                  </p:stCondLst>
                                  <p:childTnLst>
                                    <p:set>
                                      <p:cBhvr>
                                        <p:cTn id="48" dur="1" fill="hold">
                                          <p:stCondLst>
                                            <p:cond delay="0"/>
                                          </p:stCondLst>
                                        </p:cTn>
                                        <p:tgtEl>
                                          <p:spTgt spid="4">
                                            <p:txEl>
                                              <p:pRg st="26" end="26"/>
                                            </p:txEl>
                                          </p:spTgt>
                                        </p:tgtEl>
                                        <p:attrNameLst>
                                          <p:attrName>style.visibility</p:attrName>
                                        </p:attrNameLst>
                                      </p:cBhvr>
                                      <p:to>
                                        <p:strVal val="visible"/>
                                      </p:to>
                                    </p:set>
                                    <p:animEffect transition="in" filter="wipe(right)">
                                      <p:cBhvr>
                                        <p:cTn id="49" dur="500"/>
                                        <p:tgtEl>
                                          <p:spTgt spid="4">
                                            <p:txEl>
                                              <p:pRg st="26" end="26"/>
                                            </p:txEl>
                                          </p:spTgt>
                                        </p:tgtEl>
                                      </p:cBhvr>
                                    </p:animEffect>
                                  </p:childTnLst>
                                </p:cTn>
                              </p:par>
                              <p:par>
                                <p:cTn id="50" presetID="22" presetClass="entr" presetSubtype="2" fill="hold" nodeType="with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wipe(right)">
                                      <p:cBhvr>
                                        <p:cTn id="5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502440" y="75869"/>
            <a:ext cx="7174016" cy="6380721"/>
          </a:xfrm>
          <a:prstGeom prst="rect">
            <a:avLst/>
          </a:prstGeom>
          <a:noFill/>
        </p:spPr>
        <p:txBody>
          <a:bodyPr wrap="square" rtlCol="1">
            <a:spAutoFit/>
          </a:bodyPr>
          <a:lstStyle/>
          <a:p>
            <a:pPr>
              <a:lnSpc>
                <a:spcPct val="120000"/>
              </a:lnSpc>
            </a:pPr>
            <a:r>
              <a:rPr lang="he-IL" sz="1600" dirty="0" err="1"/>
              <a:t>א''ר</a:t>
            </a:r>
            <a:r>
              <a:rPr lang="he-IL" sz="1600" dirty="0"/>
              <a:t> אבין בר רב </a:t>
            </a:r>
            <a:r>
              <a:rPr lang="he-IL" sz="1600" dirty="0" err="1"/>
              <a:t>אדא</a:t>
            </a:r>
            <a:r>
              <a:rPr lang="he-IL" sz="1600" dirty="0"/>
              <a:t> </a:t>
            </a:r>
            <a:r>
              <a:rPr lang="he-IL" sz="1600" dirty="0" err="1"/>
              <a:t>א"ר</a:t>
            </a:r>
            <a:r>
              <a:rPr lang="he-IL" sz="1600" dirty="0"/>
              <a:t> יצחק: </a:t>
            </a:r>
          </a:p>
          <a:p>
            <a:pPr>
              <a:lnSpc>
                <a:spcPct val="120000"/>
              </a:lnSpc>
            </a:pPr>
            <a:r>
              <a:rPr lang="he-IL" sz="1600" dirty="0"/>
              <a:t>מנין שהקב"ה מניח תפילין? </a:t>
            </a:r>
          </a:p>
          <a:p>
            <a:pPr>
              <a:lnSpc>
                <a:spcPct val="120000"/>
              </a:lnSpc>
            </a:pPr>
            <a:r>
              <a:rPr lang="he-IL" sz="1600" dirty="0"/>
              <a:t>שנאמר: "</a:t>
            </a:r>
            <a:r>
              <a:rPr lang="he-IL" sz="1600" dirty="0">
                <a:solidFill>
                  <a:srgbClr val="002060"/>
                </a:solidFill>
              </a:rPr>
              <a:t>נִשְׁבַּע ה' בִּימִינוֹ וּבִזְרוֹעַ עֻזּוֹ</a:t>
            </a:r>
            <a:r>
              <a:rPr lang="he-IL" sz="1600" dirty="0"/>
              <a:t>" -</a:t>
            </a:r>
          </a:p>
          <a:p>
            <a:pPr>
              <a:lnSpc>
                <a:spcPct val="120000"/>
              </a:lnSpc>
            </a:pPr>
            <a:r>
              <a:rPr lang="he-IL" sz="1600" dirty="0"/>
              <a:t>"</a:t>
            </a:r>
            <a:r>
              <a:rPr lang="he-IL" sz="1600" dirty="0">
                <a:solidFill>
                  <a:srgbClr val="002060"/>
                </a:solidFill>
              </a:rPr>
              <a:t>בימינו</a:t>
            </a:r>
            <a:r>
              <a:rPr lang="he-IL" sz="1600" dirty="0"/>
              <a:t>" - זו תורה, שנאמר: "</a:t>
            </a:r>
            <a:r>
              <a:rPr lang="he-IL" sz="1600" dirty="0">
                <a:solidFill>
                  <a:srgbClr val="002060"/>
                </a:solidFill>
              </a:rPr>
              <a:t>מימינו אש דת למו</a:t>
            </a:r>
            <a:r>
              <a:rPr lang="he-IL" sz="1600" dirty="0"/>
              <a:t>",</a:t>
            </a:r>
          </a:p>
          <a:p>
            <a:pPr>
              <a:lnSpc>
                <a:spcPct val="120000"/>
              </a:lnSpc>
            </a:pPr>
            <a:r>
              <a:rPr lang="he-IL" sz="1600" dirty="0"/>
              <a:t>"</a:t>
            </a:r>
            <a:r>
              <a:rPr lang="he-IL" sz="1600" dirty="0">
                <a:solidFill>
                  <a:srgbClr val="002060"/>
                </a:solidFill>
              </a:rPr>
              <a:t>ובזרוע עוזו</a:t>
            </a:r>
            <a:r>
              <a:rPr lang="he-IL" sz="1600" dirty="0"/>
              <a:t>" - אלו תפילין, שנאמר: "</a:t>
            </a:r>
            <a:r>
              <a:rPr lang="he-IL" sz="1600" dirty="0">
                <a:solidFill>
                  <a:srgbClr val="002060"/>
                </a:solidFill>
              </a:rPr>
              <a:t>ה' עוז לעמו </a:t>
            </a:r>
            <a:r>
              <a:rPr lang="he-IL" sz="1600" dirty="0" err="1">
                <a:solidFill>
                  <a:srgbClr val="002060"/>
                </a:solidFill>
              </a:rPr>
              <a:t>יתן</a:t>
            </a:r>
            <a:r>
              <a:rPr lang="he-IL" sz="1600" dirty="0"/>
              <a:t>".</a:t>
            </a:r>
          </a:p>
          <a:p>
            <a:pPr>
              <a:lnSpc>
                <a:spcPct val="120000"/>
              </a:lnSpc>
            </a:pPr>
            <a:endParaRPr lang="he-IL" sz="400" dirty="0"/>
          </a:p>
          <a:p>
            <a:pPr>
              <a:lnSpc>
                <a:spcPct val="120000"/>
              </a:lnSpc>
            </a:pPr>
            <a:r>
              <a:rPr lang="he-IL" sz="1600" dirty="0"/>
              <a:t>      ומנין שהתפילין עוז הם לישראל? </a:t>
            </a:r>
          </a:p>
          <a:p>
            <a:pPr>
              <a:lnSpc>
                <a:spcPct val="120000"/>
              </a:lnSpc>
            </a:pPr>
            <a:r>
              <a:rPr lang="he-IL" sz="1600" dirty="0"/>
              <a:t>      </a:t>
            </a:r>
            <a:r>
              <a:rPr lang="he-IL" sz="1600" dirty="0" err="1"/>
              <a:t>דכתי</a:t>
            </a:r>
            <a:r>
              <a:rPr lang="he-IL" sz="1600" dirty="0"/>
              <a:t>': "</a:t>
            </a:r>
            <a:r>
              <a:rPr lang="he-IL" sz="1600" dirty="0">
                <a:solidFill>
                  <a:srgbClr val="002060"/>
                </a:solidFill>
              </a:rPr>
              <a:t>וראו כל עמי הארץ כי שם ה' נקרא עליך ויראו ממך</a:t>
            </a:r>
            <a:r>
              <a:rPr lang="he-IL" sz="1600" dirty="0"/>
              <a:t>", </a:t>
            </a:r>
          </a:p>
          <a:p>
            <a:pPr>
              <a:lnSpc>
                <a:spcPct val="120000"/>
              </a:lnSpc>
            </a:pPr>
            <a:r>
              <a:rPr lang="he-IL" sz="1600" dirty="0"/>
              <a:t>      ותניא: </a:t>
            </a:r>
            <a:r>
              <a:rPr lang="he-IL" sz="1600" dirty="0">
                <a:solidFill>
                  <a:srgbClr val="F79646">
                    <a:lumMod val="50000"/>
                  </a:srgbClr>
                </a:solidFill>
              </a:rPr>
              <a:t>ר' אליעזר הגדול אומר: אלו תפילין שבראש. </a:t>
            </a:r>
          </a:p>
          <a:p>
            <a:pPr>
              <a:lnSpc>
                <a:spcPct val="120000"/>
              </a:lnSpc>
            </a:pPr>
            <a:endParaRPr lang="he-IL" sz="2400" dirty="0"/>
          </a:p>
          <a:p>
            <a:pPr>
              <a:lnSpc>
                <a:spcPct val="120000"/>
              </a:lnSpc>
            </a:pPr>
            <a:r>
              <a:rPr lang="he-IL" sz="1600" dirty="0" err="1"/>
              <a:t>א''ל</a:t>
            </a:r>
            <a:r>
              <a:rPr lang="he-IL" sz="1600" dirty="0"/>
              <a:t> רב נחמן בר יצחק לרב </a:t>
            </a:r>
            <a:r>
              <a:rPr lang="he-IL" sz="1600" dirty="0" err="1"/>
              <a:t>חייא</a:t>
            </a:r>
            <a:r>
              <a:rPr lang="he-IL" sz="1600" dirty="0"/>
              <a:t> בר אבין:  </a:t>
            </a:r>
          </a:p>
          <a:p>
            <a:pPr>
              <a:lnSpc>
                <a:spcPct val="120000"/>
              </a:lnSpc>
            </a:pPr>
            <a:r>
              <a:rPr lang="he-IL" sz="1600" dirty="0"/>
              <a:t>הני תפילין </a:t>
            </a:r>
            <a:r>
              <a:rPr lang="he-IL" sz="1600" dirty="0" err="1"/>
              <a:t>דמרי</a:t>
            </a:r>
            <a:r>
              <a:rPr lang="he-IL" sz="1600" dirty="0"/>
              <a:t> עלמא - מה כתיב בהו? </a:t>
            </a:r>
          </a:p>
          <a:p>
            <a:pPr>
              <a:lnSpc>
                <a:spcPct val="120000"/>
              </a:lnSpc>
            </a:pPr>
            <a:endParaRPr lang="he-IL" sz="800" dirty="0"/>
          </a:p>
          <a:p>
            <a:pPr>
              <a:lnSpc>
                <a:spcPct val="120000"/>
              </a:lnSpc>
            </a:pPr>
            <a:r>
              <a:rPr lang="he-IL" sz="1600" dirty="0"/>
              <a:t>א"ל:  </a:t>
            </a:r>
          </a:p>
          <a:p>
            <a:pPr>
              <a:lnSpc>
                <a:spcPct val="120000"/>
              </a:lnSpc>
            </a:pPr>
            <a:r>
              <a:rPr lang="he-IL" sz="1600" dirty="0"/>
              <a:t>"</a:t>
            </a:r>
            <a:r>
              <a:rPr lang="he-IL" sz="1600" dirty="0">
                <a:solidFill>
                  <a:srgbClr val="002060"/>
                </a:solidFill>
              </a:rPr>
              <a:t>ומי כעמך ישראל גוי אחד בארץ</a:t>
            </a:r>
            <a:r>
              <a:rPr lang="he-IL" sz="1600" dirty="0"/>
              <a:t>". </a:t>
            </a:r>
          </a:p>
          <a:p>
            <a:pPr>
              <a:lnSpc>
                <a:spcPct val="120000"/>
              </a:lnSpc>
            </a:pPr>
            <a:endParaRPr lang="he-IL" sz="800" dirty="0"/>
          </a:p>
          <a:p>
            <a:pPr>
              <a:lnSpc>
                <a:spcPct val="120000"/>
              </a:lnSpc>
            </a:pPr>
            <a:r>
              <a:rPr lang="he-IL" sz="1600" dirty="0"/>
              <a:t>ומי משתבח </a:t>
            </a:r>
            <a:r>
              <a:rPr lang="he-IL" sz="1600" dirty="0" err="1"/>
              <a:t>קוב"ה</a:t>
            </a:r>
            <a:r>
              <a:rPr lang="he-IL" sz="1600" dirty="0"/>
              <a:t> </a:t>
            </a:r>
            <a:r>
              <a:rPr lang="he-IL" sz="1600" dirty="0" err="1"/>
              <a:t>בשבחייהו</a:t>
            </a:r>
            <a:r>
              <a:rPr lang="he-IL" sz="1600" dirty="0"/>
              <a:t> </a:t>
            </a:r>
            <a:r>
              <a:rPr lang="he-IL" sz="1600" dirty="0" err="1"/>
              <a:t>דישראל</a:t>
            </a:r>
            <a:r>
              <a:rPr lang="he-IL" sz="1600" dirty="0"/>
              <a:t>? </a:t>
            </a:r>
          </a:p>
          <a:p>
            <a:pPr>
              <a:lnSpc>
                <a:spcPct val="120000"/>
              </a:lnSpc>
            </a:pPr>
            <a:endParaRPr lang="he-IL" sz="800" dirty="0"/>
          </a:p>
          <a:p>
            <a:pPr>
              <a:lnSpc>
                <a:spcPct val="120000"/>
              </a:lnSpc>
            </a:pPr>
            <a:r>
              <a:rPr lang="he-IL" sz="1600" dirty="0"/>
              <a:t>אין, </a:t>
            </a:r>
            <a:r>
              <a:rPr lang="he-IL" sz="1600" dirty="0" err="1"/>
              <a:t>דכתיב</a:t>
            </a:r>
            <a:r>
              <a:rPr lang="he-IL" sz="1600" dirty="0"/>
              <a:t>: "</a:t>
            </a:r>
            <a:r>
              <a:rPr lang="he-IL" sz="1600" dirty="0">
                <a:solidFill>
                  <a:srgbClr val="002060"/>
                </a:solidFill>
              </a:rPr>
              <a:t>את ה' האמרת היום </a:t>
            </a:r>
            <a:r>
              <a:rPr lang="he-IL" sz="1600" dirty="0"/>
              <a:t>(וכתיב) </a:t>
            </a:r>
            <a:r>
              <a:rPr lang="he-IL" sz="1600" dirty="0">
                <a:solidFill>
                  <a:srgbClr val="002060"/>
                </a:solidFill>
              </a:rPr>
              <a:t>וה' </a:t>
            </a:r>
            <a:r>
              <a:rPr lang="he-IL" sz="1600" dirty="0" err="1">
                <a:solidFill>
                  <a:srgbClr val="002060"/>
                </a:solidFill>
              </a:rPr>
              <a:t>האמירך</a:t>
            </a:r>
            <a:r>
              <a:rPr lang="he-IL" sz="1600" dirty="0">
                <a:solidFill>
                  <a:srgbClr val="002060"/>
                </a:solidFill>
              </a:rPr>
              <a:t> היום</a:t>
            </a:r>
            <a:r>
              <a:rPr lang="he-IL" sz="1600" dirty="0"/>
              <a:t>" -</a:t>
            </a:r>
          </a:p>
          <a:p>
            <a:pPr>
              <a:lnSpc>
                <a:spcPct val="120000"/>
              </a:lnSpc>
            </a:pPr>
            <a:r>
              <a:rPr lang="he-IL" sz="1600" dirty="0"/>
              <a:t>אמר להם הקב"ה לישראל:</a:t>
            </a:r>
          </a:p>
          <a:p>
            <a:pPr>
              <a:lnSpc>
                <a:spcPct val="120000"/>
              </a:lnSpc>
            </a:pPr>
            <a:r>
              <a:rPr lang="he-IL" sz="1600" dirty="0"/>
              <a:t>אתם </a:t>
            </a:r>
            <a:r>
              <a:rPr lang="he-IL" sz="1600" dirty="0" err="1"/>
              <a:t>עשיתוני</a:t>
            </a:r>
            <a:r>
              <a:rPr lang="he-IL" sz="1600" dirty="0"/>
              <a:t> חטיבה אחת בעולם, ואני אעשה אתכם חטיבה אחת בעולם - </a:t>
            </a:r>
          </a:p>
          <a:p>
            <a:pPr>
              <a:lnSpc>
                <a:spcPct val="120000"/>
              </a:lnSpc>
            </a:pPr>
            <a:r>
              <a:rPr lang="he-IL" sz="1600" dirty="0"/>
              <a:t>אתם </a:t>
            </a:r>
            <a:r>
              <a:rPr lang="he-IL" sz="1600" dirty="0" err="1"/>
              <a:t>עשיתוני</a:t>
            </a:r>
            <a:r>
              <a:rPr lang="he-IL" sz="1600" dirty="0"/>
              <a:t> חטיבה אחת בעולם, שנאמר: "</a:t>
            </a:r>
            <a:r>
              <a:rPr lang="he-IL" sz="1600" dirty="0">
                <a:solidFill>
                  <a:srgbClr val="002060"/>
                </a:solidFill>
              </a:rPr>
              <a:t>שמע ישראל ה' </a:t>
            </a:r>
            <a:r>
              <a:rPr lang="he-IL" sz="1600" dirty="0" err="1">
                <a:solidFill>
                  <a:srgbClr val="002060"/>
                </a:solidFill>
              </a:rPr>
              <a:t>אלהינו</a:t>
            </a:r>
            <a:r>
              <a:rPr lang="he-IL" sz="1600" dirty="0">
                <a:solidFill>
                  <a:srgbClr val="002060"/>
                </a:solidFill>
              </a:rPr>
              <a:t> ה' אחד</a:t>
            </a:r>
            <a:r>
              <a:rPr lang="he-IL" sz="1600" dirty="0"/>
              <a:t>",</a:t>
            </a:r>
          </a:p>
          <a:p>
            <a:pPr>
              <a:lnSpc>
                <a:spcPct val="120000"/>
              </a:lnSpc>
            </a:pPr>
            <a:r>
              <a:rPr lang="he-IL" sz="1600" dirty="0"/>
              <a:t>ואני אעשה אתכם חטיבה אחת בעולם, שנאמר: "</a:t>
            </a:r>
            <a:r>
              <a:rPr lang="he-IL" sz="1600" dirty="0">
                <a:solidFill>
                  <a:srgbClr val="002060"/>
                </a:solidFill>
              </a:rPr>
              <a:t>ומי כעמך ישראל גוי אחד בארץ</a:t>
            </a:r>
            <a:r>
              <a:rPr lang="he-IL" sz="1600" dirty="0"/>
              <a:t>". </a:t>
            </a: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א</a:t>
            </a:r>
          </a:p>
        </p:txBody>
      </p:sp>
      <p:sp>
        <p:nvSpPr>
          <p:cNvPr id="6" name="חץ שמאלה 5">
            <a:extLst>
              <a:ext uri="{FF2B5EF4-FFF2-40B4-BE49-F238E27FC236}">
                <a16:creationId xmlns:a16="http://schemas.microsoft.com/office/drawing/2014/main" id="{E41CFD17-35F0-42D0-9B8D-863DDC42F208}"/>
              </a:ext>
            </a:extLst>
          </p:cNvPr>
          <p:cNvSpPr/>
          <p:nvPr/>
        </p:nvSpPr>
        <p:spPr>
          <a:xfrm>
            <a:off x="1010512" y="6068637"/>
            <a:ext cx="882551" cy="39833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extBox 2">
            <a:extLst>
              <a:ext uri="{FF2B5EF4-FFF2-40B4-BE49-F238E27FC236}">
                <a16:creationId xmlns:a16="http://schemas.microsoft.com/office/drawing/2014/main" id="{BD6BFB23-C685-47F2-8F08-05EE4625D559}"/>
              </a:ext>
            </a:extLst>
          </p:cNvPr>
          <p:cNvSpPr txBox="1"/>
          <p:nvPr/>
        </p:nvSpPr>
        <p:spPr>
          <a:xfrm>
            <a:off x="8713780" y="113992"/>
            <a:ext cx="360040" cy="323165"/>
          </a:xfrm>
          <a:prstGeom prst="rect">
            <a:avLst/>
          </a:prstGeom>
          <a:noFill/>
        </p:spPr>
        <p:txBody>
          <a:bodyPr wrap="square" rtlCol="1">
            <a:spAutoFit/>
          </a:bodyPr>
          <a:lstStyle/>
          <a:p>
            <a:r>
              <a:rPr lang="he-IL" sz="1500" dirty="0"/>
              <a:t>❷</a:t>
            </a:r>
          </a:p>
        </p:txBody>
      </p:sp>
    </p:spTree>
    <p:extLst>
      <p:ext uri="{BB962C8B-B14F-4D97-AF65-F5344CB8AC3E}">
        <p14:creationId xmlns:p14="http://schemas.microsoft.com/office/powerpoint/2010/main" val="271841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482549" y="1475453"/>
            <a:ext cx="4869760" cy="5291192"/>
          </a:xfrm>
          <a:prstGeom prst="rect">
            <a:avLst/>
          </a:prstGeom>
          <a:noFill/>
        </p:spPr>
        <p:txBody>
          <a:bodyPr wrap="square" rtlCol="1">
            <a:spAutoFit/>
          </a:bodyPr>
          <a:lstStyle/>
          <a:p>
            <a:pPr>
              <a:lnSpc>
                <a:spcPct val="120000"/>
              </a:lnSpc>
            </a:pPr>
            <a:r>
              <a:rPr lang="he-IL" sz="1600" dirty="0"/>
              <a:t>אמר ליה רב אחא בריה </a:t>
            </a:r>
            <a:r>
              <a:rPr lang="he-IL" sz="1600" dirty="0" err="1"/>
              <a:t>דרבא</a:t>
            </a:r>
            <a:r>
              <a:rPr lang="he-IL" sz="1600" dirty="0"/>
              <a:t> לרב אשי: </a:t>
            </a:r>
          </a:p>
          <a:p>
            <a:pPr>
              <a:lnSpc>
                <a:spcPct val="120000"/>
              </a:lnSpc>
            </a:pPr>
            <a:r>
              <a:rPr lang="he-IL" sz="1600" dirty="0" err="1"/>
              <a:t>תינח</a:t>
            </a:r>
            <a:r>
              <a:rPr lang="he-IL" sz="1600" dirty="0"/>
              <a:t> בחד ביתא, בשאר בתי מאי? </a:t>
            </a:r>
          </a:p>
          <a:p>
            <a:pPr>
              <a:lnSpc>
                <a:spcPct val="120000"/>
              </a:lnSpc>
            </a:pPr>
            <a:endParaRPr lang="he-IL" sz="800" dirty="0"/>
          </a:p>
          <a:p>
            <a:pPr>
              <a:lnSpc>
                <a:spcPct val="120000"/>
              </a:lnSpc>
            </a:pPr>
            <a:r>
              <a:rPr lang="he-IL" sz="1600" dirty="0"/>
              <a:t>א"ל: </a:t>
            </a:r>
          </a:p>
          <a:p>
            <a:pPr>
              <a:lnSpc>
                <a:spcPct val="120000"/>
              </a:lnSpc>
            </a:pPr>
            <a:r>
              <a:rPr lang="he-IL" sz="1600" dirty="0"/>
              <a:t>"</a:t>
            </a:r>
            <a:r>
              <a:rPr lang="he-IL" sz="1600" dirty="0">
                <a:solidFill>
                  <a:srgbClr val="002060"/>
                </a:solidFill>
              </a:rPr>
              <a:t>כי מי גוי גדול</a:t>
            </a:r>
            <a:r>
              <a:rPr lang="he-IL" sz="1600" dirty="0"/>
              <a:t>", </a:t>
            </a:r>
          </a:p>
          <a:p>
            <a:pPr>
              <a:lnSpc>
                <a:spcPct val="120000"/>
              </a:lnSpc>
            </a:pPr>
            <a:r>
              <a:rPr lang="he-IL" sz="1600" dirty="0"/>
              <a:t>"</a:t>
            </a:r>
            <a:r>
              <a:rPr lang="he-IL" sz="1600" dirty="0">
                <a:solidFill>
                  <a:srgbClr val="002060"/>
                </a:solidFill>
              </a:rPr>
              <a:t>ומי גוי גדול</a:t>
            </a:r>
            <a:r>
              <a:rPr lang="he-IL" sz="1600" dirty="0"/>
              <a:t>", </a:t>
            </a:r>
          </a:p>
          <a:p>
            <a:pPr>
              <a:lnSpc>
                <a:spcPct val="120000"/>
              </a:lnSpc>
            </a:pPr>
            <a:r>
              <a:rPr lang="he-IL" sz="1600" dirty="0"/>
              <a:t>"</a:t>
            </a:r>
            <a:r>
              <a:rPr lang="he-IL" sz="1600" dirty="0">
                <a:solidFill>
                  <a:srgbClr val="002060"/>
                </a:solidFill>
              </a:rPr>
              <a:t>אשריך ישראל</a:t>
            </a:r>
            <a:r>
              <a:rPr lang="he-IL" sz="1600" dirty="0"/>
              <a:t>", </a:t>
            </a:r>
          </a:p>
          <a:p>
            <a:pPr>
              <a:lnSpc>
                <a:spcPct val="120000"/>
              </a:lnSpc>
            </a:pPr>
            <a:r>
              <a:rPr lang="he-IL" sz="1600" dirty="0"/>
              <a:t>"</a:t>
            </a:r>
            <a:r>
              <a:rPr lang="he-IL" sz="1600" dirty="0">
                <a:solidFill>
                  <a:srgbClr val="002060"/>
                </a:solidFill>
              </a:rPr>
              <a:t>או הנסה </a:t>
            </a:r>
            <a:r>
              <a:rPr lang="he-IL" sz="1600" dirty="0" err="1">
                <a:solidFill>
                  <a:srgbClr val="002060"/>
                </a:solidFill>
              </a:rPr>
              <a:t>אלהים</a:t>
            </a:r>
            <a:r>
              <a:rPr lang="he-IL" sz="1600" dirty="0"/>
              <a:t>", </a:t>
            </a:r>
          </a:p>
          <a:p>
            <a:pPr>
              <a:lnSpc>
                <a:spcPct val="120000"/>
              </a:lnSpc>
            </a:pPr>
            <a:r>
              <a:rPr lang="he-IL" sz="1600" dirty="0"/>
              <a:t>"</a:t>
            </a:r>
            <a:r>
              <a:rPr lang="he-IL" sz="1600" dirty="0">
                <a:solidFill>
                  <a:srgbClr val="002060"/>
                </a:solidFill>
              </a:rPr>
              <a:t>ולתתך עליון</a:t>
            </a:r>
            <a:r>
              <a:rPr lang="he-IL" sz="1600" dirty="0"/>
              <a:t>". </a:t>
            </a:r>
          </a:p>
          <a:p>
            <a:pPr>
              <a:lnSpc>
                <a:spcPct val="120000"/>
              </a:lnSpc>
            </a:pPr>
            <a:endParaRPr lang="he-IL" sz="800" dirty="0"/>
          </a:p>
          <a:p>
            <a:pPr>
              <a:lnSpc>
                <a:spcPct val="120000"/>
              </a:lnSpc>
            </a:pPr>
            <a:r>
              <a:rPr lang="he-IL" sz="1600" dirty="0"/>
              <a:t>אי הכי, </a:t>
            </a:r>
            <a:r>
              <a:rPr lang="he-IL" sz="1600" dirty="0" err="1"/>
              <a:t>נפישי</a:t>
            </a:r>
            <a:r>
              <a:rPr lang="he-IL" sz="1600" dirty="0"/>
              <a:t> להו טובי בתי! </a:t>
            </a:r>
          </a:p>
          <a:p>
            <a:pPr>
              <a:lnSpc>
                <a:spcPct val="120000"/>
              </a:lnSpc>
            </a:pPr>
            <a:endParaRPr lang="he-IL" sz="800" dirty="0"/>
          </a:p>
          <a:p>
            <a:pPr>
              <a:lnSpc>
                <a:spcPct val="120000"/>
              </a:lnSpc>
            </a:pPr>
            <a:r>
              <a:rPr lang="he-IL" sz="1600" dirty="0"/>
              <a:t>אלא: </a:t>
            </a:r>
          </a:p>
          <a:p>
            <a:pPr>
              <a:lnSpc>
                <a:spcPct val="120000"/>
              </a:lnSpc>
            </a:pPr>
            <a:r>
              <a:rPr lang="he-IL" sz="1600" dirty="0"/>
              <a:t>"</a:t>
            </a:r>
            <a:r>
              <a:rPr lang="he-IL" sz="1600" dirty="0">
                <a:solidFill>
                  <a:srgbClr val="002060"/>
                </a:solidFill>
              </a:rPr>
              <a:t>כי מי גוי גדול</a:t>
            </a:r>
            <a:r>
              <a:rPr lang="he-IL" sz="1600" dirty="0"/>
              <a:t>" </a:t>
            </a:r>
            <a:r>
              <a:rPr lang="he-IL" sz="1600" dirty="0">
                <a:solidFill>
                  <a:srgbClr val="002060"/>
                </a:solidFill>
              </a:rPr>
              <a:t>ו"מי גוי גדול</a:t>
            </a:r>
            <a:r>
              <a:rPr lang="he-IL" sz="1600" dirty="0"/>
              <a:t>" </a:t>
            </a:r>
            <a:r>
              <a:rPr lang="he-IL" sz="1600" dirty="0" err="1"/>
              <a:t>דדמיין</a:t>
            </a:r>
            <a:r>
              <a:rPr lang="he-IL" sz="1600" dirty="0"/>
              <a:t> להדדי - בחד ביתא, </a:t>
            </a:r>
          </a:p>
          <a:p>
            <a:pPr>
              <a:lnSpc>
                <a:spcPct val="120000"/>
              </a:lnSpc>
            </a:pPr>
            <a:r>
              <a:rPr lang="he-IL" sz="1600" dirty="0"/>
              <a:t>"</a:t>
            </a:r>
            <a:r>
              <a:rPr lang="he-IL" sz="1600" dirty="0">
                <a:solidFill>
                  <a:srgbClr val="002060"/>
                </a:solidFill>
              </a:rPr>
              <a:t>אשריך ישראל</a:t>
            </a:r>
            <a:r>
              <a:rPr lang="he-IL" sz="1600" dirty="0"/>
              <a:t>" </a:t>
            </a:r>
            <a:r>
              <a:rPr lang="he-IL" sz="1600" dirty="0">
                <a:solidFill>
                  <a:srgbClr val="002060"/>
                </a:solidFill>
              </a:rPr>
              <a:t>ו"מי כעמך ישראל</a:t>
            </a:r>
            <a:r>
              <a:rPr lang="he-IL" sz="1600" dirty="0"/>
              <a:t>" - בחד ביתא, </a:t>
            </a:r>
          </a:p>
          <a:p>
            <a:pPr>
              <a:lnSpc>
                <a:spcPct val="120000"/>
              </a:lnSpc>
            </a:pPr>
            <a:r>
              <a:rPr lang="he-IL" sz="1600" dirty="0"/>
              <a:t>"</a:t>
            </a:r>
            <a:r>
              <a:rPr lang="he-IL" sz="1600" dirty="0">
                <a:solidFill>
                  <a:srgbClr val="002060"/>
                </a:solidFill>
              </a:rPr>
              <a:t>או הנסה </a:t>
            </a:r>
            <a:r>
              <a:rPr lang="he-IL" sz="1600" dirty="0" err="1">
                <a:solidFill>
                  <a:srgbClr val="002060"/>
                </a:solidFill>
              </a:rPr>
              <a:t>אלהים</a:t>
            </a:r>
            <a:r>
              <a:rPr lang="he-IL" sz="1600" dirty="0"/>
              <a:t>" - בחד ביתא, </a:t>
            </a:r>
          </a:p>
          <a:p>
            <a:pPr>
              <a:lnSpc>
                <a:spcPct val="120000"/>
              </a:lnSpc>
            </a:pPr>
            <a:r>
              <a:rPr lang="he-IL" sz="1600" dirty="0"/>
              <a:t>"</a:t>
            </a:r>
            <a:r>
              <a:rPr lang="he-IL" sz="1600" dirty="0">
                <a:solidFill>
                  <a:srgbClr val="002060"/>
                </a:solidFill>
              </a:rPr>
              <a:t>ולתתך עליון</a:t>
            </a:r>
            <a:r>
              <a:rPr lang="he-IL" sz="1600" dirty="0"/>
              <a:t>" - בחד ביתא.</a:t>
            </a:r>
          </a:p>
          <a:p>
            <a:pPr>
              <a:lnSpc>
                <a:spcPct val="120000"/>
              </a:lnSpc>
            </a:pPr>
            <a:endParaRPr lang="he-IL" sz="1050" dirty="0"/>
          </a:p>
          <a:p>
            <a:pPr>
              <a:lnSpc>
                <a:spcPct val="120000"/>
              </a:lnSpc>
            </a:pPr>
            <a:r>
              <a:rPr lang="he-IL" sz="1600" dirty="0" err="1"/>
              <a:t>וכולהו</a:t>
            </a:r>
            <a:r>
              <a:rPr lang="he-IL" sz="1600" dirty="0"/>
              <a:t> כתיבי </a:t>
            </a:r>
            <a:r>
              <a:rPr lang="he-IL" sz="1600" dirty="0" err="1"/>
              <a:t>באדרעיה</a:t>
            </a:r>
            <a:r>
              <a:rPr lang="he-IL" sz="1600" dirty="0"/>
              <a:t>.</a:t>
            </a:r>
          </a:p>
        </p:txBody>
      </p:sp>
      <p:sp>
        <p:nvSpPr>
          <p:cNvPr id="5" name="TextBox 4"/>
          <p:cNvSpPr txBox="1"/>
          <p:nvPr/>
        </p:nvSpPr>
        <p:spPr>
          <a:xfrm>
            <a:off x="-324544" y="35330"/>
            <a:ext cx="3024336" cy="369332"/>
          </a:xfrm>
          <a:prstGeom prst="rect">
            <a:avLst/>
          </a:prstGeom>
          <a:noFill/>
        </p:spPr>
        <p:txBody>
          <a:bodyPr wrap="square" rtlCol="1">
            <a:spAutoFit/>
          </a:bodyPr>
          <a:lstStyle/>
          <a:p>
            <a:r>
              <a:rPr lang="he-IL" b="1" dirty="0">
                <a:solidFill>
                  <a:schemeClr val="bg1">
                    <a:lumMod val="50000"/>
                  </a:schemeClr>
                </a:solidFill>
              </a:rPr>
              <a:t>דף ו עמוד א - דף ו עמוד ב</a:t>
            </a:r>
          </a:p>
        </p:txBody>
      </p:sp>
      <p:sp>
        <p:nvSpPr>
          <p:cNvPr id="6" name="הסבר מלבני מעוגל 6">
            <a:extLst>
              <a:ext uri="{FF2B5EF4-FFF2-40B4-BE49-F238E27FC236}">
                <a16:creationId xmlns:a16="http://schemas.microsoft.com/office/drawing/2014/main" id="{EF3EEB3E-62C9-44CB-BF84-55601CA3E784}"/>
              </a:ext>
            </a:extLst>
          </p:cNvPr>
          <p:cNvSpPr/>
          <p:nvPr/>
        </p:nvSpPr>
        <p:spPr>
          <a:xfrm>
            <a:off x="5199979" y="151316"/>
            <a:ext cx="3220904" cy="1224136"/>
          </a:xfrm>
          <a:prstGeom prst="wedgeRoundRectCallout">
            <a:avLst>
              <a:gd name="adj1" fmla="val 58516"/>
              <a:gd name="adj2" fmla="val -4777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dirty="0" err="1">
                <a:solidFill>
                  <a:prstClr val="black"/>
                </a:solidFill>
              </a:rPr>
              <a:t>א''ל</a:t>
            </a:r>
            <a:r>
              <a:rPr lang="he-IL" sz="1400" dirty="0">
                <a:solidFill>
                  <a:prstClr val="black"/>
                </a:solidFill>
              </a:rPr>
              <a:t> רב נחמן בר יצחק לרב </a:t>
            </a:r>
            <a:r>
              <a:rPr lang="he-IL" sz="1400" dirty="0" err="1">
                <a:solidFill>
                  <a:prstClr val="black"/>
                </a:solidFill>
              </a:rPr>
              <a:t>חייא</a:t>
            </a:r>
            <a:r>
              <a:rPr lang="he-IL" sz="1400" dirty="0">
                <a:solidFill>
                  <a:prstClr val="black"/>
                </a:solidFill>
              </a:rPr>
              <a:t> בר אבין:  </a:t>
            </a:r>
          </a:p>
          <a:p>
            <a:pPr lvl="0">
              <a:lnSpc>
                <a:spcPct val="120000"/>
              </a:lnSpc>
            </a:pPr>
            <a:r>
              <a:rPr lang="he-IL" sz="1400" dirty="0">
                <a:solidFill>
                  <a:prstClr val="black"/>
                </a:solidFill>
              </a:rPr>
              <a:t>הני תפילין </a:t>
            </a:r>
            <a:r>
              <a:rPr lang="he-IL" sz="1400" dirty="0" err="1">
                <a:solidFill>
                  <a:prstClr val="black"/>
                </a:solidFill>
              </a:rPr>
              <a:t>דמרי</a:t>
            </a:r>
            <a:r>
              <a:rPr lang="he-IL" sz="1400" dirty="0">
                <a:solidFill>
                  <a:prstClr val="black"/>
                </a:solidFill>
              </a:rPr>
              <a:t> עלמא - מה כתיב בהו? </a:t>
            </a:r>
          </a:p>
          <a:p>
            <a:pPr lvl="0">
              <a:lnSpc>
                <a:spcPct val="120000"/>
              </a:lnSpc>
            </a:pPr>
            <a:endParaRPr lang="he-IL" sz="400" dirty="0">
              <a:solidFill>
                <a:prstClr val="black"/>
              </a:solidFill>
            </a:endParaRPr>
          </a:p>
          <a:p>
            <a:pPr lvl="0">
              <a:lnSpc>
                <a:spcPct val="120000"/>
              </a:lnSpc>
            </a:pPr>
            <a:r>
              <a:rPr lang="he-IL" sz="1400" dirty="0">
                <a:solidFill>
                  <a:prstClr val="black"/>
                </a:solidFill>
              </a:rPr>
              <a:t>א"ל:  </a:t>
            </a:r>
          </a:p>
          <a:p>
            <a:pPr lvl="0">
              <a:lnSpc>
                <a:spcPct val="120000"/>
              </a:lnSpc>
            </a:pPr>
            <a:r>
              <a:rPr lang="he-IL" sz="1400" dirty="0">
                <a:solidFill>
                  <a:prstClr val="black"/>
                </a:solidFill>
              </a:rPr>
              <a:t>"</a:t>
            </a:r>
            <a:r>
              <a:rPr lang="he-IL" sz="1400" dirty="0">
                <a:solidFill>
                  <a:srgbClr val="002060"/>
                </a:solidFill>
              </a:rPr>
              <a:t>ומי כעמך ישראל גוי אחד בארץ</a:t>
            </a:r>
            <a:r>
              <a:rPr lang="he-IL" sz="1400" dirty="0">
                <a:solidFill>
                  <a:prstClr val="black"/>
                </a:solidFill>
              </a:rPr>
              <a:t>". </a:t>
            </a:r>
          </a:p>
        </p:txBody>
      </p:sp>
      <p:sp>
        <p:nvSpPr>
          <p:cNvPr id="7" name="TextBox 6">
            <a:extLst>
              <a:ext uri="{FF2B5EF4-FFF2-40B4-BE49-F238E27FC236}">
                <a16:creationId xmlns:a16="http://schemas.microsoft.com/office/drawing/2014/main" id="{077CDD72-1072-4E5B-9832-14CF0FFEBCA8}"/>
              </a:ext>
            </a:extLst>
          </p:cNvPr>
          <p:cNvSpPr txBox="1"/>
          <p:nvPr/>
        </p:nvSpPr>
        <p:spPr>
          <a:xfrm>
            <a:off x="8307085" y="6284812"/>
            <a:ext cx="576064" cy="215444"/>
          </a:xfrm>
          <a:prstGeom prst="rect">
            <a:avLst/>
          </a:prstGeom>
          <a:noFill/>
        </p:spPr>
        <p:txBody>
          <a:bodyPr wrap="square" rtlCol="1">
            <a:spAutoFit/>
          </a:bodyPr>
          <a:lstStyle/>
          <a:p>
            <a:r>
              <a:rPr lang="he-IL" sz="800" dirty="0"/>
              <a:t>עמוד ב</a:t>
            </a:r>
          </a:p>
        </p:txBody>
      </p:sp>
    </p:spTree>
    <p:extLst>
      <p:ext uri="{BB962C8B-B14F-4D97-AF65-F5344CB8AC3E}">
        <p14:creationId xmlns:p14="http://schemas.microsoft.com/office/powerpoint/2010/main" val="360685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7504" y="2929479"/>
            <a:ext cx="8676456" cy="3019801"/>
          </a:xfrm>
          <a:prstGeom prst="rect">
            <a:avLst/>
          </a:prstGeom>
          <a:noFill/>
        </p:spPr>
        <p:txBody>
          <a:bodyPr wrap="square" rtlCol="1">
            <a:spAutoFit/>
          </a:bodyPr>
          <a:lstStyle/>
          <a:p>
            <a:pPr>
              <a:lnSpc>
                <a:spcPct val="120000"/>
              </a:lnSpc>
            </a:pPr>
            <a:r>
              <a:rPr lang="he-IL" sz="1600" dirty="0"/>
              <a:t>אמר רבין בר רב </a:t>
            </a:r>
            <a:r>
              <a:rPr lang="he-IL" sz="1600" dirty="0" err="1"/>
              <a:t>אדא</a:t>
            </a:r>
            <a:r>
              <a:rPr lang="he-IL" sz="1600" dirty="0"/>
              <a:t> אמר רבי יצחק: </a:t>
            </a:r>
          </a:p>
          <a:p>
            <a:pPr>
              <a:lnSpc>
                <a:spcPct val="120000"/>
              </a:lnSpc>
            </a:pPr>
            <a:r>
              <a:rPr lang="he-IL" sz="1600" dirty="0"/>
              <a:t>כל הרגיל לבא לבית הכנסת ולא בא יום אחד - הקב"ה משאיל בו, </a:t>
            </a:r>
          </a:p>
          <a:p>
            <a:pPr>
              <a:lnSpc>
                <a:spcPct val="120000"/>
              </a:lnSpc>
            </a:pPr>
            <a:r>
              <a:rPr lang="he-IL" sz="1600" dirty="0"/>
              <a:t>שנאמר: "</a:t>
            </a:r>
            <a:r>
              <a:rPr lang="he-IL" sz="1600" dirty="0">
                <a:solidFill>
                  <a:srgbClr val="002060"/>
                </a:solidFill>
              </a:rPr>
              <a:t>מִי בָכֶם יְרֵא ה' שֹׁמֵעַ בְּקוֹל עַבְדּוֹ אֲשֶׁר הָלַךְ חֲשֵׁכִים וְאֵין נֹגַהּ לוֹ</a:t>
            </a:r>
            <a:r>
              <a:rPr lang="he-IL" sz="1600" dirty="0"/>
              <a:t>" -</a:t>
            </a:r>
          </a:p>
          <a:p>
            <a:pPr>
              <a:lnSpc>
                <a:spcPct val="120000"/>
              </a:lnSpc>
            </a:pPr>
            <a:r>
              <a:rPr lang="he-IL" sz="1600" dirty="0"/>
              <a:t>אם לדבר מצוה הלך - נוגה לו, </a:t>
            </a:r>
          </a:p>
          <a:p>
            <a:pPr>
              <a:lnSpc>
                <a:spcPct val="120000"/>
              </a:lnSpc>
            </a:pPr>
            <a:r>
              <a:rPr lang="he-IL" sz="1600" dirty="0"/>
              <a:t>ואם לדבר הרשות הלך - אין נוגה לו, "</a:t>
            </a:r>
            <a:r>
              <a:rPr lang="he-IL" sz="1600" dirty="0">
                <a:solidFill>
                  <a:srgbClr val="002060"/>
                </a:solidFill>
              </a:rPr>
              <a:t>יִבְטַח בְּשֵׁם ה'</a:t>
            </a:r>
            <a:r>
              <a:rPr lang="he-IL" sz="1600" dirty="0"/>
              <a:t>" מאי טעמא? משום דהוה ליה לבטוח בשם ה' ולא בטח.</a:t>
            </a:r>
          </a:p>
          <a:p>
            <a:pPr>
              <a:lnSpc>
                <a:spcPct val="120000"/>
              </a:lnSpc>
            </a:pPr>
            <a:endParaRPr lang="he-IL" sz="1600" dirty="0"/>
          </a:p>
          <a:p>
            <a:pPr>
              <a:lnSpc>
                <a:spcPct val="120000"/>
              </a:lnSpc>
            </a:pPr>
            <a:r>
              <a:rPr lang="he-IL" sz="1600" dirty="0"/>
              <a:t>אמר ר' יוחנן: </a:t>
            </a:r>
          </a:p>
          <a:p>
            <a:pPr>
              <a:lnSpc>
                <a:spcPct val="120000"/>
              </a:lnSpc>
            </a:pPr>
            <a:r>
              <a:rPr lang="he-IL" sz="1600" dirty="0"/>
              <a:t>בשעה שהקב"ה בא בבית הכנסת ולא מצא בה עשרה - מיד הוא כועס,</a:t>
            </a:r>
          </a:p>
          <a:p>
            <a:pPr>
              <a:lnSpc>
                <a:spcPct val="120000"/>
              </a:lnSpc>
            </a:pPr>
            <a:r>
              <a:rPr lang="he-IL" sz="1600" dirty="0"/>
              <a:t>שנא': "</a:t>
            </a:r>
            <a:r>
              <a:rPr lang="he-IL" sz="1600" dirty="0">
                <a:solidFill>
                  <a:srgbClr val="002060"/>
                </a:solidFill>
              </a:rPr>
              <a:t>מַדּוּעַ בָּאתִי וְאֵין אִישׁ קָרָאתִי וְאֵין עוֹנֶה</a:t>
            </a:r>
            <a:r>
              <a:rPr lang="he-IL" sz="1600" dirty="0"/>
              <a:t>". </a:t>
            </a:r>
          </a:p>
          <a:p>
            <a:pPr>
              <a:lnSpc>
                <a:spcPct val="120000"/>
              </a:lnSpc>
            </a:pPr>
            <a:endParaRPr lang="he-IL" sz="1600" dirty="0"/>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7" name="TextBox 6">
            <a:extLst>
              <a:ext uri="{FF2B5EF4-FFF2-40B4-BE49-F238E27FC236}">
                <a16:creationId xmlns:a16="http://schemas.microsoft.com/office/drawing/2014/main" id="{7C85CA4D-1067-44D9-9214-0868B1B075A5}"/>
              </a:ext>
            </a:extLst>
          </p:cNvPr>
          <p:cNvSpPr txBox="1"/>
          <p:nvPr/>
        </p:nvSpPr>
        <p:spPr>
          <a:xfrm>
            <a:off x="8769766" y="2961819"/>
            <a:ext cx="360040" cy="323165"/>
          </a:xfrm>
          <a:prstGeom prst="rect">
            <a:avLst/>
          </a:prstGeom>
          <a:noFill/>
        </p:spPr>
        <p:txBody>
          <a:bodyPr wrap="square" rtlCol="1">
            <a:spAutoFit/>
          </a:bodyPr>
          <a:lstStyle/>
          <a:p>
            <a:r>
              <a:rPr lang="he-IL" sz="1500" dirty="0"/>
              <a:t>❸</a:t>
            </a:r>
          </a:p>
        </p:txBody>
      </p:sp>
      <p:sp>
        <p:nvSpPr>
          <p:cNvPr id="10" name="הסבר מלבני מעוגל 6">
            <a:extLst>
              <a:ext uri="{FF2B5EF4-FFF2-40B4-BE49-F238E27FC236}">
                <a16:creationId xmlns:a16="http://schemas.microsoft.com/office/drawing/2014/main" id="{59381E7E-804D-4508-B4E1-AE35424DF755}"/>
              </a:ext>
            </a:extLst>
          </p:cNvPr>
          <p:cNvSpPr/>
          <p:nvPr/>
        </p:nvSpPr>
        <p:spPr>
          <a:xfrm>
            <a:off x="5518229" y="295332"/>
            <a:ext cx="3220904" cy="1693508"/>
          </a:xfrm>
          <a:prstGeom prst="wedgeRoundRectCallout">
            <a:avLst>
              <a:gd name="adj1" fmla="val 54460"/>
              <a:gd name="adj2" fmla="val -4777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dirty="0">
                <a:solidFill>
                  <a:prstClr val="black"/>
                </a:solidFill>
              </a:rPr>
              <a:t>אמר רבין בר רב </a:t>
            </a:r>
            <a:r>
              <a:rPr lang="he-IL" sz="1400" dirty="0" err="1">
                <a:solidFill>
                  <a:prstClr val="black"/>
                </a:solidFill>
              </a:rPr>
              <a:t>אדא</a:t>
            </a:r>
            <a:r>
              <a:rPr lang="he-IL" sz="1400" dirty="0">
                <a:solidFill>
                  <a:prstClr val="black"/>
                </a:solidFill>
              </a:rPr>
              <a:t> </a:t>
            </a:r>
            <a:r>
              <a:rPr lang="he-IL" sz="1400" dirty="0" err="1">
                <a:solidFill>
                  <a:prstClr val="black"/>
                </a:solidFill>
              </a:rPr>
              <a:t>א"ר</a:t>
            </a:r>
            <a:r>
              <a:rPr lang="he-IL" sz="1400" dirty="0">
                <a:solidFill>
                  <a:prstClr val="black"/>
                </a:solidFill>
              </a:rPr>
              <a:t> יצחק:</a:t>
            </a:r>
          </a:p>
          <a:p>
            <a:pPr lvl="0">
              <a:lnSpc>
                <a:spcPct val="120000"/>
              </a:lnSpc>
            </a:pPr>
            <a:r>
              <a:rPr lang="he-IL" sz="1400" dirty="0">
                <a:solidFill>
                  <a:prstClr val="black"/>
                </a:solidFill>
              </a:rPr>
              <a:t>מנין שהקב"ה מצוי בבית הכנסת?...</a:t>
            </a:r>
          </a:p>
          <a:p>
            <a:pPr lvl="0">
              <a:lnSpc>
                <a:spcPct val="120000"/>
              </a:lnSpc>
            </a:pPr>
            <a:endParaRPr lang="he-IL" sz="1050" dirty="0">
              <a:solidFill>
                <a:prstClr val="black"/>
              </a:solidFill>
            </a:endParaRPr>
          </a:p>
          <a:p>
            <a:pPr lvl="0">
              <a:lnSpc>
                <a:spcPct val="120000"/>
              </a:lnSpc>
            </a:pPr>
            <a:r>
              <a:rPr lang="he-IL" sz="1400" dirty="0" err="1">
                <a:solidFill>
                  <a:prstClr val="black"/>
                </a:solidFill>
              </a:rPr>
              <a:t>א''ר</a:t>
            </a:r>
            <a:r>
              <a:rPr lang="he-IL" sz="1400" dirty="0">
                <a:solidFill>
                  <a:prstClr val="black"/>
                </a:solidFill>
              </a:rPr>
              <a:t> אבין בר רב </a:t>
            </a:r>
            <a:r>
              <a:rPr lang="he-IL" sz="1400" dirty="0" err="1">
                <a:solidFill>
                  <a:prstClr val="black"/>
                </a:solidFill>
              </a:rPr>
              <a:t>אדא</a:t>
            </a:r>
            <a:r>
              <a:rPr lang="he-IL" sz="1400" dirty="0">
                <a:solidFill>
                  <a:prstClr val="black"/>
                </a:solidFill>
              </a:rPr>
              <a:t> </a:t>
            </a:r>
            <a:r>
              <a:rPr lang="he-IL" sz="1400" dirty="0" err="1">
                <a:solidFill>
                  <a:prstClr val="black"/>
                </a:solidFill>
              </a:rPr>
              <a:t>א"ר</a:t>
            </a:r>
            <a:r>
              <a:rPr lang="he-IL" sz="1400" dirty="0">
                <a:solidFill>
                  <a:prstClr val="black"/>
                </a:solidFill>
              </a:rPr>
              <a:t> יצחק: </a:t>
            </a:r>
          </a:p>
          <a:p>
            <a:pPr lvl="0">
              <a:lnSpc>
                <a:spcPct val="120000"/>
              </a:lnSpc>
            </a:pPr>
            <a:r>
              <a:rPr lang="he-IL" sz="1400" dirty="0">
                <a:solidFill>
                  <a:prstClr val="black"/>
                </a:solidFill>
              </a:rPr>
              <a:t>מנין שהקב"ה מניח תפילין? </a:t>
            </a:r>
          </a:p>
          <a:p>
            <a:pPr lvl="0">
              <a:lnSpc>
                <a:spcPct val="120000"/>
              </a:lnSpc>
            </a:pPr>
            <a:r>
              <a:rPr lang="he-IL" sz="1400" dirty="0">
                <a:solidFill>
                  <a:prstClr val="black"/>
                </a:solidFill>
              </a:rPr>
              <a:t>שנאמר: "</a:t>
            </a:r>
            <a:r>
              <a:rPr lang="he-IL" sz="1400" dirty="0">
                <a:solidFill>
                  <a:srgbClr val="002060"/>
                </a:solidFill>
              </a:rPr>
              <a:t>נשבע ה' בימינו ובזרוע עוזו</a:t>
            </a:r>
            <a:r>
              <a:rPr lang="he-IL" sz="1400" dirty="0">
                <a:solidFill>
                  <a:prstClr val="black"/>
                </a:solidFill>
              </a:rPr>
              <a:t>"...</a:t>
            </a:r>
          </a:p>
        </p:txBody>
      </p:sp>
      <p:sp>
        <p:nvSpPr>
          <p:cNvPr id="3" name="TextBox 2">
            <a:extLst>
              <a:ext uri="{FF2B5EF4-FFF2-40B4-BE49-F238E27FC236}">
                <a16:creationId xmlns:a16="http://schemas.microsoft.com/office/drawing/2014/main" id="{5BB80B78-36BA-4397-8AB0-AC85E54E20E3}"/>
              </a:ext>
            </a:extLst>
          </p:cNvPr>
          <p:cNvSpPr txBox="1"/>
          <p:nvPr/>
        </p:nvSpPr>
        <p:spPr>
          <a:xfrm>
            <a:off x="8867939" y="628526"/>
            <a:ext cx="252536" cy="784830"/>
          </a:xfrm>
          <a:prstGeom prst="rect">
            <a:avLst/>
          </a:prstGeom>
          <a:noFill/>
        </p:spPr>
        <p:txBody>
          <a:bodyPr wrap="square" rtlCol="1">
            <a:spAutoFit/>
          </a:bodyPr>
          <a:lstStyle/>
          <a:p>
            <a:r>
              <a:rPr lang="he-IL" sz="1300" dirty="0"/>
              <a:t>❶</a:t>
            </a:r>
          </a:p>
          <a:p>
            <a:endParaRPr lang="he-IL" sz="1300" dirty="0"/>
          </a:p>
          <a:p>
            <a:endParaRPr lang="he-IL" sz="600" dirty="0"/>
          </a:p>
          <a:p>
            <a:r>
              <a:rPr lang="he-IL" sz="1300" dirty="0"/>
              <a:t>❷</a:t>
            </a:r>
          </a:p>
        </p:txBody>
      </p:sp>
    </p:spTree>
    <p:extLst>
      <p:ext uri="{BB962C8B-B14F-4D97-AF65-F5344CB8AC3E}">
        <p14:creationId xmlns:p14="http://schemas.microsoft.com/office/powerpoint/2010/main" val="58894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30634" y="85200"/>
            <a:ext cx="8676456" cy="6881051"/>
          </a:xfrm>
          <a:prstGeom prst="rect">
            <a:avLst/>
          </a:prstGeom>
          <a:noFill/>
        </p:spPr>
        <p:txBody>
          <a:bodyPr wrap="square" rtlCol="1">
            <a:spAutoFit/>
          </a:bodyPr>
          <a:lstStyle/>
          <a:p>
            <a:pPr>
              <a:lnSpc>
                <a:spcPct val="120000"/>
              </a:lnSpc>
            </a:pPr>
            <a:r>
              <a:rPr lang="he-IL" sz="1500" dirty="0" err="1"/>
              <a:t>א"ר</a:t>
            </a:r>
            <a:r>
              <a:rPr lang="he-IL" sz="1500" dirty="0"/>
              <a:t> חלבו אמר רב </a:t>
            </a:r>
            <a:r>
              <a:rPr lang="he-IL" sz="1500" dirty="0" err="1"/>
              <a:t>הונא</a:t>
            </a:r>
            <a:r>
              <a:rPr lang="he-IL" sz="1500" dirty="0"/>
              <a:t>: </a:t>
            </a:r>
          </a:p>
          <a:p>
            <a:pPr>
              <a:lnSpc>
                <a:spcPct val="120000"/>
              </a:lnSpc>
            </a:pPr>
            <a:r>
              <a:rPr lang="he-IL" sz="1500" dirty="0"/>
              <a:t>כל הקובע מקום לתפלתו -</a:t>
            </a:r>
          </a:p>
          <a:p>
            <a:pPr>
              <a:lnSpc>
                <a:spcPct val="120000"/>
              </a:lnSpc>
            </a:pPr>
            <a:r>
              <a:rPr lang="he-IL" sz="1500" dirty="0" err="1"/>
              <a:t>אלהי</a:t>
            </a:r>
            <a:r>
              <a:rPr lang="he-IL" sz="1500" dirty="0"/>
              <a:t> אברהם בעזרו, </a:t>
            </a:r>
          </a:p>
          <a:p>
            <a:pPr>
              <a:lnSpc>
                <a:spcPct val="120000"/>
              </a:lnSpc>
            </a:pPr>
            <a:r>
              <a:rPr lang="he-IL" sz="1500" dirty="0"/>
              <a:t>וכשמת, אומרים לו: אי עניו אי חסיד מתלמידיו של אברהם אבינו. </a:t>
            </a:r>
          </a:p>
          <a:p>
            <a:pPr>
              <a:lnSpc>
                <a:spcPct val="120000"/>
              </a:lnSpc>
            </a:pPr>
            <a:endParaRPr lang="he-IL" sz="200" dirty="0"/>
          </a:p>
          <a:p>
            <a:pPr>
              <a:lnSpc>
                <a:spcPct val="120000"/>
              </a:lnSpc>
            </a:pPr>
            <a:r>
              <a:rPr lang="he-IL" sz="1500" dirty="0"/>
              <a:t>      ואברהם אבינו - מנא לן </a:t>
            </a:r>
            <a:r>
              <a:rPr lang="he-IL" sz="1500" dirty="0" err="1"/>
              <a:t>דקבע</a:t>
            </a:r>
            <a:r>
              <a:rPr lang="he-IL" sz="1500" dirty="0"/>
              <a:t> מקום? </a:t>
            </a:r>
          </a:p>
          <a:p>
            <a:pPr>
              <a:lnSpc>
                <a:spcPct val="120000"/>
              </a:lnSpc>
            </a:pPr>
            <a:r>
              <a:rPr lang="he-IL" sz="1500" dirty="0"/>
              <a:t>      </a:t>
            </a:r>
            <a:r>
              <a:rPr lang="he-IL" sz="1500" dirty="0" err="1"/>
              <a:t>דכתיב</a:t>
            </a:r>
            <a:r>
              <a:rPr lang="he-IL" sz="1500" dirty="0"/>
              <a:t>: "</a:t>
            </a:r>
            <a:r>
              <a:rPr lang="he-IL" sz="1500" dirty="0" err="1">
                <a:solidFill>
                  <a:srgbClr val="002060"/>
                </a:solidFill>
              </a:rPr>
              <a:t>וישכם</a:t>
            </a:r>
            <a:r>
              <a:rPr lang="he-IL" sz="1500" dirty="0">
                <a:solidFill>
                  <a:srgbClr val="002060"/>
                </a:solidFill>
              </a:rPr>
              <a:t> אברהם בבקר אל המקום אשר </a:t>
            </a:r>
            <a:r>
              <a:rPr lang="he-IL" sz="1500" b="1" dirty="0">
                <a:solidFill>
                  <a:srgbClr val="002060"/>
                </a:solidFill>
              </a:rPr>
              <a:t>עמד</a:t>
            </a:r>
            <a:r>
              <a:rPr lang="he-IL" sz="1500" dirty="0">
                <a:solidFill>
                  <a:srgbClr val="002060"/>
                </a:solidFill>
              </a:rPr>
              <a:t> שם</a:t>
            </a:r>
            <a:r>
              <a:rPr lang="he-IL" sz="1500" dirty="0"/>
              <a:t>",</a:t>
            </a:r>
          </a:p>
          <a:p>
            <a:pPr>
              <a:lnSpc>
                <a:spcPct val="120000"/>
              </a:lnSpc>
            </a:pPr>
            <a:r>
              <a:rPr lang="he-IL" sz="1500" dirty="0"/>
              <a:t>      ואין עמידה אלא תפלה, שנאמר: "</a:t>
            </a:r>
            <a:r>
              <a:rPr lang="he-IL" sz="1500" b="1" dirty="0">
                <a:solidFill>
                  <a:srgbClr val="002060"/>
                </a:solidFill>
              </a:rPr>
              <a:t>ויעמוד</a:t>
            </a:r>
            <a:r>
              <a:rPr lang="he-IL" sz="1500" dirty="0">
                <a:solidFill>
                  <a:srgbClr val="002060"/>
                </a:solidFill>
              </a:rPr>
              <a:t> </a:t>
            </a:r>
            <a:r>
              <a:rPr lang="he-IL" sz="1500" dirty="0" err="1">
                <a:solidFill>
                  <a:srgbClr val="002060"/>
                </a:solidFill>
              </a:rPr>
              <a:t>פינחס</a:t>
            </a:r>
            <a:r>
              <a:rPr lang="he-IL" sz="1500" dirty="0">
                <a:solidFill>
                  <a:srgbClr val="002060"/>
                </a:solidFill>
              </a:rPr>
              <a:t> </a:t>
            </a:r>
            <a:r>
              <a:rPr lang="he-IL" sz="1500" b="1" dirty="0">
                <a:solidFill>
                  <a:srgbClr val="002060"/>
                </a:solidFill>
              </a:rPr>
              <a:t>ויפלל</a:t>
            </a:r>
            <a:r>
              <a:rPr lang="he-IL" sz="1500" dirty="0"/>
              <a:t>".</a:t>
            </a:r>
          </a:p>
          <a:p>
            <a:pPr>
              <a:lnSpc>
                <a:spcPct val="120000"/>
              </a:lnSpc>
            </a:pPr>
            <a:endParaRPr lang="he-IL" sz="2400" dirty="0"/>
          </a:p>
          <a:p>
            <a:pPr>
              <a:lnSpc>
                <a:spcPct val="120000"/>
              </a:lnSpc>
            </a:pPr>
            <a:r>
              <a:rPr lang="he-IL" sz="1500" dirty="0"/>
              <a:t>אמר רבי חלבו אמר רב </a:t>
            </a:r>
            <a:r>
              <a:rPr lang="he-IL" sz="1500" dirty="0" err="1"/>
              <a:t>הונא</a:t>
            </a:r>
            <a:r>
              <a:rPr lang="he-IL" sz="1500" dirty="0"/>
              <a:t>:  היוצא מבית הכנסת - אל יפסיע פסיעה גסה. </a:t>
            </a:r>
          </a:p>
          <a:p>
            <a:pPr>
              <a:lnSpc>
                <a:spcPct val="120000"/>
              </a:lnSpc>
            </a:pPr>
            <a:r>
              <a:rPr lang="he-IL" sz="1500" dirty="0"/>
              <a:t>אמר </a:t>
            </a:r>
            <a:r>
              <a:rPr lang="he-IL" sz="1500" dirty="0" err="1"/>
              <a:t>אביי</a:t>
            </a:r>
            <a:r>
              <a:rPr lang="he-IL" sz="1500" dirty="0"/>
              <a:t>:  לא אמרן אלא </a:t>
            </a:r>
            <a:r>
              <a:rPr lang="he-IL" sz="1500" dirty="0" err="1"/>
              <a:t>למיפק</a:t>
            </a:r>
            <a:r>
              <a:rPr lang="he-IL" sz="1500" dirty="0"/>
              <a:t>, אבל </a:t>
            </a:r>
            <a:r>
              <a:rPr lang="he-IL" sz="1500" dirty="0" err="1"/>
              <a:t>למיעל</a:t>
            </a:r>
            <a:r>
              <a:rPr lang="he-IL" sz="1500" dirty="0"/>
              <a:t> מצוה למרהט, שנא': "</a:t>
            </a:r>
            <a:r>
              <a:rPr lang="he-IL" sz="1500" dirty="0">
                <a:solidFill>
                  <a:srgbClr val="002060"/>
                </a:solidFill>
              </a:rPr>
              <a:t>נִרְדְּפָה לָדַעַת אֶת ה'</a:t>
            </a:r>
            <a:r>
              <a:rPr lang="he-IL" sz="1500" dirty="0"/>
              <a:t>".</a:t>
            </a:r>
          </a:p>
          <a:p>
            <a:pPr>
              <a:lnSpc>
                <a:spcPct val="120000"/>
              </a:lnSpc>
            </a:pPr>
            <a:endParaRPr lang="he-IL" sz="900" dirty="0"/>
          </a:p>
          <a:p>
            <a:pPr>
              <a:lnSpc>
                <a:spcPct val="120000"/>
              </a:lnSpc>
            </a:pPr>
            <a:r>
              <a:rPr lang="he-IL" sz="1500" dirty="0"/>
              <a:t>אמר רבי </a:t>
            </a:r>
            <a:r>
              <a:rPr lang="he-IL" sz="1500" dirty="0" err="1"/>
              <a:t>זירא</a:t>
            </a:r>
            <a:r>
              <a:rPr lang="he-IL" sz="1500" dirty="0"/>
              <a:t>: </a:t>
            </a:r>
          </a:p>
          <a:p>
            <a:pPr>
              <a:lnSpc>
                <a:spcPct val="120000"/>
              </a:lnSpc>
            </a:pPr>
            <a:r>
              <a:rPr lang="he-IL" sz="1500" dirty="0"/>
              <a:t>מריש כי </a:t>
            </a:r>
            <a:r>
              <a:rPr lang="he-IL" sz="1500" dirty="0" err="1"/>
              <a:t>הוה</a:t>
            </a:r>
            <a:r>
              <a:rPr lang="he-IL" sz="1500" dirty="0"/>
              <a:t> </a:t>
            </a:r>
            <a:r>
              <a:rPr lang="he-IL" sz="1500" dirty="0" err="1"/>
              <a:t>חזינא</a:t>
            </a:r>
            <a:r>
              <a:rPr lang="he-IL" sz="1500" dirty="0"/>
              <a:t> להו </a:t>
            </a:r>
            <a:r>
              <a:rPr lang="he-IL" sz="1500" dirty="0" err="1"/>
              <a:t>לרבנן</a:t>
            </a:r>
            <a:r>
              <a:rPr lang="he-IL" sz="1500" dirty="0"/>
              <a:t> </a:t>
            </a:r>
            <a:r>
              <a:rPr lang="he-IL" sz="1500" dirty="0" err="1"/>
              <a:t>דקא</a:t>
            </a:r>
            <a:r>
              <a:rPr lang="he-IL" sz="1500" dirty="0"/>
              <a:t> רהטי </a:t>
            </a:r>
            <a:r>
              <a:rPr lang="he-IL" sz="1500" dirty="0" err="1"/>
              <a:t>לפרקא</a:t>
            </a:r>
            <a:r>
              <a:rPr lang="he-IL" sz="1500" dirty="0"/>
              <a:t> </a:t>
            </a:r>
            <a:r>
              <a:rPr lang="he-IL" sz="1500" dirty="0" err="1"/>
              <a:t>בשבתא</a:t>
            </a:r>
            <a:r>
              <a:rPr lang="he-IL" sz="1500" dirty="0"/>
              <a:t> - </a:t>
            </a:r>
            <a:r>
              <a:rPr lang="he-IL" sz="1500" dirty="0" err="1"/>
              <a:t>אמינא</a:t>
            </a:r>
            <a:r>
              <a:rPr lang="he-IL" sz="1500" dirty="0"/>
              <a:t>: </a:t>
            </a:r>
            <a:r>
              <a:rPr lang="he-IL" sz="1500" dirty="0" err="1"/>
              <a:t>קא</a:t>
            </a:r>
            <a:r>
              <a:rPr lang="he-IL" sz="1500" dirty="0"/>
              <a:t> </a:t>
            </a:r>
            <a:r>
              <a:rPr lang="he-IL" sz="1500" dirty="0" err="1"/>
              <a:t>מחליין</a:t>
            </a:r>
            <a:r>
              <a:rPr lang="he-IL" sz="1500" dirty="0"/>
              <a:t> רבנן שבתא. </a:t>
            </a:r>
          </a:p>
          <a:p>
            <a:pPr>
              <a:lnSpc>
                <a:spcPct val="120000"/>
              </a:lnSpc>
            </a:pPr>
            <a:r>
              <a:rPr lang="he-IL" sz="1500" dirty="0"/>
              <a:t>כיון </a:t>
            </a:r>
            <a:r>
              <a:rPr lang="he-IL" sz="1500" dirty="0" err="1"/>
              <a:t>דשמענא</a:t>
            </a:r>
            <a:r>
              <a:rPr lang="he-IL" sz="1500" dirty="0"/>
              <a:t> להא דרבי תנחום </a:t>
            </a:r>
            <a:r>
              <a:rPr lang="he-IL" sz="1500" dirty="0" err="1"/>
              <a:t>א"ר</a:t>
            </a:r>
            <a:r>
              <a:rPr lang="he-IL" sz="1500" dirty="0"/>
              <a:t> יהושע בן לוי: לעולם ירוץ אדם לדבר הלכה ואפילו בשבת, שנא': "</a:t>
            </a:r>
            <a:r>
              <a:rPr lang="he-IL" sz="1500" dirty="0">
                <a:solidFill>
                  <a:srgbClr val="002060"/>
                </a:solidFill>
              </a:rPr>
              <a:t>אַחֲרֵי ה' יֵלְכוּ כְּאַרְיֵה יִשְׁאָג</a:t>
            </a:r>
            <a:r>
              <a:rPr lang="he-IL" sz="1500" dirty="0"/>
              <a:t>" וגו' - אנא </a:t>
            </a:r>
            <a:r>
              <a:rPr lang="he-IL" sz="1500" dirty="0" err="1"/>
              <a:t>נמי</a:t>
            </a:r>
            <a:r>
              <a:rPr lang="he-IL" sz="1500" dirty="0"/>
              <a:t> </a:t>
            </a:r>
            <a:r>
              <a:rPr lang="he-IL" sz="1500" dirty="0" err="1"/>
              <a:t>רהיטנא</a:t>
            </a:r>
            <a:r>
              <a:rPr lang="he-IL" sz="1500" dirty="0"/>
              <a:t>.</a:t>
            </a:r>
          </a:p>
          <a:p>
            <a:pPr>
              <a:lnSpc>
                <a:spcPct val="120000"/>
              </a:lnSpc>
            </a:pPr>
            <a:endParaRPr lang="he-IL" sz="1500" dirty="0"/>
          </a:p>
          <a:p>
            <a:pPr>
              <a:lnSpc>
                <a:spcPct val="120000"/>
              </a:lnSpc>
            </a:pPr>
            <a:r>
              <a:rPr lang="he-IL" sz="1500" dirty="0"/>
              <a:t>אמר ר' </a:t>
            </a:r>
            <a:r>
              <a:rPr lang="he-IL" sz="1500" dirty="0" err="1"/>
              <a:t>זירא</a:t>
            </a:r>
            <a:r>
              <a:rPr lang="he-IL" sz="1500" dirty="0"/>
              <a:t>: אגרא </a:t>
            </a:r>
            <a:r>
              <a:rPr lang="he-IL" sz="1500" dirty="0" err="1"/>
              <a:t>דפרקא</a:t>
            </a:r>
            <a:r>
              <a:rPr lang="he-IL" sz="1500" dirty="0"/>
              <a:t> - </a:t>
            </a:r>
            <a:r>
              <a:rPr lang="he-IL" sz="1500" dirty="0" err="1"/>
              <a:t>רהטא</a:t>
            </a:r>
            <a:r>
              <a:rPr lang="he-IL" sz="1500" dirty="0"/>
              <a:t>. </a:t>
            </a:r>
          </a:p>
          <a:p>
            <a:pPr>
              <a:lnSpc>
                <a:spcPct val="120000"/>
              </a:lnSpc>
            </a:pPr>
            <a:r>
              <a:rPr lang="he-IL" sz="1500" dirty="0"/>
              <a:t>אמר </a:t>
            </a:r>
            <a:r>
              <a:rPr lang="he-IL" sz="1500" dirty="0" err="1"/>
              <a:t>אביי</a:t>
            </a:r>
            <a:r>
              <a:rPr lang="he-IL" sz="1500" dirty="0"/>
              <a:t>: אגרא </a:t>
            </a:r>
            <a:r>
              <a:rPr lang="he-IL" sz="1500" dirty="0" err="1"/>
              <a:t>דכלה</a:t>
            </a:r>
            <a:r>
              <a:rPr lang="he-IL" sz="1500" dirty="0"/>
              <a:t> - </a:t>
            </a:r>
            <a:r>
              <a:rPr lang="he-IL" sz="1500" dirty="0" err="1"/>
              <a:t>דוחקא</a:t>
            </a:r>
            <a:r>
              <a:rPr lang="he-IL" sz="1500" dirty="0"/>
              <a:t>. </a:t>
            </a:r>
          </a:p>
          <a:p>
            <a:pPr>
              <a:lnSpc>
                <a:spcPct val="120000"/>
              </a:lnSpc>
            </a:pPr>
            <a:r>
              <a:rPr lang="he-IL" sz="1500" dirty="0"/>
              <a:t>אמר רבא: אגרא </a:t>
            </a:r>
            <a:r>
              <a:rPr lang="he-IL" sz="1500" dirty="0" err="1"/>
              <a:t>דשמעתא</a:t>
            </a:r>
            <a:r>
              <a:rPr lang="he-IL" sz="1500" dirty="0"/>
              <a:t> - </a:t>
            </a:r>
            <a:r>
              <a:rPr lang="he-IL" sz="1500" dirty="0" err="1"/>
              <a:t>סברא</a:t>
            </a:r>
            <a:r>
              <a:rPr lang="he-IL" sz="1500" dirty="0"/>
              <a:t>. </a:t>
            </a:r>
          </a:p>
          <a:p>
            <a:pPr>
              <a:lnSpc>
                <a:spcPct val="120000"/>
              </a:lnSpc>
            </a:pPr>
            <a:r>
              <a:rPr lang="he-IL" sz="1500" dirty="0"/>
              <a:t>אמר רב </a:t>
            </a:r>
            <a:r>
              <a:rPr lang="he-IL" sz="1500" dirty="0" err="1"/>
              <a:t>פפא</a:t>
            </a:r>
            <a:r>
              <a:rPr lang="he-IL" sz="1500" dirty="0"/>
              <a:t>: אגרא דבי </a:t>
            </a:r>
            <a:r>
              <a:rPr lang="he-IL" sz="1500" dirty="0" err="1"/>
              <a:t>טמיא</a:t>
            </a:r>
            <a:r>
              <a:rPr lang="he-IL" sz="1500" dirty="0"/>
              <a:t> - </a:t>
            </a:r>
            <a:r>
              <a:rPr lang="he-IL" sz="1500" dirty="0" err="1"/>
              <a:t>שתיקותא</a:t>
            </a:r>
            <a:r>
              <a:rPr lang="he-IL" sz="1500" dirty="0"/>
              <a:t>. </a:t>
            </a:r>
          </a:p>
          <a:p>
            <a:pPr>
              <a:lnSpc>
                <a:spcPct val="120000"/>
              </a:lnSpc>
            </a:pPr>
            <a:r>
              <a:rPr lang="he-IL" sz="1500" dirty="0"/>
              <a:t>אמר מר </a:t>
            </a:r>
            <a:r>
              <a:rPr lang="he-IL" sz="1500" dirty="0" err="1"/>
              <a:t>זוטרא</a:t>
            </a:r>
            <a:r>
              <a:rPr lang="he-IL" sz="1500" dirty="0"/>
              <a:t>: אגרא </a:t>
            </a:r>
            <a:r>
              <a:rPr lang="he-IL" sz="1500" dirty="0" err="1"/>
              <a:t>דתעניתא</a:t>
            </a:r>
            <a:r>
              <a:rPr lang="he-IL" sz="1500" dirty="0"/>
              <a:t> - </a:t>
            </a:r>
            <a:r>
              <a:rPr lang="he-IL" sz="1500" dirty="0" err="1"/>
              <a:t>צדקתא</a:t>
            </a:r>
            <a:r>
              <a:rPr lang="he-IL" sz="1500" dirty="0"/>
              <a:t>.</a:t>
            </a:r>
          </a:p>
          <a:p>
            <a:pPr>
              <a:lnSpc>
                <a:spcPct val="120000"/>
              </a:lnSpc>
            </a:pPr>
            <a:r>
              <a:rPr lang="he-IL" sz="1500" dirty="0"/>
              <a:t>אמר רב ששת: אגרא </a:t>
            </a:r>
            <a:r>
              <a:rPr lang="he-IL" sz="1500" dirty="0" err="1"/>
              <a:t>דהספדא</a:t>
            </a:r>
            <a:r>
              <a:rPr lang="he-IL" sz="1500" dirty="0"/>
              <a:t> - </a:t>
            </a:r>
            <a:r>
              <a:rPr lang="he-IL" sz="1500" dirty="0" err="1"/>
              <a:t>דלויי</a:t>
            </a:r>
            <a:r>
              <a:rPr lang="he-IL" sz="1500" dirty="0"/>
              <a:t>. </a:t>
            </a:r>
          </a:p>
          <a:p>
            <a:pPr>
              <a:lnSpc>
                <a:spcPct val="120000"/>
              </a:lnSpc>
            </a:pPr>
            <a:r>
              <a:rPr lang="he-IL" sz="1500" dirty="0"/>
              <a:t>אמר רב אשי: אגרא דבי </a:t>
            </a:r>
            <a:r>
              <a:rPr lang="he-IL" sz="1500" dirty="0" err="1"/>
              <a:t>הלולי</a:t>
            </a:r>
            <a:r>
              <a:rPr lang="he-IL" sz="1500" dirty="0"/>
              <a:t> - מילי. </a:t>
            </a:r>
          </a:p>
          <a:p>
            <a:pPr>
              <a:lnSpc>
                <a:spcPct val="120000"/>
              </a:lnSpc>
            </a:pPr>
            <a:endParaRPr lang="he-IL" sz="1500" dirty="0"/>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8" name="TextBox 7">
            <a:extLst>
              <a:ext uri="{FF2B5EF4-FFF2-40B4-BE49-F238E27FC236}">
                <a16:creationId xmlns:a16="http://schemas.microsoft.com/office/drawing/2014/main" id="{880B3D39-5C58-481C-B8AB-9098D62F2ADE}"/>
              </a:ext>
            </a:extLst>
          </p:cNvPr>
          <p:cNvSpPr txBox="1"/>
          <p:nvPr/>
        </p:nvSpPr>
        <p:spPr>
          <a:xfrm>
            <a:off x="8751104" y="109081"/>
            <a:ext cx="360040" cy="2777683"/>
          </a:xfrm>
          <a:prstGeom prst="rect">
            <a:avLst/>
          </a:prstGeom>
          <a:noFill/>
        </p:spPr>
        <p:txBody>
          <a:bodyPr wrap="square" rtlCol="1">
            <a:spAutoFit/>
          </a:bodyPr>
          <a:lstStyle/>
          <a:p>
            <a:r>
              <a:rPr lang="he-IL" sz="1500" dirty="0"/>
              <a:t>❶</a:t>
            </a:r>
          </a:p>
          <a:p>
            <a:endParaRPr lang="he-IL" sz="1500" dirty="0"/>
          </a:p>
          <a:p>
            <a:endParaRPr lang="he-IL" sz="1500" dirty="0"/>
          </a:p>
          <a:p>
            <a:endParaRPr lang="he-IL" sz="1500" dirty="0"/>
          </a:p>
          <a:p>
            <a:endParaRPr lang="he-IL" sz="1500" dirty="0"/>
          </a:p>
          <a:p>
            <a:endParaRPr lang="he-IL" sz="1600" dirty="0"/>
          </a:p>
          <a:p>
            <a:endParaRPr lang="he-IL" sz="1050" dirty="0"/>
          </a:p>
          <a:p>
            <a:endParaRPr lang="he-IL" sz="1400" dirty="0"/>
          </a:p>
          <a:p>
            <a:endParaRPr lang="he-IL" sz="1500" dirty="0"/>
          </a:p>
          <a:p>
            <a:endParaRPr lang="he-IL" sz="1400" dirty="0"/>
          </a:p>
          <a:p>
            <a:endParaRPr lang="he-IL" sz="1500" dirty="0"/>
          </a:p>
          <a:p>
            <a:r>
              <a:rPr lang="he-IL" sz="1500" dirty="0"/>
              <a:t>❷</a:t>
            </a:r>
          </a:p>
        </p:txBody>
      </p:sp>
    </p:spTree>
    <p:extLst>
      <p:ext uri="{BB962C8B-B14F-4D97-AF65-F5344CB8AC3E}">
        <p14:creationId xmlns:p14="http://schemas.microsoft.com/office/powerpoint/2010/main" val="325581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Effect transition="in" filter="wipe(right)">
                                      <p:cBhvr>
                                        <p:cTn id="7" dur="500"/>
                                        <p:tgtEl>
                                          <p:spTgt spid="4">
                                            <p:txEl>
                                              <p:pRg st="9" end="9"/>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0" end="10"/>
                                            </p:txEl>
                                          </p:spTgt>
                                        </p:tgtEl>
                                        <p:attrNameLst>
                                          <p:attrName>style.visibility</p:attrName>
                                        </p:attrNameLst>
                                      </p:cBhvr>
                                      <p:to>
                                        <p:strVal val="visible"/>
                                      </p:to>
                                    </p:set>
                                    <p:animEffect transition="in" filter="wipe(right)">
                                      <p:cBhvr>
                                        <p:cTn id="10" dur="500"/>
                                        <p:tgtEl>
                                          <p:spTgt spid="4">
                                            <p:txEl>
                                              <p:pRg st="10" end="10"/>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2" end="12"/>
                                            </p:txEl>
                                          </p:spTgt>
                                        </p:tgtEl>
                                        <p:attrNameLst>
                                          <p:attrName>style.visibility</p:attrName>
                                        </p:attrNameLst>
                                      </p:cBhvr>
                                      <p:to>
                                        <p:strVal val="visible"/>
                                      </p:to>
                                    </p:set>
                                    <p:animEffect transition="in" filter="wipe(right)">
                                      <p:cBhvr>
                                        <p:cTn id="13" dur="500"/>
                                        <p:tgtEl>
                                          <p:spTgt spid="4">
                                            <p:txEl>
                                              <p:pRg st="12" end="12"/>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4">
                                            <p:txEl>
                                              <p:pRg st="13" end="13"/>
                                            </p:txEl>
                                          </p:spTgt>
                                        </p:tgtEl>
                                        <p:attrNameLst>
                                          <p:attrName>style.visibility</p:attrName>
                                        </p:attrNameLst>
                                      </p:cBhvr>
                                      <p:to>
                                        <p:strVal val="visible"/>
                                      </p:to>
                                    </p:set>
                                    <p:animEffect transition="in" filter="wipe(right)">
                                      <p:cBhvr>
                                        <p:cTn id="16" dur="500"/>
                                        <p:tgtEl>
                                          <p:spTgt spid="4">
                                            <p:txEl>
                                              <p:pRg st="13" end="13"/>
                                            </p:txEl>
                                          </p:spTgt>
                                        </p:tgtEl>
                                      </p:cBhvr>
                                    </p:animEffect>
                                  </p:childTnLst>
                                </p:cTn>
                              </p:par>
                              <p:par>
                                <p:cTn id="17" presetID="22" presetClass="entr" presetSubtype="2" fill="hold" nodeType="withEffect">
                                  <p:stCondLst>
                                    <p:cond delay="0"/>
                                  </p:stCondLst>
                                  <p:childTnLst>
                                    <p:set>
                                      <p:cBhvr>
                                        <p:cTn id="18" dur="1" fill="hold">
                                          <p:stCondLst>
                                            <p:cond delay="0"/>
                                          </p:stCondLst>
                                        </p:cTn>
                                        <p:tgtEl>
                                          <p:spTgt spid="4">
                                            <p:txEl>
                                              <p:pRg st="14" end="14"/>
                                            </p:txEl>
                                          </p:spTgt>
                                        </p:tgtEl>
                                        <p:attrNameLst>
                                          <p:attrName>style.visibility</p:attrName>
                                        </p:attrNameLst>
                                      </p:cBhvr>
                                      <p:to>
                                        <p:strVal val="visible"/>
                                      </p:to>
                                    </p:set>
                                    <p:animEffect transition="in" filter="wipe(right)">
                                      <p:cBhvr>
                                        <p:cTn id="19" dur="500"/>
                                        <p:tgtEl>
                                          <p:spTgt spid="4">
                                            <p:txEl>
                                              <p:pRg st="14" end="14"/>
                                            </p:txEl>
                                          </p:spTgt>
                                        </p:tgtEl>
                                      </p:cBhvr>
                                    </p:animEffect>
                                  </p:childTnLst>
                                </p:cTn>
                              </p:par>
                              <p:par>
                                <p:cTn id="20" presetID="22" presetClass="entr" presetSubtype="2" fill="hold" nodeType="withEffect">
                                  <p:stCondLst>
                                    <p:cond delay="0"/>
                                  </p:stCondLst>
                                  <p:childTnLst>
                                    <p:set>
                                      <p:cBhvr>
                                        <p:cTn id="21" dur="1" fill="hold">
                                          <p:stCondLst>
                                            <p:cond delay="0"/>
                                          </p:stCondLst>
                                        </p:cTn>
                                        <p:tgtEl>
                                          <p:spTgt spid="4">
                                            <p:txEl>
                                              <p:pRg st="16" end="16"/>
                                            </p:txEl>
                                          </p:spTgt>
                                        </p:tgtEl>
                                        <p:attrNameLst>
                                          <p:attrName>style.visibility</p:attrName>
                                        </p:attrNameLst>
                                      </p:cBhvr>
                                      <p:to>
                                        <p:strVal val="visible"/>
                                      </p:to>
                                    </p:set>
                                    <p:animEffect transition="in" filter="wipe(right)">
                                      <p:cBhvr>
                                        <p:cTn id="22" dur="500"/>
                                        <p:tgtEl>
                                          <p:spTgt spid="4">
                                            <p:txEl>
                                              <p:pRg st="16" end="16"/>
                                            </p:txEl>
                                          </p:spTgt>
                                        </p:tgtEl>
                                      </p:cBhvr>
                                    </p:animEffect>
                                  </p:childTnLst>
                                </p:cTn>
                              </p:par>
                              <p:par>
                                <p:cTn id="23" presetID="22" presetClass="entr" presetSubtype="2" fill="hold" nodeType="withEffect">
                                  <p:stCondLst>
                                    <p:cond delay="0"/>
                                  </p:stCondLst>
                                  <p:childTnLst>
                                    <p:set>
                                      <p:cBhvr>
                                        <p:cTn id="24" dur="1" fill="hold">
                                          <p:stCondLst>
                                            <p:cond delay="0"/>
                                          </p:stCondLst>
                                        </p:cTn>
                                        <p:tgtEl>
                                          <p:spTgt spid="4">
                                            <p:txEl>
                                              <p:pRg st="17" end="17"/>
                                            </p:txEl>
                                          </p:spTgt>
                                        </p:tgtEl>
                                        <p:attrNameLst>
                                          <p:attrName>style.visibility</p:attrName>
                                        </p:attrNameLst>
                                      </p:cBhvr>
                                      <p:to>
                                        <p:strVal val="visible"/>
                                      </p:to>
                                    </p:set>
                                    <p:animEffect transition="in" filter="wipe(right)">
                                      <p:cBhvr>
                                        <p:cTn id="25" dur="500"/>
                                        <p:tgtEl>
                                          <p:spTgt spid="4">
                                            <p:txEl>
                                              <p:pRg st="17" end="17"/>
                                            </p:txEl>
                                          </p:spTgt>
                                        </p:tgtEl>
                                      </p:cBhvr>
                                    </p:animEffect>
                                  </p:childTnLst>
                                </p:cTn>
                              </p:par>
                              <p:par>
                                <p:cTn id="26" presetID="22" presetClass="entr" presetSubtype="2" fill="hold" nodeType="withEffect">
                                  <p:stCondLst>
                                    <p:cond delay="0"/>
                                  </p:stCondLst>
                                  <p:childTnLst>
                                    <p:set>
                                      <p:cBhvr>
                                        <p:cTn id="27" dur="1" fill="hold">
                                          <p:stCondLst>
                                            <p:cond delay="0"/>
                                          </p:stCondLst>
                                        </p:cTn>
                                        <p:tgtEl>
                                          <p:spTgt spid="4">
                                            <p:txEl>
                                              <p:pRg st="18" end="18"/>
                                            </p:txEl>
                                          </p:spTgt>
                                        </p:tgtEl>
                                        <p:attrNameLst>
                                          <p:attrName>style.visibility</p:attrName>
                                        </p:attrNameLst>
                                      </p:cBhvr>
                                      <p:to>
                                        <p:strVal val="visible"/>
                                      </p:to>
                                    </p:set>
                                    <p:animEffect transition="in" filter="wipe(right)">
                                      <p:cBhvr>
                                        <p:cTn id="28" dur="500"/>
                                        <p:tgtEl>
                                          <p:spTgt spid="4">
                                            <p:txEl>
                                              <p:pRg st="18" end="18"/>
                                            </p:txEl>
                                          </p:spTgt>
                                        </p:tgtEl>
                                      </p:cBhvr>
                                    </p:animEffect>
                                  </p:childTnLst>
                                </p:cTn>
                              </p:par>
                              <p:par>
                                <p:cTn id="29" presetID="22" presetClass="entr" presetSubtype="2" fill="hold" nodeType="withEffect">
                                  <p:stCondLst>
                                    <p:cond delay="0"/>
                                  </p:stCondLst>
                                  <p:childTnLst>
                                    <p:set>
                                      <p:cBhvr>
                                        <p:cTn id="30" dur="1" fill="hold">
                                          <p:stCondLst>
                                            <p:cond delay="0"/>
                                          </p:stCondLst>
                                        </p:cTn>
                                        <p:tgtEl>
                                          <p:spTgt spid="4">
                                            <p:txEl>
                                              <p:pRg st="19" end="19"/>
                                            </p:txEl>
                                          </p:spTgt>
                                        </p:tgtEl>
                                        <p:attrNameLst>
                                          <p:attrName>style.visibility</p:attrName>
                                        </p:attrNameLst>
                                      </p:cBhvr>
                                      <p:to>
                                        <p:strVal val="visible"/>
                                      </p:to>
                                    </p:set>
                                    <p:animEffect transition="in" filter="wipe(right)">
                                      <p:cBhvr>
                                        <p:cTn id="31" dur="500"/>
                                        <p:tgtEl>
                                          <p:spTgt spid="4">
                                            <p:txEl>
                                              <p:pRg st="19" end="19"/>
                                            </p:txEl>
                                          </p:spTgt>
                                        </p:tgtEl>
                                      </p:cBhvr>
                                    </p:animEffect>
                                  </p:childTnLst>
                                </p:cTn>
                              </p:par>
                              <p:par>
                                <p:cTn id="32" presetID="22" presetClass="entr" presetSubtype="2" fill="hold" nodeType="withEffect">
                                  <p:stCondLst>
                                    <p:cond delay="0"/>
                                  </p:stCondLst>
                                  <p:childTnLst>
                                    <p:set>
                                      <p:cBhvr>
                                        <p:cTn id="33" dur="1" fill="hold">
                                          <p:stCondLst>
                                            <p:cond delay="0"/>
                                          </p:stCondLst>
                                        </p:cTn>
                                        <p:tgtEl>
                                          <p:spTgt spid="4">
                                            <p:txEl>
                                              <p:pRg st="20" end="20"/>
                                            </p:txEl>
                                          </p:spTgt>
                                        </p:tgtEl>
                                        <p:attrNameLst>
                                          <p:attrName>style.visibility</p:attrName>
                                        </p:attrNameLst>
                                      </p:cBhvr>
                                      <p:to>
                                        <p:strVal val="visible"/>
                                      </p:to>
                                    </p:set>
                                    <p:animEffect transition="in" filter="wipe(right)">
                                      <p:cBhvr>
                                        <p:cTn id="34" dur="500"/>
                                        <p:tgtEl>
                                          <p:spTgt spid="4">
                                            <p:txEl>
                                              <p:pRg st="20" end="20"/>
                                            </p:txEl>
                                          </p:spTgt>
                                        </p:tgtEl>
                                      </p:cBhvr>
                                    </p:animEffect>
                                  </p:childTnLst>
                                </p:cTn>
                              </p:par>
                              <p:par>
                                <p:cTn id="35" presetID="22" presetClass="entr" presetSubtype="2" fill="hold" nodeType="withEffect">
                                  <p:stCondLst>
                                    <p:cond delay="0"/>
                                  </p:stCondLst>
                                  <p:childTnLst>
                                    <p:set>
                                      <p:cBhvr>
                                        <p:cTn id="36" dur="1" fill="hold">
                                          <p:stCondLst>
                                            <p:cond delay="0"/>
                                          </p:stCondLst>
                                        </p:cTn>
                                        <p:tgtEl>
                                          <p:spTgt spid="4">
                                            <p:txEl>
                                              <p:pRg st="21" end="21"/>
                                            </p:txEl>
                                          </p:spTgt>
                                        </p:tgtEl>
                                        <p:attrNameLst>
                                          <p:attrName>style.visibility</p:attrName>
                                        </p:attrNameLst>
                                      </p:cBhvr>
                                      <p:to>
                                        <p:strVal val="visible"/>
                                      </p:to>
                                    </p:set>
                                    <p:animEffect transition="in" filter="wipe(right)">
                                      <p:cBhvr>
                                        <p:cTn id="37" dur="500"/>
                                        <p:tgtEl>
                                          <p:spTgt spid="4">
                                            <p:txEl>
                                              <p:pRg st="21" end="21"/>
                                            </p:txEl>
                                          </p:spTgt>
                                        </p:tgtEl>
                                      </p:cBhvr>
                                    </p:animEffect>
                                  </p:childTnLst>
                                </p:cTn>
                              </p:par>
                              <p:par>
                                <p:cTn id="38" presetID="22" presetClass="entr" presetSubtype="2" fill="hold" nodeType="withEffect">
                                  <p:stCondLst>
                                    <p:cond delay="0"/>
                                  </p:stCondLst>
                                  <p:childTnLst>
                                    <p:set>
                                      <p:cBhvr>
                                        <p:cTn id="39" dur="1" fill="hold">
                                          <p:stCondLst>
                                            <p:cond delay="0"/>
                                          </p:stCondLst>
                                        </p:cTn>
                                        <p:tgtEl>
                                          <p:spTgt spid="4">
                                            <p:txEl>
                                              <p:pRg st="22" end="22"/>
                                            </p:txEl>
                                          </p:spTgt>
                                        </p:tgtEl>
                                        <p:attrNameLst>
                                          <p:attrName>style.visibility</p:attrName>
                                        </p:attrNameLst>
                                      </p:cBhvr>
                                      <p:to>
                                        <p:strVal val="visible"/>
                                      </p:to>
                                    </p:set>
                                    <p:animEffect transition="in" filter="wipe(right)">
                                      <p:cBhvr>
                                        <p:cTn id="40" dur="500"/>
                                        <p:tgtEl>
                                          <p:spTgt spid="4">
                                            <p:txEl>
                                              <p:pRg st="22" end="22"/>
                                            </p:txEl>
                                          </p:spTgt>
                                        </p:tgtEl>
                                      </p:cBhvr>
                                    </p:animEffect>
                                  </p:childTnLst>
                                </p:cTn>
                              </p:par>
                              <p:par>
                                <p:cTn id="41" presetID="22" presetClass="entr" presetSubtype="2" fill="hold" nodeType="with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animEffect transition="in" filter="wipe(right)">
                                      <p:cBhvr>
                                        <p:cTn id="43"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83979" y="116632"/>
            <a:ext cx="8676456" cy="6556154"/>
          </a:xfrm>
          <a:prstGeom prst="rect">
            <a:avLst/>
          </a:prstGeom>
          <a:noFill/>
        </p:spPr>
        <p:txBody>
          <a:bodyPr wrap="square" rtlCol="1">
            <a:spAutoFit/>
          </a:bodyPr>
          <a:lstStyle/>
          <a:p>
            <a:pPr>
              <a:lnSpc>
                <a:spcPct val="120000"/>
              </a:lnSpc>
            </a:pPr>
            <a:r>
              <a:rPr lang="he-IL" sz="1600" dirty="0"/>
              <a:t>אמר רב </a:t>
            </a:r>
            <a:r>
              <a:rPr lang="he-IL" sz="1600" dirty="0" err="1"/>
              <a:t>הונא</a:t>
            </a:r>
            <a:r>
              <a:rPr lang="he-IL" sz="1600" dirty="0"/>
              <a:t>: </a:t>
            </a:r>
          </a:p>
          <a:p>
            <a:pPr>
              <a:lnSpc>
                <a:spcPct val="120000"/>
              </a:lnSpc>
            </a:pPr>
            <a:r>
              <a:rPr lang="he-IL" sz="1600" dirty="0"/>
              <a:t>כל המתפלל אחורי בית הכנסת - נקרא רשע, שנאמר: "</a:t>
            </a:r>
            <a:r>
              <a:rPr lang="he-IL" sz="1600" dirty="0">
                <a:solidFill>
                  <a:srgbClr val="002060"/>
                </a:solidFill>
              </a:rPr>
              <a:t>סָבִיב רְשָׁעִים </a:t>
            </a:r>
            <a:r>
              <a:rPr lang="he-IL" sz="1600" dirty="0" err="1">
                <a:solidFill>
                  <a:srgbClr val="002060"/>
                </a:solidFill>
              </a:rPr>
              <a:t>יִתְהַלָּכוּן</a:t>
            </a:r>
            <a:r>
              <a:rPr lang="he-IL" sz="1600" dirty="0"/>
              <a:t>". </a:t>
            </a:r>
          </a:p>
          <a:p>
            <a:pPr>
              <a:lnSpc>
                <a:spcPct val="120000"/>
              </a:lnSpc>
            </a:pPr>
            <a:endParaRPr lang="he-IL" sz="200" dirty="0"/>
          </a:p>
          <a:p>
            <a:pPr>
              <a:lnSpc>
                <a:spcPct val="120000"/>
              </a:lnSpc>
            </a:pPr>
            <a:r>
              <a:rPr lang="he-IL" sz="1600" dirty="0"/>
              <a:t>      אמר </a:t>
            </a:r>
            <a:r>
              <a:rPr lang="he-IL" sz="1600" dirty="0" err="1"/>
              <a:t>אביי</a:t>
            </a:r>
            <a:r>
              <a:rPr lang="he-IL" sz="1600" dirty="0"/>
              <a:t>: </a:t>
            </a:r>
          </a:p>
          <a:p>
            <a:pPr>
              <a:lnSpc>
                <a:spcPct val="120000"/>
              </a:lnSpc>
            </a:pPr>
            <a:r>
              <a:rPr lang="he-IL" sz="1600" dirty="0"/>
              <a:t>      לא אמרן אלא דלא מהדר אפיה לבי כנישתא, אבל מהדר אפיה לבי כנישתא לית לן בה.</a:t>
            </a:r>
          </a:p>
          <a:p>
            <a:pPr>
              <a:lnSpc>
                <a:spcPct val="120000"/>
              </a:lnSpc>
            </a:pPr>
            <a:endParaRPr lang="he-IL" sz="1100" dirty="0"/>
          </a:p>
          <a:p>
            <a:pPr>
              <a:lnSpc>
                <a:spcPct val="120000"/>
              </a:lnSpc>
            </a:pPr>
            <a:r>
              <a:rPr lang="he-IL" sz="1600" dirty="0"/>
              <a:t>      ההוא גברא </a:t>
            </a:r>
            <a:r>
              <a:rPr lang="he-IL" sz="1600" dirty="0" err="1"/>
              <a:t>דקא</a:t>
            </a:r>
            <a:r>
              <a:rPr lang="he-IL" sz="1600" dirty="0"/>
              <a:t> מצלי אחורי בי כנישתא ולא מהדר אפיה לבי כנישתא,</a:t>
            </a:r>
          </a:p>
          <a:p>
            <a:pPr>
              <a:lnSpc>
                <a:spcPct val="120000"/>
              </a:lnSpc>
            </a:pPr>
            <a:r>
              <a:rPr lang="he-IL" sz="1600" dirty="0"/>
              <a:t>      חלף אליהו חזייה </a:t>
            </a:r>
            <a:r>
              <a:rPr lang="he-IL" sz="1600" dirty="0" err="1"/>
              <a:t>אידמי</a:t>
            </a:r>
            <a:r>
              <a:rPr lang="he-IL" sz="1600" dirty="0"/>
              <a:t> ליה </a:t>
            </a:r>
            <a:r>
              <a:rPr lang="he-IL" sz="1600" dirty="0" err="1"/>
              <a:t>כטייעא</a:t>
            </a:r>
            <a:r>
              <a:rPr lang="he-IL" sz="1600" dirty="0"/>
              <a:t>, </a:t>
            </a:r>
          </a:p>
          <a:p>
            <a:pPr>
              <a:lnSpc>
                <a:spcPct val="120000"/>
              </a:lnSpc>
            </a:pPr>
            <a:r>
              <a:rPr lang="he-IL" sz="1600" dirty="0"/>
              <a:t>      א"ל: כדו בר קיימת קמי מרך? שלף </a:t>
            </a:r>
            <a:r>
              <a:rPr lang="he-IL" sz="1600" dirty="0" err="1"/>
              <a:t>ספסרא</a:t>
            </a:r>
            <a:r>
              <a:rPr lang="he-IL" sz="1600" dirty="0"/>
              <a:t> וקטליה.</a:t>
            </a:r>
          </a:p>
          <a:p>
            <a:pPr>
              <a:lnSpc>
                <a:spcPct val="120000"/>
              </a:lnSpc>
            </a:pPr>
            <a:endParaRPr lang="he-IL" sz="3200" dirty="0"/>
          </a:p>
          <a:p>
            <a:pPr>
              <a:lnSpc>
                <a:spcPct val="120000"/>
              </a:lnSpc>
            </a:pPr>
            <a:r>
              <a:rPr lang="he-IL" sz="1600" dirty="0" err="1"/>
              <a:t>א''ל</a:t>
            </a:r>
            <a:r>
              <a:rPr lang="he-IL" sz="1600" dirty="0"/>
              <a:t> ההוא </a:t>
            </a:r>
            <a:r>
              <a:rPr lang="he-IL" sz="1600" dirty="0" err="1"/>
              <a:t>מרבנן</a:t>
            </a:r>
            <a:r>
              <a:rPr lang="he-IL" sz="1600" dirty="0"/>
              <a:t> לרב ביבי בר </a:t>
            </a:r>
            <a:r>
              <a:rPr lang="he-IL" sz="1600" dirty="0" err="1"/>
              <a:t>אביי</a:t>
            </a:r>
            <a:r>
              <a:rPr lang="he-IL" sz="1600" dirty="0"/>
              <a:t>, ואמרי לה רב ביבי לרב נחמן בר יצחק:  </a:t>
            </a:r>
          </a:p>
          <a:p>
            <a:pPr>
              <a:lnSpc>
                <a:spcPct val="120000"/>
              </a:lnSpc>
            </a:pPr>
            <a:r>
              <a:rPr lang="he-IL" sz="1600" dirty="0"/>
              <a:t>מאי "</a:t>
            </a:r>
            <a:r>
              <a:rPr lang="he-IL" sz="1600" dirty="0">
                <a:solidFill>
                  <a:srgbClr val="002060"/>
                </a:solidFill>
              </a:rPr>
              <a:t>כְּרֻם זֻלּוּת לִבְנֵי אָדָם</a:t>
            </a:r>
            <a:r>
              <a:rPr lang="he-IL" sz="1600" dirty="0"/>
              <a:t>"? </a:t>
            </a:r>
          </a:p>
          <a:p>
            <a:pPr>
              <a:lnSpc>
                <a:spcPct val="120000"/>
              </a:lnSpc>
            </a:pPr>
            <a:endParaRPr lang="he-IL" sz="700" dirty="0"/>
          </a:p>
          <a:p>
            <a:pPr>
              <a:lnSpc>
                <a:spcPct val="120000"/>
              </a:lnSpc>
            </a:pPr>
            <a:r>
              <a:rPr lang="he-IL" sz="1600" dirty="0"/>
              <a:t>אמר ליה: </a:t>
            </a:r>
          </a:p>
          <a:p>
            <a:pPr>
              <a:lnSpc>
                <a:spcPct val="120000"/>
              </a:lnSpc>
            </a:pPr>
            <a:r>
              <a:rPr lang="he-IL" sz="1600" dirty="0"/>
              <a:t>אלו דברים שעומדים ברומו של עולם ובני אדם </a:t>
            </a:r>
            <a:r>
              <a:rPr lang="he-IL" sz="1600" dirty="0" err="1"/>
              <a:t>מזלזלין</a:t>
            </a:r>
            <a:r>
              <a:rPr lang="he-IL" sz="1600" dirty="0"/>
              <a:t> בהן. </a:t>
            </a:r>
          </a:p>
          <a:p>
            <a:pPr>
              <a:lnSpc>
                <a:spcPct val="120000"/>
              </a:lnSpc>
            </a:pPr>
            <a:endParaRPr lang="he-IL" sz="700" dirty="0"/>
          </a:p>
          <a:p>
            <a:pPr>
              <a:lnSpc>
                <a:spcPct val="120000"/>
              </a:lnSpc>
            </a:pPr>
            <a:r>
              <a:rPr lang="he-IL" sz="1600" dirty="0"/>
              <a:t>ר' יוחנן ור' אלעזר </a:t>
            </a:r>
            <a:r>
              <a:rPr lang="he-IL" sz="1600" dirty="0" err="1"/>
              <a:t>דאמרי</a:t>
            </a:r>
            <a:r>
              <a:rPr lang="he-IL" sz="1600" dirty="0"/>
              <a:t> </a:t>
            </a:r>
            <a:r>
              <a:rPr lang="he-IL" sz="1600" dirty="0" err="1"/>
              <a:t>תרוייהו</a:t>
            </a:r>
            <a:r>
              <a:rPr lang="he-IL" sz="1600" dirty="0"/>
              <a:t>: </a:t>
            </a:r>
          </a:p>
          <a:p>
            <a:pPr>
              <a:lnSpc>
                <a:spcPct val="120000"/>
              </a:lnSpc>
            </a:pPr>
            <a:r>
              <a:rPr lang="he-IL" sz="1600" dirty="0"/>
              <a:t>כיון שנצטרך אדם לבריות - פניו משתנות ככרום, שנאמר: "</a:t>
            </a:r>
            <a:r>
              <a:rPr lang="he-IL" sz="1600" dirty="0">
                <a:solidFill>
                  <a:srgbClr val="002060"/>
                </a:solidFill>
              </a:rPr>
              <a:t>כְּרֻם זֻלּוּת לִבְנֵי אָדָם</a:t>
            </a:r>
            <a:r>
              <a:rPr lang="he-IL" sz="1600" dirty="0"/>
              <a:t>". </a:t>
            </a:r>
          </a:p>
          <a:p>
            <a:pPr>
              <a:lnSpc>
                <a:spcPct val="120000"/>
              </a:lnSpc>
            </a:pPr>
            <a:endParaRPr lang="he-IL" sz="700" dirty="0"/>
          </a:p>
          <a:p>
            <a:pPr>
              <a:lnSpc>
                <a:spcPct val="120000"/>
              </a:lnSpc>
            </a:pPr>
            <a:r>
              <a:rPr lang="he-IL" sz="1600" dirty="0"/>
              <a:t>מאי "כרום"? -</a:t>
            </a:r>
          </a:p>
          <a:p>
            <a:pPr>
              <a:lnSpc>
                <a:spcPct val="120000"/>
              </a:lnSpc>
            </a:pPr>
            <a:r>
              <a:rPr lang="he-IL" sz="1600" dirty="0"/>
              <a:t>כי אתא רב </a:t>
            </a:r>
            <a:r>
              <a:rPr lang="he-IL" sz="1600" dirty="0" err="1"/>
              <a:t>דימי</a:t>
            </a:r>
            <a:r>
              <a:rPr lang="he-IL" sz="1600" dirty="0"/>
              <a:t> אמר: עוף אחד יש בכרכי הים וכרום שמו, וכיון שחמה זורחת מתהפך לכמה גוונין.</a:t>
            </a:r>
          </a:p>
          <a:p>
            <a:pPr>
              <a:lnSpc>
                <a:spcPct val="120000"/>
              </a:lnSpc>
            </a:pPr>
            <a:endParaRPr lang="he-IL" sz="700" dirty="0"/>
          </a:p>
          <a:p>
            <a:pPr>
              <a:lnSpc>
                <a:spcPct val="120000"/>
              </a:lnSpc>
            </a:pPr>
            <a:r>
              <a:rPr lang="he-IL" sz="1600" dirty="0"/>
              <a:t>ר' אמי ור' אסי </a:t>
            </a:r>
            <a:r>
              <a:rPr lang="he-IL" sz="1600" dirty="0" err="1"/>
              <a:t>דאמרי</a:t>
            </a:r>
            <a:r>
              <a:rPr lang="he-IL" sz="1600" dirty="0"/>
              <a:t> </a:t>
            </a:r>
            <a:r>
              <a:rPr lang="he-IL" sz="1600" dirty="0" err="1"/>
              <a:t>תרוייהו</a:t>
            </a:r>
            <a:r>
              <a:rPr lang="he-IL" sz="1600" dirty="0"/>
              <a:t>: </a:t>
            </a:r>
          </a:p>
          <a:p>
            <a:pPr>
              <a:lnSpc>
                <a:spcPct val="120000"/>
              </a:lnSpc>
            </a:pPr>
            <a:r>
              <a:rPr lang="he-IL" sz="1600" dirty="0"/>
              <a:t>כאילו נדון בשני דינים אש ומים, שנאמר: "</a:t>
            </a:r>
            <a:r>
              <a:rPr lang="he-IL" sz="1600" dirty="0">
                <a:solidFill>
                  <a:srgbClr val="002060"/>
                </a:solidFill>
              </a:rPr>
              <a:t>הִרְכַּבְתָּ אֱנוֹשׁ לְרֹאשֵׁנוּ בָּאנוּ בָאֵשׁ וּבַמַּיִם</a:t>
            </a:r>
            <a:r>
              <a:rPr lang="he-IL" sz="1600" dirty="0"/>
              <a:t>".</a:t>
            </a: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7" name="TextBox 6">
            <a:extLst>
              <a:ext uri="{FF2B5EF4-FFF2-40B4-BE49-F238E27FC236}">
                <a16:creationId xmlns:a16="http://schemas.microsoft.com/office/drawing/2014/main" id="{E000FCF4-2DF2-4382-9EB1-F10DD8A9CC35}"/>
              </a:ext>
            </a:extLst>
          </p:cNvPr>
          <p:cNvSpPr txBox="1"/>
          <p:nvPr/>
        </p:nvSpPr>
        <p:spPr>
          <a:xfrm>
            <a:off x="8748464" y="179309"/>
            <a:ext cx="360040" cy="323165"/>
          </a:xfrm>
          <a:prstGeom prst="rect">
            <a:avLst/>
          </a:prstGeom>
          <a:noFill/>
        </p:spPr>
        <p:txBody>
          <a:bodyPr wrap="square" rtlCol="1">
            <a:spAutoFit/>
          </a:bodyPr>
          <a:lstStyle/>
          <a:p>
            <a:r>
              <a:rPr lang="he-IL" sz="1500" dirty="0"/>
              <a:t>❸</a:t>
            </a:r>
          </a:p>
        </p:txBody>
      </p:sp>
      <p:sp>
        <p:nvSpPr>
          <p:cNvPr id="8" name="TextBox 7">
            <a:extLst>
              <a:ext uri="{FF2B5EF4-FFF2-40B4-BE49-F238E27FC236}">
                <a16:creationId xmlns:a16="http://schemas.microsoft.com/office/drawing/2014/main" id="{CBCF81A3-CE61-436E-A4EB-378664E19128}"/>
              </a:ext>
            </a:extLst>
          </p:cNvPr>
          <p:cNvSpPr txBox="1"/>
          <p:nvPr/>
        </p:nvSpPr>
        <p:spPr>
          <a:xfrm>
            <a:off x="8807090" y="4490087"/>
            <a:ext cx="229406" cy="1692771"/>
          </a:xfrm>
          <a:prstGeom prst="rect">
            <a:avLst/>
          </a:prstGeom>
          <a:noFill/>
        </p:spPr>
        <p:txBody>
          <a:bodyPr wrap="square" rtlCol="1">
            <a:spAutoFit/>
          </a:bodyPr>
          <a:lstStyle/>
          <a:p>
            <a:r>
              <a:rPr lang="he-IL" sz="1100" dirty="0"/>
              <a:t>①</a:t>
            </a:r>
          </a:p>
          <a:p>
            <a:endParaRPr lang="he-IL" sz="900" dirty="0"/>
          </a:p>
          <a:p>
            <a:endParaRPr lang="he-IL" sz="1100" dirty="0"/>
          </a:p>
          <a:p>
            <a:endParaRPr lang="he-IL" sz="1100" dirty="0"/>
          </a:p>
          <a:p>
            <a:endParaRPr lang="he-IL" sz="1100" dirty="0"/>
          </a:p>
          <a:p>
            <a:endParaRPr lang="he-IL" sz="1100" dirty="0"/>
          </a:p>
          <a:p>
            <a:endParaRPr lang="he-IL" sz="800" dirty="0"/>
          </a:p>
          <a:p>
            <a:endParaRPr lang="he-IL" sz="1000" dirty="0"/>
          </a:p>
          <a:p>
            <a:endParaRPr lang="he-IL" sz="1100" dirty="0"/>
          </a:p>
          <a:p>
            <a:r>
              <a:rPr lang="he-IL" sz="1100" dirty="0"/>
              <a:t>②</a:t>
            </a:r>
          </a:p>
        </p:txBody>
      </p:sp>
    </p:spTree>
    <p:extLst>
      <p:ext uri="{BB962C8B-B14F-4D97-AF65-F5344CB8AC3E}">
        <p14:creationId xmlns:p14="http://schemas.microsoft.com/office/powerpoint/2010/main" val="261354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23528" y="739505"/>
            <a:ext cx="8352928" cy="4422429"/>
          </a:xfrm>
          <a:prstGeom prst="rect">
            <a:avLst/>
          </a:prstGeom>
          <a:noFill/>
        </p:spPr>
        <p:txBody>
          <a:bodyPr wrap="square" rtlCol="1">
            <a:spAutoFit/>
          </a:bodyPr>
          <a:lstStyle/>
          <a:p>
            <a:pPr>
              <a:lnSpc>
                <a:spcPct val="120000"/>
              </a:lnSpc>
            </a:pPr>
            <a:r>
              <a:rPr lang="he-IL" sz="1650" dirty="0"/>
              <a:t>ואמר רבי חלבו אמר רב </a:t>
            </a:r>
            <a:r>
              <a:rPr lang="he-IL" sz="1650" dirty="0" err="1"/>
              <a:t>הונא</a:t>
            </a:r>
            <a:r>
              <a:rPr lang="he-IL" sz="1650" dirty="0"/>
              <a:t>: </a:t>
            </a:r>
          </a:p>
          <a:p>
            <a:pPr>
              <a:lnSpc>
                <a:spcPct val="120000"/>
              </a:lnSpc>
            </a:pPr>
            <a:r>
              <a:rPr lang="he-IL" sz="1650" dirty="0"/>
              <a:t>לעולם יהא אדם זהיר בתפלת המנחה, </a:t>
            </a:r>
          </a:p>
          <a:p>
            <a:pPr>
              <a:lnSpc>
                <a:spcPct val="120000"/>
              </a:lnSpc>
            </a:pPr>
            <a:r>
              <a:rPr lang="he-IL" sz="1650" dirty="0"/>
              <a:t>שהרי אליהו לא נענה אלא בתפלת המנחה, שנאמר: "</a:t>
            </a:r>
            <a:r>
              <a:rPr lang="he-IL" sz="1650" dirty="0">
                <a:solidFill>
                  <a:srgbClr val="002060"/>
                </a:solidFill>
              </a:rPr>
              <a:t>וַיְהִי בַּעֲלוֹת הַמִּנְחָה </a:t>
            </a:r>
            <a:r>
              <a:rPr lang="he-IL" sz="1650" dirty="0" err="1">
                <a:solidFill>
                  <a:srgbClr val="002060"/>
                </a:solidFill>
              </a:rPr>
              <a:t>וַיִּגַּש</a:t>
            </a:r>
            <a:r>
              <a:rPr lang="he-IL" sz="1650" dirty="0">
                <a:solidFill>
                  <a:srgbClr val="002060"/>
                </a:solidFill>
              </a:rPr>
              <a:t>ׁ אֵלִיָּהוּ הַנָּבִיא וַיֹּאמַר" </a:t>
            </a:r>
            <a:r>
              <a:rPr lang="he-IL" sz="1650" dirty="0"/>
              <a:t>וגו'. </a:t>
            </a:r>
          </a:p>
          <a:p>
            <a:pPr>
              <a:lnSpc>
                <a:spcPct val="120000"/>
              </a:lnSpc>
            </a:pPr>
            <a:endParaRPr lang="he-IL" sz="500" dirty="0"/>
          </a:p>
          <a:p>
            <a:pPr>
              <a:lnSpc>
                <a:spcPct val="120000"/>
              </a:lnSpc>
            </a:pPr>
            <a:r>
              <a:rPr lang="he-IL" sz="1650" dirty="0"/>
              <a:t>      "</a:t>
            </a:r>
            <a:r>
              <a:rPr lang="he-IL" sz="1650" dirty="0">
                <a:solidFill>
                  <a:srgbClr val="002060"/>
                </a:solidFill>
              </a:rPr>
              <a:t>עֲנֵנִי ה' עֲנֵנִי</a:t>
            </a:r>
            <a:r>
              <a:rPr lang="he-IL" sz="1650" dirty="0"/>
              <a:t>" -</a:t>
            </a:r>
          </a:p>
          <a:p>
            <a:pPr>
              <a:lnSpc>
                <a:spcPct val="120000"/>
              </a:lnSpc>
            </a:pPr>
            <a:r>
              <a:rPr lang="he-IL" sz="1650" dirty="0"/>
              <a:t>      ענני שתרד אש מן השמים, </a:t>
            </a:r>
          </a:p>
          <a:p>
            <a:pPr>
              <a:lnSpc>
                <a:spcPct val="120000"/>
              </a:lnSpc>
            </a:pPr>
            <a:r>
              <a:rPr lang="he-IL" sz="1650" dirty="0"/>
              <a:t>      וענני שלא יאמרו מעשה כשפים הם. </a:t>
            </a:r>
          </a:p>
          <a:p>
            <a:pPr>
              <a:lnSpc>
                <a:spcPct val="120000"/>
              </a:lnSpc>
            </a:pPr>
            <a:endParaRPr lang="he-IL" sz="1650" dirty="0"/>
          </a:p>
          <a:p>
            <a:pPr>
              <a:lnSpc>
                <a:spcPct val="120000"/>
              </a:lnSpc>
            </a:pPr>
            <a:r>
              <a:rPr lang="he-IL" sz="1650" dirty="0"/>
              <a:t>ר' יוחנן אמר: </a:t>
            </a:r>
          </a:p>
          <a:p>
            <a:pPr>
              <a:lnSpc>
                <a:spcPct val="120000"/>
              </a:lnSpc>
            </a:pPr>
            <a:r>
              <a:rPr lang="he-IL" sz="1650" dirty="0"/>
              <a:t>אף בתפלת ערבית, </a:t>
            </a:r>
          </a:p>
          <a:p>
            <a:pPr>
              <a:lnSpc>
                <a:spcPct val="120000"/>
              </a:lnSpc>
            </a:pPr>
            <a:r>
              <a:rPr lang="he-IL" sz="1650" dirty="0"/>
              <a:t>שנאמר: "</a:t>
            </a:r>
            <a:r>
              <a:rPr lang="he-IL" sz="1650" dirty="0">
                <a:solidFill>
                  <a:srgbClr val="002060"/>
                </a:solidFill>
              </a:rPr>
              <a:t>תִּכּוֹן תְּפִלָּתִי </a:t>
            </a:r>
            <a:r>
              <a:rPr lang="he-IL" sz="1650" dirty="0" err="1">
                <a:solidFill>
                  <a:srgbClr val="002060"/>
                </a:solidFill>
              </a:rPr>
              <a:t>קְטֹרֶת</a:t>
            </a:r>
            <a:r>
              <a:rPr lang="he-IL" sz="1650" dirty="0">
                <a:solidFill>
                  <a:srgbClr val="002060"/>
                </a:solidFill>
              </a:rPr>
              <a:t> לְפָנֶיךָ מַשְׂאַת כַּפַּי מִנְחַת עָרֶב</a:t>
            </a:r>
            <a:r>
              <a:rPr lang="he-IL" sz="1650" dirty="0"/>
              <a:t>".</a:t>
            </a:r>
          </a:p>
          <a:p>
            <a:pPr>
              <a:lnSpc>
                <a:spcPct val="120000"/>
              </a:lnSpc>
            </a:pPr>
            <a:endParaRPr lang="he-IL" sz="1650" dirty="0"/>
          </a:p>
          <a:p>
            <a:pPr>
              <a:lnSpc>
                <a:spcPct val="120000"/>
              </a:lnSpc>
            </a:pPr>
            <a:r>
              <a:rPr lang="he-IL" sz="1650" dirty="0"/>
              <a:t>רב נחמן בר יצחק אמר: </a:t>
            </a:r>
          </a:p>
          <a:p>
            <a:pPr>
              <a:lnSpc>
                <a:spcPct val="120000"/>
              </a:lnSpc>
            </a:pPr>
            <a:r>
              <a:rPr lang="he-IL" sz="1650" dirty="0"/>
              <a:t>אף תפלת שחרית, </a:t>
            </a:r>
          </a:p>
          <a:p>
            <a:pPr>
              <a:lnSpc>
                <a:spcPct val="120000"/>
              </a:lnSpc>
            </a:pPr>
            <a:r>
              <a:rPr lang="he-IL" sz="1650" dirty="0"/>
              <a:t>שנאמר: "</a:t>
            </a:r>
            <a:r>
              <a:rPr lang="he-IL" sz="1650" dirty="0">
                <a:solidFill>
                  <a:srgbClr val="002060"/>
                </a:solidFill>
              </a:rPr>
              <a:t>ה' בֹּקֶר תִּשְׁמַע קוֹלִי בֹּקֶר </a:t>
            </a:r>
            <a:r>
              <a:rPr lang="he-IL" sz="1650" dirty="0" err="1">
                <a:solidFill>
                  <a:srgbClr val="002060"/>
                </a:solidFill>
              </a:rPr>
              <a:t>אֶעֱרָך</a:t>
            </a:r>
            <a:r>
              <a:rPr lang="he-IL" sz="1650" dirty="0">
                <a:solidFill>
                  <a:srgbClr val="002060"/>
                </a:solidFill>
              </a:rPr>
              <a:t>ְ לְךָ וַאֲצַפֶּה</a:t>
            </a:r>
            <a:r>
              <a:rPr lang="he-IL" sz="1650" dirty="0"/>
              <a:t>".</a:t>
            </a:r>
          </a:p>
        </p:txBody>
      </p:sp>
      <p:sp>
        <p:nvSpPr>
          <p:cNvPr id="5" name="TextBox 4"/>
          <p:cNvSpPr txBox="1"/>
          <p:nvPr/>
        </p:nvSpPr>
        <p:spPr>
          <a:xfrm>
            <a:off x="-324544" y="35330"/>
            <a:ext cx="1800200" cy="369332"/>
          </a:xfrm>
          <a:prstGeom prst="rect">
            <a:avLst/>
          </a:prstGeom>
          <a:noFill/>
        </p:spPr>
        <p:txBody>
          <a:bodyPr wrap="square" rtlCol="1">
            <a:spAutoFit/>
          </a:bodyPr>
          <a:lstStyle/>
          <a:p>
            <a:r>
              <a:rPr lang="he-IL" b="1" dirty="0">
                <a:solidFill>
                  <a:schemeClr val="bg1">
                    <a:lumMod val="50000"/>
                  </a:schemeClr>
                </a:solidFill>
              </a:rPr>
              <a:t>דף ו עמוד ב</a:t>
            </a:r>
          </a:p>
        </p:txBody>
      </p:sp>
      <p:sp>
        <p:nvSpPr>
          <p:cNvPr id="3" name="TextBox 2">
            <a:extLst>
              <a:ext uri="{FF2B5EF4-FFF2-40B4-BE49-F238E27FC236}">
                <a16:creationId xmlns:a16="http://schemas.microsoft.com/office/drawing/2014/main" id="{BD6BFB23-C685-47F2-8F08-05EE4625D559}"/>
              </a:ext>
            </a:extLst>
          </p:cNvPr>
          <p:cNvSpPr txBox="1"/>
          <p:nvPr/>
        </p:nvSpPr>
        <p:spPr>
          <a:xfrm>
            <a:off x="8713780" y="774035"/>
            <a:ext cx="360040" cy="323165"/>
          </a:xfrm>
          <a:prstGeom prst="rect">
            <a:avLst/>
          </a:prstGeom>
          <a:noFill/>
        </p:spPr>
        <p:txBody>
          <a:bodyPr wrap="square" rtlCol="1">
            <a:spAutoFit/>
          </a:bodyPr>
          <a:lstStyle/>
          <a:p>
            <a:r>
              <a:rPr lang="he-IL" sz="1500" dirty="0"/>
              <a:t>❹</a:t>
            </a:r>
          </a:p>
        </p:txBody>
      </p:sp>
      <p:sp>
        <p:nvSpPr>
          <p:cNvPr id="6" name="הסבר מלבני מעוגל 6">
            <a:extLst>
              <a:ext uri="{FF2B5EF4-FFF2-40B4-BE49-F238E27FC236}">
                <a16:creationId xmlns:a16="http://schemas.microsoft.com/office/drawing/2014/main" id="{F87F2AAA-8505-4EC5-9EEE-21F658152B9B}"/>
              </a:ext>
            </a:extLst>
          </p:cNvPr>
          <p:cNvSpPr/>
          <p:nvPr/>
        </p:nvSpPr>
        <p:spPr>
          <a:xfrm>
            <a:off x="467544" y="1844824"/>
            <a:ext cx="2716848" cy="2088232"/>
          </a:xfrm>
          <a:prstGeom prst="wedgeRoundRectCallout">
            <a:avLst>
              <a:gd name="adj1" fmla="val 57179"/>
              <a:gd name="adj2" fmla="val -4536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100" dirty="0">
                <a:solidFill>
                  <a:prstClr val="black"/>
                </a:solidFill>
              </a:rPr>
              <a:t>מלכים א </a:t>
            </a:r>
            <a:r>
              <a:rPr lang="he-IL" sz="1100" dirty="0" err="1">
                <a:solidFill>
                  <a:prstClr val="black"/>
                </a:solidFill>
              </a:rPr>
              <a:t>יח</a:t>
            </a:r>
            <a:r>
              <a:rPr lang="he-IL" sz="1100" dirty="0">
                <a:solidFill>
                  <a:prstClr val="black"/>
                </a:solidFill>
              </a:rPr>
              <a:t>/לו-לח:</a:t>
            </a:r>
          </a:p>
          <a:p>
            <a:pPr lvl="0">
              <a:lnSpc>
                <a:spcPct val="120000"/>
              </a:lnSpc>
            </a:pPr>
            <a:r>
              <a:rPr lang="he-IL" sz="1100" dirty="0">
                <a:solidFill>
                  <a:prstClr val="black"/>
                </a:solidFill>
              </a:rPr>
              <a:t>וַיְהִי בַּעֲלוֹת הַמִּנְחָה </a:t>
            </a:r>
            <a:r>
              <a:rPr lang="he-IL" sz="1100" dirty="0" err="1">
                <a:solidFill>
                  <a:prstClr val="black"/>
                </a:solidFill>
              </a:rPr>
              <a:t>וַיִּגַּש</a:t>
            </a:r>
            <a:r>
              <a:rPr lang="he-IL" sz="1100" dirty="0">
                <a:solidFill>
                  <a:prstClr val="black"/>
                </a:solidFill>
              </a:rPr>
              <a:t>ׁ אֵלִיָּהוּ הַנָּבִיא וַיֹּאמַר ה' </a:t>
            </a:r>
            <a:r>
              <a:rPr lang="he-IL" sz="1100" dirty="0" err="1">
                <a:solidFill>
                  <a:prstClr val="black"/>
                </a:solidFill>
              </a:rPr>
              <a:t>אֱלֹהֵי</a:t>
            </a:r>
            <a:r>
              <a:rPr lang="he-IL" sz="1100" dirty="0">
                <a:solidFill>
                  <a:prstClr val="black"/>
                </a:solidFill>
              </a:rPr>
              <a:t> אַבְרָהָם יִצְחָק וְיִשְׂרָאֵל הַיּוֹם יִוָּדַע כִּי אַתָּה </a:t>
            </a:r>
            <a:r>
              <a:rPr lang="he-IL" sz="1100" dirty="0" err="1">
                <a:solidFill>
                  <a:prstClr val="black"/>
                </a:solidFill>
              </a:rPr>
              <a:t>אֱלֹהִים</a:t>
            </a:r>
            <a:r>
              <a:rPr lang="he-IL" sz="1100" dirty="0">
                <a:solidFill>
                  <a:prstClr val="black"/>
                </a:solidFill>
              </a:rPr>
              <a:t> בְּיִשְׂרָאֵל וַאֲנִי עַבְדֶּךָ ובדבריך [וּבִדְבָרְךָ] עָשִׂיתִי אֵת כָּל הַדְּבָרִים הָאֵלֶּה.</a:t>
            </a:r>
          </a:p>
          <a:p>
            <a:pPr lvl="0">
              <a:lnSpc>
                <a:spcPct val="120000"/>
              </a:lnSpc>
            </a:pPr>
            <a:r>
              <a:rPr lang="he-IL" sz="1100" dirty="0">
                <a:solidFill>
                  <a:prstClr val="black"/>
                </a:solidFill>
              </a:rPr>
              <a:t>עֲנֵנִי ה' עֲנֵנִי וְיֵדְעוּ הָעָם הַזֶּה כִּי אַתָּה ה' </a:t>
            </a:r>
            <a:r>
              <a:rPr lang="he-IL" sz="1100" dirty="0" err="1">
                <a:solidFill>
                  <a:prstClr val="black"/>
                </a:solidFill>
              </a:rPr>
              <a:t>הָאֱלֹהִים</a:t>
            </a:r>
            <a:r>
              <a:rPr lang="he-IL" sz="1100" dirty="0">
                <a:solidFill>
                  <a:prstClr val="black"/>
                </a:solidFill>
              </a:rPr>
              <a:t> וְאַתָּה הֲסִבֹּתָ אֶת לִבָּם </a:t>
            </a:r>
            <a:r>
              <a:rPr lang="he-IL" sz="1100" dirty="0" err="1">
                <a:solidFill>
                  <a:prstClr val="black"/>
                </a:solidFill>
              </a:rPr>
              <a:t>אֲחֹרַנִּית</a:t>
            </a:r>
            <a:r>
              <a:rPr lang="he-IL" sz="1100" dirty="0">
                <a:solidFill>
                  <a:prstClr val="black"/>
                </a:solidFill>
              </a:rPr>
              <a:t>. </a:t>
            </a:r>
          </a:p>
          <a:p>
            <a:pPr lvl="0">
              <a:lnSpc>
                <a:spcPct val="120000"/>
              </a:lnSpc>
            </a:pPr>
            <a:r>
              <a:rPr lang="he-IL" sz="1100" dirty="0">
                <a:solidFill>
                  <a:prstClr val="black"/>
                </a:solidFill>
              </a:rPr>
              <a:t>וַתִּפֹּל אֵשׁ ה' וַתֹּאכַל אֶת הָעֹלָה וְאֶת הָעֵצִים וְאֶת הָאֲבָנִים וְאֶת הֶעָפָר וְאֶת הַמַּיִם אֲשֶׁר בַּתְּעָלָה לִחֵכָה. </a:t>
            </a:r>
          </a:p>
        </p:txBody>
      </p:sp>
    </p:spTree>
    <p:extLst>
      <p:ext uri="{BB962C8B-B14F-4D97-AF65-F5344CB8AC3E}">
        <p14:creationId xmlns:p14="http://schemas.microsoft.com/office/powerpoint/2010/main" val="179086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19695</TotalTime>
  <Words>2022</Words>
  <Application>Microsoft Office PowerPoint</Application>
  <PresentationFormat>‫הצגה על המסך (4:3)</PresentationFormat>
  <Paragraphs>358</Paragraphs>
  <Slides>12</Slides>
  <Notes>10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12</vt:i4>
      </vt:variant>
    </vt:vector>
  </HeadingPairs>
  <TitlesOfParts>
    <vt:vector size="15"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 שפירא</cp:lastModifiedBy>
  <cp:revision>2072</cp:revision>
  <dcterms:created xsi:type="dcterms:W3CDTF">2015-01-28T10:22:53Z</dcterms:created>
  <dcterms:modified xsi:type="dcterms:W3CDTF">2018-12-03T06:51:01Z</dcterms:modified>
</cp:coreProperties>
</file>