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8"/>
  </p:notesMasterIdLst>
  <p:sldIdLst>
    <p:sldId id="831" r:id="rId2"/>
    <p:sldId id="804" r:id="rId3"/>
    <p:sldId id="830" r:id="rId4"/>
    <p:sldId id="808" r:id="rId5"/>
    <p:sldId id="819" r:id="rId6"/>
    <p:sldId id="820" r:id="rId7"/>
    <p:sldId id="821" r:id="rId8"/>
    <p:sldId id="822" r:id="rId9"/>
    <p:sldId id="823" r:id="rId10"/>
    <p:sldId id="824" r:id="rId11"/>
    <p:sldId id="825" r:id="rId12"/>
    <p:sldId id="826" r:id="rId13"/>
    <p:sldId id="827" r:id="rId14"/>
    <p:sldId id="828" r:id="rId15"/>
    <p:sldId id="829" r:id="rId16"/>
    <p:sldId id="429" r:id="rId17"/>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הראל" initials="ה" lastIdx="1" clrIdx="0">
    <p:extLst>
      <p:ext uri="{19B8F6BF-5375-455C-9EA6-DF929625EA0E}">
        <p15:presenceInfo xmlns:p15="http://schemas.microsoft.com/office/powerpoint/2012/main" userId="הראל"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ללא סגנון, רשת טבלה">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000" autoAdjust="0"/>
    <p:restoredTop sz="95250" autoAdjust="0"/>
  </p:normalViewPr>
  <p:slideViewPr>
    <p:cSldViewPr>
      <p:cViewPr varScale="1">
        <p:scale>
          <a:sx n="91" d="100"/>
          <a:sy n="91" d="100"/>
        </p:scale>
        <p:origin x="1238"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A12E648E-CA2E-4885-8A88-243AF9A8D75E}" type="datetimeFigureOut">
              <a:rPr lang="he-IL" smtClean="0"/>
              <a:pPr/>
              <a:t>כ"ד/חשון/תשפ"ה</a:t>
            </a:fld>
            <a:endParaRPr lang="he-IL"/>
          </a:p>
        </p:txBody>
      </p:sp>
      <p:sp>
        <p:nvSpPr>
          <p:cNvPr id="4" name="מציין מיקום של תמונת שקופית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88125537-8725-4A13-8BEE-395E38D92F7F}" type="slidenum">
              <a:rPr lang="he-IL" smtClean="0"/>
              <a:pPr/>
              <a:t>‹#›</a:t>
            </a:fld>
            <a:endParaRPr lang="he-IL"/>
          </a:p>
        </p:txBody>
      </p:sp>
    </p:spTree>
    <p:extLst>
      <p:ext uri="{BB962C8B-B14F-4D97-AF65-F5344CB8AC3E}">
        <p14:creationId xmlns:p14="http://schemas.microsoft.com/office/powerpoint/2010/main" val="351799544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692BF-D639-AA97-04D7-57589D364B2D}"/>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9BAEB57B-946B-9248-F06A-AC3488F74619}"/>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E3205225-7FCB-6D56-BD5A-ACF4501B987A}"/>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B0867408-631E-D1CC-CC9D-2EF0002D0922}"/>
              </a:ext>
            </a:extLst>
          </p:cNvPr>
          <p:cNvSpPr>
            <a:spLocks noGrp="1"/>
          </p:cNvSpPr>
          <p:nvPr>
            <p:ph type="sldNum" sz="quarter" idx="10"/>
          </p:nvPr>
        </p:nvSpPr>
        <p:spPr/>
        <p:txBody>
          <a:bodyPr/>
          <a:lstStyle/>
          <a:p>
            <a:fld id="{88125537-8725-4A13-8BEE-395E38D92F7F}" type="slidenum">
              <a:rPr lang="he-IL" smtClean="0"/>
              <a:pPr/>
              <a:t>2</a:t>
            </a:fld>
            <a:endParaRPr lang="he-IL"/>
          </a:p>
        </p:txBody>
      </p:sp>
    </p:spTree>
    <p:extLst>
      <p:ext uri="{BB962C8B-B14F-4D97-AF65-F5344CB8AC3E}">
        <p14:creationId xmlns:p14="http://schemas.microsoft.com/office/powerpoint/2010/main" val="2797841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240DF-BB22-9D30-56F5-58105180AEEC}"/>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C284C9CB-70E5-EA8B-01E5-102A4A3255EB}"/>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1C6716F4-ACFE-A2F8-B7EB-74C1704FA06D}"/>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B019A5A7-52D8-CC20-D45E-C0A4F2A0A51F}"/>
              </a:ext>
            </a:extLst>
          </p:cNvPr>
          <p:cNvSpPr>
            <a:spLocks noGrp="1"/>
          </p:cNvSpPr>
          <p:nvPr>
            <p:ph type="sldNum" sz="quarter" idx="10"/>
          </p:nvPr>
        </p:nvSpPr>
        <p:spPr/>
        <p:txBody>
          <a:bodyPr/>
          <a:lstStyle/>
          <a:p>
            <a:fld id="{88125537-8725-4A13-8BEE-395E38D92F7F}" type="slidenum">
              <a:rPr lang="he-IL" smtClean="0"/>
              <a:pPr/>
              <a:t>11</a:t>
            </a:fld>
            <a:endParaRPr lang="he-IL"/>
          </a:p>
        </p:txBody>
      </p:sp>
    </p:spTree>
    <p:extLst>
      <p:ext uri="{BB962C8B-B14F-4D97-AF65-F5344CB8AC3E}">
        <p14:creationId xmlns:p14="http://schemas.microsoft.com/office/powerpoint/2010/main" val="37861323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43CCD4-361B-B075-F7B2-62820143CCDA}"/>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4482E550-3476-E643-9B43-E36E598F52BF}"/>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883E7927-B449-20D2-833E-C8BC151497D0}"/>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EEC747E4-9A31-0A78-FF09-2D114727E6C3}"/>
              </a:ext>
            </a:extLst>
          </p:cNvPr>
          <p:cNvSpPr>
            <a:spLocks noGrp="1"/>
          </p:cNvSpPr>
          <p:nvPr>
            <p:ph type="sldNum" sz="quarter" idx="10"/>
          </p:nvPr>
        </p:nvSpPr>
        <p:spPr/>
        <p:txBody>
          <a:bodyPr/>
          <a:lstStyle/>
          <a:p>
            <a:fld id="{88125537-8725-4A13-8BEE-395E38D92F7F}" type="slidenum">
              <a:rPr lang="he-IL" smtClean="0"/>
              <a:pPr/>
              <a:t>12</a:t>
            </a:fld>
            <a:endParaRPr lang="he-IL"/>
          </a:p>
        </p:txBody>
      </p:sp>
    </p:spTree>
    <p:extLst>
      <p:ext uri="{BB962C8B-B14F-4D97-AF65-F5344CB8AC3E}">
        <p14:creationId xmlns:p14="http://schemas.microsoft.com/office/powerpoint/2010/main" val="39879360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7821E6-C5AF-B280-953D-704F9B967927}"/>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D080D95D-13F9-FE55-3037-448527ED9406}"/>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EB8DC2C3-6670-2E4D-F9AD-FB4C840CCA6A}"/>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100E9C3F-F633-E475-DC35-9A830C04B884}"/>
              </a:ext>
            </a:extLst>
          </p:cNvPr>
          <p:cNvSpPr>
            <a:spLocks noGrp="1"/>
          </p:cNvSpPr>
          <p:nvPr>
            <p:ph type="sldNum" sz="quarter" idx="10"/>
          </p:nvPr>
        </p:nvSpPr>
        <p:spPr/>
        <p:txBody>
          <a:bodyPr/>
          <a:lstStyle/>
          <a:p>
            <a:fld id="{88125537-8725-4A13-8BEE-395E38D92F7F}" type="slidenum">
              <a:rPr lang="he-IL" smtClean="0"/>
              <a:pPr/>
              <a:t>13</a:t>
            </a:fld>
            <a:endParaRPr lang="he-IL"/>
          </a:p>
        </p:txBody>
      </p:sp>
    </p:spTree>
    <p:extLst>
      <p:ext uri="{BB962C8B-B14F-4D97-AF65-F5344CB8AC3E}">
        <p14:creationId xmlns:p14="http://schemas.microsoft.com/office/powerpoint/2010/main" val="19876490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7FB20C-9290-EF55-8382-81BB0FDCCD6D}"/>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46975EE4-D13C-0926-21DE-265A6E340549}"/>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79CFCABD-CF64-039C-BE59-AF917BFDCFFF}"/>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90442E19-341E-C481-4C7B-46B9CF71AC3F}"/>
              </a:ext>
            </a:extLst>
          </p:cNvPr>
          <p:cNvSpPr>
            <a:spLocks noGrp="1"/>
          </p:cNvSpPr>
          <p:nvPr>
            <p:ph type="sldNum" sz="quarter" idx="10"/>
          </p:nvPr>
        </p:nvSpPr>
        <p:spPr/>
        <p:txBody>
          <a:bodyPr/>
          <a:lstStyle/>
          <a:p>
            <a:fld id="{88125537-8725-4A13-8BEE-395E38D92F7F}" type="slidenum">
              <a:rPr lang="he-IL" smtClean="0"/>
              <a:pPr/>
              <a:t>14</a:t>
            </a:fld>
            <a:endParaRPr lang="he-IL"/>
          </a:p>
        </p:txBody>
      </p:sp>
    </p:spTree>
    <p:extLst>
      <p:ext uri="{BB962C8B-B14F-4D97-AF65-F5344CB8AC3E}">
        <p14:creationId xmlns:p14="http://schemas.microsoft.com/office/powerpoint/2010/main" val="27977725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896D7-8A36-391A-5B18-ACBBBA8AAEC4}"/>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243481F7-DAFC-82E4-06CD-09E112D9FDAB}"/>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CF4F17FE-9C9C-0487-8633-620AF1FEAEB1}"/>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6AD57CB9-7B22-9038-DFA7-162BB5A53D92}"/>
              </a:ext>
            </a:extLst>
          </p:cNvPr>
          <p:cNvSpPr>
            <a:spLocks noGrp="1"/>
          </p:cNvSpPr>
          <p:nvPr>
            <p:ph type="sldNum" sz="quarter" idx="10"/>
          </p:nvPr>
        </p:nvSpPr>
        <p:spPr/>
        <p:txBody>
          <a:bodyPr/>
          <a:lstStyle/>
          <a:p>
            <a:fld id="{88125537-8725-4A13-8BEE-395E38D92F7F}" type="slidenum">
              <a:rPr lang="he-IL" smtClean="0"/>
              <a:pPr/>
              <a:t>15</a:t>
            </a:fld>
            <a:endParaRPr lang="he-IL"/>
          </a:p>
        </p:txBody>
      </p:sp>
    </p:spTree>
    <p:extLst>
      <p:ext uri="{BB962C8B-B14F-4D97-AF65-F5344CB8AC3E}">
        <p14:creationId xmlns:p14="http://schemas.microsoft.com/office/powerpoint/2010/main" val="39490030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05534-345F-D3B9-A168-9CD9A14895BA}"/>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55C997F5-0348-DAA6-7572-0E1C56CF6F4A}"/>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5741D7BA-14AE-4225-DAFB-8D58035B984E}"/>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F78BB8B0-D964-8360-3D29-FE943EDD8F20}"/>
              </a:ext>
            </a:extLst>
          </p:cNvPr>
          <p:cNvSpPr>
            <a:spLocks noGrp="1"/>
          </p:cNvSpPr>
          <p:nvPr>
            <p:ph type="sldNum" sz="quarter" idx="10"/>
          </p:nvPr>
        </p:nvSpPr>
        <p:spPr/>
        <p:txBody>
          <a:bodyPr/>
          <a:lstStyle/>
          <a:p>
            <a:fld id="{88125537-8725-4A13-8BEE-395E38D92F7F}" type="slidenum">
              <a:rPr lang="he-IL" smtClean="0"/>
              <a:pPr/>
              <a:t>3</a:t>
            </a:fld>
            <a:endParaRPr lang="he-IL"/>
          </a:p>
        </p:txBody>
      </p:sp>
    </p:spTree>
    <p:extLst>
      <p:ext uri="{BB962C8B-B14F-4D97-AF65-F5344CB8AC3E}">
        <p14:creationId xmlns:p14="http://schemas.microsoft.com/office/powerpoint/2010/main" val="219384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692BF-D639-AA97-04D7-57589D364B2D}"/>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9BAEB57B-946B-9248-F06A-AC3488F74619}"/>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E3205225-7FCB-6D56-BD5A-ACF4501B987A}"/>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B0867408-631E-D1CC-CC9D-2EF0002D0922}"/>
              </a:ext>
            </a:extLst>
          </p:cNvPr>
          <p:cNvSpPr>
            <a:spLocks noGrp="1"/>
          </p:cNvSpPr>
          <p:nvPr>
            <p:ph type="sldNum" sz="quarter" idx="10"/>
          </p:nvPr>
        </p:nvSpPr>
        <p:spPr/>
        <p:txBody>
          <a:bodyPr/>
          <a:lstStyle/>
          <a:p>
            <a:fld id="{88125537-8725-4A13-8BEE-395E38D92F7F}" type="slidenum">
              <a:rPr lang="he-IL" smtClean="0"/>
              <a:pPr/>
              <a:t>4</a:t>
            </a:fld>
            <a:endParaRPr lang="he-IL"/>
          </a:p>
        </p:txBody>
      </p:sp>
    </p:spTree>
    <p:extLst>
      <p:ext uri="{BB962C8B-B14F-4D97-AF65-F5344CB8AC3E}">
        <p14:creationId xmlns:p14="http://schemas.microsoft.com/office/powerpoint/2010/main" val="853995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6845C0-F953-3105-E6E8-6BDDC77682C9}"/>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1B448DDE-05D9-94D5-8DC5-B2D8EB78FDEB}"/>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F589F918-0CA2-D650-7172-8FE5EA4F7000}"/>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BD57B265-19E8-A55E-B6B5-5B068D158DE6}"/>
              </a:ext>
            </a:extLst>
          </p:cNvPr>
          <p:cNvSpPr>
            <a:spLocks noGrp="1"/>
          </p:cNvSpPr>
          <p:nvPr>
            <p:ph type="sldNum" sz="quarter" idx="10"/>
          </p:nvPr>
        </p:nvSpPr>
        <p:spPr/>
        <p:txBody>
          <a:bodyPr/>
          <a:lstStyle/>
          <a:p>
            <a:fld id="{88125537-8725-4A13-8BEE-395E38D92F7F}" type="slidenum">
              <a:rPr lang="he-IL" smtClean="0"/>
              <a:pPr/>
              <a:t>5</a:t>
            </a:fld>
            <a:endParaRPr lang="he-IL"/>
          </a:p>
        </p:txBody>
      </p:sp>
    </p:spTree>
    <p:extLst>
      <p:ext uri="{BB962C8B-B14F-4D97-AF65-F5344CB8AC3E}">
        <p14:creationId xmlns:p14="http://schemas.microsoft.com/office/powerpoint/2010/main" val="35566539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CFE0A-1B54-6BF7-B6A1-BCFEB8DAD889}"/>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A91A4ACF-EA1B-933F-5B7D-F4CF157B442E}"/>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6AF78C4F-DA0B-4713-6355-F75B8D0AFB38}"/>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88156690-343E-47D1-9E8E-8A13352EA2F8}"/>
              </a:ext>
            </a:extLst>
          </p:cNvPr>
          <p:cNvSpPr>
            <a:spLocks noGrp="1"/>
          </p:cNvSpPr>
          <p:nvPr>
            <p:ph type="sldNum" sz="quarter" idx="10"/>
          </p:nvPr>
        </p:nvSpPr>
        <p:spPr/>
        <p:txBody>
          <a:bodyPr/>
          <a:lstStyle/>
          <a:p>
            <a:fld id="{88125537-8725-4A13-8BEE-395E38D92F7F}" type="slidenum">
              <a:rPr lang="he-IL" smtClean="0"/>
              <a:pPr/>
              <a:t>6</a:t>
            </a:fld>
            <a:endParaRPr lang="he-IL"/>
          </a:p>
        </p:txBody>
      </p:sp>
    </p:spTree>
    <p:extLst>
      <p:ext uri="{BB962C8B-B14F-4D97-AF65-F5344CB8AC3E}">
        <p14:creationId xmlns:p14="http://schemas.microsoft.com/office/powerpoint/2010/main" val="725965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4CDDE0-3321-C172-D975-71544A2F7BD0}"/>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F79F9E8C-BCA5-6C32-3191-93424B36436B}"/>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3985DB4D-F509-5F2D-3F21-4B4E5E3392BF}"/>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DB2A1985-D4A8-0E95-E1E1-DE88D579E6DD}"/>
              </a:ext>
            </a:extLst>
          </p:cNvPr>
          <p:cNvSpPr>
            <a:spLocks noGrp="1"/>
          </p:cNvSpPr>
          <p:nvPr>
            <p:ph type="sldNum" sz="quarter" idx="10"/>
          </p:nvPr>
        </p:nvSpPr>
        <p:spPr/>
        <p:txBody>
          <a:bodyPr/>
          <a:lstStyle/>
          <a:p>
            <a:fld id="{88125537-8725-4A13-8BEE-395E38D92F7F}" type="slidenum">
              <a:rPr lang="he-IL" smtClean="0"/>
              <a:pPr/>
              <a:t>7</a:t>
            </a:fld>
            <a:endParaRPr lang="he-IL"/>
          </a:p>
        </p:txBody>
      </p:sp>
    </p:spTree>
    <p:extLst>
      <p:ext uri="{BB962C8B-B14F-4D97-AF65-F5344CB8AC3E}">
        <p14:creationId xmlns:p14="http://schemas.microsoft.com/office/powerpoint/2010/main" val="26252240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4F9802-5057-295E-70FD-BFC288CA72FB}"/>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578375B7-13FB-856A-17C7-0F13E30AEC2D}"/>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6B18FBE1-4193-6A17-918D-8654D38BE1D4}"/>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529D9D43-E5E5-63C6-9739-3680F191639F}"/>
              </a:ext>
            </a:extLst>
          </p:cNvPr>
          <p:cNvSpPr>
            <a:spLocks noGrp="1"/>
          </p:cNvSpPr>
          <p:nvPr>
            <p:ph type="sldNum" sz="quarter" idx="10"/>
          </p:nvPr>
        </p:nvSpPr>
        <p:spPr/>
        <p:txBody>
          <a:bodyPr/>
          <a:lstStyle/>
          <a:p>
            <a:fld id="{88125537-8725-4A13-8BEE-395E38D92F7F}" type="slidenum">
              <a:rPr lang="he-IL" smtClean="0"/>
              <a:pPr/>
              <a:t>8</a:t>
            </a:fld>
            <a:endParaRPr lang="he-IL"/>
          </a:p>
        </p:txBody>
      </p:sp>
    </p:spTree>
    <p:extLst>
      <p:ext uri="{BB962C8B-B14F-4D97-AF65-F5344CB8AC3E}">
        <p14:creationId xmlns:p14="http://schemas.microsoft.com/office/powerpoint/2010/main" val="32005359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15CF45-9326-56E5-676E-1CFBF8DA1567}"/>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3341C3BA-A765-AFC5-5C7F-DD22589263C0}"/>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75EF178A-D385-B06C-3E6A-FA2694EE76B4}"/>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65155D44-97DA-79E8-C375-311DA3257CEB}"/>
              </a:ext>
            </a:extLst>
          </p:cNvPr>
          <p:cNvSpPr>
            <a:spLocks noGrp="1"/>
          </p:cNvSpPr>
          <p:nvPr>
            <p:ph type="sldNum" sz="quarter" idx="10"/>
          </p:nvPr>
        </p:nvSpPr>
        <p:spPr/>
        <p:txBody>
          <a:bodyPr/>
          <a:lstStyle/>
          <a:p>
            <a:fld id="{88125537-8725-4A13-8BEE-395E38D92F7F}" type="slidenum">
              <a:rPr lang="he-IL" smtClean="0"/>
              <a:pPr/>
              <a:t>9</a:t>
            </a:fld>
            <a:endParaRPr lang="he-IL"/>
          </a:p>
        </p:txBody>
      </p:sp>
    </p:spTree>
    <p:extLst>
      <p:ext uri="{BB962C8B-B14F-4D97-AF65-F5344CB8AC3E}">
        <p14:creationId xmlns:p14="http://schemas.microsoft.com/office/powerpoint/2010/main" val="14877064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B50C48-E694-A4C2-CC19-F1DA35B943E9}"/>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3C4E7B2C-84F2-D5D2-736A-DEAF9AFC9B01}"/>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B2C3073C-8851-0685-E0E2-B54E1F470467}"/>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BCD5F09E-84EA-7A30-5B1C-43493AD88B96}"/>
              </a:ext>
            </a:extLst>
          </p:cNvPr>
          <p:cNvSpPr>
            <a:spLocks noGrp="1"/>
          </p:cNvSpPr>
          <p:nvPr>
            <p:ph type="sldNum" sz="quarter" idx="10"/>
          </p:nvPr>
        </p:nvSpPr>
        <p:spPr/>
        <p:txBody>
          <a:bodyPr/>
          <a:lstStyle/>
          <a:p>
            <a:fld id="{88125537-8725-4A13-8BEE-395E38D92F7F}" type="slidenum">
              <a:rPr lang="he-IL" smtClean="0"/>
              <a:pPr/>
              <a:t>10</a:t>
            </a:fld>
            <a:endParaRPr lang="he-IL"/>
          </a:p>
        </p:txBody>
      </p:sp>
    </p:spTree>
    <p:extLst>
      <p:ext uri="{BB962C8B-B14F-4D97-AF65-F5344CB8AC3E}">
        <p14:creationId xmlns:p14="http://schemas.microsoft.com/office/powerpoint/2010/main" val="2900833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a:t>לחץ כדי לערוך סגנון כותרת של תבנית בסיס</a:t>
            </a:r>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כ"ד/חשון/תשפ"ה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1201113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כ"ד/חשון/תשפ"ה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3879446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כ"ד/חשון/תשפ"ה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2700311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כ"ד/חשון/תשפ"ה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1530167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כ"ד/חשון/תשפ"ה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437334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p:cNvSpPr>
            <a:spLocks noGrp="1"/>
          </p:cNvSpPr>
          <p:nvPr>
            <p:ph type="dt" sz="half" idx="10"/>
          </p:nvPr>
        </p:nvSpPr>
        <p:spPr/>
        <p:txBody>
          <a:bodyPr/>
          <a:lstStyle/>
          <a:p>
            <a:fld id="{FBEC2D9F-8966-4E40-B24B-F4D66135C1D0}" type="datetimeFigureOut">
              <a:rPr lang="he-IL" smtClean="0"/>
              <a:pPr/>
              <a:t>כ"ד/חשון/תשפ"ה</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3633545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p:cNvSpPr>
            <a:spLocks noGrp="1"/>
          </p:cNvSpPr>
          <p:nvPr>
            <p:ph type="dt" sz="half" idx="10"/>
          </p:nvPr>
        </p:nvSpPr>
        <p:spPr/>
        <p:txBody>
          <a:bodyPr/>
          <a:lstStyle/>
          <a:p>
            <a:fld id="{FBEC2D9F-8966-4E40-B24B-F4D66135C1D0}" type="datetimeFigureOut">
              <a:rPr lang="he-IL" smtClean="0"/>
              <a:pPr/>
              <a:t>כ"ד/חשון/תשפ"ה</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1702474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p:cNvSpPr>
            <a:spLocks noGrp="1"/>
          </p:cNvSpPr>
          <p:nvPr>
            <p:ph type="dt" sz="half" idx="10"/>
          </p:nvPr>
        </p:nvSpPr>
        <p:spPr/>
        <p:txBody>
          <a:bodyPr/>
          <a:lstStyle/>
          <a:p>
            <a:fld id="{FBEC2D9F-8966-4E40-B24B-F4D66135C1D0}" type="datetimeFigureOut">
              <a:rPr lang="he-IL" smtClean="0"/>
              <a:pPr/>
              <a:t>כ"ד/חשון/תשפ"ה</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3991671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FBEC2D9F-8966-4E40-B24B-F4D66135C1D0}" type="datetimeFigureOut">
              <a:rPr lang="he-IL" smtClean="0"/>
              <a:pPr/>
              <a:t>כ"ד/חשון/תשפ"ה</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2131395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a:t>לחץ כדי לערוך סגנון כותרת של תבנית בסיס</a:t>
            </a:r>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FBEC2D9F-8966-4E40-B24B-F4D66135C1D0}" type="datetimeFigureOut">
              <a:rPr lang="he-IL" smtClean="0"/>
              <a:pPr/>
              <a:t>כ"ד/חשון/תשפ"ה</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4096772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a:t>לחץ כדי לערוך סגנון כותרת של תבנית בסיס</a:t>
            </a:r>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FBEC2D9F-8966-4E40-B24B-F4D66135C1D0}" type="datetimeFigureOut">
              <a:rPr lang="he-IL" smtClean="0"/>
              <a:pPr/>
              <a:t>כ"ד/חשון/תשפ"ה</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4005683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BEC2D9F-8966-4E40-B24B-F4D66135C1D0}" type="datetimeFigureOut">
              <a:rPr lang="he-IL" smtClean="0"/>
              <a:pPr/>
              <a:t>כ"ד/חשון/תשפ"ה</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8519CE8-638D-4695-9CFF-D273E3DA2D53}" type="slidenum">
              <a:rPr lang="he-IL" smtClean="0"/>
              <a:pPr/>
              <a:t>‹#›</a:t>
            </a:fld>
            <a:endParaRPr lang="he-IL"/>
          </a:p>
        </p:txBody>
      </p:sp>
    </p:spTree>
    <p:extLst>
      <p:ext uri="{BB962C8B-B14F-4D97-AF65-F5344CB8AC3E}">
        <p14:creationId xmlns:p14="http://schemas.microsoft.com/office/powerpoint/2010/main" val="2161164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af-yomi.com/MediaPage.aspx?id=280914"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2675" y="116632"/>
            <a:ext cx="4438650" cy="1038225"/>
          </a:xfrm>
          <a:prstGeom prst="rect">
            <a:avLst/>
          </a:prstGeom>
        </p:spPr>
      </p:pic>
      <p:sp>
        <p:nvSpPr>
          <p:cNvPr id="5" name="TextBox 4"/>
          <p:cNvSpPr txBox="1"/>
          <p:nvPr/>
        </p:nvSpPr>
        <p:spPr>
          <a:xfrm>
            <a:off x="144016" y="1386064"/>
            <a:ext cx="8820472" cy="5324535"/>
          </a:xfrm>
          <a:prstGeom prst="rect">
            <a:avLst/>
          </a:prstGeom>
          <a:noFill/>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40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rPr>
              <a:t>מסכת ברכות</a:t>
            </a: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40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rPr>
              <a:t>דף ס</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20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24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rPr>
              <a:t>דף נט ע"ב (3 שורות מלמטה) – דף </a:t>
            </a:r>
            <a:r>
              <a:rPr lang="he-IL" sz="2400" b="1" dirty="0" err="1">
                <a:solidFill>
                  <a:srgbClr val="C0504D">
                    <a:lumMod val="75000"/>
                  </a:srgbClr>
                </a:solidFill>
                <a:latin typeface="Calibri"/>
                <a:cs typeface="Arial" panose="020B0604020202020204" pitchFamily="34" charset="0"/>
              </a:rPr>
              <a:t>סא</a:t>
            </a:r>
            <a:r>
              <a:rPr kumimoji="0" lang="he-IL" sz="24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rPr>
              <a:t> ע"א (שורה ראשונה)</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20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24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rPr>
              <a:t>מצגת עזר ללימוד הדף היומי</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8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24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rPr>
              <a:t>בעריכת: הראל שפירא</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14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24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24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rPr>
              <a:t>לשמיעת השיעור בליווי המצגת – </a:t>
            </a:r>
            <a:r>
              <a:rPr kumimoji="0" lang="he-IL" sz="2400" b="0"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hlinkClick r:id="rId3"/>
              </a:rPr>
              <a:t>לחץ כאן</a:t>
            </a:r>
            <a:endParaRPr kumimoji="0" lang="he-IL" sz="2400" b="0"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36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ליצירת קשר: </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טל': 054-4931075</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דוא"ל: </a:t>
            </a:r>
            <a:r>
              <a:rPr kumimoji="0" lang="en-US" sz="1400" b="0" i="0" u="none" strike="noStrike" kern="1200" cap="none" spc="0" normalizeH="0" baseline="0" noProof="0" dirty="0">
                <a:ln>
                  <a:noFill/>
                </a:ln>
                <a:solidFill>
                  <a:prstClr val="black"/>
                </a:solidFill>
                <a:effectLst/>
                <a:uLnTx/>
                <a:uFillTx/>
                <a:latin typeface="Calibri"/>
                <a:ea typeface="+mn-ea"/>
                <a:cs typeface="+mn-cs"/>
              </a:rPr>
              <a:t>rlshapira@gmail.com</a:t>
            </a:r>
            <a:endParaRPr kumimoji="0" lang="he-IL"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585789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BEAA16-E6D0-F7A8-0A3D-693D9E83C662}"/>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B24F7A0A-BB6F-5CD4-76EF-BBB3CB827F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EDA8D03D-2CFA-037E-08F9-CEA09905BE9B}"/>
              </a:ext>
            </a:extLst>
          </p:cNvPr>
          <p:cNvSpPr txBox="1"/>
          <p:nvPr/>
        </p:nvSpPr>
        <p:spPr>
          <a:xfrm>
            <a:off x="-250652" y="35330"/>
            <a:ext cx="1548736" cy="338554"/>
          </a:xfrm>
          <a:prstGeom prst="rect">
            <a:avLst/>
          </a:prstGeom>
          <a:noFill/>
        </p:spPr>
        <p:txBody>
          <a:bodyPr wrap="square" rtlCol="1">
            <a:spAutoFit/>
          </a:bodyPr>
          <a:lstStyle/>
          <a:p>
            <a:r>
              <a:rPr lang="he-IL" sz="1600" b="1" dirty="0">
                <a:solidFill>
                  <a:schemeClr val="bg1">
                    <a:lumMod val="50000"/>
                  </a:schemeClr>
                </a:solidFill>
              </a:rPr>
              <a:t>דף ס עמוד ב</a:t>
            </a:r>
          </a:p>
        </p:txBody>
      </p:sp>
      <p:sp>
        <p:nvSpPr>
          <p:cNvPr id="7" name="TextBox 3">
            <a:extLst>
              <a:ext uri="{FF2B5EF4-FFF2-40B4-BE49-F238E27FC236}">
                <a16:creationId xmlns:a16="http://schemas.microsoft.com/office/drawing/2014/main" id="{6797E3BC-B0EB-C477-91FC-313C96039ACD}"/>
              </a:ext>
            </a:extLst>
          </p:cNvPr>
          <p:cNvSpPr txBox="1"/>
          <p:nvPr/>
        </p:nvSpPr>
        <p:spPr>
          <a:xfrm>
            <a:off x="611560" y="442064"/>
            <a:ext cx="7848872" cy="5291192"/>
          </a:xfrm>
          <a:prstGeom prst="rect">
            <a:avLst/>
          </a:prstGeom>
          <a:noFill/>
        </p:spPr>
        <p:txBody>
          <a:bodyPr wrap="square" rtlCol="1">
            <a:spAutoFit/>
          </a:bodyPr>
          <a:lstStyle/>
          <a:p>
            <a:pPr>
              <a:lnSpc>
                <a:spcPct val="120000"/>
              </a:lnSpc>
            </a:pPr>
            <a:r>
              <a:rPr lang="he-IL" sz="1600" b="0" i="0" dirty="0">
                <a:solidFill>
                  <a:srgbClr val="000000"/>
                </a:solidFill>
                <a:effectLst/>
                <a:latin typeface="Arial" panose="020B0604020202020204" pitchFamily="34" charset="0"/>
              </a:rPr>
              <a:t>הנכנס לבית </a:t>
            </a:r>
            <a:r>
              <a:rPr lang="he-IL" sz="1600" b="0" i="0" dirty="0" err="1">
                <a:solidFill>
                  <a:srgbClr val="000000"/>
                </a:solidFill>
                <a:effectLst/>
                <a:latin typeface="Arial" panose="020B0604020202020204" pitchFamily="34" charset="0"/>
              </a:rPr>
              <a:t>הכסא</a:t>
            </a:r>
            <a:r>
              <a:rPr lang="he-IL" sz="1600" b="0" i="0" dirty="0">
                <a:solidFill>
                  <a:srgbClr val="000000"/>
                </a:solidFill>
                <a:effectLst/>
                <a:latin typeface="Arial" panose="020B0604020202020204" pitchFamily="34" charset="0"/>
              </a:rPr>
              <a:t> – אומר: </a:t>
            </a:r>
          </a:p>
          <a:p>
            <a:pPr>
              <a:lnSpc>
                <a:spcPct val="120000"/>
              </a:lnSpc>
            </a:pPr>
            <a:r>
              <a:rPr lang="he-IL" sz="1600" b="0" i="0" dirty="0">
                <a:solidFill>
                  <a:srgbClr val="000000"/>
                </a:solidFill>
                <a:effectLst/>
                <a:latin typeface="Arial" panose="020B0604020202020204" pitchFamily="34" charset="0"/>
              </a:rPr>
              <a:t>התכבדו מכובדים קדושים משרתי עליון, תנו כבוד </a:t>
            </a:r>
            <a:r>
              <a:rPr lang="he-IL" sz="1600" b="0" i="0" dirty="0" err="1">
                <a:solidFill>
                  <a:srgbClr val="000000"/>
                </a:solidFill>
                <a:effectLst/>
                <a:latin typeface="Arial" panose="020B0604020202020204" pitchFamily="34" charset="0"/>
              </a:rPr>
              <a:t>לאלהי</a:t>
            </a:r>
            <a:r>
              <a:rPr lang="he-IL" sz="1600" b="0" i="0" dirty="0">
                <a:solidFill>
                  <a:srgbClr val="000000"/>
                </a:solidFill>
                <a:effectLst/>
                <a:latin typeface="Arial" panose="020B0604020202020204" pitchFamily="34" charset="0"/>
              </a:rPr>
              <a:t> ישראל, </a:t>
            </a:r>
          </a:p>
          <a:p>
            <a:pPr>
              <a:lnSpc>
                <a:spcPct val="120000"/>
              </a:lnSpc>
            </a:pPr>
            <a:r>
              <a:rPr lang="he-IL" sz="1600" b="0" i="0" dirty="0">
                <a:solidFill>
                  <a:srgbClr val="000000"/>
                </a:solidFill>
                <a:effectLst/>
                <a:latin typeface="Arial" panose="020B0604020202020204" pitchFamily="34" charset="0"/>
              </a:rPr>
              <a:t>הרפו ממני עד שאכנס ואעשה רצוני ואבא אליכם.</a:t>
            </a:r>
          </a:p>
          <a:p>
            <a:pPr>
              <a:lnSpc>
                <a:spcPct val="120000"/>
              </a:lnSpc>
            </a:pPr>
            <a:endParaRPr lang="he-IL" sz="7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       אמר </a:t>
            </a:r>
            <a:r>
              <a:rPr lang="he-IL" sz="1600" b="0" i="0" dirty="0" err="1">
                <a:solidFill>
                  <a:srgbClr val="000000"/>
                </a:solidFill>
                <a:effectLst/>
                <a:latin typeface="Arial" panose="020B0604020202020204" pitchFamily="34" charset="0"/>
              </a:rPr>
              <a:t>אביי</a:t>
            </a:r>
            <a:r>
              <a:rPr lang="he-IL" sz="1600" b="0" i="0" dirty="0">
                <a:solidFill>
                  <a:srgbClr val="000000"/>
                </a:solidFill>
                <a:effectLst/>
                <a:latin typeface="Arial" panose="020B0604020202020204" pitchFamily="34" charset="0"/>
              </a:rPr>
              <a:t>: </a:t>
            </a:r>
          </a:p>
          <a:p>
            <a:pPr>
              <a:lnSpc>
                <a:spcPct val="120000"/>
              </a:lnSpc>
            </a:pPr>
            <a:r>
              <a:rPr lang="he-IL" sz="1600" b="0" i="0" dirty="0">
                <a:solidFill>
                  <a:srgbClr val="000000"/>
                </a:solidFill>
                <a:effectLst/>
                <a:latin typeface="Arial" panose="020B0604020202020204" pitchFamily="34" charset="0"/>
              </a:rPr>
              <a:t>       לא </a:t>
            </a:r>
            <a:r>
              <a:rPr lang="he-IL" sz="1600" b="0" i="0" dirty="0" err="1">
                <a:solidFill>
                  <a:srgbClr val="000000"/>
                </a:solidFill>
                <a:effectLst/>
                <a:latin typeface="Arial" panose="020B0604020202020204" pitchFamily="34" charset="0"/>
              </a:rPr>
              <a:t>לימא</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אינש</a:t>
            </a:r>
            <a:r>
              <a:rPr lang="he-IL" sz="1600" b="0" i="0" dirty="0">
                <a:solidFill>
                  <a:srgbClr val="000000"/>
                </a:solidFill>
                <a:effectLst/>
                <a:latin typeface="Arial" panose="020B0604020202020204" pitchFamily="34" charset="0"/>
              </a:rPr>
              <a:t> הכי, </a:t>
            </a:r>
            <a:r>
              <a:rPr lang="he-IL" sz="1600" b="0" i="0" dirty="0" err="1">
                <a:solidFill>
                  <a:srgbClr val="000000"/>
                </a:solidFill>
                <a:effectLst/>
                <a:latin typeface="Arial" panose="020B0604020202020204" pitchFamily="34" charset="0"/>
              </a:rPr>
              <a:t>דלמא</a:t>
            </a:r>
            <a:r>
              <a:rPr lang="he-IL" sz="1600" b="0" i="0" dirty="0">
                <a:solidFill>
                  <a:srgbClr val="000000"/>
                </a:solidFill>
                <a:effectLst/>
                <a:latin typeface="Arial" panose="020B0604020202020204" pitchFamily="34" charset="0"/>
              </a:rPr>
              <a:t> שבקי ליה ואזלי, </a:t>
            </a:r>
          </a:p>
          <a:p>
            <a:pPr>
              <a:lnSpc>
                <a:spcPct val="120000"/>
              </a:lnSpc>
            </a:pPr>
            <a:r>
              <a:rPr lang="he-IL" sz="1600" b="0" i="0" dirty="0">
                <a:solidFill>
                  <a:srgbClr val="000000"/>
                </a:solidFill>
                <a:effectLst/>
                <a:latin typeface="Arial" panose="020B0604020202020204" pitchFamily="34" charset="0"/>
              </a:rPr>
              <a:t>       אלא </a:t>
            </a:r>
            <a:r>
              <a:rPr lang="he-IL" sz="1600" b="0" i="0" dirty="0" err="1">
                <a:solidFill>
                  <a:srgbClr val="000000"/>
                </a:solidFill>
                <a:effectLst/>
                <a:latin typeface="Arial" panose="020B0604020202020204" pitchFamily="34" charset="0"/>
              </a:rPr>
              <a:t>לימא</a:t>
            </a:r>
            <a:r>
              <a:rPr lang="he-IL" sz="1600" b="0" i="0" dirty="0">
                <a:solidFill>
                  <a:srgbClr val="000000"/>
                </a:solidFill>
                <a:effectLst/>
                <a:latin typeface="Arial" panose="020B0604020202020204" pitchFamily="34" charset="0"/>
              </a:rPr>
              <a:t>: שמרוני </a:t>
            </a:r>
            <a:r>
              <a:rPr lang="he-IL" sz="1600" b="0" i="0" dirty="0" err="1">
                <a:solidFill>
                  <a:srgbClr val="000000"/>
                </a:solidFill>
                <a:effectLst/>
                <a:latin typeface="Arial" panose="020B0604020202020204" pitchFamily="34" charset="0"/>
              </a:rPr>
              <a:t>שמרוני</a:t>
            </a:r>
            <a:r>
              <a:rPr lang="he-IL" sz="1600" b="0" i="0" dirty="0">
                <a:solidFill>
                  <a:srgbClr val="000000"/>
                </a:solidFill>
                <a:effectLst/>
                <a:latin typeface="Arial" panose="020B0604020202020204" pitchFamily="34" charset="0"/>
              </a:rPr>
              <a:t> עזרוני </a:t>
            </a:r>
            <a:r>
              <a:rPr lang="he-IL" sz="1600" b="0" i="0" dirty="0" err="1">
                <a:solidFill>
                  <a:srgbClr val="000000"/>
                </a:solidFill>
                <a:effectLst/>
                <a:latin typeface="Arial" panose="020B0604020202020204" pitchFamily="34" charset="0"/>
              </a:rPr>
              <a:t>עזרוני</a:t>
            </a:r>
            <a:r>
              <a:rPr lang="he-IL" sz="1600" b="0" i="0" dirty="0">
                <a:solidFill>
                  <a:srgbClr val="000000"/>
                </a:solidFill>
                <a:effectLst/>
                <a:latin typeface="Arial" panose="020B0604020202020204" pitchFamily="34" charset="0"/>
              </a:rPr>
              <a:t> סמכוני </a:t>
            </a:r>
            <a:r>
              <a:rPr lang="he-IL" sz="1600" b="0" i="0" dirty="0" err="1">
                <a:solidFill>
                  <a:srgbClr val="000000"/>
                </a:solidFill>
                <a:effectLst/>
                <a:latin typeface="Arial" panose="020B0604020202020204" pitchFamily="34" charset="0"/>
              </a:rPr>
              <a:t>סמכוני</a:t>
            </a:r>
            <a:r>
              <a:rPr lang="he-IL" sz="1600" b="0" i="0" dirty="0">
                <a:solidFill>
                  <a:srgbClr val="000000"/>
                </a:solidFill>
                <a:effectLst/>
                <a:latin typeface="Arial" panose="020B0604020202020204" pitchFamily="34" charset="0"/>
              </a:rPr>
              <a:t> המתינו לי המתינו לי עד שאכנס ואצא </a:t>
            </a:r>
          </a:p>
          <a:p>
            <a:pPr>
              <a:lnSpc>
                <a:spcPct val="120000"/>
              </a:lnSpc>
            </a:pPr>
            <a:r>
              <a:rPr lang="he-IL" sz="1600" dirty="0">
                <a:solidFill>
                  <a:srgbClr val="000000"/>
                </a:solidFill>
                <a:latin typeface="Arial" panose="020B0604020202020204" pitchFamily="34" charset="0"/>
              </a:rPr>
              <a:t>                      </a:t>
            </a:r>
            <a:r>
              <a:rPr lang="he-IL" sz="1600" b="0" i="0" dirty="0">
                <a:solidFill>
                  <a:srgbClr val="000000"/>
                </a:solidFill>
                <a:effectLst/>
                <a:latin typeface="Arial" panose="020B0604020202020204" pitchFamily="34" charset="0"/>
              </a:rPr>
              <a:t>שכן דרכן של בני אדם. </a:t>
            </a:r>
          </a:p>
          <a:p>
            <a:pPr>
              <a:lnSpc>
                <a:spcPct val="120000"/>
              </a:lnSpc>
            </a:pPr>
            <a:endParaRPr lang="he-IL" sz="28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כי נפיק אומר: </a:t>
            </a:r>
          </a:p>
          <a:p>
            <a:pPr>
              <a:lnSpc>
                <a:spcPct val="120000"/>
              </a:lnSpc>
            </a:pPr>
            <a:r>
              <a:rPr lang="he-IL" sz="1600" b="0" i="0" dirty="0">
                <a:solidFill>
                  <a:srgbClr val="000000"/>
                </a:solidFill>
                <a:effectLst/>
                <a:latin typeface="Arial" panose="020B0604020202020204" pitchFamily="34" charset="0"/>
              </a:rPr>
              <a:t>ברוך אשר יצר את האדם בחכמה וברא בו נקבים </a:t>
            </a:r>
            <a:r>
              <a:rPr lang="he-IL" sz="1600" b="0" i="0" dirty="0" err="1">
                <a:solidFill>
                  <a:srgbClr val="000000"/>
                </a:solidFill>
                <a:effectLst/>
                <a:latin typeface="Arial" panose="020B0604020202020204" pitchFamily="34" charset="0"/>
              </a:rPr>
              <a:t>נקבים</a:t>
            </a:r>
            <a:r>
              <a:rPr lang="he-IL" sz="1600" b="0" i="0" dirty="0">
                <a:solidFill>
                  <a:srgbClr val="000000"/>
                </a:solidFill>
                <a:effectLst/>
                <a:latin typeface="Arial" panose="020B0604020202020204" pitchFamily="34" charset="0"/>
              </a:rPr>
              <a:t> חללים </a:t>
            </a:r>
            <a:r>
              <a:rPr lang="he-IL" sz="1600" b="0" i="0" dirty="0" err="1">
                <a:solidFill>
                  <a:srgbClr val="000000"/>
                </a:solidFill>
                <a:effectLst/>
                <a:latin typeface="Arial" panose="020B0604020202020204" pitchFamily="34" charset="0"/>
              </a:rPr>
              <a:t>חללים</a:t>
            </a:r>
            <a:r>
              <a:rPr lang="he-IL" sz="1600" b="0" i="0" dirty="0">
                <a:solidFill>
                  <a:srgbClr val="000000"/>
                </a:solidFill>
                <a:effectLst/>
                <a:latin typeface="Arial" panose="020B0604020202020204" pitchFamily="34" charset="0"/>
              </a:rPr>
              <a:t>, </a:t>
            </a:r>
          </a:p>
          <a:p>
            <a:pPr>
              <a:lnSpc>
                <a:spcPct val="120000"/>
              </a:lnSpc>
            </a:pPr>
            <a:r>
              <a:rPr lang="he-IL" sz="1600" b="0" i="0" dirty="0">
                <a:solidFill>
                  <a:srgbClr val="000000"/>
                </a:solidFill>
                <a:effectLst/>
                <a:latin typeface="Arial" panose="020B0604020202020204" pitchFamily="34" charset="0"/>
              </a:rPr>
              <a:t>גלוי וידוע לפני </a:t>
            </a:r>
            <a:r>
              <a:rPr lang="he-IL" sz="1600" b="0" i="0" dirty="0" err="1">
                <a:solidFill>
                  <a:srgbClr val="000000"/>
                </a:solidFill>
                <a:effectLst/>
                <a:latin typeface="Arial" panose="020B0604020202020204" pitchFamily="34" charset="0"/>
              </a:rPr>
              <a:t>כסא</a:t>
            </a:r>
            <a:r>
              <a:rPr lang="he-IL" sz="1600" b="0" i="0" dirty="0">
                <a:solidFill>
                  <a:srgbClr val="000000"/>
                </a:solidFill>
                <a:effectLst/>
                <a:latin typeface="Arial" panose="020B0604020202020204" pitchFamily="34" charset="0"/>
              </a:rPr>
              <a:t> כבודך שאם יפתח אחד מהם או אם </a:t>
            </a:r>
            <a:r>
              <a:rPr lang="he-IL" sz="1600" b="0" i="0" dirty="0" err="1">
                <a:solidFill>
                  <a:srgbClr val="000000"/>
                </a:solidFill>
                <a:effectLst/>
                <a:latin typeface="Arial" panose="020B0604020202020204" pitchFamily="34" charset="0"/>
              </a:rPr>
              <a:t>יסתם</a:t>
            </a:r>
            <a:r>
              <a:rPr lang="he-IL" sz="1600" b="0" i="0" dirty="0">
                <a:solidFill>
                  <a:srgbClr val="000000"/>
                </a:solidFill>
                <a:effectLst/>
                <a:latin typeface="Arial" panose="020B0604020202020204" pitchFamily="34" charset="0"/>
              </a:rPr>
              <a:t> אחד מהם אי אפשר לעמוד לפניך. </a:t>
            </a:r>
          </a:p>
          <a:p>
            <a:pPr>
              <a:lnSpc>
                <a:spcPct val="120000"/>
              </a:lnSpc>
            </a:pPr>
            <a:endParaRPr lang="he-IL" sz="8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מאי חתים? </a:t>
            </a:r>
          </a:p>
          <a:p>
            <a:pPr>
              <a:lnSpc>
                <a:spcPct val="120000"/>
              </a:lnSpc>
            </a:pPr>
            <a:r>
              <a:rPr lang="he-IL" sz="1600" b="0" i="0" dirty="0">
                <a:solidFill>
                  <a:srgbClr val="000000"/>
                </a:solidFill>
                <a:effectLst/>
                <a:latin typeface="Arial" panose="020B0604020202020204" pitchFamily="34" charset="0"/>
              </a:rPr>
              <a:t>אמר רב: רופא חולים. </a:t>
            </a:r>
          </a:p>
          <a:p>
            <a:pPr>
              <a:lnSpc>
                <a:spcPct val="120000"/>
              </a:lnSpc>
            </a:pPr>
            <a:r>
              <a:rPr lang="he-IL" sz="1600" b="0" i="0" dirty="0">
                <a:solidFill>
                  <a:srgbClr val="000000"/>
                </a:solidFill>
                <a:effectLst/>
                <a:latin typeface="Arial" panose="020B0604020202020204" pitchFamily="34" charset="0"/>
              </a:rPr>
              <a:t>אמר שמואל: </a:t>
            </a:r>
            <a:r>
              <a:rPr lang="he-IL" sz="1600" b="0" i="0" dirty="0" err="1">
                <a:solidFill>
                  <a:srgbClr val="000000"/>
                </a:solidFill>
                <a:effectLst/>
                <a:latin typeface="Arial" panose="020B0604020202020204" pitchFamily="34" charset="0"/>
              </a:rPr>
              <a:t>קא</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שוינהו</a:t>
            </a:r>
            <a:r>
              <a:rPr lang="he-IL" sz="1600" b="0" i="0" dirty="0">
                <a:solidFill>
                  <a:srgbClr val="000000"/>
                </a:solidFill>
                <a:effectLst/>
                <a:latin typeface="Arial" panose="020B0604020202020204" pitchFamily="34" charset="0"/>
              </a:rPr>
              <a:t> אבא לכולי עלמא קצירי! אלא רופא כל בשר. </a:t>
            </a:r>
          </a:p>
          <a:p>
            <a:pPr>
              <a:lnSpc>
                <a:spcPct val="120000"/>
              </a:lnSpc>
            </a:pPr>
            <a:r>
              <a:rPr lang="he-IL" sz="1600" b="0" i="0" dirty="0">
                <a:solidFill>
                  <a:srgbClr val="000000"/>
                </a:solidFill>
                <a:effectLst/>
                <a:latin typeface="Arial" panose="020B0604020202020204" pitchFamily="34" charset="0"/>
              </a:rPr>
              <a:t>רב ששת אמר: מפליא לעשות. </a:t>
            </a:r>
          </a:p>
          <a:p>
            <a:pPr>
              <a:lnSpc>
                <a:spcPct val="120000"/>
              </a:lnSpc>
            </a:pP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א''ר</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פפא</a:t>
            </a:r>
            <a:r>
              <a:rPr lang="he-IL" sz="1600" b="0" i="0" dirty="0">
                <a:solidFill>
                  <a:srgbClr val="000000"/>
                </a:solidFill>
                <a:effectLst/>
                <a:latin typeface="Arial" panose="020B0604020202020204" pitchFamily="34" charset="0"/>
              </a:rPr>
              <a:t>: הלכך </a:t>
            </a:r>
            <a:r>
              <a:rPr lang="he-IL" sz="1600" b="0" i="0" dirty="0" err="1">
                <a:solidFill>
                  <a:srgbClr val="000000"/>
                </a:solidFill>
                <a:effectLst/>
                <a:latin typeface="Arial" panose="020B0604020202020204" pitchFamily="34" charset="0"/>
              </a:rPr>
              <a:t>נמרינהו</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לתרוייהו</a:t>
            </a:r>
            <a:r>
              <a:rPr lang="he-IL" sz="1600" b="0" i="0" dirty="0">
                <a:solidFill>
                  <a:srgbClr val="000000"/>
                </a:solidFill>
                <a:effectLst/>
                <a:latin typeface="Arial" panose="020B0604020202020204" pitchFamily="34" charset="0"/>
              </a:rPr>
              <a:t>: רופא כל בשר ומפליא לעשות.</a:t>
            </a:r>
            <a:endParaRPr lang="he-IL" sz="1600" dirty="0">
              <a:solidFill>
                <a:srgbClr val="F79646">
                  <a:lumMod val="50000"/>
                </a:srgbClr>
              </a:solidFill>
            </a:endParaRPr>
          </a:p>
        </p:txBody>
      </p:sp>
      <p:sp>
        <p:nvSpPr>
          <p:cNvPr id="3" name="תיבת טקסט 2">
            <a:extLst>
              <a:ext uri="{FF2B5EF4-FFF2-40B4-BE49-F238E27FC236}">
                <a16:creationId xmlns:a16="http://schemas.microsoft.com/office/drawing/2014/main" id="{7D5F6031-09AE-B649-A806-FE4AB082A72D}"/>
              </a:ext>
            </a:extLst>
          </p:cNvPr>
          <p:cNvSpPr txBox="1"/>
          <p:nvPr/>
        </p:nvSpPr>
        <p:spPr>
          <a:xfrm>
            <a:off x="8448550" y="4554909"/>
            <a:ext cx="288032" cy="792525"/>
          </a:xfrm>
          <a:prstGeom prst="rect">
            <a:avLst/>
          </a:prstGeom>
          <a:noFill/>
        </p:spPr>
        <p:txBody>
          <a:bodyPr wrap="square" rtlCol="1">
            <a:spAutoFit/>
          </a:bodyPr>
          <a:lstStyle/>
          <a:p>
            <a:r>
              <a:rPr lang="he-IL" sz="800" dirty="0"/>
              <a:t>①</a:t>
            </a:r>
          </a:p>
          <a:p>
            <a:endParaRPr lang="he-IL" sz="1100" dirty="0"/>
          </a:p>
          <a:p>
            <a:r>
              <a:rPr lang="he-IL" sz="800" dirty="0"/>
              <a:t>②</a:t>
            </a:r>
          </a:p>
          <a:p>
            <a:endParaRPr lang="he-IL" sz="1050" dirty="0"/>
          </a:p>
          <a:p>
            <a:r>
              <a:rPr lang="he-IL" sz="800" dirty="0"/>
              <a:t>③</a:t>
            </a:r>
          </a:p>
        </p:txBody>
      </p:sp>
    </p:spTree>
    <p:extLst>
      <p:ext uri="{BB962C8B-B14F-4D97-AF65-F5344CB8AC3E}">
        <p14:creationId xmlns:p14="http://schemas.microsoft.com/office/powerpoint/2010/main" val="1627276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3421B-A768-3354-3FE7-0003B3E8871B}"/>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B41142EA-9E18-681F-6B5F-2069C5D9560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CEC7B04D-E3F7-BEB2-5094-03ABF051458D}"/>
              </a:ext>
            </a:extLst>
          </p:cNvPr>
          <p:cNvSpPr txBox="1"/>
          <p:nvPr/>
        </p:nvSpPr>
        <p:spPr>
          <a:xfrm>
            <a:off x="-250652" y="35330"/>
            <a:ext cx="1548736" cy="338554"/>
          </a:xfrm>
          <a:prstGeom prst="rect">
            <a:avLst/>
          </a:prstGeom>
          <a:noFill/>
        </p:spPr>
        <p:txBody>
          <a:bodyPr wrap="square" rtlCol="1">
            <a:spAutoFit/>
          </a:bodyPr>
          <a:lstStyle/>
          <a:p>
            <a:r>
              <a:rPr lang="he-IL" sz="1600" b="1" dirty="0">
                <a:solidFill>
                  <a:schemeClr val="bg1">
                    <a:lumMod val="50000"/>
                  </a:schemeClr>
                </a:solidFill>
              </a:rPr>
              <a:t>דף ס עמוד ב</a:t>
            </a:r>
          </a:p>
        </p:txBody>
      </p:sp>
      <p:sp>
        <p:nvSpPr>
          <p:cNvPr id="7" name="TextBox 3">
            <a:extLst>
              <a:ext uri="{FF2B5EF4-FFF2-40B4-BE49-F238E27FC236}">
                <a16:creationId xmlns:a16="http://schemas.microsoft.com/office/drawing/2014/main" id="{3C5143B1-C964-76D2-D365-66C698A941E9}"/>
              </a:ext>
            </a:extLst>
          </p:cNvPr>
          <p:cNvSpPr txBox="1"/>
          <p:nvPr/>
        </p:nvSpPr>
        <p:spPr>
          <a:xfrm>
            <a:off x="1115616" y="654957"/>
            <a:ext cx="6984776" cy="4530727"/>
          </a:xfrm>
          <a:prstGeom prst="rect">
            <a:avLst/>
          </a:prstGeom>
          <a:noFill/>
        </p:spPr>
        <p:txBody>
          <a:bodyPr wrap="square" rtlCol="1">
            <a:spAutoFit/>
          </a:bodyPr>
          <a:lstStyle/>
          <a:p>
            <a:pPr>
              <a:lnSpc>
                <a:spcPct val="120000"/>
              </a:lnSpc>
            </a:pPr>
            <a:r>
              <a:rPr lang="he-IL" b="0" i="0" dirty="0">
                <a:solidFill>
                  <a:srgbClr val="000000"/>
                </a:solidFill>
                <a:effectLst/>
                <a:latin typeface="Arial" panose="020B0604020202020204" pitchFamily="34" charset="0"/>
              </a:rPr>
              <a:t>הנכנס לישן על </a:t>
            </a:r>
            <a:r>
              <a:rPr lang="he-IL" b="0" i="0" dirty="0" err="1">
                <a:solidFill>
                  <a:srgbClr val="000000"/>
                </a:solidFill>
                <a:effectLst/>
                <a:latin typeface="Arial" panose="020B0604020202020204" pitchFamily="34" charset="0"/>
              </a:rPr>
              <a:t>מטתו</a:t>
            </a:r>
            <a:r>
              <a:rPr lang="he-IL" b="0" i="0" dirty="0">
                <a:solidFill>
                  <a:srgbClr val="000000"/>
                </a:solidFill>
                <a:effectLst/>
                <a:latin typeface="Arial" panose="020B0604020202020204" pitchFamily="34" charset="0"/>
              </a:rPr>
              <a:t> –</a:t>
            </a:r>
          </a:p>
          <a:p>
            <a:pPr>
              <a:lnSpc>
                <a:spcPct val="120000"/>
              </a:lnSpc>
            </a:pPr>
            <a:endParaRPr lang="he-IL" sz="800" b="0" i="0" dirty="0">
              <a:solidFill>
                <a:srgbClr val="000000"/>
              </a:solidFill>
              <a:effectLst/>
              <a:latin typeface="Arial" panose="020B0604020202020204" pitchFamily="34" charset="0"/>
            </a:endParaRPr>
          </a:p>
          <a:p>
            <a:pPr>
              <a:lnSpc>
                <a:spcPct val="120000"/>
              </a:lnSpc>
            </a:pPr>
            <a:r>
              <a:rPr lang="he-IL" b="0" i="0" dirty="0">
                <a:solidFill>
                  <a:srgbClr val="000000"/>
                </a:solidFill>
                <a:effectLst/>
                <a:latin typeface="Arial" panose="020B0604020202020204" pitchFamily="34" charset="0"/>
              </a:rPr>
              <a:t>אומר משמע ישראל עד והיה אם שמוע, </a:t>
            </a:r>
          </a:p>
          <a:p>
            <a:pPr>
              <a:lnSpc>
                <a:spcPct val="120000"/>
              </a:lnSpc>
            </a:pPr>
            <a:r>
              <a:rPr lang="he-IL" b="0" i="0" dirty="0">
                <a:solidFill>
                  <a:srgbClr val="000000"/>
                </a:solidFill>
                <a:effectLst/>
                <a:latin typeface="Arial" panose="020B0604020202020204" pitchFamily="34" charset="0"/>
              </a:rPr>
              <a:t>ואומר: </a:t>
            </a:r>
          </a:p>
          <a:p>
            <a:pPr>
              <a:lnSpc>
                <a:spcPct val="120000"/>
              </a:lnSpc>
            </a:pPr>
            <a:r>
              <a:rPr lang="he-IL" b="0" i="0" dirty="0">
                <a:solidFill>
                  <a:srgbClr val="000000"/>
                </a:solidFill>
                <a:effectLst/>
                <a:latin typeface="Arial" panose="020B0604020202020204" pitchFamily="34" charset="0"/>
              </a:rPr>
              <a:t>ברוך המפיל חבלי שינה על עיני ותנומה על עפעפי ומאיר לאישון בת עין, </a:t>
            </a:r>
          </a:p>
          <a:p>
            <a:pPr>
              <a:lnSpc>
                <a:spcPct val="120000"/>
              </a:lnSpc>
            </a:pPr>
            <a:r>
              <a:rPr lang="he-IL" b="0" i="0" dirty="0">
                <a:solidFill>
                  <a:srgbClr val="000000"/>
                </a:solidFill>
                <a:effectLst/>
                <a:latin typeface="Arial" panose="020B0604020202020204" pitchFamily="34" charset="0"/>
              </a:rPr>
              <a:t>יהי רצון מלפניך ה' </a:t>
            </a:r>
            <a:r>
              <a:rPr lang="he-IL" b="0" i="0" dirty="0" err="1">
                <a:solidFill>
                  <a:srgbClr val="000000"/>
                </a:solidFill>
                <a:effectLst/>
                <a:latin typeface="Arial" panose="020B0604020202020204" pitchFamily="34" charset="0"/>
              </a:rPr>
              <a:t>אלהי</a:t>
            </a:r>
            <a:r>
              <a:rPr lang="he-IL" b="0" i="0" dirty="0">
                <a:solidFill>
                  <a:srgbClr val="000000"/>
                </a:solidFill>
                <a:effectLst/>
                <a:latin typeface="Arial" panose="020B0604020202020204" pitchFamily="34" charset="0"/>
              </a:rPr>
              <a:t> שתשכיבני לשלום ותן חלקי בתורתך,</a:t>
            </a:r>
          </a:p>
          <a:p>
            <a:pPr>
              <a:lnSpc>
                <a:spcPct val="120000"/>
              </a:lnSpc>
            </a:pPr>
            <a:r>
              <a:rPr lang="he-IL" b="0" i="0" dirty="0">
                <a:solidFill>
                  <a:srgbClr val="000000"/>
                </a:solidFill>
                <a:effectLst/>
                <a:latin typeface="Arial" panose="020B0604020202020204" pitchFamily="34" charset="0"/>
              </a:rPr>
              <a:t>ותרגילני לידי מצוה ואל תרגילני לידי עבירה, </a:t>
            </a:r>
          </a:p>
          <a:p>
            <a:pPr>
              <a:lnSpc>
                <a:spcPct val="120000"/>
              </a:lnSpc>
            </a:pPr>
            <a:r>
              <a:rPr lang="he-IL" b="0" i="0" dirty="0">
                <a:solidFill>
                  <a:srgbClr val="000000"/>
                </a:solidFill>
                <a:effectLst/>
                <a:latin typeface="Arial" panose="020B0604020202020204" pitchFamily="34" charset="0"/>
              </a:rPr>
              <a:t>ואל תביאני לידי חטא ולא לידי </a:t>
            </a:r>
            <a:r>
              <a:rPr lang="he-IL" b="0" i="0" dirty="0" err="1">
                <a:solidFill>
                  <a:srgbClr val="000000"/>
                </a:solidFill>
                <a:effectLst/>
                <a:latin typeface="Arial" panose="020B0604020202020204" pitchFamily="34" charset="0"/>
              </a:rPr>
              <a:t>עון</a:t>
            </a:r>
            <a:r>
              <a:rPr lang="he-IL" b="0" i="0" dirty="0">
                <a:solidFill>
                  <a:srgbClr val="000000"/>
                </a:solidFill>
                <a:effectLst/>
                <a:latin typeface="Arial" panose="020B0604020202020204" pitchFamily="34" charset="0"/>
              </a:rPr>
              <a:t> ולא לידי </a:t>
            </a:r>
            <a:r>
              <a:rPr lang="he-IL" b="0" i="0" dirty="0" err="1">
                <a:solidFill>
                  <a:srgbClr val="000000"/>
                </a:solidFill>
                <a:effectLst/>
                <a:latin typeface="Arial" panose="020B0604020202020204" pitchFamily="34" charset="0"/>
              </a:rPr>
              <a:t>נסיון</a:t>
            </a:r>
            <a:r>
              <a:rPr lang="he-IL" b="0" i="0" dirty="0">
                <a:solidFill>
                  <a:srgbClr val="000000"/>
                </a:solidFill>
                <a:effectLst/>
                <a:latin typeface="Arial" panose="020B0604020202020204" pitchFamily="34" charset="0"/>
              </a:rPr>
              <a:t> ולא לידי בזיון, </a:t>
            </a:r>
          </a:p>
          <a:p>
            <a:pPr>
              <a:lnSpc>
                <a:spcPct val="120000"/>
              </a:lnSpc>
            </a:pPr>
            <a:r>
              <a:rPr lang="he-IL" b="0" i="0" dirty="0">
                <a:solidFill>
                  <a:srgbClr val="000000"/>
                </a:solidFill>
                <a:effectLst/>
                <a:latin typeface="Arial" panose="020B0604020202020204" pitchFamily="34" charset="0"/>
              </a:rPr>
              <a:t>וישלוט בי יצר טוב ואל ישלוט בי יצר הרע,</a:t>
            </a:r>
          </a:p>
          <a:p>
            <a:pPr>
              <a:lnSpc>
                <a:spcPct val="120000"/>
              </a:lnSpc>
            </a:pPr>
            <a:r>
              <a:rPr lang="he-IL" b="0" i="0" dirty="0">
                <a:solidFill>
                  <a:srgbClr val="000000"/>
                </a:solidFill>
                <a:effectLst/>
                <a:latin typeface="Arial" panose="020B0604020202020204" pitchFamily="34" charset="0"/>
              </a:rPr>
              <a:t>ותצילני מפגע רע </a:t>
            </a:r>
            <a:r>
              <a:rPr lang="he-IL" b="0" i="0" dirty="0" err="1">
                <a:solidFill>
                  <a:srgbClr val="000000"/>
                </a:solidFill>
                <a:effectLst/>
                <a:latin typeface="Arial" panose="020B0604020202020204" pitchFamily="34" charset="0"/>
              </a:rPr>
              <a:t>ומחלאים</a:t>
            </a:r>
            <a:r>
              <a:rPr lang="he-IL" b="0" i="0" dirty="0">
                <a:solidFill>
                  <a:srgbClr val="000000"/>
                </a:solidFill>
                <a:effectLst/>
                <a:latin typeface="Arial" panose="020B0604020202020204" pitchFamily="34" charset="0"/>
              </a:rPr>
              <a:t> רעים,</a:t>
            </a:r>
          </a:p>
          <a:p>
            <a:pPr>
              <a:lnSpc>
                <a:spcPct val="120000"/>
              </a:lnSpc>
            </a:pPr>
            <a:r>
              <a:rPr lang="he-IL" b="0" i="0" dirty="0">
                <a:solidFill>
                  <a:srgbClr val="000000"/>
                </a:solidFill>
                <a:effectLst/>
                <a:latin typeface="Arial" panose="020B0604020202020204" pitchFamily="34" charset="0"/>
              </a:rPr>
              <a:t>ואל </a:t>
            </a:r>
            <a:r>
              <a:rPr lang="he-IL" b="0" i="0" dirty="0" err="1">
                <a:solidFill>
                  <a:srgbClr val="000000"/>
                </a:solidFill>
                <a:effectLst/>
                <a:latin typeface="Arial" panose="020B0604020202020204" pitchFamily="34" charset="0"/>
              </a:rPr>
              <a:t>יבהלוני</a:t>
            </a:r>
            <a:r>
              <a:rPr lang="he-IL" b="0" i="0" dirty="0">
                <a:solidFill>
                  <a:srgbClr val="000000"/>
                </a:solidFill>
                <a:effectLst/>
                <a:latin typeface="Arial" panose="020B0604020202020204" pitchFamily="34" charset="0"/>
              </a:rPr>
              <a:t> חלומות רעים והרהורים רעים, </a:t>
            </a:r>
          </a:p>
          <a:p>
            <a:pPr>
              <a:lnSpc>
                <a:spcPct val="120000"/>
              </a:lnSpc>
            </a:pPr>
            <a:r>
              <a:rPr lang="he-IL" b="0" i="0" dirty="0">
                <a:solidFill>
                  <a:srgbClr val="000000"/>
                </a:solidFill>
                <a:effectLst/>
                <a:latin typeface="Arial" panose="020B0604020202020204" pitchFamily="34" charset="0"/>
              </a:rPr>
              <a:t>ותהא </a:t>
            </a:r>
            <a:r>
              <a:rPr lang="he-IL" b="0" i="0" dirty="0" err="1">
                <a:solidFill>
                  <a:srgbClr val="000000"/>
                </a:solidFill>
                <a:effectLst/>
                <a:latin typeface="Arial" panose="020B0604020202020204" pitchFamily="34" charset="0"/>
              </a:rPr>
              <a:t>מטתי</a:t>
            </a:r>
            <a:r>
              <a:rPr lang="he-IL" b="0" i="0" dirty="0">
                <a:solidFill>
                  <a:srgbClr val="000000"/>
                </a:solidFill>
                <a:effectLst/>
                <a:latin typeface="Arial" panose="020B0604020202020204" pitchFamily="34" charset="0"/>
              </a:rPr>
              <a:t> שלמה לפניך,</a:t>
            </a:r>
          </a:p>
          <a:p>
            <a:pPr>
              <a:lnSpc>
                <a:spcPct val="120000"/>
              </a:lnSpc>
            </a:pPr>
            <a:r>
              <a:rPr lang="he-IL" b="0" i="0" dirty="0">
                <a:solidFill>
                  <a:srgbClr val="000000"/>
                </a:solidFill>
                <a:effectLst/>
                <a:latin typeface="Arial" panose="020B0604020202020204" pitchFamily="34" charset="0"/>
              </a:rPr>
              <a:t>והאר עיני פן אישן </a:t>
            </a:r>
            <a:r>
              <a:rPr lang="he-IL" b="0" i="0" dirty="0" err="1">
                <a:solidFill>
                  <a:srgbClr val="000000"/>
                </a:solidFill>
                <a:effectLst/>
                <a:latin typeface="Arial" panose="020B0604020202020204" pitchFamily="34" charset="0"/>
              </a:rPr>
              <a:t>המות</a:t>
            </a:r>
            <a:r>
              <a:rPr lang="he-IL" dirty="0">
                <a:solidFill>
                  <a:srgbClr val="000000"/>
                </a:solidFill>
                <a:latin typeface="Arial" panose="020B0604020202020204" pitchFamily="34" charset="0"/>
              </a:rPr>
              <a:t>,</a:t>
            </a:r>
            <a:endParaRPr lang="he-IL" b="0" i="0" dirty="0">
              <a:solidFill>
                <a:srgbClr val="000000"/>
              </a:solidFill>
              <a:effectLst/>
              <a:latin typeface="Arial" panose="020B0604020202020204" pitchFamily="34" charset="0"/>
            </a:endParaRPr>
          </a:p>
          <a:p>
            <a:pPr>
              <a:lnSpc>
                <a:spcPct val="120000"/>
              </a:lnSpc>
            </a:pPr>
            <a:r>
              <a:rPr lang="he-IL" b="0" i="0" dirty="0">
                <a:solidFill>
                  <a:srgbClr val="000000"/>
                </a:solidFill>
                <a:effectLst/>
                <a:latin typeface="Arial" panose="020B0604020202020204" pitchFamily="34" charset="0"/>
              </a:rPr>
              <a:t>ברוך אתה ה' המאיר לעולם כולו בכבודו.</a:t>
            </a:r>
            <a:endParaRPr lang="he-IL" dirty="0">
              <a:solidFill>
                <a:srgbClr val="F79646">
                  <a:lumMod val="50000"/>
                </a:srgbClr>
              </a:solidFill>
            </a:endParaRPr>
          </a:p>
        </p:txBody>
      </p:sp>
    </p:spTree>
    <p:extLst>
      <p:ext uri="{BB962C8B-B14F-4D97-AF65-F5344CB8AC3E}">
        <p14:creationId xmlns:p14="http://schemas.microsoft.com/office/powerpoint/2010/main" val="7408808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9CE75F-751F-1E5E-8AE7-02E4F7B72534}"/>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43833D30-0FE2-9CC2-A38F-FCA70B418E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80E3D17F-7A01-F5ED-B250-B5C4A69E3179}"/>
              </a:ext>
            </a:extLst>
          </p:cNvPr>
          <p:cNvSpPr txBox="1"/>
          <p:nvPr/>
        </p:nvSpPr>
        <p:spPr>
          <a:xfrm>
            <a:off x="-250652" y="35330"/>
            <a:ext cx="1548736" cy="338554"/>
          </a:xfrm>
          <a:prstGeom prst="rect">
            <a:avLst/>
          </a:prstGeom>
          <a:noFill/>
        </p:spPr>
        <p:txBody>
          <a:bodyPr wrap="square" rtlCol="1">
            <a:spAutoFit/>
          </a:bodyPr>
          <a:lstStyle/>
          <a:p>
            <a:r>
              <a:rPr lang="he-IL" sz="1600" b="1" dirty="0">
                <a:solidFill>
                  <a:schemeClr val="bg1">
                    <a:lumMod val="50000"/>
                  </a:schemeClr>
                </a:solidFill>
              </a:rPr>
              <a:t>דף ס עמוד ב</a:t>
            </a:r>
          </a:p>
        </p:txBody>
      </p:sp>
      <p:sp>
        <p:nvSpPr>
          <p:cNvPr id="7" name="TextBox 3">
            <a:extLst>
              <a:ext uri="{FF2B5EF4-FFF2-40B4-BE49-F238E27FC236}">
                <a16:creationId xmlns:a16="http://schemas.microsoft.com/office/drawing/2014/main" id="{50A8943E-6A20-BC4F-9442-73673C67A036}"/>
              </a:ext>
            </a:extLst>
          </p:cNvPr>
          <p:cNvSpPr txBox="1"/>
          <p:nvPr/>
        </p:nvSpPr>
        <p:spPr>
          <a:xfrm>
            <a:off x="539552" y="431952"/>
            <a:ext cx="7992888" cy="5678991"/>
          </a:xfrm>
          <a:prstGeom prst="rect">
            <a:avLst/>
          </a:prstGeom>
          <a:noFill/>
        </p:spPr>
        <p:txBody>
          <a:bodyPr wrap="square" rtlCol="1">
            <a:spAutoFit/>
          </a:bodyPr>
          <a:lstStyle/>
          <a:p>
            <a:pPr>
              <a:lnSpc>
                <a:spcPct val="120000"/>
              </a:lnSpc>
            </a:pPr>
            <a:r>
              <a:rPr lang="he-IL" sz="1600" b="0" i="0" dirty="0">
                <a:solidFill>
                  <a:srgbClr val="000000"/>
                </a:solidFill>
                <a:effectLst/>
                <a:latin typeface="Arial" panose="020B0604020202020204" pitchFamily="34" charset="0"/>
              </a:rPr>
              <a:t>כי מתער - אומר '</a:t>
            </a:r>
            <a:r>
              <a:rPr lang="he-IL" sz="1600" b="0" i="0" dirty="0" err="1">
                <a:solidFill>
                  <a:srgbClr val="000000"/>
                </a:solidFill>
                <a:effectLst/>
                <a:latin typeface="Arial" panose="020B0604020202020204" pitchFamily="34" charset="0"/>
              </a:rPr>
              <a:t>אלהי</a:t>
            </a:r>
            <a:r>
              <a:rPr lang="he-IL" sz="1600" b="0" i="0" dirty="0">
                <a:solidFill>
                  <a:srgbClr val="000000"/>
                </a:solidFill>
                <a:effectLst/>
                <a:latin typeface="Arial" panose="020B0604020202020204" pitchFamily="34" charset="0"/>
              </a:rPr>
              <a:t> נשמה שנתת בי טהורה, אתה </a:t>
            </a:r>
            <a:r>
              <a:rPr lang="he-IL" sz="1600" b="0" i="0" dirty="0" err="1">
                <a:solidFill>
                  <a:srgbClr val="000000"/>
                </a:solidFill>
                <a:effectLst/>
                <a:latin typeface="Arial" panose="020B0604020202020204" pitchFamily="34" charset="0"/>
              </a:rPr>
              <a:t>יצרתה</a:t>
            </a:r>
            <a:r>
              <a:rPr lang="he-IL" sz="1600" b="0" i="0" dirty="0">
                <a:solidFill>
                  <a:srgbClr val="000000"/>
                </a:solidFill>
                <a:effectLst/>
                <a:latin typeface="Arial" panose="020B0604020202020204" pitchFamily="34" charset="0"/>
              </a:rPr>
              <a:t> בי אתה נפחתה בי ואתה משמרה בקרבי ואתה עתיד </a:t>
            </a:r>
            <a:r>
              <a:rPr lang="he-IL" sz="1600" b="0" i="0" dirty="0" err="1">
                <a:solidFill>
                  <a:srgbClr val="000000"/>
                </a:solidFill>
                <a:effectLst/>
                <a:latin typeface="Arial" panose="020B0604020202020204" pitchFamily="34" charset="0"/>
              </a:rPr>
              <a:t>ליטלה</a:t>
            </a:r>
            <a:r>
              <a:rPr lang="he-IL" sz="1600" b="0" i="0" dirty="0">
                <a:solidFill>
                  <a:srgbClr val="000000"/>
                </a:solidFill>
                <a:effectLst/>
                <a:latin typeface="Arial" panose="020B0604020202020204" pitchFamily="34" charset="0"/>
              </a:rPr>
              <a:t> ממני ולהחזירה בי לעתיד לבא, כל זמן שהנשמה בקרבי מודה אני לפניך ה' </a:t>
            </a:r>
            <a:r>
              <a:rPr lang="he-IL" sz="1600" b="0" i="0" dirty="0" err="1">
                <a:solidFill>
                  <a:srgbClr val="000000"/>
                </a:solidFill>
                <a:effectLst/>
                <a:latin typeface="Arial" panose="020B0604020202020204" pitchFamily="34" charset="0"/>
              </a:rPr>
              <a:t>אלהי</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ואלהי</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אבותי</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רבון</a:t>
            </a:r>
            <a:r>
              <a:rPr lang="he-IL" sz="1600" b="0" i="0" dirty="0">
                <a:solidFill>
                  <a:srgbClr val="000000"/>
                </a:solidFill>
                <a:effectLst/>
                <a:latin typeface="Arial" panose="020B0604020202020204" pitchFamily="34" charset="0"/>
              </a:rPr>
              <a:t> כל העולמים אדון כל הנשמות, ברוך אתה ה' המחזיר נשמות לפגרים מתים'.</a:t>
            </a:r>
          </a:p>
          <a:p>
            <a:pPr>
              <a:lnSpc>
                <a:spcPct val="120000"/>
              </a:lnSpc>
            </a:pPr>
            <a:endParaRPr lang="he-IL" sz="16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כי שמע קול </a:t>
            </a:r>
            <a:r>
              <a:rPr lang="he-IL" sz="1600" b="0" i="0" dirty="0" err="1">
                <a:solidFill>
                  <a:srgbClr val="000000"/>
                </a:solidFill>
                <a:effectLst/>
                <a:latin typeface="Arial" panose="020B0604020202020204" pitchFamily="34" charset="0"/>
              </a:rPr>
              <a:t>תרנגולא</a:t>
            </a:r>
            <a:r>
              <a:rPr lang="he-IL" sz="1600" b="0" i="0" dirty="0">
                <a:solidFill>
                  <a:srgbClr val="000000"/>
                </a:solidFill>
                <a:effectLst/>
                <a:latin typeface="Arial" panose="020B0604020202020204" pitchFamily="34" charset="0"/>
              </a:rPr>
              <a:t> - </a:t>
            </a:r>
            <a:r>
              <a:rPr lang="he-IL" sz="1600" b="0" i="0" dirty="0" err="1">
                <a:solidFill>
                  <a:srgbClr val="000000"/>
                </a:solidFill>
                <a:effectLst/>
                <a:latin typeface="Arial" panose="020B0604020202020204" pitchFamily="34" charset="0"/>
              </a:rPr>
              <a:t>לימא</a:t>
            </a:r>
            <a:r>
              <a:rPr lang="he-IL" sz="1600" b="0" i="0" dirty="0">
                <a:solidFill>
                  <a:srgbClr val="000000"/>
                </a:solidFill>
                <a:effectLst/>
                <a:latin typeface="Arial" panose="020B0604020202020204" pitchFamily="34" charset="0"/>
              </a:rPr>
              <a:t> 'ברוך אשר נתן </a:t>
            </a:r>
            <a:r>
              <a:rPr lang="he-IL" sz="1600" b="0" i="0" dirty="0" err="1">
                <a:solidFill>
                  <a:srgbClr val="000000"/>
                </a:solidFill>
                <a:effectLst/>
                <a:latin typeface="Arial" panose="020B0604020202020204" pitchFamily="34" charset="0"/>
              </a:rPr>
              <a:t>לשכוי</a:t>
            </a:r>
            <a:r>
              <a:rPr lang="he-IL" sz="1600" b="0" i="0" dirty="0">
                <a:solidFill>
                  <a:srgbClr val="000000"/>
                </a:solidFill>
                <a:effectLst/>
                <a:latin typeface="Arial" panose="020B0604020202020204" pitchFamily="34" charset="0"/>
              </a:rPr>
              <a:t> בינה להבחין בין יום ובין לילה'.</a:t>
            </a:r>
          </a:p>
          <a:p>
            <a:pPr>
              <a:lnSpc>
                <a:spcPct val="120000"/>
              </a:lnSpc>
            </a:pPr>
            <a:endParaRPr lang="he-IL" sz="16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כי פתח עיניה - </a:t>
            </a:r>
            <a:r>
              <a:rPr lang="he-IL" sz="1600" b="0" i="0" dirty="0" err="1">
                <a:solidFill>
                  <a:srgbClr val="000000"/>
                </a:solidFill>
                <a:effectLst/>
                <a:latin typeface="Arial" panose="020B0604020202020204" pitchFamily="34" charset="0"/>
              </a:rPr>
              <a:t>לימא</a:t>
            </a:r>
            <a:r>
              <a:rPr lang="he-IL" sz="1600" b="0" i="0" dirty="0">
                <a:solidFill>
                  <a:srgbClr val="000000"/>
                </a:solidFill>
                <a:effectLst/>
                <a:latin typeface="Arial" panose="020B0604020202020204" pitchFamily="34" charset="0"/>
              </a:rPr>
              <a:t> 'ברוך פוקח </a:t>
            </a:r>
            <a:r>
              <a:rPr lang="he-IL" sz="1600" b="0" i="0" dirty="0" err="1">
                <a:solidFill>
                  <a:srgbClr val="000000"/>
                </a:solidFill>
                <a:effectLst/>
                <a:latin typeface="Arial" panose="020B0604020202020204" pitchFamily="34" charset="0"/>
              </a:rPr>
              <a:t>עורים</a:t>
            </a:r>
            <a:r>
              <a:rPr lang="he-IL" sz="1600" dirty="0">
                <a:solidFill>
                  <a:srgbClr val="000000"/>
                </a:solidFill>
                <a:latin typeface="Arial" panose="020B0604020202020204" pitchFamily="34" charset="0"/>
              </a:rPr>
              <a:t>'.</a:t>
            </a:r>
            <a:endParaRPr lang="he-IL" sz="1600" b="0" i="0" dirty="0">
              <a:solidFill>
                <a:srgbClr val="000000"/>
              </a:solidFill>
              <a:effectLst/>
              <a:latin typeface="Arial" panose="020B0604020202020204" pitchFamily="34" charset="0"/>
            </a:endParaRPr>
          </a:p>
          <a:p>
            <a:pPr>
              <a:lnSpc>
                <a:spcPct val="120000"/>
              </a:lnSpc>
            </a:pPr>
            <a:endParaRPr lang="he-IL" sz="16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כי תריץ ויתיב - </a:t>
            </a:r>
            <a:r>
              <a:rPr lang="he-IL" sz="1600" b="0" i="0" dirty="0" err="1">
                <a:solidFill>
                  <a:srgbClr val="000000"/>
                </a:solidFill>
                <a:effectLst/>
                <a:latin typeface="Arial" panose="020B0604020202020204" pitchFamily="34" charset="0"/>
              </a:rPr>
              <a:t>לימא</a:t>
            </a:r>
            <a:r>
              <a:rPr lang="he-IL" sz="1600" b="0" i="0" dirty="0">
                <a:solidFill>
                  <a:srgbClr val="000000"/>
                </a:solidFill>
                <a:effectLst/>
                <a:latin typeface="Arial" panose="020B0604020202020204" pitchFamily="34" charset="0"/>
              </a:rPr>
              <a:t> 'ברוך מתיר אסורים'.</a:t>
            </a:r>
          </a:p>
          <a:p>
            <a:pPr>
              <a:lnSpc>
                <a:spcPct val="120000"/>
              </a:lnSpc>
            </a:pPr>
            <a:endParaRPr lang="he-IL" sz="16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כי לביש - </a:t>
            </a:r>
            <a:r>
              <a:rPr lang="he-IL" sz="1600" b="0" i="0" dirty="0" err="1">
                <a:solidFill>
                  <a:srgbClr val="000000"/>
                </a:solidFill>
                <a:effectLst/>
                <a:latin typeface="Arial" panose="020B0604020202020204" pitchFamily="34" charset="0"/>
              </a:rPr>
              <a:t>לימא</a:t>
            </a:r>
            <a:r>
              <a:rPr lang="he-IL" sz="1600" b="0" i="0" dirty="0">
                <a:solidFill>
                  <a:srgbClr val="000000"/>
                </a:solidFill>
                <a:effectLst/>
                <a:latin typeface="Arial" panose="020B0604020202020204" pitchFamily="34" charset="0"/>
              </a:rPr>
              <a:t> 'ברוך מלביש ערומים'.</a:t>
            </a:r>
          </a:p>
          <a:p>
            <a:pPr>
              <a:lnSpc>
                <a:spcPct val="120000"/>
              </a:lnSpc>
            </a:pPr>
            <a:endParaRPr lang="he-IL" sz="16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כי זקיף - </a:t>
            </a:r>
            <a:r>
              <a:rPr lang="he-IL" sz="1600" b="0" i="0" dirty="0" err="1">
                <a:solidFill>
                  <a:srgbClr val="000000"/>
                </a:solidFill>
                <a:effectLst/>
                <a:latin typeface="Arial" panose="020B0604020202020204" pitchFamily="34" charset="0"/>
              </a:rPr>
              <a:t>לימא</a:t>
            </a:r>
            <a:r>
              <a:rPr lang="he-IL" sz="1600" b="0" i="0" dirty="0">
                <a:solidFill>
                  <a:srgbClr val="000000"/>
                </a:solidFill>
                <a:effectLst/>
                <a:latin typeface="Arial" panose="020B0604020202020204" pitchFamily="34" charset="0"/>
              </a:rPr>
              <a:t> 'ברוך זוקף כפופים'. </a:t>
            </a:r>
          </a:p>
          <a:p>
            <a:pPr>
              <a:lnSpc>
                <a:spcPct val="120000"/>
              </a:lnSpc>
            </a:pPr>
            <a:endParaRPr lang="he-IL" sz="16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כי </a:t>
            </a:r>
            <a:r>
              <a:rPr lang="he-IL" sz="1600" b="0" i="0" dirty="0" err="1">
                <a:solidFill>
                  <a:srgbClr val="000000"/>
                </a:solidFill>
                <a:effectLst/>
                <a:latin typeface="Arial" panose="020B0604020202020204" pitchFamily="34" charset="0"/>
              </a:rPr>
              <a:t>נחית</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לארעא</a:t>
            </a:r>
            <a:r>
              <a:rPr lang="he-IL" sz="1600" b="0" i="0" dirty="0">
                <a:solidFill>
                  <a:srgbClr val="000000"/>
                </a:solidFill>
                <a:effectLst/>
                <a:latin typeface="Arial" panose="020B0604020202020204" pitchFamily="34" charset="0"/>
              </a:rPr>
              <a:t> - </a:t>
            </a:r>
            <a:r>
              <a:rPr lang="he-IL" sz="1600" b="0" i="0" dirty="0" err="1">
                <a:solidFill>
                  <a:srgbClr val="000000"/>
                </a:solidFill>
                <a:effectLst/>
                <a:latin typeface="Arial" panose="020B0604020202020204" pitchFamily="34" charset="0"/>
              </a:rPr>
              <a:t>לימא</a:t>
            </a:r>
            <a:r>
              <a:rPr lang="he-IL" sz="1600" b="0" i="0" dirty="0">
                <a:solidFill>
                  <a:srgbClr val="000000"/>
                </a:solidFill>
                <a:effectLst/>
                <a:latin typeface="Arial" panose="020B0604020202020204" pitchFamily="34" charset="0"/>
              </a:rPr>
              <a:t> 'ברוך רוקע הארץ על המים'. </a:t>
            </a:r>
          </a:p>
          <a:p>
            <a:pPr>
              <a:lnSpc>
                <a:spcPct val="120000"/>
              </a:lnSpc>
            </a:pPr>
            <a:endParaRPr lang="he-IL" sz="16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כי מסגי - </a:t>
            </a:r>
            <a:r>
              <a:rPr lang="he-IL" sz="1600" b="0" i="0" dirty="0" err="1">
                <a:solidFill>
                  <a:srgbClr val="000000"/>
                </a:solidFill>
                <a:effectLst/>
                <a:latin typeface="Arial" panose="020B0604020202020204" pitchFamily="34" charset="0"/>
              </a:rPr>
              <a:t>לימא</a:t>
            </a:r>
            <a:r>
              <a:rPr lang="he-IL" sz="1600" b="0" i="0" dirty="0">
                <a:solidFill>
                  <a:srgbClr val="000000"/>
                </a:solidFill>
                <a:effectLst/>
                <a:latin typeface="Arial" panose="020B0604020202020204" pitchFamily="34" charset="0"/>
              </a:rPr>
              <a:t> 'ברוך המכין מצעדי גבר'. </a:t>
            </a:r>
          </a:p>
          <a:p>
            <a:pPr>
              <a:lnSpc>
                <a:spcPct val="120000"/>
              </a:lnSpc>
            </a:pPr>
            <a:endParaRPr lang="he-IL" sz="16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כי סיים </a:t>
            </a:r>
            <a:r>
              <a:rPr lang="he-IL" sz="1600" b="0" i="0" dirty="0" err="1">
                <a:solidFill>
                  <a:srgbClr val="000000"/>
                </a:solidFill>
                <a:effectLst/>
                <a:latin typeface="Arial" panose="020B0604020202020204" pitchFamily="34" charset="0"/>
              </a:rPr>
              <a:t>מסאניה</a:t>
            </a:r>
            <a:r>
              <a:rPr lang="he-IL" sz="1600" b="0" i="0" dirty="0">
                <a:solidFill>
                  <a:srgbClr val="000000"/>
                </a:solidFill>
                <a:effectLst/>
                <a:latin typeface="Arial" panose="020B0604020202020204" pitchFamily="34" charset="0"/>
              </a:rPr>
              <a:t> - </a:t>
            </a:r>
            <a:r>
              <a:rPr lang="he-IL" sz="1600" b="0" i="0" dirty="0" err="1">
                <a:solidFill>
                  <a:srgbClr val="000000"/>
                </a:solidFill>
                <a:effectLst/>
                <a:latin typeface="Arial" panose="020B0604020202020204" pitchFamily="34" charset="0"/>
              </a:rPr>
              <a:t>לימא</a:t>
            </a:r>
            <a:r>
              <a:rPr lang="he-IL" sz="1600" b="0" i="0" dirty="0">
                <a:solidFill>
                  <a:srgbClr val="000000"/>
                </a:solidFill>
                <a:effectLst/>
                <a:latin typeface="Arial" panose="020B0604020202020204" pitchFamily="34" charset="0"/>
              </a:rPr>
              <a:t> 'ברוך שעשה לי כל צרכי'. </a:t>
            </a:r>
          </a:p>
        </p:txBody>
      </p:sp>
      <p:sp>
        <p:nvSpPr>
          <p:cNvPr id="3" name="חץ: שמאלה 2">
            <a:extLst>
              <a:ext uri="{FF2B5EF4-FFF2-40B4-BE49-F238E27FC236}">
                <a16:creationId xmlns:a16="http://schemas.microsoft.com/office/drawing/2014/main" id="{42D745C1-310D-7C21-3FE9-D744E6A927DB}"/>
              </a:ext>
            </a:extLst>
          </p:cNvPr>
          <p:cNvSpPr/>
          <p:nvPr/>
        </p:nvSpPr>
        <p:spPr>
          <a:xfrm>
            <a:off x="971600" y="5805264"/>
            <a:ext cx="936104" cy="360040"/>
          </a:xfrm>
          <a:prstGeom prst="leftArrow">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785490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0BE26-62A0-265A-8627-D33B5F9DAFC3}"/>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F2BD0148-E8CB-0855-95E0-02ADEA766C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8C9EDEED-4EE3-7DD6-186E-056237280F11}"/>
              </a:ext>
            </a:extLst>
          </p:cNvPr>
          <p:cNvSpPr txBox="1"/>
          <p:nvPr/>
        </p:nvSpPr>
        <p:spPr>
          <a:xfrm>
            <a:off x="-250652" y="35330"/>
            <a:ext cx="1548736" cy="338554"/>
          </a:xfrm>
          <a:prstGeom prst="rect">
            <a:avLst/>
          </a:prstGeom>
          <a:noFill/>
        </p:spPr>
        <p:txBody>
          <a:bodyPr wrap="square" rtlCol="1">
            <a:spAutoFit/>
          </a:bodyPr>
          <a:lstStyle/>
          <a:p>
            <a:r>
              <a:rPr lang="he-IL" sz="1600" b="1" dirty="0">
                <a:solidFill>
                  <a:schemeClr val="bg1">
                    <a:lumMod val="50000"/>
                  </a:schemeClr>
                </a:solidFill>
              </a:rPr>
              <a:t>דף ס עמוד ב</a:t>
            </a:r>
          </a:p>
        </p:txBody>
      </p:sp>
      <p:sp>
        <p:nvSpPr>
          <p:cNvPr id="7" name="TextBox 3">
            <a:extLst>
              <a:ext uri="{FF2B5EF4-FFF2-40B4-BE49-F238E27FC236}">
                <a16:creationId xmlns:a16="http://schemas.microsoft.com/office/drawing/2014/main" id="{28ADD560-6827-916A-2D75-163C029A2CE9}"/>
              </a:ext>
            </a:extLst>
          </p:cNvPr>
          <p:cNvSpPr txBox="1"/>
          <p:nvPr/>
        </p:nvSpPr>
        <p:spPr>
          <a:xfrm>
            <a:off x="539552" y="431952"/>
            <a:ext cx="7992888" cy="4792594"/>
          </a:xfrm>
          <a:prstGeom prst="rect">
            <a:avLst/>
          </a:prstGeom>
          <a:noFill/>
        </p:spPr>
        <p:txBody>
          <a:bodyPr wrap="square" rtlCol="1">
            <a:spAutoFit/>
          </a:bodyPr>
          <a:lstStyle/>
          <a:p>
            <a:pPr>
              <a:lnSpc>
                <a:spcPct val="120000"/>
              </a:lnSpc>
            </a:pPr>
            <a:r>
              <a:rPr lang="he-IL" sz="1600" b="0" i="0" dirty="0">
                <a:solidFill>
                  <a:srgbClr val="000000"/>
                </a:solidFill>
                <a:effectLst/>
                <a:latin typeface="Arial" panose="020B0604020202020204" pitchFamily="34" charset="0"/>
              </a:rPr>
              <a:t>כי אסר </a:t>
            </a:r>
            <a:r>
              <a:rPr lang="he-IL" sz="1600" b="0" i="0" dirty="0" err="1">
                <a:solidFill>
                  <a:srgbClr val="000000"/>
                </a:solidFill>
                <a:effectLst/>
                <a:latin typeface="Arial" panose="020B0604020202020204" pitchFamily="34" charset="0"/>
              </a:rPr>
              <a:t>המייניה</a:t>
            </a:r>
            <a:r>
              <a:rPr lang="he-IL" sz="1600" b="0" i="0" dirty="0">
                <a:solidFill>
                  <a:srgbClr val="000000"/>
                </a:solidFill>
                <a:effectLst/>
                <a:latin typeface="Arial" panose="020B0604020202020204" pitchFamily="34" charset="0"/>
              </a:rPr>
              <a:t> - </a:t>
            </a:r>
            <a:r>
              <a:rPr lang="he-IL" sz="1600" b="0" i="0" dirty="0" err="1">
                <a:solidFill>
                  <a:srgbClr val="000000"/>
                </a:solidFill>
                <a:effectLst/>
                <a:latin typeface="Arial" panose="020B0604020202020204" pitchFamily="34" charset="0"/>
              </a:rPr>
              <a:t>לימא</a:t>
            </a:r>
            <a:r>
              <a:rPr lang="he-IL" sz="1600" b="0" i="0" dirty="0">
                <a:solidFill>
                  <a:srgbClr val="000000"/>
                </a:solidFill>
                <a:effectLst/>
                <a:latin typeface="Arial" panose="020B0604020202020204" pitchFamily="34" charset="0"/>
              </a:rPr>
              <a:t> 'ברוך אוזר ישראל בגבורה'. </a:t>
            </a:r>
          </a:p>
          <a:p>
            <a:pPr>
              <a:lnSpc>
                <a:spcPct val="120000"/>
              </a:lnSpc>
            </a:pPr>
            <a:endParaRPr lang="he-IL" sz="16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כי פריס </a:t>
            </a:r>
            <a:r>
              <a:rPr lang="he-IL" sz="1600" b="0" i="0" dirty="0" err="1">
                <a:solidFill>
                  <a:srgbClr val="000000"/>
                </a:solidFill>
                <a:effectLst/>
                <a:latin typeface="Arial" panose="020B0604020202020204" pitchFamily="34" charset="0"/>
              </a:rPr>
              <a:t>סודרא</a:t>
            </a:r>
            <a:r>
              <a:rPr lang="he-IL" sz="1600" b="0" i="0" dirty="0">
                <a:solidFill>
                  <a:srgbClr val="000000"/>
                </a:solidFill>
                <a:effectLst/>
                <a:latin typeface="Arial" panose="020B0604020202020204" pitchFamily="34" charset="0"/>
              </a:rPr>
              <a:t> על </a:t>
            </a:r>
            <a:r>
              <a:rPr lang="he-IL" sz="1600" b="0" i="0" dirty="0" err="1">
                <a:solidFill>
                  <a:srgbClr val="000000"/>
                </a:solidFill>
                <a:effectLst/>
                <a:latin typeface="Arial" panose="020B0604020202020204" pitchFamily="34" charset="0"/>
              </a:rPr>
              <a:t>רישיה</a:t>
            </a:r>
            <a:r>
              <a:rPr lang="he-IL" sz="1600" b="0" i="0" dirty="0">
                <a:solidFill>
                  <a:srgbClr val="000000"/>
                </a:solidFill>
                <a:effectLst/>
                <a:latin typeface="Arial" panose="020B0604020202020204" pitchFamily="34" charset="0"/>
              </a:rPr>
              <a:t> - </a:t>
            </a:r>
            <a:r>
              <a:rPr lang="he-IL" sz="1600" b="0" i="0" dirty="0" err="1">
                <a:solidFill>
                  <a:srgbClr val="000000"/>
                </a:solidFill>
                <a:effectLst/>
                <a:latin typeface="Arial" panose="020B0604020202020204" pitchFamily="34" charset="0"/>
              </a:rPr>
              <a:t>לימא</a:t>
            </a:r>
            <a:r>
              <a:rPr lang="he-IL" sz="1600" b="0" i="0" dirty="0">
                <a:solidFill>
                  <a:srgbClr val="000000"/>
                </a:solidFill>
                <a:effectLst/>
                <a:latin typeface="Arial" panose="020B0604020202020204" pitchFamily="34" charset="0"/>
              </a:rPr>
              <a:t> 'ברוך עוטר ישראל בתפארה'. </a:t>
            </a:r>
          </a:p>
          <a:p>
            <a:pPr>
              <a:lnSpc>
                <a:spcPct val="120000"/>
              </a:lnSpc>
            </a:pPr>
            <a:endParaRPr lang="he-IL" sz="16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כי </a:t>
            </a:r>
            <a:r>
              <a:rPr lang="he-IL" sz="1600" b="0" i="0" dirty="0" err="1">
                <a:solidFill>
                  <a:srgbClr val="000000"/>
                </a:solidFill>
                <a:effectLst/>
                <a:latin typeface="Arial" panose="020B0604020202020204" pitchFamily="34" charset="0"/>
              </a:rPr>
              <a:t>מעטף</a:t>
            </a:r>
            <a:r>
              <a:rPr lang="he-IL" sz="1600" b="0" i="0" dirty="0">
                <a:solidFill>
                  <a:srgbClr val="000000"/>
                </a:solidFill>
                <a:effectLst/>
                <a:latin typeface="Arial" panose="020B0604020202020204" pitchFamily="34" charset="0"/>
              </a:rPr>
              <a:t> בציצית - </a:t>
            </a:r>
            <a:r>
              <a:rPr lang="he-IL" sz="1600" b="0" i="0" dirty="0" err="1">
                <a:solidFill>
                  <a:srgbClr val="000000"/>
                </a:solidFill>
                <a:effectLst/>
                <a:latin typeface="Arial" panose="020B0604020202020204" pitchFamily="34" charset="0"/>
              </a:rPr>
              <a:t>לימא</a:t>
            </a:r>
            <a:r>
              <a:rPr lang="he-IL" sz="1600" b="0" i="0" dirty="0">
                <a:solidFill>
                  <a:srgbClr val="000000"/>
                </a:solidFill>
                <a:effectLst/>
                <a:latin typeface="Arial" panose="020B0604020202020204" pitchFamily="34" charset="0"/>
              </a:rPr>
              <a:t> 'ברוך אשר קדשנו במצותיו </a:t>
            </a:r>
            <a:r>
              <a:rPr lang="he-IL" sz="1600" b="0" i="0" dirty="0" err="1">
                <a:solidFill>
                  <a:srgbClr val="000000"/>
                </a:solidFill>
                <a:effectLst/>
                <a:latin typeface="Arial" panose="020B0604020202020204" pitchFamily="34" charset="0"/>
              </a:rPr>
              <a:t>וצונו</a:t>
            </a:r>
            <a:r>
              <a:rPr lang="he-IL" sz="1600" b="0" i="0" dirty="0">
                <a:solidFill>
                  <a:srgbClr val="000000"/>
                </a:solidFill>
                <a:effectLst/>
                <a:latin typeface="Arial" panose="020B0604020202020204" pitchFamily="34" charset="0"/>
              </a:rPr>
              <a:t> להתעטף בציצית'. </a:t>
            </a:r>
          </a:p>
          <a:p>
            <a:pPr>
              <a:lnSpc>
                <a:spcPct val="120000"/>
              </a:lnSpc>
            </a:pPr>
            <a:endParaRPr lang="he-IL" sz="16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כי מנח תפילין - </a:t>
            </a:r>
            <a:r>
              <a:rPr lang="he-IL" sz="1600" b="0" i="0" dirty="0" err="1">
                <a:solidFill>
                  <a:srgbClr val="000000"/>
                </a:solidFill>
                <a:effectLst/>
                <a:latin typeface="Arial" panose="020B0604020202020204" pitchFamily="34" charset="0"/>
              </a:rPr>
              <a:t>אדרעיה</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לימא</a:t>
            </a:r>
            <a:r>
              <a:rPr lang="he-IL" sz="1600" dirty="0">
                <a:solidFill>
                  <a:srgbClr val="000000"/>
                </a:solidFill>
                <a:latin typeface="Arial" panose="020B0604020202020204" pitchFamily="34" charset="0"/>
              </a:rPr>
              <a:t>:</a:t>
            </a:r>
            <a:r>
              <a:rPr lang="he-IL" sz="1600" b="0" i="0" dirty="0">
                <a:solidFill>
                  <a:srgbClr val="000000"/>
                </a:solidFill>
                <a:effectLst/>
                <a:latin typeface="Arial" panose="020B0604020202020204" pitchFamily="34" charset="0"/>
              </a:rPr>
              <a:t> 'ברוך אשר קדשנו במצותיו </a:t>
            </a:r>
            <a:r>
              <a:rPr lang="he-IL" sz="1600" b="0" i="0" dirty="0" err="1">
                <a:solidFill>
                  <a:srgbClr val="000000"/>
                </a:solidFill>
                <a:effectLst/>
                <a:latin typeface="Arial" panose="020B0604020202020204" pitchFamily="34" charset="0"/>
              </a:rPr>
              <a:t>וצונו</a:t>
            </a:r>
            <a:r>
              <a:rPr lang="he-IL" sz="1600" b="0" i="0" dirty="0">
                <a:solidFill>
                  <a:srgbClr val="000000"/>
                </a:solidFill>
                <a:effectLst/>
                <a:latin typeface="Arial" panose="020B0604020202020204" pitchFamily="34" charset="0"/>
              </a:rPr>
              <a:t> להניח תפילין', </a:t>
            </a:r>
          </a:p>
          <a:p>
            <a:pPr>
              <a:lnSpc>
                <a:spcPct val="120000"/>
              </a:lnSpc>
            </a:pPr>
            <a:r>
              <a:rPr lang="he-IL" sz="1600" dirty="0">
                <a:solidFill>
                  <a:srgbClr val="000000"/>
                </a:solidFill>
                <a:latin typeface="Arial" panose="020B0604020202020204" pitchFamily="34" charset="0"/>
              </a:rPr>
              <a:t>                      </a:t>
            </a:r>
            <a:r>
              <a:rPr lang="he-IL" sz="1600" b="0" i="0" dirty="0" err="1">
                <a:solidFill>
                  <a:srgbClr val="000000"/>
                </a:solidFill>
                <a:effectLst/>
                <a:latin typeface="Arial" panose="020B0604020202020204" pitchFamily="34" charset="0"/>
              </a:rPr>
              <a:t>ארישיה</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לימא</a:t>
            </a:r>
            <a:r>
              <a:rPr lang="he-IL" sz="1600" b="0" i="0" dirty="0">
                <a:solidFill>
                  <a:srgbClr val="000000"/>
                </a:solidFill>
                <a:effectLst/>
                <a:latin typeface="Arial" panose="020B0604020202020204" pitchFamily="34" charset="0"/>
              </a:rPr>
              <a:t>: 'ברוך אשר קדשנו במצותיו </a:t>
            </a:r>
            <a:r>
              <a:rPr lang="he-IL" sz="1600" b="0" i="0" dirty="0" err="1">
                <a:solidFill>
                  <a:srgbClr val="000000"/>
                </a:solidFill>
                <a:effectLst/>
                <a:latin typeface="Arial" panose="020B0604020202020204" pitchFamily="34" charset="0"/>
              </a:rPr>
              <a:t>וצונו</a:t>
            </a:r>
            <a:r>
              <a:rPr lang="he-IL" sz="1600" b="0" i="0" dirty="0">
                <a:solidFill>
                  <a:srgbClr val="000000"/>
                </a:solidFill>
                <a:effectLst/>
                <a:latin typeface="Arial" panose="020B0604020202020204" pitchFamily="34" charset="0"/>
              </a:rPr>
              <a:t> על מצות תפילין'.</a:t>
            </a:r>
          </a:p>
          <a:p>
            <a:pPr>
              <a:lnSpc>
                <a:spcPct val="120000"/>
              </a:lnSpc>
            </a:pPr>
            <a:endParaRPr lang="he-IL" sz="16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כי משי ידיה - </a:t>
            </a:r>
            <a:r>
              <a:rPr lang="he-IL" sz="1600" b="0" i="0" dirty="0" err="1">
                <a:solidFill>
                  <a:srgbClr val="000000"/>
                </a:solidFill>
                <a:effectLst/>
                <a:latin typeface="Arial" panose="020B0604020202020204" pitchFamily="34" charset="0"/>
              </a:rPr>
              <a:t>לימא</a:t>
            </a:r>
            <a:r>
              <a:rPr lang="he-IL" sz="1600" b="0" i="0" dirty="0">
                <a:solidFill>
                  <a:srgbClr val="000000"/>
                </a:solidFill>
                <a:effectLst/>
                <a:latin typeface="Arial" panose="020B0604020202020204" pitchFamily="34" charset="0"/>
              </a:rPr>
              <a:t> 'ברוך אשר קדשנו במצותיו </a:t>
            </a:r>
            <a:r>
              <a:rPr lang="he-IL" sz="1600" b="0" i="0" dirty="0" err="1">
                <a:solidFill>
                  <a:srgbClr val="000000"/>
                </a:solidFill>
                <a:effectLst/>
                <a:latin typeface="Arial" panose="020B0604020202020204" pitchFamily="34" charset="0"/>
              </a:rPr>
              <a:t>וצונו</a:t>
            </a:r>
            <a:r>
              <a:rPr lang="he-IL" sz="1600" b="0" i="0" dirty="0">
                <a:solidFill>
                  <a:srgbClr val="000000"/>
                </a:solidFill>
                <a:effectLst/>
                <a:latin typeface="Arial" panose="020B0604020202020204" pitchFamily="34" charset="0"/>
              </a:rPr>
              <a:t> על נטילת ידים'. </a:t>
            </a:r>
          </a:p>
          <a:p>
            <a:pPr>
              <a:lnSpc>
                <a:spcPct val="120000"/>
              </a:lnSpc>
            </a:pPr>
            <a:endParaRPr lang="he-IL" sz="16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כי משי אפיה - </a:t>
            </a:r>
            <a:r>
              <a:rPr lang="he-IL" sz="1600" b="0" i="0" dirty="0" err="1">
                <a:solidFill>
                  <a:srgbClr val="000000"/>
                </a:solidFill>
                <a:effectLst/>
                <a:latin typeface="Arial" panose="020B0604020202020204" pitchFamily="34" charset="0"/>
              </a:rPr>
              <a:t>לימא</a:t>
            </a:r>
            <a:r>
              <a:rPr lang="he-IL" sz="1600" b="0" i="0" dirty="0">
                <a:solidFill>
                  <a:srgbClr val="000000"/>
                </a:solidFill>
                <a:effectLst/>
                <a:latin typeface="Arial" panose="020B0604020202020204" pitchFamily="34" charset="0"/>
              </a:rPr>
              <a:t> 'ברוך המעביר חבלי שינה מעיני ותנומה מעפעפי, ויהי רצון מלפניך ה' </a:t>
            </a:r>
            <a:r>
              <a:rPr lang="he-IL" sz="1600" b="0" i="0" dirty="0" err="1">
                <a:solidFill>
                  <a:srgbClr val="000000"/>
                </a:solidFill>
                <a:effectLst/>
                <a:latin typeface="Arial" panose="020B0604020202020204" pitchFamily="34" charset="0"/>
              </a:rPr>
              <a:t>אלהי</a:t>
            </a:r>
            <a:r>
              <a:rPr lang="he-IL" sz="1600" b="0" i="0" dirty="0">
                <a:solidFill>
                  <a:srgbClr val="000000"/>
                </a:solidFill>
                <a:effectLst/>
                <a:latin typeface="Arial" panose="020B0604020202020204" pitchFamily="34" charset="0"/>
              </a:rPr>
              <a:t> שתרגילני בתורתך ודבקני במצותיך, ואל תביאני לא לידי חטא ולא לידי </a:t>
            </a:r>
            <a:r>
              <a:rPr lang="he-IL" sz="1600" b="0" i="0" dirty="0" err="1">
                <a:solidFill>
                  <a:srgbClr val="000000"/>
                </a:solidFill>
                <a:effectLst/>
                <a:latin typeface="Arial" panose="020B0604020202020204" pitchFamily="34" charset="0"/>
              </a:rPr>
              <a:t>עון</a:t>
            </a:r>
            <a:r>
              <a:rPr lang="he-IL" sz="1600" b="0" i="0" dirty="0">
                <a:solidFill>
                  <a:srgbClr val="000000"/>
                </a:solidFill>
                <a:effectLst/>
                <a:latin typeface="Arial" panose="020B0604020202020204" pitchFamily="34" charset="0"/>
              </a:rPr>
              <a:t> ולא לידי </a:t>
            </a:r>
            <a:r>
              <a:rPr lang="he-IL" sz="1600" b="0" i="0" dirty="0" err="1">
                <a:solidFill>
                  <a:srgbClr val="000000"/>
                </a:solidFill>
                <a:effectLst/>
                <a:latin typeface="Arial" panose="020B0604020202020204" pitchFamily="34" charset="0"/>
              </a:rPr>
              <a:t>נסיון</a:t>
            </a:r>
            <a:r>
              <a:rPr lang="he-IL" sz="1600" b="0" i="0" dirty="0">
                <a:solidFill>
                  <a:srgbClr val="000000"/>
                </a:solidFill>
                <a:effectLst/>
                <a:latin typeface="Arial" panose="020B0604020202020204" pitchFamily="34" charset="0"/>
              </a:rPr>
              <a:t> ולא לידי בזיון, </a:t>
            </a:r>
            <a:r>
              <a:rPr lang="he-IL" sz="1600" b="0" i="0" dirty="0" err="1">
                <a:solidFill>
                  <a:srgbClr val="000000"/>
                </a:solidFill>
                <a:effectLst/>
                <a:latin typeface="Arial" panose="020B0604020202020204" pitchFamily="34" charset="0"/>
              </a:rPr>
              <a:t>וכוף</a:t>
            </a:r>
            <a:r>
              <a:rPr lang="he-IL" sz="1600" b="0" i="0" dirty="0">
                <a:solidFill>
                  <a:srgbClr val="000000"/>
                </a:solidFill>
                <a:effectLst/>
                <a:latin typeface="Arial" panose="020B0604020202020204" pitchFamily="34" charset="0"/>
              </a:rPr>
              <a:t> את יצרי להשתעבד לך, ורחקני מאדם רע ומחבר רע, ודבקני ביצר טוב ובחבר טוב בעולמך, ותנני היום ובכל יום לחן ולחסד ולרחמים בעיניך ובעיני כל רואי, ותגמלני חסדים טובים, ברוך אתה ה' גומל חסדים טובים לעמו ישראל'.</a:t>
            </a:r>
            <a:endParaRPr lang="he-IL" sz="1600" dirty="0">
              <a:solidFill>
                <a:srgbClr val="F79646">
                  <a:lumMod val="50000"/>
                </a:srgbClr>
              </a:solidFill>
            </a:endParaRPr>
          </a:p>
        </p:txBody>
      </p:sp>
    </p:spTree>
    <p:extLst>
      <p:ext uri="{BB962C8B-B14F-4D97-AF65-F5344CB8AC3E}">
        <p14:creationId xmlns:p14="http://schemas.microsoft.com/office/powerpoint/2010/main" val="1393631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DB6279-6FB7-8C8F-F6BE-BB458C1C9CC7}"/>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02AD33A4-C96B-0AC9-4125-B2DFCA2E60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ADAD25B8-6B21-6E1F-3BE3-7D328D4ECE9A}"/>
              </a:ext>
            </a:extLst>
          </p:cNvPr>
          <p:cNvSpPr txBox="1"/>
          <p:nvPr/>
        </p:nvSpPr>
        <p:spPr>
          <a:xfrm>
            <a:off x="-250652" y="35330"/>
            <a:ext cx="1548736" cy="338554"/>
          </a:xfrm>
          <a:prstGeom prst="rect">
            <a:avLst/>
          </a:prstGeom>
          <a:noFill/>
        </p:spPr>
        <p:txBody>
          <a:bodyPr wrap="square" rtlCol="1">
            <a:spAutoFit/>
          </a:bodyPr>
          <a:lstStyle/>
          <a:p>
            <a:r>
              <a:rPr lang="he-IL" sz="1600" b="1" dirty="0">
                <a:solidFill>
                  <a:schemeClr val="bg1">
                    <a:lumMod val="50000"/>
                  </a:schemeClr>
                </a:solidFill>
              </a:rPr>
              <a:t>דף ס עמוד ב</a:t>
            </a:r>
          </a:p>
        </p:txBody>
      </p:sp>
      <p:sp>
        <p:nvSpPr>
          <p:cNvPr id="7" name="TextBox 3">
            <a:extLst>
              <a:ext uri="{FF2B5EF4-FFF2-40B4-BE49-F238E27FC236}">
                <a16:creationId xmlns:a16="http://schemas.microsoft.com/office/drawing/2014/main" id="{1D484590-DF68-1623-ED00-03A2BDF381D3}"/>
              </a:ext>
            </a:extLst>
          </p:cNvPr>
          <p:cNvSpPr txBox="1"/>
          <p:nvPr/>
        </p:nvSpPr>
        <p:spPr>
          <a:xfrm>
            <a:off x="725513" y="1236127"/>
            <a:ext cx="7920880" cy="4570995"/>
          </a:xfrm>
          <a:prstGeom prst="rect">
            <a:avLst/>
          </a:prstGeom>
          <a:noFill/>
        </p:spPr>
        <p:txBody>
          <a:bodyPr wrap="square" rtlCol="1">
            <a:spAutoFit/>
          </a:bodyPr>
          <a:lstStyle/>
          <a:p>
            <a:pPr>
              <a:lnSpc>
                <a:spcPct val="120000"/>
              </a:lnSpc>
            </a:pPr>
            <a:r>
              <a:rPr lang="he-IL" sz="1600" b="0" i="0" dirty="0">
                <a:solidFill>
                  <a:srgbClr val="000000"/>
                </a:solidFill>
                <a:effectLst/>
                <a:latin typeface="Arial" panose="020B0604020202020204" pitchFamily="34" charset="0"/>
              </a:rPr>
              <a:t>חייב אדם לברך </a:t>
            </a:r>
            <a:r>
              <a:rPr lang="he-IL" sz="1600" b="0" i="0" dirty="0" err="1">
                <a:solidFill>
                  <a:srgbClr val="000000"/>
                </a:solidFill>
                <a:effectLst/>
                <a:latin typeface="Arial" panose="020B0604020202020204" pitchFamily="34" charset="0"/>
              </a:rPr>
              <a:t>כו</a:t>
            </a:r>
            <a:r>
              <a:rPr lang="he-IL" sz="1600" b="0" i="0" dirty="0">
                <a:solidFill>
                  <a:srgbClr val="000000"/>
                </a:solidFill>
                <a:effectLst/>
                <a:latin typeface="Arial" panose="020B0604020202020204" pitchFamily="34" charset="0"/>
              </a:rPr>
              <a:t>': </a:t>
            </a:r>
          </a:p>
          <a:p>
            <a:pPr>
              <a:lnSpc>
                <a:spcPct val="120000"/>
              </a:lnSpc>
            </a:pPr>
            <a:endParaRPr lang="he-IL" sz="16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מאי חייב לברך על הרעה כשם שמברך על הטובה? </a:t>
            </a:r>
          </a:p>
          <a:p>
            <a:pPr>
              <a:lnSpc>
                <a:spcPct val="120000"/>
              </a:lnSpc>
            </a:pPr>
            <a:endParaRPr lang="he-IL" sz="1600" b="0" i="0" dirty="0">
              <a:solidFill>
                <a:srgbClr val="000000"/>
              </a:solidFill>
              <a:effectLst/>
              <a:latin typeface="Arial" panose="020B0604020202020204" pitchFamily="34" charset="0"/>
            </a:endParaRPr>
          </a:p>
          <a:p>
            <a:pPr>
              <a:lnSpc>
                <a:spcPct val="120000"/>
              </a:lnSpc>
            </a:pPr>
            <a:r>
              <a:rPr lang="he-IL" sz="1600" b="0" i="0" dirty="0" err="1">
                <a:solidFill>
                  <a:srgbClr val="000000"/>
                </a:solidFill>
                <a:effectLst/>
                <a:latin typeface="Arial" panose="020B0604020202020204" pitchFamily="34" charset="0"/>
              </a:rPr>
              <a:t>אילימא</a:t>
            </a:r>
            <a:r>
              <a:rPr lang="he-IL" sz="1600" b="0" i="0" dirty="0">
                <a:solidFill>
                  <a:srgbClr val="000000"/>
                </a:solidFill>
                <a:effectLst/>
                <a:latin typeface="Arial" panose="020B0604020202020204" pitchFamily="34" charset="0"/>
              </a:rPr>
              <a:t> כשם שמברך על הטובה הטוב והמטיב כך מברך על הרעה הטוב והמטיב -</a:t>
            </a:r>
          </a:p>
          <a:p>
            <a:pPr>
              <a:lnSpc>
                <a:spcPct val="120000"/>
              </a:lnSpc>
            </a:pPr>
            <a:r>
              <a:rPr lang="he-IL" sz="1600" b="0" i="0" dirty="0">
                <a:solidFill>
                  <a:srgbClr val="000000"/>
                </a:solidFill>
                <a:effectLst/>
                <a:latin typeface="Arial" panose="020B0604020202020204" pitchFamily="34" charset="0"/>
              </a:rPr>
              <a:t>והתנן: </a:t>
            </a:r>
            <a:r>
              <a:rPr lang="he-IL" sz="1600" dirty="0">
                <a:solidFill>
                  <a:srgbClr val="F79646">
                    <a:lumMod val="50000"/>
                  </a:srgbClr>
                </a:solidFill>
              </a:rPr>
              <a:t>על בשורות טובות אומר הטוב והמטיב, על בשורות רעות אומר ברוך דיין האמת</a:t>
            </a:r>
            <a:r>
              <a:rPr lang="he-IL" sz="1600" b="0" i="0" dirty="0">
                <a:solidFill>
                  <a:srgbClr val="000000"/>
                </a:solidFill>
                <a:effectLst/>
                <a:latin typeface="Arial" panose="020B0604020202020204" pitchFamily="34" charset="0"/>
              </a:rPr>
              <a:t>! </a:t>
            </a:r>
          </a:p>
          <a:p>
            <a:pPr>
              <a:lnSpc>
                <a:spcPct val="120000"/>
              </a:lnSpc>
            </a:pPr>
            <a:endParaRPr lang="he-IL" sz="16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אמר רבא: לא נצרכה אלא </a:t>
            </a:r>
            <a:r>
              <a:rPr lang="he-IL" sz="1600" b="0" i="0" dirty="0" err="1">
                <a:solidFill>
                  <a:srgbClr val="000000"/>
                </a:solidFill>
                <a:effectLst/>
                <a:latin typeface="Arial" panose="020B0604020202020204" pitchFamily="34" charset="0"/>
              </a:rPr>
              <a:t>לקבולינהו</a:t>
            </a:r>
            <a:r>
              <a:rPr lang="he-IL" sz="1600" b="0" i="0" dirty="0">
                <a:solidFill>
                  <a:srgbClr val="000000"/>
                </a:solidFill>
                <a:effectLst/>
                <a:latin typeface="Arial" panose="020B0604020202020204" pitchFamily="34" charset="0"/>
              </a:rPr>
              <a:t> בשמחה.</a:t>
            </a:r>
          </a:p>
          <a:p>
            <a:pPr>
              <a:lnSpc>
                <a:spcPct val="120000"/>
              </a:lnSpc>
            </a:pPr>
            <a:endParaRPr lang="he-IL" sz="8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       אמר ר' אחא משום ר' לוי: מאי קרא? "</a:t>
            </a:r>
            <a:r>
              <a:rPr lang="he-IL" sz="1600" b="0" i="0" dirty="0">
                <a:solidFill>
                  <a:srgbClr val="002060"/>
                </a:solidFill>
                <a:effectLst/>
                <a:latin typeface="Arial" panose="020B0604020202020204" pitchFamily="34" charset="0"/>
              </a:rPr>
              <a:t>חֶסֶד וּמִשְׁפָּט אָשִׁירָה לְךָ ה' אֲזַמֵּרָה</a:t>
            </a:r>
            <a:r>
              <a:rPr lang="he-IL" sz="1600" b="0" i="0" dirty="0">
                <a:solidFill>
                  <a:srgbClr val="000000"/>
                </a:solidFill>
                <a:effectLst/>
                <a:latin typeface="Arial" panose="020B0604020202020204" pitchFamily="34" charset="0"/>
              </a:rPr>
              <a:t>" - אם חסד אשירה,</a:t>
            </a:r>
          </a:p>
          <a:p>
            <a:pPr>
              <a:lnSpc>
                <a:spcPct val="120000"/>
              </a:lnSpc>
            </a:pPr>
            <a:r>
              <a:rPr lang="he-IL" sz="1600" dirty="0">
                <a:solidFill>
                  <a:srgbClr val="000000"/>
                </a:solidFill>
                <a:latin typeface="Arial" panose="020B0604020202020204" pitchFamily="34" charset="0"/>
              </a:rPr>
              <a:t>      </a:t>
            </a:r>
            <a:r>
              <a:rPr lang="he-IL" sz="1600" b="0" i="0" dirty="0">
                <a:solidFill>
                  <a:srgbClr val="000000"/>
                </a:solidFill>
                <a:effectLst/>
                <a:latin typeface="Arial" panose="020B0604020202020204" pitchFamily="34" charset="0"/>
              </a:rPr>
              <a:t> ואם משפט אשירה.</a:t>
            </a:r>
          </a:p>
          <a:p>
            <a:pPr>
              <a:lnSpc>
                <a:spcPct val="120000"/>
              </a:lnSpc>
            </a:pPr>
            <a:endParaRPr lang="he-IL" sz="4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       רבי שמואל בר נחמני אמר: מהכא "</a:t>
            </a:r>
            <a:r>
              <a:rPr lang="he-IL" sz="1600" b="0" i="0" dirty="0">
                <a:solidFill>
                  <a:srgbClr val="002060"/>
                </a:solidFill>
                <a:effectLst/>
                <a:latin typeface="Arial" panose="020B0604020202020204" pitchFamily="34" charset="0"/>
              </a:rPr>
              <a:t>בַּה' אֲהַלֵּל דָּבָר" "</a:t>
            </a:r>
            <a:r>
              <a:rPr lang="he-IL" sz="1600" b="0" i="0" dirty="0" err="1">
                <a:solidFill>
                  <a:srgbClr val="002060"/>
                </a:solidFill>
                <a:effectLst/>
                <a:latin typeface="Arial" panose="020B0604020202020204" pitchFamily="34" charset="0"/>
              </a:rPr>
              <a:t>בֵּאלֹהִים</a:t>
            </a:r>
            <a:r>
              <a:rPr lang="he-IL" sz="1600" b="0" i="0" dirty="0">
                <a:solidFill>
                  <a:srgbClr val="002060"/>
                </a:solidFill>
                <a:effectLst/>
                <a:latin typeface="Arial" panose="020B0604020202020204" pitchFamily="34" charset="0"/>
              </a:rPr>
              <a:t> אֲהַלֵּל דָּבָר</a:t>
            </a:r>
            <a:r>
              <a:rPr lang="he-IL" sz="1600" b="0" i="0" dirty="0">
                <a:solidFill>
                  <a:srgbClr val="000000"/>
                </a:solidFill>
                <a:effectLst/>
                <a:latin typeface="Arial" panose="020B0604020202020204" pitchFamily="34" charset="0"/>
              </a:rPr>
              <a:t>" – 'בה' אהלל דבר' - זו </a:t>
            </a:r>
          </a:p>
          <a:p>
            <a:pPr>
              <a:lnSpc>
                <a:spcPct val="120000"/>
              </a:lnSpc>
            </a:pPr>
            <a:r>
              <a:rPr lang="he-IL" sz="1600" dirty="0">
                <a:solidFill>
                  <a:srgbClr val="000000"/>
                </a:solidFill>
                <a:latin typeface="Arial" panose="020B0604020202020204" pitchFamily="34" charset="0"/>
              </a:rPr>
              <a:t>       </a:t>
            </a:r>
            <a:r>
              <a:rPr lang="he-IL" sz="1600" b="0" i="0" dirty="0">
                <a:solidFill>
                  <a:srgbClr val="000000"/>
                </a:solidFill>
                <a:effectLst/>
                <a:latin typeface="Arial" panose="020B0604020202020204" pitchFamily="34" charset="0"/>
              </a:rPr>
              <a:t>מדה טובה, '</a:t>
            </a:r>
            <a:r>
              <a:rPr lang="he-IL" sz="1600" b="0" i="0" dirty="0" err="1">
                <a:solidFill>
                  <a:srgbClr val="000000"/>
                </a:solidFill>
                <a:effectLst/>
                <a:latin typeface="Arial" panose="020B0604020202020204" pitchFamily="34" charset="0"/>
              </a:rPr>
              <a:t>באלהים</a:t>
            </a:r>
            <a:r>
              <a:rPr lang="he-IL" sz="1600" b="0" i="0" dirty="0">
                <a:solidFill>
                  <a:srgbClr val="000000"/>
                </a:solidFill>
                <a:effectLst/>
                <a:latin typeface="Arial" panose="020B0604020202020204" pitchFamily="34" charset="0"/>
              </a:rPr>
              <a:t> אהלל דבר' - זו מדת פורענות.</a:t>
            </a:r>
          </a:p>
          <a:p>
            <a:pPr>
              <a:lnSpc>
                <a:spcPct val="120000"/>
              </a:lnSpc>
            </a:pPr>
            <a:endParaRPr lang="he-IL" sz="4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       רבי תנחום אמר: מהכא "</a:t>
            </a:r>
            <a:r>
              <a:rPr lang="he-IL" sz="1600" b="0" i="0" dirty="0">
                <a:solidFill>
                  <a:srgbClr val="002060"/>
                </a:solidFill>
                <a:effectLst/>
                <a:latin typeface="Arial" panose="020B0604020202020204" pitchFamily="34" charset="0"/>
              </a:rPr>
              <a:t>כּוֹס יְשׁוּעוֹת אֶשָּׂא וּבְשֵׁם ה' אֶקְרָא</a:t>
            </a:r>
            <a:r>
              <a:rPr lang="he-IL" sz="1600" b="0" i="0" dirty="0">
                <a:solidFill>
                  <a:srgbClr val="000000"/>
                </a:solidFill>
                <a:effectLst/>
                <a:latin typeface="Arial" panose="020B0604020202020204" pitchFamily="34" charset="0"/>
              </a:rPr>
              <a:t>", "</a:t>
            </a:r>
            <a:r>
              <a:rPr lang="he-IL" sz="1600" b="0" i="0" dirty="0">
                <a:solidFill>
                  <a:srgbClr val="002060"/>
                </a:solidFill>
                <a:effectLst/>
                <a:latin typeface="Arial" panose="020B0604020202020204" pitchFamily="34" charset="0"/>
              </a:rPr>
              <a:t>צָרָה וְיָגוֹן אֶמְצָא וּבְשֵׁם ה' אֶקְרָא</a:t>
            </a:r>
            <a:r>
              <a:rPr lang="he-IL" sz="1600" b="0" i="0" dirty="0">
                <a:solidFill>
                  <a:srgbClr val="000000"/>
                </a:solidFill>
                <a:effectLst/>
                <a:latin typeface="Arial" panose="020B0604020202020204" pitchFamily="34" charset="0"/>
              </a:rPr>
              <a:t>".</a:t>
            </a:r>
          </a:p>
          <a:p>
            <a:pPr>
              <a:lnSpc>
                <a:spcPct val="120000"/>
              </a:lnSpc>
            </a:pPr>
            <a:endParaRPr lang="he-IL" sz="5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       ורבנן אמרי: מהכא "</a:t>
            </a:r>
            <a:r>
              <a:rPr lang="he-IL" sz="1600" b="0" i="0" dirty="0">
                <a:solidFill>
                  <a:srgbClr val="002060"/>
                </a:solidFill>
                <a:effectLst/>
                <a:latin typeface="Arial" panose="020B0604020202020204" pitchFamily="34" charset="0"/>
              </a:rPr>
              <a:t>ה' נָתָן וַה' לָקָח יְהִי שֵׁם ה' מְבֹרָךְ</a:t>
            </a:r>
            <a:r>
              <a:rPr lang="he-IL" sz="1600" b="0" i="0" dirty="0">
                <a:solidFill>
                  <a:srgbClr val="000000"/>
                </a:solidFill>
                <a:effectLst/>
                <a:latin typeface="Arial" panose="020B0604020202020204" pitchFamily="34" charset="0"/>
              </a:rPr>
              <a:t>".</a:t>
            </a:r>
          </a:p>
        </p:txBody>
      </p:sp>
      <p:sp>
        <p:nvSpPr>
          <p:cNvPr id="3" name="הסבר מלבני מעוגל 6">
            <a:extLst>
              <a:ext uri="{FF2B5EF4-FFF2-40B4-BE49-F238E27FC236}">
                <a16:creationId xmlns:a16="http://schemas.microsoft.com/office/drawing/2014/main" id="{5D5570F3-F50D-FF91-4E24-2D3AE8F13378}"/>
              </a:ext>
            </a:extLst>
          </p:cNvPr>
          <p:cNvSpPr/>
          <p:nvPr/>
        </p:nvSpPr>
        <p:spPr>
          <a:xfrm>
            <a:off x="4829969" y="260647"/>
            <a:ext cx="3841591" cy="720081"/>
          </a:xfrm>
          <a:prstGeom prst="wedgeRoundRectCallout">
            <a:avLst>
              <a:gd name="adj1" fmla="val 56040"/>
              <a:gd name="adj2" fmla="val -41907"/>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400" dirty="0">
                <a:solidFill>
                  <a:srgbClr val="000000"/>
                </a:solidFill>
                <a:latin typeface="Arial" panose="020B0604020202020204" pitchFamily="34" charset="0"/>
              </a:rPr>
              <a:t>משנה נד ע"א:</a:t>
            </a:r>
          </a:p>
          <a:p>
            <a:pPr>
              <a:lnSpc>
                <a:spcPct val="120000"/>
              </a:lnSpc>
            </a:pPr>
            <a:r>
              <a:rPr lang="he-IL" sz="1400" dirty="0">
                <a:solidFill>
                  <a:srgbClr val="F79646">
                    <a:lumMod val="50000"/>
                  </a:srgbClr>
                </a:solidFill>
              </a:rPr>
              <a:t>חייב אדם לברך על הרעה כשם שמברך על הטובה...</a:t>
            </a:r>
          </a:p>
        </p:txBody>
      </p:sp>
      <p:sp>
        <p:nvSpPr>
          <p:cNvPr id="4" name="תיבת טקסט 3">
            <a:extLst>
              <a:ext uri="{FF2B5EF4-FFF2-40B4-BE49-F238E27FC236}">
                <a16:creationId xmlns:a16="http://schemas.microsoft.com/office/drawing/2014/main" id="{E7E5264D-99E5-B1B6-3991-92163210B695}"/>
              </a:ext>
            </a:extLst>
          </p:cNvPr>
          <p:cNvSpPr txBox="1"/>
          <p:nvPr/>
        </p:nvSpPr>
        <p:spPr>
          <a:xfrm>
            <a:off x="8668067" y="2467729"/>
            <a:ext cx="288032" cy="1169551"/>
          </a:xfrm>
          <a:prstGeom prst="rect">
            <a:avLst/>
          </a:prstGeom>
          <a:noFill/>
        </p:spPr>
        <p:txBody>
          <a:bodyPr wrap="square" rtlCol="1">
            <a:spAutoFit/>
          </a:bodyPr>
          <a:lstStyle/>
          <a:p>
            <a:r>
              <a:rPr lang="he-IL" sz="1200" dirty="0"/>
              <a:t>①</a:t>
            </a:r>
          </a:p>
          <a:p>
            <a:endParaRPr lang="he-IL" sz="2200" dirty="0"/>
          </a:p>
          <a:p>
            <a:endParaRPr lang="he-IL" sz="1200" dirty="0"/>
          </a:p>
          <a:p>
            <a:endParaRPr lang="he-IL" sz="1200" dirty="0"/>
          </a:p>
          <a:p>
            <a:r>
              <a:rPr lang="he-IL" sz="1200" dirty="0"/>
              <a:t>②</a:t>
            </a:r>
          </a:p>
        </p:txBody>
      </p:sp>
      <p:sp>
        <p:nvSpPr>
          <p:cNvPr id="6" name="הסבר מלבני מעוגל 6">
            <a:extLst>
              <a:ext uri="{FF2B5EF4-FFF2-40B4-BE49-F238E27FC236}">
                <a16:creationId xmlns:a16="http://schemas.microsoft.com/office/drawing/2014/main" id="{9630DC1D-19D2-46C1-84AE-FD08C182E146}"/>
              </a:ext>
            </a:extLst>
          </p:cNvPr>
          <p:cNvSpPr/>
          <p:nvPr/>
        </p:nvSpPr>
        <p:spPr>
          <a:xfrm>
            <a:off x="251520" y="1124744"/>
            <a:ext cx="2088232" cy="1152129"/>
          </a:xfrm>
          <a:prstGeom prst="wedgeRoundRectCallout">
            <a:avLst>
              <a:gd name="adj1" fmla="val 35279"/>
              <a:gd name="adj2" fmla="val 83768"/>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200" dirty="0">
                <a:solidFill>
                  <a:srgbClr val="000000"/>
                </a:solidFill>
                <a:latin typeface="Arial" panose="020B0604020202020204" pitchFamily="34" charset="0"/>
              </a:rPr>
              <a:t>משנה נד ע"א:</a:t>
            </a:r>
          </a:p>
          <a:p>
            <a:pPr>
              <a:lnSpc>
                <a:spcPct val="120000"/>
              </a:lnSpc>
            </a:pPr>
            <a:r>
              <a:rPr lang="he-IL" sz="1200" dirty="0">
                <a:solidFill>
                  <a:srgbClr val="F79646">
                    <a:lumMod val="50000"/>
                  </a:srgbClr>
                </a:solidFill>
              </a:rPr>
              <a:t>על הגשמים ועל בשורות טובות - אומר: 'ברוך הטוב והמטיב'. </a:t>
            </a:r>
          </a:p>
          <a:p>
            <a:pPr>
              <a:lnSpc>
                <a:spcPct val="120000"/>
              </a:lnSpc>
            </a:pPr>
            <a:r>
              <a:rPr lang="he-IL" sz="1200" dirty="0">
                <a:solidFill>
                  <a:srgbClr val="F79646">
                    <a:lumMod val="50000"/>
                  </a:srgbClr>
                </a:solidFill>
              </a:rPr>
              <a:t>על בשורות רעות - אומר: 'ברוך דיין האמת'. </a:t>
            </a:r>
          </a:p>
        </p:txBody>
      </p:sp>
      <p:sp>
        <p:nvSpPr>
          <p:cNvPr id="8" name="תיבת טקסט 7">
            <a:extLst>
              <a:ext uri="{FF2B5EF4-FFF2-40B4-BE49-F238E27FC236}">
                <a16:creationId xmlns:a16="http://schemas.microsoft.com/office/drawing/2014/main" id="{5B1D4B9A-9DEA-6AFB-A5AC-73D52F97EB65}"/>
              </a:ext>
            </a:extLst>
          </p:cNvPr>
          <p:cNvSpPr txBox="1"/>
          <p:nvPr/>
        </p:nvSpPr>
        <p:spPr>
          <a:xfrm>
            <a:off x="8210852" y="3813562"/>
            <a:ext cx="288032" cy="1946687"/>
          </a:xfrm>
          <a:prstGeom prst="rect">
            <a:avLst/>
          </a:prstGeom>
          <a:noFill/>
        </p:spPr>
        <p:txBody>
          <a:bodyPr wrap="square" rtlCol="1">
            <a:spAutoFit/>
          </a:bodyPr>
          <a:lstStyle/>
          <a:p>
            <a:r>
              <a:rPr lang="he-IL" sz="900" dirty="0"/>
              <a:t>①</a:t>
            </a:r>
          </a:p>
          <a:p>
            <a:endParaRPr lang="he-IL" sz="900" dirty="0"/>
          </a:p>
          <a:p>
            <a:endParaRPr lang="he-IL" sz="800" dirty="0"/>
          </a:p>
          <a:p>
            <a:endParaRPr lang="he-IL" sz="900" dirty="0"/>
          </a:p>
          <a:p>
            <a:endParaRPr lang="he-IL" sz="800" dirty="0"/>
          </a:p>
          <a:p>
            <a:r>
              <a:rPr lang="he-IL" sz="900" dirty="0"/>
              <a:t>②</a:t>
            </a:r>
          </a:p>
          <a:p>
            <a:endParaRPr lang="he-IL" sz="900" dirty="0"/>
          </a:p>
          <a:p>
            <a:endParaRPr lang="he-IL" sz="1600" dirty="0"/>
          </a:p>
          <a:p>
            <a:endParaRPr lang="he-IL" sz="1050" dirty="0"/>
          </a:p>
          <a:p>
            <a:r>
              <a:rPr lang="he-IL" sz="900" dirty="0"/>
              <a:t>③</a:t>
            </a:r>
          </a:p>
          <a:p>
            <a:endParaRPr lang="he-IL" sz="1500" dirty="0"/>
          </a:p>
          <a:p>
            <a:r>
              <a:rPr lang="he-IL" sz="900" dirty="0"/>
              <a:t>④</a:t>
            </a:r>
          </a:p>
        </p:txBody>
      </p:sp>
    </p:spTree>
    <p:extLst>
      <p:ext uri="{BB962C8B-B14F-4D97-AF65-F5344CB8AC3E}">
        <p14:creationId xmlns:p14="http://schemas.microsoft.com/office/powerpoint/2010/main" val="1102435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righ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3546E-4829-798C-782D-9FEC86317A9F}"/>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6A825876-9EC2-B69D-58DD-5303F9ECA2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E3F0EE24-F435-72D2-A257-AA706591F18A}"/>
              </a:ext>
            </a:extLst>
          </p:cNvPr>
          <p:cNvSpPr txBox="1"/>
          <p:nvPr/>
        </p:nvSpPr>
        <p:spPr>
          <a:xfrm>
            <a:off x="-233874" y="35330"/>
            <a:ext cx="2806428" cy="338554"/>
          </a:xfrm>
          <a:prstGeom prst="rect">
            <a:avLst/>
          </a:prstGeom>
          <a:noFill/>
        </p:spPr>
        <p:txBody>
          <a:bodyPr wrap="square" rtlCol="1">
            <a:spAutoFit/>
          </a:bodyPr>
          <a:lstStyle/>
          <a:p>
            <a:r>
              <a:rPr lang="he-IL" sz="1600" b="1" dirty="0">
                <a:solidFill>
                  <a:schemeClr val="bg1">
                    <a:lumMod val="50000"/>
                  </a:schemeClr>
                </a:solidFill>
              </a:rPr>
              <a:t>דף ס עמוד ב - דף </a:t>
            </a:r>
            <a:r>
              <a:rPr lang="he-IL" sz="1600" b="1" dirty="0" err="1">
                <a:solidFill>
                  <a:schemeClr val="bg1">
                    <a:lumMod val="50000"/>
                  </a:schemeClr>
                </a:solidFill>
              </a:rPr>
              <a:t>סא</a:t>
            </a:r>
            <a:r>
              <a:rPr lang="he-IL" sz="1600" b="1" dirty="0">
                <a:solidFill>
                  <a:schemeClr val="bg1">
                    <a:lumMod val="50000"/>
                  </a:schemeClr>
                </a:solidFill>
              </a:rPr>
              <a:t> עמוד א</a:t>
            </a:r>
          </a:p>
        </p:txBody>
      </p:sp>
      <p:sp>
        <p:nvSpPr>
          <p:cNvPr id="7" name="TextBox 3">
            <a:extLst>
              <a:ext uri="{FF2B5EF4-FFF2-40B4-BE49-F238E27FC236}">
                <a16:creationId xmlns:a16="http://schemas.microsoft.com/office/drawing/2014/main" id="{7B38D4FF-3BE7-5FEE-6DC8-B407C9431F0E}"/>
              </a:ext>
            </a:extLst>
          </p:cNvPr>
          <p:cNvSpPr txBox="1"/>
          <p:nvPr/>
        </p:nvSpPr>
        <p:spPr>
          <a:xfrm>
            <a:off x="1475656" y="1458214"/>
            <a:ext cx="6912768" cy="4146263"/>
          </a:xfrm>
          <a:prstGeom prst="rect">
            <a:avLst/>
          </a:prstGeom>
          <a:noFill/>
        </p:spPr>
        <p:txBody>
          <a:bodyPr wrap="square" rtlCol="1">
            <a:spAutoFit/>
          </a:bodyPr>
          <a:lstStyle/>
          <a:p>
            <a:pPr>
              <a:lnSpc>
                <a:spcPct val="120000"/>
              </a:lnSpc>
            </a:pPr>
            <a:r>
              <a:rPr lang="he-IL" sz="1600" b="0" i="0" dirty="0">
                <a:solidFill>
                  <a:srgbClr val="000000"/>
                </a:solidFill>
                <a:effectLst/>
                <a:latin typeface="Arial" panose="020B0604020202020204" pitchFamily="34" charset="0"/>
              </a:rPr>
              <a:t>אמר רב </a:t>
            </a:r>
            <a:r>
              <a:rPr lang="he-IL" sz="1600" b="0" i="0" dirty="0" err="1">
                <a:solidFill>
                  <a:srgbClr val="000000"/>
                </a:solidFill>
                <a:effectLst/>
                <a:latin typeface="Arial" panose="020B0604020202020204" pitchFamily="34" charset="0"/>
              </a:rPr>
              <a:t>הונא</a:t>
            </a:r>
            <a:r>
              <a:rPr lang="he-IL" sz="1600" b="0" i="0" dirty="0">
                <a:solidFill>
                  <a:srgbClr val="000000"/>
                </a:solidFill>
                <a:effectLst/>
                <a:latin typeface="Arial" panose="020B0604020202020204" pitchFamily="34" charset="0"/>
              </a:rPr>
              <a:t> אמר רב משום רבי מאיר, וכן תנא משמיה דר' עקיבא: </a:t>
            </a:r>
          </a:p>
          <a:p>
            <a:pPr>
              <a:lnSpc>
                <a:spcPct val="120000"/>
              </a:lnSpc>
            </a:pPr>
            <a:r>
              <a:rPr lang="he-IL" sz="1600" dirty="0">
                <a:solidFill>
                  <a:srgbClr val="F79646">
                    <a:lumMod val="50000"/>
                  </a:srgbClr>
                </a:solidFill>
              </a:rPr>
              <a:t>לעולם יהא אדם רגיל לומר כל </a:t>
            </a:r>
            <a:r>
              <a:rPr lang="he-IL" sz="1600" dirty="0" err="1">
                <a:solidFill>
                  <a:srgbClr val="F79646">
                    <a:lumMod val="50000"/>
                  </a:srgbClr>
                </a:solidFill>
              </a:rPr>
              <a:t>דעביד</a:t>
            </a:r>
            <a:r>
              <a:rPr lang="he-IL" sz="1600" dirty="0">
                <a:solidFill>
                  <a:srgbClr val="F79646">
                    <a:lumMod val="50000"/>
                  </a:srgbClr>
                </a:solidFill>
              </a:rPr>
              <a:t> רחמנא </a:t>
            </a:r>
            <a:r>
              <a:rPr lang="he-IL" sz="1600" dirty="0" err="1">
                <a:solidFill>
                  <a:srgbClr val="F79646">
                    <a:lumMod val="50000"/>
                  </a:srgbClr>
                </a:solidFill>
              </a:rPr>
              <a:t>לטב</a:t>
            </a:r>
            <a:r>
              <a:rPr lang="he-IL" sz="1600" dirty="0">
                <a:solidFill>
                  <a:srgbClr val="F79646">
                    <a:lumMod val="50000"/>
                  </a:srgbClr>
                </a:solidFill>
              </a:rPr>
              <a:t> עביד.</a:t>
            </a:r>
          </a:p>
          <a:p>
            <a:pPr>
              <a:lnSpc>
                <a:spcPct val="120000"/>
              </a:lnSpc>
            </a:pPr>
            <a:endParaRPr lang="he-IL" sz="24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כי הא דרבי עקיבא, </a:t>
            </a:r>
          </a:p>
          <a:p>
            <a:pPr>
              <a:lnSpc>
                <a:spcPct val="120000"/>
              </a:lnSpc>
            </a:pPr>
            <a:endParaRPr lang="he-IL" sz="7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דהוה </a:t>
            </a:r>
            <a:r>
              <a:rPr lang="he-IL" sz="1600" b="0" i="0" dirty="0" err="1">
                <a:solidFill>
                  <a:srgbClr val="000000"/>
                </a:solidFill>
                <a:effectLst/>
                <a:latin typeface="Arial" panose="020B0604020202020204" pitchFamily="34" charset="0"/>
              </a:rPr>
              <a:t>קאזיל</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באורחא</a:t>
            </a:r>
            <a:r>
              <a:rPr lang="he-IL" sz="1600" b="0" i="0" dirty="0">
                <a:solidFill>
                  <a:srgbClr val="000000"/>
                </a:solidFill>
                <a:effectLst/>
                <a:latin typeface="Arial" panose="020B0604020202020204" pitchFamily="34" charset="0"/>
              </a:rPr>
              <a:t>, </a:t>
            </a:r>
          </a:p>
          <a:p>
            <a:pPr>
              <a:lnSpc>
                <a:spcPct val="120000"/>
              </a:lnSpc>
            </a:pPr>
            <a:r>
              <a:rPr lang="he-IL" sz="1600" b="0" i="0" dirty="0">
                <a:solidFill>
                  <a:srgbClr val="000000"/>
                </a:solidFill>
                <a:effectLst/>
                <a:latin typeface="Arial" panose="020B0604020202020204" pitchFamily="34" charset="0"/>
              </a:rPr>
              <a:t>מטא </a:t>
            </a:r>
            <a:r>
              <a:rPr lang="he-IL" sz="1600" b="0" i="0" dirty="0" err="1">
                <a:solidFill>
                  <a:srgbClr val="000000"/>
                </a:solidFill>
                <a:effectLst/>
                <a:latin typeface="Arial" panose="020B0604020202020204" pitchFamily="34" charset="0"/>
              </a:rPr>
              <a:t>לההיא</a:t>
            </a:r>
            <a:r>
              <a:rPr lang="he-IL" sz="1600" b="0" i="0" dirty="0">
                <a:solidFill>
                  <a:srgbClr val="000000"/>
                </a:solidFill>
                <a:effectLst/>
                <a:latin typeface="Arial" panose="020B0604020202020204" pitchFamily="34" charset="0"/>
              </a:rPr>
              <a:t> מתא </a:t>
            </a:r>
            <a:r>
              <a:rPr lang="he-IL" sz="1600" b="0" i="0" dirty="0" err="1">
                <a:solidFill>
                  <a:srgbClr val="000000"/>
                </a:solidFill>
                <a:effectLst/>
                <a:latin typeface="Arial" panose="020B0604020202020204" pitchFamily="34" charset="0"/>
              </a:rPr>
              <a:t>בעא</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אושפיזא</a:t>
            </a:r>
            <a:r>
              <a:rPr lang="he-IL" sz="1600" b="0" i="0" dirty="0">
                <a:solidFill>
                  <a:srgbClr val="000000"/>
                </a:solidFill>
                <a:effectLst/>
                <a:latin typeface="Arial" panose="020B0604020202020204" pitchFamily="34" charset="0"/>
              </a:rPr>
              <a:t> - לא יהבי ליה</a:t>
            </a:r>
            <a:r>
              <a:rPr lang="he-IL" sz="1600" dirty="0">
                <a:solidFill>
                  <a:srgbClr val="000000"/>
                </a:solidFill>
                <a:latin typeface="Arial" panose="020B0604020202020204" pitchFamily="34" charset="0"/>
              </a:rPr>
              <a:t>,</a:t>
            </a:r>
            <a:endParaRPr lang="he-IL" sz="16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אמר: כל </a:t>
            </a:r>
            <a:r>
              <a:rPr lang="he-IL" sz="1600" b="0" i="0" dirty="0" err="1">
                <a:solidFill>
                  <a:srgbClr val="000000"/>
                </a:solidFill>
                <a:effectLst/>
                <a:latin typeface="Arial" panose="020B0604020202020204" pitchFamily="34" charset="0"/>
              </a:rPr>
              <a:t>דעביד</a:t>
            </a:r>
            <a:r>
              <a:rPr lang="he-IL" sz="1600" b="0" i="0" dirty="0">
                <a:solidFill>
                  <a:srgbClr val="000000"/>
                </a:solidFill>
                <a:effectLst/>
                <a:latin typeface="Arial" panose="020B0604020202020204" pitchFamily="34" charset="0"/>
              </a:rPr>
              <a:t> רחמנא </a:t>
            </a:r>
            <a:r>
              <a:rPr lang="he-IL" sz="1600" b="0" i="0" dirty="0" err="1">
                <a:solidFill>
                  <a:srgbClr val="000000"/>
                </a:solidFill>
                <a:effectLst/>
                <a:latin typeface="Arial" panose="020B0604020202020204" pitchFamily="34" charset="0"/>
              </a:rPr>
              <a:t>לטב</a:t>
            </a:r>
            <a:r>
              <a:rPr lang="he-IL" sz="1600" b="0" i="0" dirty="0">
                <a:solidFill>
                  <a:srgbClr val="000000"/>
                </a:solidFill>
                <a:effectLst/>
                <a:latin typeface="Arial" panose="020B0604020202020204" pitchFamily="34" charset="0"/>
              </a:rPr>
              <a:t>. </a:t>
            </a:r>
          </a:p>
          <a:p>
            <a:pPr>
              <a:lnSpc>
                <a:spcPct val="120000"/>
              </a:lnSpc>
            </a:pPr>
            <a:endParaRPr lang="he-IL" sz="7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אזל ובת </a:t>
            </a:r>
            <a:r>
              <a:rPr lang="he-IL" sz="1600" b="0" i="0" dirty="0" err="1">
                <a:solidFill>
                  <a:srgbClr val="000000"/>
                </a:solidFill>
                <a:effectLst/>
                <a:latin typeface="Arial" panose="020B0604020202020204" pitchFamily="34" charset="0"/>
              </a:rPr>
              <a:t>בדברא</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והוה</a:t>
            </a:r>
            <a:r>
              <a:rPr lang="he-IL" sz="1600" b="0" i="0" dirty="0">
                <a:solidFill>
                  <a:srgbClr val="000000"/>
                </a:solidFill>
                <a:effectLst/>
                <a:latin typeface="Arial" panose="020B0604020202020204" pitchFamily="34" charset="0"/>
              </a:rPr>
              <a:t> בהדיה </a:t>
            </a:r>
            <a:r>
              <a:rPr lang="he-IL" sz="1600" b="0" i="0" dirty="0" err="1">
                <a:solidFill>
                  <a:srgbClr val="000000"/>
                </a:solidFill>
                <a:effectLst/>
                <a:latin typeface="Arial" panose="020B0604020202020204" pitchFamily="34" charset="0"/>
              </a:rPr>
              <a:t>תרנגולא</a:t>
            </a:r>
            <a:r>
              <a:rPr lang="he-IL" sz="1600" b="0" i="0" dirty="0">
                <a:solidFill>
                  <a:srgbClr val="000000"/>
                </a:solidFill>
                <a:effectLst/>
                <a:latin typeface="Arial" panose="020B0604020202020204" pitchFamily="34" charset="0"/>
              </a:rPr>
              <a:t> וחמרא ושרגא, </a:t>
            </a:r>
          </a:p>
          <a:p>
            <a:pPr>
              <a:lnSpc>
                <a:spcPct val="120000"/>
              </a:lnSpc>
            </a:pPr>
            <a:r>
              <a:rPr lang="he-IL" sz="1600" b="0" i="0" dirty="0">
                <a:solidFill>
                  <a:srgbClr val="000000"/>
                </a:solidFill>
                <a:effectLst/>
                <a:latin typeface="Arial" panose="020B0604020202020204" pitchFamily="34" charset="0"/>
              </a:rPr>
              <a:t>אתא </a:t>
            </a:r>
            <a:r>
              <a:rPr lang="he-IL" sz="1600" b="0" i="0" dirty="0" err="1">
                <a:solidFill>
                  <a:srgbClr val="000000"/>
                </a:solidFill>
                <a:effectLst/>
                <a:latin typeface="Arial" panose="020B0604020202020204" pitchFamily="34" charset="0"/>
              </a:rPr>
              <a:t>זיקא</a:t>
            </a:r>
            <a:r>
              <a:rPr lang="he-IL" sz="1600" b="0" i="0" dirty="0">
                <a:solidFill>
                  <a:srgbClr val="000000"/>
                </a:solidFill>
                <a:effectLst/>
                <a:latin typeface="Arial" panose="020B0604020202020204" pitchFamily="34" charset="0"/>
              </a:rPr>
              <a:t> כבייה לשרגא, אתא שונרא אכליה </a:t>
            </a:r>
            <a:r>
              <a:rPr lang="he-IL" sz="1600" b="0" i="0" dirty="0" err="1">
                <a:solidFill>
                  <a:srgbClr val="000000"/>
                </a:solidFill>
                <a:effectLst/>
                <a:latin typeface="Arial" panose="020B0604020202020204" pitchFamily="34" charset="0"/>
              </a:rPr>
              <a:t>לתרנגולא</a:t>
            </a:r>
            <a:r>
              <a:rPr lang="he-IL" sz="1600" b="0" i="0" dirty="0">
                <a:solidFill>
                  <a:srgbClr val="000000"/>
                </a:solidFill>
                <a:effectLst/>
                <a:latin typeface="Arial" panose="020B0604020202020204" pitchFamily="34" charset="0"/>
              </a:rPr>
              <a:t>, אתא אריה אכליה לחמרא, </a:t>
            </a:r>
          </a:p>
          <a:p>
            <a:pPr>
              <a:lnSpc>
                <a:spcPct val="120000"/>
              </a:lnSpc>
            </a:pPr>
            <a:r>
              <a:rPr lang="he-IL" sz="1600" b="0" i="0" dirty="0">
                <a:solidFill>
                  <a:srgbClr val="000000"/>
                </a:solidFill>
                <a:effectLst/>
                <a:latin typeface="Arial" panose="020B0604020202020204" pitchFamily="34" charset="0"/>
              </a:rPr>
              <a:t>אמר: כל </a:t>
            </a:r>
            <a:r>
              <a:rPr lang="he-IL" sz="1600" b="0" i="0" dirty="0" err="1">
                <a:solidFill>
                  <a:srgbClr val="000000"/>
                </a:solidFill>
                <a:effectLst/>
                <a:latin typeface="Arial" panose="020B0604020202020204" pitchFamily="34" charset="0"/>
              </a:rPr>
              <a:t>דעביד</a:t>
            </a:r>
            <a:r>
              <a:rPr lang="he-IL" sz="1600" b="0" i="0" dirty="0">
                <a:solidFill>
                  <a:srgbClr val="000000"/>
                </a:solidFill>
                <a:effectLst/>
                <a:latin typeface="Arial" panose="020B0604020202020204" pitchFamily="34" charset="0"/>
              </a:rPr>
              <a:t> רחמנא </a:t>
            </a:r>
            <a:r>
              <a:rPr lang="he-IL" sz="1600" b="0" i="0" dirty="0" err="1">
                <a:solidFill>
                  <a:srgbClr val="000000"/>
                </a:solidFill>
                <a:effectLst/>
                <a:latin typeface="Arial" panose="020B0604020202020204" pitchFamily="34" charset="0"/>
              </a:rPr>
              <a:t>לטב</a:t>
            </a:r>
            <a:r>
              <a:rPr lang="he-IL" sz="1600" b="0" i="0" dirty="0">
                <a:solidFill>
                  <a:srgbClr val="000000"/>
                </a:solidFill>
                <a:effectLst/>
                <a:latin typeface="Arial" panose="020B0604020202020204" pitchFamily="34" charset="0"/>
              </a:rPr>
              <a:t>. </a:t>
            </a:r>
          </a:p>
          <a:p>
            <a:pPr>
              <a:lnSpc>
                <a:spcPct val="120000"/>
              </a:lnSpc>
            </a:pPr>
            <a:endParaRPr lang="he-IL" sz="7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ביה </a:t>
            </a:r>
            <a:r>
              <a:rPr lang="he-IL" sz="1600" b="0" i="0" dirty="0" err="1">
                <a:solidFill>
                  <a:srgbClr val="000000"/>
                </a:solidFill>
                <a:effectLst/>
                <a:latin typeface="Arial" panose="020B0604020202020204" pitchFamily="34" charset="0"/>
              </a:rPr>
              <a:t>בליליא</a:t>
            </a:r>
            <a:r>
              <a:rPr lang="he-IL" sz="1600" b="0" i="0" dirty="0">
                <a:solidFill>
                  <a:srgbClr val="000000"/>
                </a:solidFill>
                <a:effectLst/>
                <a:latin typeface="Arial" panose="020B0604020202020204" pitchFamily="34" charset="0"/>
              </a:rPr>
              <a:t> אתא </a:t>
            </a:r>
            <a:r>
              <a:rPr lang="he-IL" sz="1600" b="0" i="0" dirty="0" err="1">
                <a:solidFill>
                  <a:srgbClr val="000000"/>
                </a:solidFill>
                <a:effectLst/>
                <a:latin typeface="Arial" panose="020B0604020202020204" pitchFamily="34" charset="0"/>
              </a:rPr>
              <a:t>גייסא</a:t>
            </a:r>
            <a:r>
              <a:rPr lang="he-IL" sz="1600" b="0" i="0" dirty="0">
                <a:solidFill>
                  <a:srgbClr val="000000"/>
                </a:solidFill>
                <a:effectLst/>
                <a:latin typeface="Arial" panose="020B0604020202020204" pitchFamily="34" charset="0"/>
              </a:rPr>
              <a:t> שבייה </a:t>
            </a:r>
            <a:r>
              <a:rPr lang="he-IL" sz="1600" b="0" i="0" dirty="0" err="1">
                <a:solidFill>
                  <a:srgbClr val="000000"/>
                </a:solidFill>
                <a:effectLst/>
                <a:latin typeface="Arial" panose="020B0604020202020204" pitchFamily="34" charset="0"/>
              </a:rPr>
              <a:t>למתא</a:t>
            </a:r>
            <a:r>
              <a:rPr lang="he-IL" sz="1600" b="0" i="0" dirty="0">
                <a:solidFill>
                  <a:srgbClr val="000000"/>
                </a:solidFill>
                <a:effectLst/>
                <a:latin typeface="Arial" panose="020B0604020202020204" pitchFamily="34" charset="0"/>
              </a:rPr>
              <a:t>, </a:t>
            </a:r>
          </a:p>
          <a:p>
            <a:pPr>
              <a:lnSpc>
                <a:spcPct val="120000"/>
              </a:lnSpc>
            </a:pPr>
            <a:r>
              <a:rPr lang="he-IL" sz="1600" b="0" i="0" dirty="0">
                <a:solidFill>
                  <a:srgbClr val="000000"/>
                </a:solidFill>
                <a:effectLst/>
                <a:latin typeface="Arial" panose="020B0604020202020204" pitchFamily="34" charset="0"/>
              </a:rPr>
              <a:t>אמר להו: לאו אמרי לכו כל מה שעושה הקדוש ברוך הוא </a:t>
            </a:r>
            <a:r>
              <a:rPr lang="he-IL" sz="1600" b="0" i="0" dirty="0" err="1">
                <a:solidFill>
                  <a:srgbClr val="000000"/>
                </a:solidFill>
                <a:effectLst/>
                <a:latin typeface="Arial" panose="020B0604020202020204" pitchFamily="34" charset="0"/>
              </a:rPr>
              <a:t>הכל</a:t>
            </a:r>
            <a:r>
              <a:rPr lang="he-IL" sz="1600" b="0" i="0" dirty="0">
                <a:solidFill>
                  <a:srgbClr val="000000"/>
                </a:solidFill>
                <a:effectLst/>
                <a:latin typeface="Arial" panose="020B0604020202020204" pitchFamily="34" charset="0"/>
              </a:rPr>
              <a:t> לטובה?</a:t>
            </a:r>
            <a:endParaRPr lang="he-IL" sz="1600" dirty="0">
              <a:solidFill>
                <a:srgbClr val="F79646">
                  <a:lumMod val="50000"/>
                </a:srgbClr>
              </a:solidFill>
            </a:endParaRPr>
          </a:p>
        </p:txBody>
      </p:sp>
      <p:sp>
        <p:nvSpPr>
          <p:cNvPr id="4" name="הסבר מלבני מעוגל 6">
            <a:extLst>
              <a:ext uri="{FF2B5EF4-FFF2-40B4-BE49-F238E27FC236}">
                <a16:creationId xmlns:a16="http://schemas.microsoft.com/office/drawing/2014/main" id="{C18B961A-4054-2BF1-B553-69423AE5D4AC}"/>
              </a:ext>
            </a:extLst>
          </p:cNvPr>
          <p:cNvSpPr/>
          <p:nvPr/>
        </p:nvSpPr>
        <p:spPr>
          <a:xfrm>
            <a:off x="4563611" y="332655"/>
            <a:ext cx="3841591" cy="720081"/>
          </a:xfrm>
          <a:prstGeom prst="wedgeRoundRectCallout">
            <a:avLst>
              <a:gd name="adj1" fmla="val 56040"/>
              <a:gd name="adj2" fmla="val -41907"/>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400" dirty="0">
                <a:solidFill>
                  <a:srgbClr val="000000"/>
                </a:solidFill>
                <a:latin typeface="Arial" panose="020B0604020202020204" pitchFamily="34" charset="0"/>
              </a:rPr>
              <a:t>משנה נד ע"א:</a:t>
            </a:r>
          </a:p>
          <a:p>
            <a:pPr>
              <a:lnSpc>
                <a:spcPct val="120000"/>
              </a:lnSpc>
            </a:pPr>
            <a:r>
              <a:rPr lang="he-IL" sz="1400" dirty="0">
                <a:solidFill>
                  <a:srgbClr val="F79646">
                    <a:lumMod val="50000"/>
                  </a:srgbClr>
                </a:solidFill>
              </a:rPr>
              <a:t>חייב אדם לברך על הרעה כשם שמברך על הטובה...</a:t>
            </a:r>
          </a:p>
        </p:txBody>
      </p:sp>
      <p:sp>
        <p:nvSpPr>
          <p:cNvPr id="6" name="TextBox 5">
            <a:extLst>
              <a:ext uri="{FF2B5EF4-FFF2-40B4-BE49-F238E27FC236}">
                <a16:creationId xmlns:a16="http://schemas.microsoft.com/office/drawing/2014/main" id="{8D56BF4F-7632-2AF1-9913-4344EABBE5EF}"/>
              </a:ext>
            </a:extLst>
          </p:cNvPr>
          <p:cNvSpPr txBox="1"/>
          <p:nvPr/>
        </p:nvSpPr>
        <p:spPr>
          <a:xfrm>
            <a:off x="8405202" y="5310177"/>
            <a:ext cx="480985" cy="215444"/>
          </a:xfrm>
          <a:prstGeom prst="rect">
            <a:avLst/>
          </a:prstGeom>
          <a:noFill/>
        </p:spPr>
        <p:txBody>
          <a:bodyPr wrap="square" rtlCol="1">
            <a:spAutoFit/>
          </a:bodyPr>
          <a:lstStyle/>
          <a:p>
            <a:r>
              <a:rPr lang="he-IL" sz="800" dirty="0"/>
              <a:t>עמוד א</a:t>
            </a:r>
          </a:p>
        </p:txBody>
      </p:sp>
    </p:spTree>
    <p:extLst>
      <p:ext uri="{BB962C8B-B14F-4D97-AF65-F5344CB8AC3E}">
        <p14:creationId xmlns:p14="http://schemas.microsoft.com/office/powerpoint/2010/main" val="1108103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2675" y="116632"/>
            <a:ext cx="4438650" cy="1038225"/>
          </a:xfrm>
          <a:prstGeom prst="rect">
            <a:avLst/>
          </a:prstGeom>
        </p:spPr>
      </p:pic>
      <p:sp>
        <p:nvSpPr>
          <p:cNvPr id="5" name="TextBox 4"/>
          <p:cNvSpPr txBox="1"/>
          <p:nvPr/>
        </p:nvSpPr>
        <p:spPr>
          <a:xfrm>
            <a:off x="144016" y="2915647"/>
            <a:ext cx="8820472" cy="3631763"/>
          </a:xfrm>
          <a:prstGeom prst="rect">
            <a:avLst/>
          </a:prstGeom>
          <a:noFill/>
        </p:spPr>
        <p:txBody>
          <a:bodyPr wrap="square" rtlCol="1">
            <a:spAutoFit/>
          </a:bodyPr>
          <a:lstStyle/>
          <a:p>
            <a:pPr algn="ctr"/>
            <a:r>
              <a:rPr lang="he-IL" sz="2400" b="1" dirty="0">
                <a:solidFill>
                  <a:srgbClr val="C0504D">
                    <a:lumMod val="75000"/>
                  </a:srgbClr>
                </a:solidFill>
              </a:rPr>
              <a:t>דף נט ע"ב (3 שורות מלמטה) – דף </a:t>
            </a:r>
            <a:r>
              <a:rPr lang="he-IL" sz="2400" b="1" dirty="0" err="1">
                <a:solidFill>
                  <a:srgbClr val="C0504D">
                    <a:lumMod val="75000"/>
                  </a:srgbClr>
                </a:solidFill>
              </a:rPr>
              <a:t>סא</a:t>
            </a:r>
            <a:r>
              <a:rPr lang="he-IL" sz="2400" b="1" dirty="0">
                <a:solidFill>
                  <a:srgbClr val="C0504D">
                    <a:lumMod val="75000"/>
                  </a:srgbClr>
                </a:solidFill>
              </a:rPr>
              <a:t> ע"א (שורה ראשונה)</a:t>
            </a:r>
          </a:p>
          <a:p>
            <a:pPr algn="ctr"/>
            <a:endParaRPr lang="he-IL" sz="2400" b="1" dirty="0">
              <a:solidFill>
                <a:srgbClr val="C0504D">
                  <a:lumMod val="75000"/>
                </a:srgbClr>
              </a:solidFill>
            </a:endParaRPr>
          </a:p>
          <a:p>
            <a:pPr algn="ctr"/>
            <a:endParaRPr lang="he-IL" sz="2400" b="1" dirty="0">
              <a:solidFill>
                <a:srgbClr val="C0504D">
                  <a:lumMod val="75000"/>
                </a:srgbClr>
              </a:solidFill>
            </a:endParaRPr>
          </a:p>
          <a:p>
            <a:pPr algn="ctr"/>
            <a:r>
              <a:rPr lang="he-IL" sz="2400" b="1" dirty="0">
                <a:solidFill>
                  <a:srgbClr val="00B050"/>
                </a:solidFill>
              </a:rPr>
              <a:t>להתראות בדף </a:t>
            </a:r>
            <a:r>
              <a:rPr lang="he-IL" sz="2400" b="1" dirty="0" err="1">
                <a:solidFill>
                  <a:srgbClr val="00B050"/>
                </a:solidFill>
              </a:rPr>
              <a:t>סא</a:t>
            </a:r>
            <a:endParaRPr lang="he-IL" sz="2400" b="1" dirty="0">
              <a:solidFill>
                <a:srgbClr val="00B050"/>
              </a:solidFill>
            </a:endParaRPr>
          </a:p>
          <a:p>
            <a:pPr algn="ctr"/>
            <a:endParaRPr lang="he-IL" sz="2000" b="1" dirty="0">
              <a:solidFill>
                <a:srgbClr val="C0504D">
                  <a:lumMod val="75000"/>
                </a:srgbClr>
              </a:solidFill>
            </a:endParaRPr>
          </a:p>
          <a:p>
            <a:pPr algn="ctr"/>
            <a:endParaRPr lang="he-IL" sz="3600" b="1" dirty="0">
              <a:solidFill>
                <a:srgbClr val="C0504D">
                  <a:lumMod val="75000"/>
                </a:srgbClr>
              </a:solidFill>
            </a:endParaRPr>
          </a:p>
          <a:p>
            <a:pPr algn="ctr"/>
            <a:endParaRPr lang="he-IL" sz="3600" b="1" dirty="0">
              <a:solidFill>
                <a:srgbClr val="C0504D">
                  <a:lumMod val="75000"/>
                </a:srgbClr>
              </a:solidFill>
            </a:endParaRPr>
          </a:p>
          <a:p>
            <a:r>
              <a:rPr lang="he-IL" sz="1400" dirty="0"/>
              <a:t>ליצירת קשר: </a:t>
            </a:r>
          </a:p>
          <a:p>
            <a:r>
              <a:rPr lang="he-IL" sz="1400" dirty="0"/>
              <a:t>טל': 054-4931075</a:t>
            </a:r>
            <a:endParaRPr lang="en-US" sz="1400" dirty="0"/>
          </a:p>
          <a:p>
            <a:r>
              <a:rPr lang="he-IL" sz="1400" dirty="0"/>
              <a:t>דוא"ל: </a:t>
            </a:r>
            <a:r>
              <a:rPr lang="en-US" sz="1400" dirty="0"/>
              <a:t>rlshapira@gmail.com</a:t>
            </a:r>
            <a:endParaRPr lang="he-IL" sz="1400" dirty="0"/>
          </a:p>
        </p:txBody>
      </p:sp>
      <p:sp>
        <p:nvSpPr>
          <p:cNvPr id="6" name="TextBox 5">
            <a:extLst>
              <a:ext uri="{FF2B5EF4-FFF2-40B4-BE49-F238E27FC236}">
                <a16:creationId xmlns:a16="http://schemas.microsoft.com/office/drawing/2014/main" id="{FB86E679-A7EC-45BA-8925-0D1259BA82A3}"/>
              </a:ext>
            </a:extLst>
          </p:cNvPr>
          <p:cNvSpPr txBox="1"/>
          <p:nvPr/>
        </p:nvSpPr>
        <p:spPr>
          <a:xfrm>
            <a:off x="8519188" y="2844246"/>
            <a:ext cx="301284" cy="646331"/>
          </a:xfrm>
          <a:prstGeom prst="rect">
            <a:avLst/>
          </a:prstGeom>
          <a:noFill/>
        </p:spPr>
        <p:txBody>
          <a:bodyPr wrap="square" rtlCol="1">
            <a:spAutoFit/>
          </a:bodyPr>
          <a:lstStyle/>
          <a:p>
            <a:r>
              <a:rPr lang="he-IL" sz="3600" b="1" dirty="0"/>
              <a:t>√</a:t>
            </a:r>
          </a:p>
        </p:txBody>
      </p:sp>
    </p:spTree>
    <p:extLst>
      <p:ext uri="{BB962C8B-B14F-4D97-AF65-F5344CB8AC3E}">
        <p14:creationId xmlns:p14="http://schemas.microsoft.com/office/powerpoint/2010/main" val="1042437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5541A-9B2C-CC46-D755-93C881A2C65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A179463-5BF8-2DA8-B822-2EC4E69BF48A}"/>
              </a:ext>
            </a:extLst>
          </p:cNvPr>
          <p:cNvSpPr txBox="1"/>
          <p:nvPr/>
        </p:nvSpPr>
        <p:spPr>
          <a:xfrm>
            <a:off x="-217096" y="35330"/>
            <a:ext cx="2772872" cy="338554"/>
          </a:xfrm>
          <a:prstGeom prst="rect">
            <a:avLst/>
          </a:prstGeom>
          <a:noFill/>
        </p:spPr>
        <p:txBody>
          <a:bodyPr wrap="square" rtlCol="1">
            <a:spAutoFit/>
          </a:bodyPr>
          <a:lstStyle/>
          <a:p>
            <a:r>
              <a:rPr lang="he-IL" sz="1600" b="1" dirty="0">
                <a:solidFill>
                  <a:schemeClr val="bg1">
                    <a:lumMod val="50000"/>
                  </a:schemeClr>
                </a:solidFill>
              </a:rPr>
              <a:t>דף נט עמוד ב - דף ס עמוד א</a:t>
            </a:r>
          </a:p>
        </p:txBody>
      </p:sp>
      <p:sp>
        <p:nvSpPr>
          <p:cNvPr id="7" name="TextBox 3">
            <a:extLst>
              <a:ext uri="{FF2B5EF4-FFF2-40B4-BE49-F238E27FC236}">
                <a16:creationId xmlns:a16="http://schemas.microsoft.com/office/drawing/2014/main" id="{84F1C443-FD7D-A054-77C9-1125FAC3D043}"/>
              </a:ext>
            </a:extLst>
          </p:cNvPr>
          <p:cNvSpPr txBox="1"/>
          <p:nvPr/>
        </p:nvSpPr>
        <p:spPr>
          <a:xfrm>
            <a:off x="971600" y="942276"/>
            <a:ext cx="7522926" cy="4349396"/>
          </a:xfrm>
          <a:prstGeom prst="rect">
            <a:avLst/>
          </a:prstGeom>
          <a:noFill/>
        </p:spPr>
        <p:txBody>
          <a:bodyPr wrap="square" rtlCol="1">
            <a:spAutoFit/>
          </a:bodyPr>
          <a:lstStyle/>
          <a:p>
            <a:pPr>
              <a:lnSpc>
                <a:spcPct val="120000"/>
              </a:lnSpc>
            </a:pPr>
            <a:r>
              <a:rPr lang="he-IL" sz="1600" b="0" i="0" dirty="0">
                <a:solidFill>
                  <a:srgbClr val="000000"/>
                </a:solidFill>
                <a:effectLst/>
                <a:latin typeface="Arial" panose="020B0604020202020204" pitchFamily="34" charset="0"/>
              </a:rPr>
              <a:t>בנה בית חדש וקנה כלים חדשים </a:t>
            </a:r>
            <a:r>
              <a:rPr lang="he-IL" sz="1600" b="0" i="0" dirty="0" err="1">
                <a:solidFill>
                  <a:srgbClr val="000000"/>
                </a:solidFill>
                <a:effectLst/>
                <a:latin typeface="Arial" panose="020B0604020202020204" pitchFamily="34" charset="0"/>
              </a:rPr>
              <a:t>וכו</a:t>
            </a:r>
            <a:r>
              <a:rPr lang="he-IL" sz="1600" b="0" i="0" dirty="0">
                <a:solidFill>
                  <a:srgbClr val="000000"/>
                </a:solidFill>
                <a:effectLst/>
                <a:latin typeface="Arial" panose="020B0604020202020204" pitchFamily="34" charset="0"/>
              </a:rPr>
              <a:t>': </a:t>
            </a:r>
          </a:p>
          <a:p>
            <a:pPr>
              <a:lnSpc>
                <a:spcPct val="120000"/>
              </a:lnSpc>
            </a:pPr>
            <a:endParaRPr lang="he-IL" sz="1600" dirty="0">
              <a:solidFill>
                <a:srgbClr val="000000"/>
              </a:solidFill>
              <a:latin typeface="Arial" panose="020B0604020202020204" pitchFamily="34" charset="0"/>
            </a:endParaRPr>
          </a:p>
          <a:p>
            <a:pPr>
              <a:lnSpc>
                <a:spcPct val="120000"/>
              </a:lnSpc>
            </a:pPr>
            <a:r>
              <a:rPr lang="he-IL" sz="1600" b="0" i="0" dirty="0" err="1">
                <a:solidFill>
                  <a:srgbClr val="000000"/>
                </a:solidFill>
                <a:effectLst/>
                <a:latin typeface="Arial" panose="020B0604020202020204" pitchFamily="34" charset="0"/>
              </a:rPr>
              <a:t>א'</a:t>
            </a:r>
            <a:r>
              <a:rPr lang="he-IL" sz="1600" dirty="0" err="1">
                <a:solidFill>
                  <a:srgbClr val="000000"/>
                </a:solidFill>
                <a:latin typeface="Arial" panose="020B0604020202020204" pitchFamily="34" charset="0"/>
              </a:rPr>
              <a:t>'ר</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הונא</a:t>
            </a:r>
            <a:r>
              <a:rPr lang="he-IL" sz="1600" dirty="0">
                <a:solidFill>
                  <a:srgbClr val="000000"/>
                </a:solidFill>
                <a:latin typeface="Arial" panose="020B0604020202020204" pitchFamily="34" charset="0"/>
              </a:rPr>
              <a:t>: לא שנו אלא שאין לו כיוצא בהן, אבל יש לו כיוצא בהן </a:t>
            </a:r>
            <a:r>
              <a:rPr lang="he-IL" sz="1600" dirty="0" err="1">
                <a:solidFill>
                  <a:srgbClr val="000000"/>
                </a:solidFill>
                <a:latin typeface="Arial" panose="020B0604020202020204" pitchFamily="34" charset="0"/>
              </a:rPr>
              <a:t>א''צ</a:t>
            </a:r>
            <a:r>
              <a:rPr lang="he-IL" sz="1600" dirty="0">
                <a:solidFill>
                  <a:srgbClr val="000000"/>
                </a:solidFill>
                <a:latin typeface="Arial" panose="020B0604020202020204" pitchFamily="34" charset="0"/>
              </a:rPr>
              <a:t> לברך.</a:t>
            </a:r>
          </a:p>
          <a:p>
            <a:pPr>
              <a:lnSpc>
                <a:spcPct val="120000"/>
              </a:lnSpc>
            </a:pPr>
            <a:r>
              <a:rPr lang="he-IL" sz="1600" dirty="0">
                <a:solidFill>
                  <a:srgbClr val="000000"/>
                </a:solidFill>
                <a:latin typeface="Arial" panose="020B0604020202020204" pitchFamily="34" charset="0"/>
              </a:rPr>
              <a:t>ור' יוחנן אמר: אפילו יש לו כיוצא בהן צריך לברך.</a:t>
            </a:r>
          </a:p>
          <a:p>
            <a:pPr>
              <a:lnSpc>
                <a:spcPct val="120000"/>
              </a:lnSpc>
            </a:pPr>
            <a:r>
              <a:rPr lang="he-IL" sz="1600" dirty="0">
                <a:solidFill>
                  <a:srgbClr val="000000"/>
                </a:solidFill>
                <a:latin typeface="Arial" panose="020B0604020202020204" pitchFamily="34" charset="0"/>
              </a:rPr>
              <a:t>מכלל </a:t>
            </a:r>
            <a:r>
              <a:rPr lang="he-IL" sz="1600" dirty="0" err="1">
                <a:solidFill>
                  <a:srgbClr val="000000"/>
                </a:solidFill>
                <a:latin typeface="Arial" panose="020B0604020202020204" pitchFamily="34" charset="0"/>
              </a:rPr>
              <a:t>דכי</a:t>
            </a:r>
            <a:r>
              <a:rPr lang="he-IL" sz="1600" dirty="0">
                <a:solidFill>
                  <a:srgbClr val="000000"/>
                </a:solidFill>
                <a:latin typeface="Arial" panose="020B0604020202020204" pitchFamily="34" charset="0"/>
              </a:rPr>
              <a:t> קנה וחזר וקנה דברי </a:t>
            </a:r>
            <a:r>
              <a:rPr lang="he-IL" sz="1600" dirty="0" err="1">
                <a:solidFill>
                  <a:srgbClr val="000000"/>
                </a:solidFill>
                <a:latin typeface="Arial" panose="020B0604020202020204" pitchFamily="34" charset="0"/>
              </a:rPr>
              <a:t>הכל</a:t>
            </a:r>
            <a:r>
              <a:rPr lang="he-IL" sz="1600" dirty="0">
                <a:solidFill>
                  <a:srgbClr val="000000"/>
                </a:solidFill>
                <a:latin typeface="Arial" panose="020B0604020202020204" pitchFamily="34" charset="0"/>
              </a:rPr>
              <a:t> אין צריך לברך.</a:t>
            </a:r>
          </a:p>
          <a:p>
            <a:pPr>
              <a:lnSpc>
                <a:spcPct val="120000"/>
              </a:lnSpc>
            </a:pPr>
            <a:endParaRPr lang="he-IL" sz="1600" dirty="0">
              <a:solidFill>
                <a:srgbClr val="000000"/>
              </a:solidFill>
              <a:latin typeface="Arial" panose="020B0604020202020204" pitchFamily="34" charset="0"/>
            </a:endParaRPr>
          </a:p>
          <a:p>
            <a:pPr>
              <a:lnSpc>
                <a:spcPct val="120000"/>
              </a:lnSpc>
            </a:pPr>
            <a:endParaRPr lang="he-IL" sz="1600" dirty="0">
              <a:solidFill>
                <a:srgbClr val="000000"/>
              </a:solidFill>
              <a:latin typeface="Arial" panose="020B0604020202020204" pitchFamily="34" charset="0"/>
            </a:endParaRPr>
          </a:p>
          <a:p>
            <a:pPr>
              <a:lnSpc>
                <a:spcPct val="120000"/>
              </a:lnSpc>
            </a:pPr>
            <a:endParaRPr lang="he-IL" sz="1600" dirty="0">
              <a:solidFill>
                <a:srgbClr val="000000"/>
              </a:solidFill>
              <a:latin typeface="Arial" panose="020B0604020202020204" pitchFamily="34" charset="0"/>
            </a:endParaRPr>
          </a:p>
          <a:p>
            <a:pPr>
              <a:lnSpc>
                <a:spcPct val="120000"/>
              </a:lnSpc>
            </a:pPr>
            <a:endParaRPr lang="he-IL" sz="1600" dirty="0">
              <a:solidFill>
                <a:srgbClr val="000000"/>
              </a:solidFill>
              <a:latin typeface="Arial" panose="020B0604020202020204" pitchFamily="34" charset="0"/>
            </a:endParaRPr>
          </a:p>
          <a:p>
            <a:pPr>
              <a:lnSpc>
                <a:spcPct val="120000"/>
              </a:lnSpc>
            </a:pPr>
            <a:endParaRPr lang="he-IL" dirty="0">
              <a:solidFill>
                <a:srgbClr val="000000"/>
              </a:solidFill>
              <a:latin typeface="Arial" panose="020B0604020202020204" pitchFamily="34" charset="0"/>
            </a:endParaRPr>
          </a:p>
          <a:p>
            <a:pPr>
              <a:lnSpc>
                <a:spcPct val="120000"/>
              </a:lnSpc>
            </a:pPr>
            <a:r>
              <a:rPr lang="he-IL" sz="1600" dirty="0" err="1">
                <a:solidFill>
                  <a:srgbClr val="000000"/>
                </a:solidFill>
                <a:latin typeface="Arial" panose="020B0604020202020204" pitchFamily="34" charset="0"/>
              </a:rPr>
              <a:t>וא</a:t>
            </a:r>
            <a:r>
              <a:rPr lang="he-IL" sz="1600" dirty="0">
                <a:solidFill>
                  <a:srgbClr val="000000"/>
                </a:solidFill>
                <a:latin typeface="Arial" panose="020B0604020202020204" pitchFamily="34" charset="0"/>
              </a:rPr>
              <a:t>''ד: </a:t>
            </a:r>
          </a:p>
          <a:p>
            <a:pPr>
              <a:lnSpc>
                <a:spcPct val="120000"/>
              </a:lnSpc>
            </a:pPr>
            <a:r>
              <a:rPr lang="he-IL" sz="1600" dirty="0">
                <a:solidFill>
                  <a:srgbClr val="000000"/>
                </a:solidFill>
                <a:latin typeface="Arial" panose="020B0604020202020204" pitchFamily="34" charset="0"/>
              </a:rPr>
              <a:t>אמר רב </a:t>
            </a:r>
            <a:r>
              <a:rPr lang="he-IL" sz="1600" dirty="0" err="1">
                <a:solidFill>
                  <a:srgbClr val="000000"/>
                </a:solidFill>
                <a:latin typeface="Arial" panose="020B0604020202020204" pitchFamily="34" charset="0"/>
              </a:rPr>
              <a:t>הונא</a:t>
            </a:r>
            <a:r>
              <a:rPr lang="he-IL" sz="1600" dirty="0">
                <a:solidFill>
                  <a:srgbClr val="000000"/>
                </a:solidFill>
                <a:latin typeface="Arial" panose="020B0604020202020204" pitchFamily="34" charset="0"/>
              </a:rPr>
              <a:t>: לא שנו אלא שלא קנה וחזר וקנה, אבל קנה וחזר וקנה אין צריך לברך.</a:t>
            </a:r>
          </a:p>
          <a:p>
            <a:pPr>
              <a:lnSpc>
                <a:spcPct val="120000"/>
              </a:lnSpc>
            </a:pPr>
            <a:r>
              <a:rPr lang="he-IL" sz="1600" dirty="0">
                <a:solidFill>
                  <a:srgbClr val="000000"/>
                </a:solidFill>
                <a:latin typeface="Arial" panose="020B0604020202020204" pitchFamily="34" charset="0"/>
              </a:rPr>
              <a:t>ור' יוחנן אמר: אפילו קנה וחזר וקנה צריך לברך. </a:t>
            </a:r>
          </a:p>
          <a:p>
            <a:pPr>
              <a:lnSpc>
                <a:spcPct val="120000"/>
              </a:lnSpc>
            </a:pPr>
            <a:r>
              <a:rPr lang="he-IL" sz="1600" dirty="0">
                <a:solidFill>
                  <a:srgbClr val="000000"/>
                </a:solidFill>
                <a:latin typeface="Arial" panose="020B0604020202020204" pitchFamily="34" charset="0"/>
              </a:rPr>
              <a:t>מכלל </a:t>
            </a:r>
            <a:r>
              <a:rPr lang="he-IL" sz="1600" dirty="0" err="1">
                <a:solidFill>
                  <a:srgbClr val="000000"/>
                </a:solidFill>
                <a:latin typeface="Arial" panose="020B0604020202020204" pitchFamily="34" charset="0"/>
              </a:rPr>
              <a:t>דכי</a:t>
            </a:r>
            <a:r>
              <a:rPr lang="he-IL" sz="1600" dirty="0">
                <a:solidFill>
                  <a:srgbClr val="000000"/>
                </a:solidFill>
                <a:latin typeface="Arial" panose="020B0604020202020204" pitchFamily="34" charset="0"/>
              </a:rPr>
              <a:t> יש לו וקנה דברי </a:t>
            </a:r>
            <a:r>
              <a:rPr lang="he-IL" sz="1600" dirty="0" err="1">
                <a:solidFill>
                  <a:srgbClr val="000000"/>
                </a:solidFill>
                <a:latin typeface="Arial" panose="020B0604020202020204" pitchFamily="34" charset="0"/>
              </a:rPr>
              <a:t>הכל</a:t>
            </a:r>
            <a:r>
              <a:rPr lang="he-IL" sz="1600" dirty="0">
                <a:solidFill>
                  <a:srgbClr val="000000"/>
                </a:solidFill>
                <a:latin typeface="Arial" panose="020B0604020202020204" pitchFamily="34" charset="0"/>
              </a:rPr>
              <a:t> צריך לברך.</a:t>
            </a:r>
          </a:p>
        </p:txBody>
      </p:sp>
      <p:sp>
        <p:nvSpPr>
          <p:cNvPr id="3" name="הסבר מלבני מעוגל 6">
            <a:extLst>
              <a:ext uri="{FF2B5EF4-FFF2-40B4-BE49-F238E27FC236}">
                <a16:creationId xmlns:a16="http://schemas.microsoft.com/office/drawing/2014/main" id="{4C9CBBCA-1158-6870-D8E3-AA7D7A211738}"/>
              </a:ext>
            </a:extLst>
          </p:cNvPr>
          <p:cNvSpPr/>
          <p:nvPr/>
        </p:nvSpPr>
        <p:spPr>
          <a:xfrm>
            <a:off x="2771800" y="171862"/>
            <a:ext cx="5785807" cy="648072"/>
          </a:xfrm>
          <a:prstGeom prst="wedgeRoundRectCallout">
            <a:avLst>
              <a:gd name="adj1" fmla="val 53201"/>
              <a:gd name="adj2" fmla="val -46567"/>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400" dirty="0">
                <a:solidFill>
                  <a:srgbClr val="000000"/>
                </a:solidFill>
                <a:latin typeface="Arial" panose="020B0604020202020204" pitchFamily="34" charset="0"/>
              </a:rPr>
              <a:t>משנה נד ע"א:</a:t>
            </a:r>
          </a:p>
          <a:p>
            <a:pPr>
              <a:lnSpc>
                <a:spcPct val="120000"/>
              </a:lnSpc>
            </a:pPr>
            <a:r>
              <a:rPr lang="he-IL" sz="1400" dirty="0">
                <a:solidFill>
                  <a:srgbClr val="F79646">
                    <a:lumMod val="50000"/>
                  </a:srgbClr>
                </a:solidFill>
              </a:rPr>
              <a:t>בנה בית חדש וקנה כלים חדשים - אומר: 'ברוך שהחיינו וקיימנו והגיענו לזמן הזה'.</a:t>
            </a:r>
          </a:p>
        </p:txBody>
      </p:sp>
      <p:sp>
        <p:nvSpPr>
          <p:cNvPr id="4" name="TextBox 5">
            <a:extLst>
              <a:ext uri="{FF2B5EF4-FFF2-40B4-BE49-F238E27FC236}">
                <a16:creationId xmlns:a16="http://schemas.microsoft.com/office/drawing/2014/main" id="{6025B40E-416D-8685-6B81-E6F4D1914DEF}"/>
              </a:ext>
            </a:extLst>
          </p:cNvPr>
          <p:cNvSpPr txBox="1"/>
          <p:nvPr/>
        </p:nvSpPr>
        <p:spPr>
          <a:xfrm>
            <a:off x="8519155" y="2221642"/>
            <a:ext cx="480985" cy="215444"/>
          </a:xfrm>
          <a:prstGeom prst="rect">
            <a:avLst/>
          </a:prstGeom>
          <a:noFill/>
        </p:spPr>
        <p:txBody>
          <a:bodyPr wrap="square" rtlCol="1">
            <a:spAutoFit/>
          </a:bodyPr>
          <a:lstStyle/>
          <a:p>
            <a:r>
              <a:rPr lang="he-IL" sz="800" dirty="0"/>
              <a:t>עמוד א</a:t>
            </a:r>
          </a:p>
        </p:txBody>
      </p:sp>
      <p:graphicFrame>
        <p:nvGraphicFramePr>
          <p:cNvPr id="8" name="טבלה 7">
            <a:extLst>
              <a:ext uri="{FF2B5EF4-FFF2-40B4-BE49-F238E27FC236}">
                <a16:creationId xmlns:a16="http://schemas.microsoft.com/office/drawing/2014/main" id="{7426E335-40DC-3234-D900-AEF17B9CCB07}"/>
              </a:ext>
            </a:extLst>
          </p:cNvPr>
          <p:cNvGraphicFramePr>
            <a:graphicFrameLocks noGrp="1"/>
          </p:cNvGraphicFramePr>
          <p:nvPr>
            <p:extLst>
              <p:ext uri="{D42A27DB-BD31-4B8C-83A1-F6EECF244321}">
                <p14:modId xmlns:p14="http://schemas.microsoft.com/office/powerpoint/2010/main" val="1004100379"/>
              </p:ext>
            </p:extLst>
          </p:nvPr>
        </p:nvGraphicFramePr>
        <p:xfrm>
          <a:off x="683568" y="2551619"/>
          <a:ext cx="7738948" cy="1112520"/>
        </p:xfrm>
        <a:graphic>
          <a:graphicData uri="http://schemas.openxmlformats.org/drawingml/2006/table">
            <a:tbl>
              <a:tblPr rtl="1" firstRow="1" bandRow="1">
                <a:tableStyleId>{5C22544A-7EE6-4342-B048-85BDC9FD1C3A}</a:tableStyleId>
              </a:tblPr>
              <a:tblGrid>
                <a:gridCol w="1428278">
                  <a:extLst>
                    <a:ext uri="{9D8B030D-6E8A-4147-A177-3AD203B41FA5}">
                      <a16:colId xmlns:a16="http://schemas.microsoft.com/office/drawing/2014/main" val="779327337"/>
                    </a:ext>
                  </a:extLst>
                </a:gridCol>
                <a:gridCol w="1993176">
                  <a:extLst>
                    <a:ext uri="{9D8B030D-6E8A-4147-A177-3AD203B41FA5}">
                      <a16:colId xmlns:a16="http://schemas.microsoft.com/office/drawing/2014/main" val="3109252882"/>
                    </a:ext>
                  </a:extLst>
                </a:gridCol>
                <a:gridCol w="2592646">
                  <a:extLst>
                    <a:ext uri="{9D8B030D-6E8A-4147-A177-3AD203B41FA5}">
                      <a16:colId xmlns:a16="http://schemas.microsoft.com/office/drawing/2014/main" val="2416669952"/>
                    </a:ext>
                  </a:extLst>
                </a:gridCol>
                <a:gridCol w="1724848">
                  <a:extLst>
                    <a:ext uri="{9D8B030D-6E8A-4147-A177-3AD203B41FA5}">
                      <a16:colId xmlns:a16="http://schemas.microsoft.com/office/drawing/2014/main" val="3601355781"/>
                    </a:ext>
                  </a:extLst>
                </a:gridCol>
              </a:tblGrid>
              <a:tr h="370840">
                <a:tc>
                  <a:txBody>
                    <a:bodyPr/>
                    <a:lstStyle/>
                    <a:p>
                      <a:pPr algn="ctr" rtl="1"/>
                      <a:r>
                        <a:rPr lang="he-IL" sz="1400" dirty="0">
                          <a:solidFill>
                            <a:schemeClr val="tx1"/>
                          </a:solidFill>
                          <a:cs typeface="AlexandraH" pitchFamily="2" charset="-79"/>
                        </a:rPr>
                        <a:t>לישנא קמא</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chemeClr val="tx1"/>
                          </a:solidFill>
                        </a:rPr>
                        <a:t>אין לו כיוצא בהן וקנה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chemeClr val="tx1"/>
                          </a:solidFill>
                        </a:rPr>
                        <a:t>יש לו כיוצא בהן (מירושה) וקנה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chemeClr val="tx1"/>
                          </a:solidFill>
                        </a:rPr>
                        <a:t>קנה וחזר וקנה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9907868"/>
                  </a:ext>
                </a:extLst>
              </a:tr>
              <a:tr h="370840">
                <a:tc>
                  <a:txBody>
                    <a:bodyPr/>
                    <a:lstStyle/>
                    <a:p>
                      <a:pPr algn="ctr" rtl="1"/>
                      <a:r>
                        <a:rPr lang="he-IL" sz="1400" dirty="0"/>
                        <a:t>רב </a:t>
                      </a:r>
                      <a:r>
                        <a:rPr lang="he-IL" sz="1400" dirty="0" err="1"/>
                        <a:t>הונא</a:t>
                      </a:r>
                      <a:endParaRPr lang="he-IL"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rgbClr val="0070C0"/>
                          </a:solidFill>
                        </a:rPr>
                        <a:t>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rgbClr val="0070C0"/>
                          </a:solidFill>
                        </a:rPr>
                        <a:t>אין 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t>אין 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3453025"/>
                  </a:ext>
                </a:extLst>
              </a:tr>
              <a:tr h="370840">
                <a:tc>
                  <a:txBody>
                    <a:bodyPr/>
                    <a:lstStyle/>
                    <a:p>
                      <a:pPr algn="ctr" rtl="1"/>
                      <a:r>
                        <a:rPr lang="he-IL" sz="1400" dirty="0"/>
                        <a:t>רבי יוחנן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rgbClr val="0070C0"/>
                          </a:solidFill>
                        </a:rPr>
                        <a:t>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rgbClr val="0070C0"/>
                          </a:solidFill>
                        </a:rPr>
                        <a:t>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t>אין 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8278069"/>
                  </a:ext>
                </a:extLst>
              </a:tr>
            </a:tbl>
          </a:graphicData>
        </a:graphic>
      </p:graphicFrame>
      <p:graphicFrame>
        <p:nvGraphicFramePr>
          <p:cNvPr id="9" name="טבלה 8">
            <a:extLst>
              <a:ext uri="{FF2B5EF4-FFF2-40B4-BE49-F238E27FC236}">
                <a16:creationId xmlns:a16="http://schemas.microsoft.com/office/drawing/2014/main" id="{F5A5D68D-F358-6555-EB6E-EAD324E50FCF}"/>
              </a:ext>
            </a:extLst>
          </p:cNvPr>
          <p:cNvGraphicFramePr>
            <a:graphicFrameLocks noGrp="1"/>
          </p:cNvGraphicFramePr>
          <p:nvPr>
            <p:extLst>
              <p:ext uri="{D42A27DB-BD31-4B8C-83A1-F6EECF244321}">
                <p14:modId xmlns:p14="http://schemas.microsoft.com/office/powerpoint/2010/main" val="1959064299"/>
              </p:ext>
            </p:extLst>
          </p:nvPr>
        </p:nvGraphicFramePr>
        <p:xfrm>
          <a:off x="683568" y="5218663"/>
          <a:ext cx="7738948" cy="1259840"/>
        </p:xfrm>
        <a:graphic>
          <a:graphicData uri="http://schemas.openxmlformats.org/drawingml/2006/table">
            <a:tbl>
              <a:tblPr rtl="1" firstRow="1" bandRow="1">
                <a:tableStyleId>{5C22544A-7EE6-4342-B048-85BDC9FD1C3A}</a:tableStyleId>
              </a:tblPr>
              <a:tblGrid>
                <a:gridCol w="1382840">
                  <a:extLst>
                    <a:ext uri="{9D8B030D-6E8A-4147-A177-3AD203B41FA5}">
                      <a16:colId xmlns:a16="http://schemas.microsoft.com/office/drawing/2014/main" val="779327337"/>
                    </a:ext>
                  </a:extLst>
                </a:gridCol>
                <a:gridCol w="2038614">
                  <a:extLst>
                    <a:ext uri="{9D8B030D-6E8A-4147-A177-3AD203B41FA5}">
                      <a16:colId xmlns:a16="http://schemas.microsoft.com/office/drawing/2014/main" val="3109252882"/>
                    </a:ext>
                  </a:extLst>
                </a:gridCol>
                <a:gridCol w="2642980">
                  <a:extLst>
                    <a:ext uri="{9D8B030D-6E8A-4147-A177-3AD203B41FA5}">
                      <a16:colId xmlns:a16="http://schemas.microsoft.com/office/drawing/2014/main" val="2416669952"/>
                    </a:ext>
                  </a:extLst>
                </a:gridCol>
                <a:gridCol w="1674514">
                  <a:extLst>
                    <a:ext uri="{9D8B030D-6E8A-4147-A177-3AD203B41FA5}">
                      <a16:colId xmlns:a16="http://schemas.microsoft.com/office/drawing/2014/main" val="3601355781"/>
                    </a:ext>
                  </a:extLst>
                </a:gridCol>
              </a:tblGrid>
              <a:tr h="370840">
                <a:tc>
                  <a:txBody>
                    <a:bodyPr/>
                    <a:lstStyle/>
                    <a:p>
                      <a:pPr algn="ctr" rtl="1"/>
                      <a:r>
                        <a:rPr lang="he-IL" sz="1400" dirty="0">
                          <a:solidFill>
                            <a:schemeClr val="tx1"/>
                          </a:solidFill>
                          <a:cs typeface="AlexandraH" pitchFamily="2" charset="-79"/>
                        </a:rPr>
                        <a:t>לישנא </a:t>
                      </a:r>
                      <a:r>
                        <a:rPr lang="he-IL" sz="1400" dirty="0" err="1">
                          <a:solidFill>
                            <a:schemeClr val="tx1"/>
                          </a:solidFill>
                          <a:cs typeface="AlexandraH" pitchFamily="2" charset="-79"/>
                        </a:rPr>
                        <a:t>בתרא</a:t>
                      </a:r>
                      <a:endParaRPr lang="he-IL" sz="1400" dirty="0">
                        <a:solidFill>
                          <a:schemeClr val="tx1"/>
                        </a:solidFill>
                        <a:cs typeface="AlexandraH"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chemeClr val="tx1"/>
                          </a:solidFill>
                        </a:rPr>
                        <a:t>לא קנה וחזר וקנה</a:t>
                      </a:r>
                    </a:p>
                    <a:p>
                      <a:pPr algn="ctr" rtl="1"/>
                      <a:r>
                        <a:rPr lang="he-IL" sz="1400" dirty="0">
                          <a:solidFill>
                            <a:schemeClr val="tx1"/>
                          </a:solidFill>
                        </a:rPr>
                        <a:t>(=אין לו כיוצא בהן וקנה)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chemeClr val="tx1"/>
                          </a:solidFill>
                        </a:rPr>
                        <a:t>יש לו וקנה</a:t>
                      </a:r>
                    </a:p>
                    <a:p>
                      <a:pPr algn="ctr" rtl="1"/>
                      <a:r>
                        <a:rPr lang="he-IL" sz="1400" dirty="0">
                          <a:solidFill>
                            <a:schemeClr val="tx1"/>
                          </a:solidFill>
                        </a:rPr>
                        <a:t>(=יש לו כיוצא בהן (מירושה) וקנה)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chemeClr val="tx1"/>
                          </a:solidFill>
                        </a:rPr>
                        <a:t>קנה וחזר וקנה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9907868"/>
                  </a:ext>
                </a:extLst>
              </a:tr>
              <a:tr h="370840">
                <a:tc>
                  <a:txBody>
                    <a:bodyPr/>
                    <a:lstStyle/>
                    <a:p>
                      <a:pPr algn="ctr" rtl="1"/>
                      <a:r>
                        <a:rPr lang="he-IL" sz="1400" dirty="0"/>
                        <a:t>רב </a:t>
                      </a:r>
                      <a:r>
                        <a:rPr lang="he-IL" sz="1400" dirty="0" err="1"/>
                        <a:t>הונא</a:t>
                      </a:r>
                      <a:endParaRPr lang="he-IL"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rgbClr val="0070C0"/>
                          </a:solidFill>
                        </a:rPr>
                        <a:t>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chemeClr val="tx1"/>
                          </a:solidFill>
                        </a:rPr>
                        <a:t>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kern="1200" dirty="0">
                          <a:solidFill>
                            <a:srgbClr val="0070C0"/>
                          </a:solidFill>
                          <a:latin typeface="+mn-lt"/>
                          <a:ea typeface="+mn-ea"/>
                          <a:cs typeface="+mn-cs"/>
                        </a:rPr>
                        <a:t>אין 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3453025"/>
                  </a:ext>
                </a:extLst>
              </a:tr>
              <a:tr h="370840">
                <a:tc>
                  <a:txBody>
                    <a:bodyPr/>
                    <a:lstStyle/>
                    <a:p>
                      <a:pPr algn="ctr" rtl="1"/>
                      <a:r>
                        <a:rPr lang="he-IL" sz="1400" dirty="0"/>
                        <a:t>רבי יוחנן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rgbClr val="0070C0"/>
                          </a:solidFill>
                        </a:rPr>
                        <a:t>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chemeClr val="tx1"/>
                          </a:solidFill>
                        </a:rPr>
                        <a:t>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kern="1200" dirty="0">
                          <a:solidFill>
                            <a:srgbClr val="0070C0"/>
                          </a:solidFill>
                          <a:latin typeface="+mn-lt"/>
                          <a:ea typeface="+mn-ea"/>
                          <a:cs typeface="+mn-cs"/>
                        </a:rPr>
                        <a:t>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8278069"/>
                  </a:ext>
                </a:extLst>
              </a:tr>
            </a:tbl>
          </a:graphicData>
        </a:graphic>
      </p:graphicFrame>
    </p:spTree>
    <p:extLst>
      <p:ext uri="{BB962C8B-B14F-4D97-AF65-F5344CB8AC3E}">
        <p14:creationId xmlns:p14="http://schemas.microsoft.com/office/powerpoint/2010/main" val="816216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45D41-E35B-B317-F42F-68C1B307A73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FA78E52-0B94-1E57-9E35-BF4024AA0D0F}"/>
              </a:ext>
            </a:extLst>
          </p:cNvPr>
          <p:cNvSpPr txBox="1"/>
          <p:nvPr/>
        </p:nvSpPr>
        <p:spPr>
          <a:xfrm>
            <a:off x="-183540" y="35330"/>
            <a:ext cx="938580" cy="584775"/>
          </a:xfrm>
          <a:prstGeom prst="rect">
            <a:avLst/>
          </a:prstGeom>
          <a:noFill/>
        </p:spPr>
        <p:txBody>
          <a:bodyPr wrap="square" rtlCol="1">
            <a:spAutoFit/>
          </a:bodyPr>
          <a:lstStyle/>
          <a:p>
            <a:r>
              <a:rPr lang="he-IL" sz="1600" b="1" dirty="0">
                <a:solidFill>
                  <a:schemeClr val="bg1">
                    <a:lumMod val="50000"/>
                  </a:schemeClr>
                </a:solidFill>
              </a:rPr>
              <a:t>דף ס עמוד א</a:t>
            </a:r>
          </a:p>
        </p:txBody>
      </p:sp>
      <p:sp>
        <p:nvSpPr>
          <p:cNvPr id="7" name="TextBox 3">
            <a:extLst>
              <a:ext uri="{FF2B5EF4-FFF2-40B4-BE49-F238E27FC236}">
                <a16:creationId xmlns:a16="http://schemas.microsoft.com/office/drawing/2014/main" id="{BB8326BF-C65D-45AB-F801-C992325E9BFA}"/>
              </a:ext>
            </a:extLst>
          </p:cNvPr>
          <p:cNvSpPr txBox="1"/>
          <p:nvPr/>
        </p:nvSpPr>
        <p:spPr>
          <a:xfrm>
            <a:off x="505458" y="2593373"/>
            <a:ext cx="8243006" cy="4194161"/>
          </a:xfrm>
          <a:prstGeom prst="rect">
            <a:avLst/>
          </a:prstGeom>
          <a:noFill/>
        </p:spPr>
        <p:txBody>
          <a:bodyPr wrap="square" rtlCol="1">
            <a:spAutoFit/>
          </a:bodyPr>
          <a:lstStyle/>
          <a:p>
            <a:pPr>
              <a:lnSpc>
                <a:spcPct val="120000"/>
              </a:lnSpc>
            </a:pPr>
            <a:r>
              <a:rPr lang="he-IL" sz="1500" b="0" i="0" dirty="0">
                <a:solidFill>
                  <a:srgbClr val="000000"/>
                </a:solidFill>
                <a:effectLst/>
                <a:latin typeface="Arial" panose="020B0604020202020204" pitchFamily="34" charset="0"/>
              </a:rPr>
              <a:t>מיתיבי: </a:t>
            </a:r>
          </a:p>
          <a:p>
            <a:pPr>
              <a:lnSpc>
                <a:spcPct val="120000"/>
              </a:lnSpc>
            </a:pPr>
            <a:r>
              <a:rPr lang="he-IL" sz="1500" dirty="0">
                <a:solidFill>
                  <a:srgbClr val="F79646">
                    <a:lumMod val="50000"/>
                  </a:srgbClr>
                </a:solidFill>
              </a:rPr>
              <a:t>בנה בית חדש ואין לו כיוצא בו, קנה כלים חדשים ואין לו כיוצא בהם - צריך לברך, יש לו כיוצא בהם - אין צריך לברך, דברי </a:t>
            </a:r>
            <a:r>
              <a:rPr lang="he-IL" sz="1500" dirty="0" err="1">
                <a:solidFill>
                  <a:srgbClr val="F79646">
                    <a:lumMod val="50000"/>
                  </a:srgbClr>
                </a:solidFill>
              </a:rPr>
              <a:t>ר''מ</a:t>
            </a:r>
            <a:r>
              <a:rPr lang="he-IL" sz="1500" dirty="0">
                <a:solidFill>
                  <a:srgbClr val="F79646">
                    <a:lumMod val="50000"/>
                  </a:srgbClr>
                </a:solidFill>
              </a:rPr>
              <a:t>.  ר' יהודה אומר: בין כך ובין כך צריך לברך. </a:t>
            </a:r>
          </a:p>
          <a:p>
            <a:pPr>
              <a:lnSpc>
                <a:spcPct val="120000"/>
              </a:lnSpc>
            </a:pPr>
            <a:endParaRPr lang="he-IL" sz="1600" dirty="0">
              <a:solidFill>
                <a:srgbClr val="000000"/>
              </a:solidFill>
              <a:latin typeface="Arial" panose="020B0604020202020204" pitchFamily="34" charset="0"/>
            </a:endParaRPr>
          </a:p>
          <a:p>
            <a:pPr>
              <a:lnSpc>
                <a:spcPct val="120000"/>
              </a:lnSpc>
            </a:pPr>
            <a:endParaRPr lang="he-IL" sz="1600" b="0" i="0" dirty="0">
              <a:solidFill>
                <a:srgbClr val="000000"/>
              </a:solidFill>
              <a:effectLst/>
              <a:latin typeface="Arial" panose="020B0604020202020204" pitchFamily="34" charset="0"/>
            </a:endParaRPr>
          </a:p>
          <a:p>
            <a:pPr>
              <a:lnSpc>
                <a:spcPct val="120000"/>
              </a:lnSpc>
            </a:pPr>
            <a:endParaRPr lang="he-IL" sz="1600" dirty="0">
              <a:solidFill>
                <a:srgbClr val="000000"/>
              </a:solidFill>
              <a:latin typeface="Arial" panose="020B0604020202020204" pitchFamily="34" charset="0"/>
            </a:endParaRPr>
          </a:p>
          <a:p>
            <a:pPr>
              <a:lnSpc>
                <a:spcPct val="120000"/>
              </a:lnSpc>
            </a:pPr>
            <a:endParaRPr lang="he-IL" sz="1600" b="0" i="0" dirty="0">
              <a:solidFill>
                <a:srgbClr val="000000"/>
              </a:solidFill>
              <a:effectLst/>
              <a:latin typeface="Arial" panose="020B0604020202020204" pitchFamily="34" charset="0"/>
            </a:endParaRPr>
          </a:p>
          <a:p>
            <a:pPr>
              <a:lnSpc>
                <a:spcPct val="120000"/>
              </a:lnSpc>
            </a:pPr>
            <a:endParaRPr lang="he-IL" sz="400" dirty="0">
              <a:solidFill>
                <a:srgbClr val="000000"/>
              </a:solidFill>
              <a:latin typeface="Arial" panose="020B0604020202020204" pitchFamily="34" charset="0"/>
            </a:endParaRPr>
          </a:p>
          <a:p>
            <a:pPr>
              <a:lnSpc>
                <a:spcPct val="120000"/>
              </a:lnSpc>
            </a:pPr>
            <a:r>
              <a:rPr lang="he-IL" sz="1500" b="0" i="0" dirty="0" err="1">
                <a:solidFill>
                  <a:srgbClr val="000000"/>
                </a:solidFill>
                <a:effectLst/>
                <a:latin typeface="Arial" panose="020B0604020202020204" pitchFamily="34" charset="0"/>
              </a:rPr>
              <a:t>בשלמא</a:t>
            </a:r>
            <a:r>
              <a:rPr lang="he-IL" sz="1500" b="0" i="0" dirty="0">
                <a:solidFill>
                  <a:srgbClr val="000000"/>
                </a:solidFill>
                <a:effectLst/>
                <a:latin typeface="Arial" panose="020B0604020202020204" pitchFamily="34" charset="0"/>
              </a:rPr>
              <a:t> </a:t>
            </a:r>
            <a:r>
              <a:rPr lang="he-IL" sz="1500" b="0" i="0" dirty="0" err="1">
                <a:solidFill>
                  <a:srgbClr val="000000"/>
                </a:solidFill>
                <a:effectLst/>
                <a:latin typeface="Arial" panose="020B0604020202020204" pitchFamily="34" charset="0"/>
              </a:rPr>
              <a:t>ללישנא</a:t>
            </a:r>
            <a:r>
              <a:rPr lang="he-IL" sz="1500" b="0" i="0" dirty="0">
                <a:solidFill>
                  <a:srgbClr val="000000"/>
                </a:solidFill>
                <a:effectLst/>
                <a:latin typeface="Arial" panose="020B0604020202020204" pitchFamily="34" charset="0"/>
              </a:rPr>
              <a:t> קמא - רב </a:t>
            </a:r>
            <a:r>
              <a:rPr lang="he-IL" sz="1500" b="0" i="0" dirty="0" err="1">
                <a:solidFill>
                  <a:srgbClr val="000000"/>
                </a:solidFill>
                <a:effectLst/>
                <a:latin typeface="Arial" panose="020B0604020202020204" pitchFamily="34" charset="0"/>
              </a:rPr>
              <a:t>הונא</a:t>
            </a:r>
            <a:r>
              <a:rPr lang="he-IL" sz="1500" b="0" i="0" dirty="0">
                <a:solidFill>
                  <a:srgbClr val="000000"/>
                </a:solidFill>
                <a:effectLst/>
                <a:latin typeface="Arial" panose="020B0604020202020204" pitchFamily="34" charset="0"/>
              </a:rPr>
              <a:t> </a:t>
            </a:r>
            <a:r>
              <a:rPr lang="he-IL" sz="1500" b="0" i="0" dirty="0" err="1">
                <a:solidFill>
                  <a:srgbClr val="000000"/>
                </a:solidFill>
                <a:effectLst/>
                <a:latin typeface="Arial" panose="020B0604020202020204" pitchFamily="34" charset="0"/>
              </a:rPr>
              <a:t>כר''מ</a:t>
            </a:r>
            <a:r>
              <a:rPr lang="he-IL" sz="1500" b="0" i="0" dirty="0">
                <a:solidFill>
                  <a:srgbClr val="000000"/>
                </a:solidFill>
                <a:effectLst/>
                <a:latin typeface="Arial" panose="020B0604020202020204" pitchFamily="34" charset="0"/>
              </a:rPr>
              <a:t> ורבי יוחנן כרבי יהודה, </a:t>
            </a:r>
          </a:p>
          <a:p>
            <a:pPr>
              <a:lnSpc>
                <a:spcPct val="120000"/>
              </a:lnSpc>
            </a:pPr>
            <a:r>
              <a:rPr lang="he-IL" sz="1500" b="0" i="0" dirty="0">
                <a:solidFill>
                  <a:srgbClr val="000000"/>
                </a:solidFill>
                <a:effectLst/>
                <a:latin typeface="Arial" panose="020B0604020202020204" pitchFamily="34" charset="0"/>
              </a:rPr>
              <a:t>אלא </a:t>
            </a:r>
            <a:r>
              <a:rPr lang="he-IL" sz="1500" b="0" i="0" dirty="0" err="1">
                <a:solidFill>
                  <a:srgbClr val="000000"/>
                </a:solidFill>
                <a:effectLst/>
                <a:latin typeface="Arial" panose="020B0604020202020204" pitchFamily="34" charset="0"/>
              </a:rPr>
              <a:t>ללישנא</a:t>
            </a:r>
            <a:r>
              <a:rPr lang="he-IL" sz="1500" b="0" i="0" dirty="0">
                <a:solidFill>
                  <a:srgbClr val="000000"/>
                </a:solidFill>
                <a:effectLst/>
                <a:latin typeface="Arial" panose="020B0604020202020204" pitchFamily="34" charset="0"/>
              </a:rPr>
              <a:t> </a:t>
            </a:r>
            <a:r>
              <a:rPr lang="he-IL" sz="1500" b="0" i="0" dirty="0" err="1">
                <a:solidFill>
                  <a:srgbClr val="000000"/>
                </a:solidFill>
                <a:effectLst/>
                <a:latin typeface="Arial" panose="020B0604020202020204" pitchFamily="34" charset="0"/>
              </a:rPr>
              <a:t>בתרא</a:t>
            </a:r>
            <a:r>
              <a:rPr lang="he-IL" sz="1500" b="0" i="0" dirty="0">
                <a:solidFill>
                  <a:srgbClr val="000000"/>
                </a:solidFill>
                <a:effectLst/>
                <a:latin typeface="Arial" panose="020B0604020202020204" pitchFamily="34" charset="0"/>
              </a:rPr>
              <a:t> - </a:t>
            </a:r>
            <a:r>
              <a:rPr lang="he-IL" sz="1500" b="0" i="0" dirty="0" err="1">
                <a:solidFill>
                  <a:srgbClr val="000000"/>
                </a:solidFill>
                <a:effectLst/>
                <a:latin typeface="Arial" panose="020B0604020202020204" pitchFamily="34" charset="0"/>
              </a:rPr>
              <a:t>בשלמא</a:t>
            </a:r>
            <a:r>
              <a:rPr lang="he-IL" sz="1500" b="0" i="0" dirty="0">
                <a:solidFill>
                  <a:srgbClr val="000000"/>
                </a:solidFill>
                <a:effectLst/>
                <a:latin typeface="Arial" panose="020B0604020202020204" pitchFamily="34" charset="0"/>
              </a:rPr>
              <a:t> רב </a:t>
            </a:r>
            <a:r>
              <a:rPr lang="he-IL" sz="1500" b="0" i="0" dirty="0" err="1">
                <a:solidFill>
                  <a:srgbClr val="000000"/>
                </a:solidFill>
                <a:effectLst/>
                <a:latin typeface="Arial" panose="020B0604020202020204" pitchFamily="34" charset="0"/>
              </a:rPr>
              <a:t>הונא</a:t>
            </a:r>
            <a:r>
              <a:rPr lang="he-IL" sz="1500" b="0" i="0" dirty="0">
                <a:solidFill>
                  <a:srgbClr val="000000"/>
                </a:solidFill>
                <a:effectLst/>
                <a:latin typeface="Arial" panose="020B0604020202020204" pitchFamily="34" charset="0"/>
              </a:rPr>
              <a:t> כרבי יהודה, אלא רבי יוחנן </a:t>
            </a:r>
            <a:r>
              <a:rPr lang="he-IL" sz="1500" b="0" i="0" dirty="0" err="1">
                <a:solidFill>
                  <a:srgbClr val="000000"/>
                </a:solidFill>
                <a:effectLst/>
                <a:latin typeface="Arial" panose="020B0604020202020204" pitchFamily="34" charset="0"/>
              </a:rPr>
              <a:t>דאמר</a:t>
            </a:r>
            <a:r>
              <a:rPr lang="he-IL" sz="1500" b="0" i="0" dirty="0">
                <a:solidFill>
                  <a:srgbClr val="000000"/>
                </a:solidFill>
                <a:effectLst/>
                <a:latin typeface="Arial" panose="020B0604020202020204" pitchFamily="34" charset="0"/>
              </a:rPr>
              <a:t> כמאן? לא </a:t>
            </a:r>
            <a:r>
              <a:rPr lang="he-IL" sz="1500" b="0" i="0" dirty="0" err="1">
                <a:solidFill>
                  <a:srgbClr val="000000"/>
                </a:solidFill>
                <a:effectLst/>
                <a:latin typeface="Arial" panose="020B0604020202020204" pitchFamily="34" charset="0"/>
              </a:rPr>
              <a:t>כר''מ</a:t>
            </a:r>
            <a:r>
              <a:rPr lang="he-IL" sz="1500" b="0" i="0" dirty="0">
                <a:solidFill>
                  <a:srgbClr val="000000"/>
                </a:solidFill>
                <a:effectLst/>
                <a:latin typeface="Arial" panose="020B0604020202020204" pitchFamily="34" charset="0"/>
              </a:rPr>
              <a:t> ולא כרבי יהודה! </a:t>
            </a:r>
          </a:p>
          <a:p>
            <a:pPr>
              <a:lnSpc>
                <a:spcPct val="120000"/>
              </a:lnSpc>
            </a:pPr>
            <a:endParaRPr lang="he-IL" sz="1050" b="0" i="0" dirty="0">
              <a:solidFill>
                <a:srgbClr val="000000"/>
              </a:solidFill>
              <a:effectLst/>
              <a:latin typeface="Arial" panose="020B0604020202020204" pitchFamily="34" charset="0"/>
            </a:endParaRPr>
          </a:p>
          <a:p>
            <a:pPr>
              <a:lnSpc>
                <a:spcPct val="120000"/>
              </a:lnSpc>
            </a:pPr>
            <a:r>
              <a:rPr lang="he-IL" sz="1500" b="0" i="0" dirty="0">
                <a:solidFill>
                  <a:srgbClr val="000000"/>
                </a:solidFill>
                <a:effectLst/>
                <a:latin typeface="Arial" panose="020B0604020202020204" pitchFamily="34" charset="0"/>
              </a:rPr>
              <a:t>אמר לך רבי יוחנן: הוא הדין </a:t>
            </a:r>
            <a:r>
              <a:rPr lang="he-IL" sz="1500" b="0" i="0" dirty="0" err="1">
                <a:solidFill>
                  <a:srgbClr val="000000"/>
                </a:solidFill>
                <a:effectLst/>
                <a:latin typeface="Arial" panose="020B0604020202020204" pitchFamily="34" charset="0"/>
              </a:rPr>
              <a:t>דלרבי</a:t>
            </a:r>
            <a:r>
              <a:rPr lang="he-IL" sz="1500" b="0" i="0" dirty="0">
                <a:solidFill>
                  <a:srgbClr val="000000"/>
                </a:solidFill>
                <a:effectLst/>
                <a:latin typeface="Arial" panose="020B0604020202020204" pitchFamily="34" charset="0"/>
              </a:rPr>
              <a:t> יהודה קנה וחזר וקנה נמי צריך לברך, והא </a:t>
            </a:r>
            <a:r>
              <a:rPr lang="he-IL" sz="1500" b="0" i="0" dirty="0" err="1">
                <a:solidFill>
                  <a:srgbClr val="000000"/>
                </a:solidFill>
                <a:effectLst/>
                <a:latin typeface="Arial" panose="020B0604020202020204" pitchFamily="34" charset="0"/>
              </a:rPr>
              <a:t>דקא</a:t>
            </a:r>
            <a:r>
              <a:rPr lang="he-IL" sz="1500" b="0" i="0" dirty="0">
                <a:solidFill>
                  <a:srgbClr val="000000"/>
                </a:solidFill>
                <a:effectLst/>
                <a:latin typeface="Arial" panose="020B0604020202020204" pitchFamily="34" charset="0"/>
              </a:rPr>
              <a:t> </a:t>
            </a:r>
            <a:r>
              <a:rPr lang="he-IL" sz="1500" b="0" i="0" dirty="0" err="1">
                <a:solidFill>
                  <a:srgbClr val="000000"/>
                </a:solidFill>
                <a:effectLst/>
                <a:latin typeface="Arial" panose="020B0604020202020204" pitchFamily="34" charset="0"/>
              </a:rPr>
              <a:t>מיפלגי</a:t>
            </a:r>
            <a:r>
              <a:rPr lang="he-IL" sz="1500" b="0" i="0" dirty="0">
                <a:solidFill>
                  <a:srgbClr val="000000"/>
                </a:solidFill>
                <a:effectLst/>
                <a:latin typeface="Arial" panose="020B0604020202020204" pitchFamily="34" charset="0"/>
              </a:rPr>
              <a:t> ביש לו וקנה להודיעך </a:t>
            </a:r>
            <a:r>
              <a:rPr lang="he-IL" sz="1500" b="0" i="0" dirty="0" err="1">
                <a:solidFill>
                  <a:srgbClr val="000000"/>
                </a:solidFill>
                <a:effectLst/>
                <a:latin typeface="Arial" panose="020B0604020202020204" pitchFamily="34" charset="0"/>
              </a:rPr>
              <a:t>כחו</a:t>
            </a:r>
            <a:r>
              <a:rPr lang="he-IL" sz="1500" b="0" i="0" dirty="0">
                <a:solidFill>
                  <a:srgbClr val="000000"/>
                </a:solidFill>
                <a:effectLst/>
                <a:latin typeface="Arial" panose="020B0604020202020204" pitchFamily="34" charset="0"/>
              </a:rPr>
              <a:t> </a:t>
            </a:r>
            <a:r>
              <a:rPr lang="he-IL" sz="1500" b="0" i="0" dirty="0" err="1">
                <a:solidFill>
                  <a:srgbClr val="000000"/>
                </a:solidFill>
                <a:effectLst/>
                <a:latin typeface="Arial" panose="020B0604020202020204" pitchFamily="34" charset="0"/>
              </a:rPr>
              <a:t>דר''מ</a:t>
            </a:r>
            <a:r>
              <a:rPr lang="he-IL" sz="1500" b="0" i="0" dirty="0">
                <a:solidFill>
                  <a:srgbClr val="000000"/>
                </a:solidFill>
                <a:effectLst/>
                <a:latin typeface="Arial" panose="020B0604020202020204" pitchFamily="34" charset="0"/>
              </a:rPr>
              <a:t> </a:t>
            </a:r>
            <a:r>
              <a:rPr lang="he-IL" sz="1500" b="0" i="0" dirty="0" err="1">
                <a:solidFill>
                  <a:srgbClr val="000000"/>
                </a:solidFill>
                <a:effectLst/>
                <a:latin typeface="Arial" panose="020B0604020202020204" pitchFamily="34" charset="0"/>
              </a:rPr>
              <a:t>דאפי</a:t>
            </a:r>
            <a:r>
              <a:rPr lang="he-IL" sz="1500" b="0" i="0" dirty="0">
                <a:solidFill>
                  <a:srgbClr val="000000"/>
                </a:solidFill>
                <a:effectLst/>
                <a:latin typeface="Arial" panose="020B0604020202020204" pitchFamily="34" charset="0"/>
              </a:rPr>
              <a:t>' קנה ויש לו אין צריך לברך וכל שכן קנה וחזר וקנה דאין צריך לברך.</a:t>
            </a:r>
          </a:p>
          <a:p>
            <a:pPr>
              <a:lnSpc>
                <a:spcPct val="120000"/>
              </a:lnSpc>
            </a:pPr>
            <a:endParaRPr lang="he-IL" sz="1000" b="0" i="0" dirty="0">
              <a:solidFill>
                <a:srgbClr val="000000"/>
              </a:solidFill>
              <a:effectLst/>
              <a:latin typeface="Arial" panose="020B0604020202020204" pitchFamily="34" charset="0"/>
            </a:endParaRPr>
          </a:p>
          <a:p>
            <a:pPr>
              <a:lnSpc>
                <a:spcPct val="120000"/>
              </a:lnSpc>
            </a:pPr>
            <a:r>
              <a:rPr lang="he-IL" sz="1500" b="0" i="0" dirty="0" err="1">
                <a:solidFill>
                  <a:srgbClr val="000000"/>
                </a:solidFill>
                <a:effectLst/>
                <a:latin typeface="Arial" panose="020B0604020202020204" pitchFamily="34" charset="0"/>
              </a:rPr>
              <a:t>וליפלגו</a:t>
            </a:r>
            <a:r>
              <a:rPr lang="he-IL" sz="1500" b="0" i="0" dirty="0">
                <a:solidFill>
                  <a:srgbClr val="000000"/>
                </a:solidFill>
                <a:effectLst/>
                <a:latin typeface="Arial" panose="020B0604020202020204" pitchFamily="34" charset="0"/>
              </a:rPr>
              <a:t> בקנה וחזר וקנה דאין צריך לברך להודיעך </a:t>
            </a:r>
            <a:r>
              <a:rPr lang="he-IL" sz="1500" b="0" i="0" dirty="0" err="1">
                <a:solidFill>
                  <a:srgbClr val="000000"/>
                </a:solidFill>
                <a:effectLst/>
                <a:latin typeface="Arial" panose="020B0604020202020204" pitchFamily="34" charset="0"/>
              </a:rPr>
              <a:t>כחו</a:t>
            </a:r>
            <a:r>
              <a:rPr lang="he-IL" sz="1500" b="0" i="0" dirty="0">
                <a:solidFill>
                  <a:srgbClr val="000000"/>
                </a:solidFill>
                <a:effectLst/>
                <a:latin typeface="Arial" panose="020B0604020202020204" pitchFamily="34" charset="0"/>
              </a:rPr>
              <a:t> דר' יהודה! </a:t>
            </a:r>
          </a:p>
          <a:p>
            <a:pPr>
              <a:lnSpc>
                <a:spcPct val="120000"/>
              </a:lnSpc>
            </a:pPr>
            <a:r>
              <a:rPr lang="he-IL" sz="1500" b="0" i="0" dirty="0" err="1">
                <a:solidFill>
                  <a:srgbClr val="000000"/>
                </a:solidFill>
                <a:effectLst/>
                <a:latin typeface="Arial" panose="020B0604020202020204" pitchFamily="34" charset="0"/>
              </a:rPr>
              <a:t>כח</a:t>
            </a:r>
            <a:r>
              <a:rPr lang="he-IL" sz="1500" b="0" i="0" dirty="0">
                <a:solidFill>
                  <a:srgbClr val="000000"/>
                </a:solidFill>
                <a:effectLst/>
                <a:latin typeface="Arial" panose="020B0604020202020204" pitchFamily="34" charset="0"/>
              </a:rPr>
              <a:t> </a:t>
            </a:r>
            <a:r>
              <a:rPr lang="he-IL" sz="1500" b="0" i="0" dirty="0" err="1">
                <a:solidFill>
                  <a:srgbClr val="000000"/>
                </a:solidFill>
                <a:effectLst/>
                <a:latin typeface="Arial" panose="020B0604020202020204" pitchFamily="34" charset="0"/>
              </a:rPr>
              <a:t>דהתירא</a:t>
            </a:r>
            <a:r>
              <a:rPr lang="he-IL" sz="1500" b="0" i="0" dirty="0">
                <a:solidFill>
                  <a:srgbClr val="000000"/>
                </a:solidFill>
                <a:effectLst/>
                <a:latin typeface="Arial" panose="020B0604020202020204" pitchFamily="34" charset="0"/>
              </a:rPr>
              <a:t> עדיף ליה.</a:t>
            </a:r>
            <a:endParaRPr lang="he-IL" sz="1500" dirty="0">
              <a:solidFill>
                <a:srgbClr val="000000"/>
              </a:solidFill>
              <a:latin typeface="Arial" panose="020B0604020202020204" pitchFamily="34" charset="0"/>
            </a:endParaRPr>
          </a:p>
        </p:txBody>
      </p:sp>
      <p:graphicFrame>
        <p:nvGraphicFramePr>
          <p:cNvPr id="8" name="טבלה 7">
            <a:extLst>
              <a:ext uri="{FF2B5EF4-FFF2-40B4-BE49-F238E27FC236}">
                <a16:creationId xmlns:a16="http://schemas.microsoft.com/office/drawing/2014/main" id="{B631AFF6-F0C4-DDC6-1DA5-72C95CD4649B}"/>
              </a:ext>
            </a:extLst>
          </p:cNvPr>
          <p:cNvGraphicFramePr>
            <a:graphicFrameLocks noGrp="1"/>
          </p:cNvGraphicFramePr>
          <p:nvPr/>
        </p:nvGraphicFramePr>
        <p:xfrm>
          <a:off x="937508" y="133410"/>
          <a:ext cx="7738948" cy="914400"/>
        </p:xfrm>
        <a:graphic>
          <a:graphicData uri="http://schemas.openxmlformats.org/drawingml/2006/table">
            <a:tbl>
              <a:tblPr rtl="1" firstRow="1" bandRow="1">
                <a:tableStyleId>{5C22544A-7EE6-4342-B048-85BDC9FD1C3A}</a:tableStyleId>
              </a:tblPr>
              <a:tblGrid>
                <a:gridCol w="1428278">
                  <a:extLst>
                    <a:ext uri="{9D8B030D-6E8A-4147-A177-3AD203B41FA5}">
                      <a16:colId xmlns:a16="http://schemas.microsoft.com/office/drawing/2014/main" val="779327337"/>
                    </a:ext>
                  </a:extLst>
                </a:gridCol>
                <a:gridCol w="1993176">
                  <a:extLst>
                    <a:ext uri="{9D8B030D-6E8A-4147-A177-3AD203B41FA5}">
                      <a16:colId xmlns:a16="http://schemas.microsoft.com/office/drawing/2014/main" val="3109252882"/>
                    </a:ext>
                  </a:extLst>
                </a:gridCol>
                <a:gridCol w="2592646">
                  <a:extLst>
                    <a:ext uri="{9D8B030D-6E8A-4147-A177-3AD203B41FA5}">
                      <a16:colId xmlns:a16="http://schemas.microsoft.com/office/drawing/2014/main" val="2416669952"/>
                    </a:ext>
                  </a:extLst>
                </a:gridCol>
                <a:gridCol w="1724848">
                  <a:extLst>
                    <a:ext uri="{9D8B030D-6E8A-4147-A177-3AD203B41FA5}">
                      <a16:colId xmlns:a16="http://schemas.microsoft.com/office/drawing/2014/main" val="3601355781"/>
                    </a:ext>
                  </a:extLst>
                </a:gridCol>
              </a:tblGrid>
              <a:tr h="282439">
                <a:tc>
                  <a:txBody>
                    <a:bodyPr/>
                    <a:lstStyle/>
                    <a:p>
                      <a:pPr algn="ctr" rtl="1"/>
                      <a:r>
                        <a:rPr lang="he-IL" sz="1400" dirty="0">
                          <a:solidFill>
                            <a:schemeClr val="tx1"/>
                          </a:solidFill>
                          <a:cs typeface="AlexandraH" pitchFamily="2" charset="-79"/>
                        </a:rPr>
                        <a:t>לישנא קמא</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chemeClr val="tx1"/>
                          </a:solidFill>
                        </a:rPr>
                        <a:t>אין לו כיוצא בהן וקנה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chemeClr val="tx1"/>
                          </a:solidFill>
                        </a:rPr>
                        <a:t>יש לו כיוצא בהן (מירושה) וקנה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chemeClr val="tx1"/>
                          </a:solidFill>
                        </a:rPr>
                        <a:t>קנה וחזר וקנה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9907868"/>
                  </a:ext>
                </a:extLst>
              </a:tr>
              <a:tr h="282439">
                <a:tc>
                  <a:txBody>
                    <a:bodyPr/>
                    <a:lstStyle/>
                    <a:p>
                      <a:pPr algn="ctr" rtl="1"/>
                      <a:r>
                        <a:rPr lang="he-IL" sz="1400" dirty="0"/>
                        <a:t>רב </a:t>
                      </a:r>
                      <a:r>
                        <a:rPr lang="he-IL" sz="1400" dirty="0" err="1"/>
                        <a:t>הונא</a:t>
                      </a:r>
                      <a:endParaRPr lang="he-IL"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rgbClr val="0070C0"/>
                          </a:solidFill>
                        </a:rPr>
                        <a:t>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rgbClr val="0070C0"/>
                          </a:solidFill>
                        </a:rPr>
                        <a:t>אין 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t>אין 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3453025"/>
                  </a:ext>
                </a:extLst>
              </a:tr>
              <a:tr h="282439">
                <a:tc>
                  <a:txBody>
                    <a:bodyPr/>
                    <a:lstStyle/>
                    <a:p>
                      <a:pPr algn="ctr" rtl="1"/>
                      <a:r>
                        <a:rPr lang="he-IL" sz="1400" dirty="0"/>
                        <a:t>רבי יוחנן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rgbClr val="0070C0"/>
                          </a:solidFill>
                        </a:rPr>
                        <a:t>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rgbClr val="0070C0"/>
                          </a:solidFill>
                        </a:rPr>
                        <a:t>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t>אין 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8278069"/>
                  </a:ext>
                </a:extLst>
              </a:tr>
            </a:tbl>
          </a:graphicData>
        </a:graphic>
      </p:graphicFrame>
      <p:graphicFrame>
        <p:nvGraphicFramePr>
          <p:cNvPr id="9" name="טבלה 8">
            <a:extLst>
              <a:ext uri="{FF2B5EF4-FFF2-40B4-BE49-F238E27FC236}">
                <a16:creationId xmlns:a16="http://schemas.microsoft.com/office/drawing/2014/main" id="{2EAE9105-EC56-A86F-E4F0-D0B0F29560B7}"/>
              </a:ext>
            </a:extLst>
          </p:cNvPr>
          <p:cNvGraphicFramePr>
            <a:graphicFrameLocks noGrp="1"/>
          </p:cNvGraphicFramePr>
          <p:nvPr/>
        </p:nvGraphicFramePr>
        <p:xfrm>
          <a:off x="937508" y="1268760"/>
          <a:ext cx="7738948" cy="1127760"/>
        </p:xfrm>
        <a:graphic>
          <a:graphicData uri="http://schemas.openxmlformats.org/drawingml/2006/table">
            <a:tbl>
              <a:tblPr rtl="1" firstRow="1" bandRow="1">
                <a:tableStyleId>{5C22544A-7EE6-4342-B048-85BDC9FD1C3A}</a:tableStyleId>
              </a:tblPr>
              <a:tblGrid>
                <a:gridCol w="1382840">
                  <a:extLst>
                    <a:ext uri="{9D8B030D-6E8A-4147-A177-3AD203B41FA5}">
                      <a16:colId xmlns:a16="http://schemas.microsoft.com/office/drawing/2014/main" val="779327337"/>
                    </a:ext>
                  </a:extLst>
                </a:gridCol>
                <a:gridCol w="2038614">
                  <a:extLst>
                    <a:ext uri="{9D8B030D-6E8A-4147-A177-3AD203B41FA5}">
                      <a16:colId xmlns:a16="http://schemas.microsoft.com/office/drawing/2014/main" val="3109252882"/>
                    </a:ext>
                  </a:extLst>
                </a:gridCol>
                <a:gridCol w="2642980">
                  <a:extLst>
                    <a:ext uri="{9D8B030D-6E8A-4147-A177-3AD203B41FA5}">
                      <a16:colId xmlns:a16="http://schemas.microsoft.com/office/drawing/2014/main" val="2416669952"/>
                    </a:ext>
                  </a:extLst>
                </a:gridCol>
                <a:gridCol w="1674514">
                  <a:extLst>
                    <a:ext uri="{9D8B030D-6E8A-4147-A177-3AD203B41FA5}">
                      <a16:colId xmlns:a16="http://schemas.microsoft.com/office/drawing/2014/main" val="3601355781"/>
                    </a:ext>
                  </a:extLst>
                </a:gridCol>
              </a:tblGrid>
              <a:tr h="471591">
                <a:tc>
                  <a:txBody>
                    <a:bodyPr/>
                    <a:lstStyle/>
                    <a:p>
                      <a:pPr algn="ctr" rtl="1"/>
                      <a:r>
                        <a:rPr lang="he-IL" sz="1400" dirty="0">
                          <a:solidFill>
                            <a:schemeClr val="tx1"/>
                          </a:solidFill>
                          <a:cs typeface="AlexandraH" pitchFamily="2" charset="-79"/>
                        </a:rPr>
                        <a:t>לישנא </a:t>
                      </a:r>
                      <a:r>
                        <a:rPr lang="he-IL" sz="1400" dirty="0" err="1">
                          <a:solidFill>
                            <a:schemeClr val="tx1"/>
                          </a:solidFill>
                          <a:cs typeface="AlexandraH" pitchFamily="2" charset="-79"/>
                        </a:rPr>
                        <a:t>בתרא</a:t>
                      </a:r>
                      <a:endParaRPr lang="he-IL" sz="1400" dirty="0">
                        <a:solidFill>
                          <a:schemeClr val="tx1"/>
                        </a:solidFill>
                        <a:cs typeface="AlexandraH"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chemeClr val="tx1"/>
                          </a:solidFill>
                        </a:rPr>
                        <a:t>לא קנה וחזר וקנה</a:t>
                      </a:r>
                    </a:p>
                    <a:p>
                      <a:pPr algn="ctr" rtl="1"/>
                      <a:r>
                        <a:rPr lang="he-IL" sz="1400" dirty="0">
                          <a:solidFill>
                            <a:schemeClr val="tx1"/>
                          </a:solidFill>
                        </a:rPr>
                        <a:t>(=אין לו כיוצא בהן וקנה)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chemeClr val="tx1"/>
                          </a:solidFill>
                        </a:rPr>
                        <a:t>יש לו וקנה</a:t>
                      </a:r>
                    </a:p>
                    <a:p>
                      <a:pPr algn="ctr" rtl="1"/>
                      <a:r>
                        <a:rPr lang="he-IL" sz="1400" dirty="0">
                          <a:solidFill>
                            <a:schemeClr val="tx1"/>
                          </a:solidFill>
                        </a:rPr>
                        <a:t>(=יש לו כיוצא בהן (מירושה) וקנה)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chemeClr val="tx1"/>
                          </a:solidFill>
                        </a:rPr>
                        <a:t>קנה וחזר וקנה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9907868"/>
                  </a:ext>
                </a:extLst>
              </a:tr>
              <a:tr h="277723">
                <a:tc>
                  <a:txBody>
                    <a:bodyPr/>
                    <a:lstStyle/>
                    <a:p>
                      <a:pPr algn="ctr" rtl="1"/>
                      <a:r>
                        <a:rPr lang="he-IL" sz="1400" dirty="0"/>
                        <a:t>רב </a:t>
                      </a:r>
                      <a:r>
                        <a:rPr lang="he-IL" sz="1400" dirty="0" err="1"/>
                        <a:t>הונא</a:t>
                      </a:r>
                      <a:endParaRPr lang="he-IL"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rgbClr val="0070C0"/>
                          </a:solidFill>
                        </a:rPr>
                        <a:t>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chemeClr val="tx1"/>
                          </a:solidFill>
                        </a:rPr>
                        <a:t>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kern="1200" dirty="0">
                          <a:solidFill>
                            <a:srgbClr val="0070C0"/>
                          </a:solidFill>
                          <a:latin typeface="+mn-lt"/>
                          <a:ea typeface="+mn-ea"/>
                          <a:cs typeface="+mn-cs"/>
                        </a:rPr>
                        <a:t>אין 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3453025"/>
                  </a:ext>
                </a:extLst>
              </a:tr>
              <a:tr h="277723">
                <a:tc>
                  <a:txBody>
                    <a:bodyPr/>
                    <a:lstStyle/>
                    <a:p>
                      <a:pPr algn="ctr" rtl="1"/>
                      <a:r>
                        <a:rPr lang="he-IL" sz="1400" dirty="0"/>
                        <a:t>רבי יוחנן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rgbClr val="0070C0"/>
                          </a:solidFill>
                        </a:rPr>
                        <a:t>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chemeClr val="tx1"/>
                          </a:solidFill>
                        </a:rPr>
                        <a:t>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kern="1200" dirty="0">
                          <a:solidFill>
                            <a:srgbClr val="0070C0"/>
                          </a:solidFill>
                          <a:latin typeface="+mn-lt"/>
                          <a:ea typeface="+mn-ea"/>
                          <a:cs typeface="+mn-cs"/>
                        </a:rPr>
                        <a:t>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8278069"/>
                  </a:ext>
                </a:extLst>
              </a:tr>
            </a:tbl>
          </a:graphicData>
        </a:graphic>
      </p:graphicFrame>
      <p:graphicFrame>
        <p:nvGraphicFramePr>
          <p:cNvPr id="2" name="טבלה 1">
            <a:extLst>
              <a:ext uri="{FF2B5EF4-FFF2-40B4-BE49-F238E27FC236}">
                <a16:creationId xmlns:a16="http://schemas.microsoft.com/office/drawing/2014/main" id="{4B658099-2C25-CA5E-D510-16D09BD7793A}"/>
              </a:ext>
            </a:extLst>
          </p:cNvPr>
          <p:cNvGraphicFramePr>
            <a:graphicFrameLocks noGrp="1"/>
          </p:cNvGraphicFramePr>
          <p:nvPr/>
        </p:nvGraphicFramePr>
        <p:xfrm>
          <a:off x="937508" y="3553847"/>
          <a:ext cx="7738948" cy="922272"/>
        </p:xfrm>
        <a:graphic>
          <a:graphicData uri="http://schemas.openxmlformats.org/drawingml/2006/table">
            <a:tbl>
              <a:tblPr rtl="1" firstRow="1" bandRow="1">
                <a:tableStyleId>{5C22544A-7EE6-4342-B048-85BDC9FD1C3A}</a:tableStyleId>
              </a:tblPr>
              <a:tblGrid>
                <a:gridCol w="1382840">
                  <a:extLst>
                    <a:ext uri="{9D8B030D-6E8A-4147-A177-3AD203B41FA5}">
                      <a16:colId xmlns:a16="http://schemas.microsoft.com/office/drawing/2014/main" val="779327337"/>
                    </a:ext>
                  </a:extLst>
                </a:gridCol>
                <a:gridCol w="2038614">
                  <a:extLst>
                    <a:ext uri="{9D8B030D-6E8A-4147-A177-3AD203B41FA5}">
                      <a16:colId xmlns:a16="http://schemas.microsoft.com/office/drawing/2014/main" val="3109252882"/>
                    </a:ext>
                  </a:extLst>
                </a:gridCol>
                <a:gridCol w="2642980">
                  <a:extLst>
                    <a:ext uri="{9D8B030D-6E8A-4147-A177-3AD203B41FA5}">
                      <a16:colId xmlns:a16="http://schemas.microsoft.com/office/drawing/2014/main" val="2416669952"/>
                    </a:ext>
                  </a:extLst>
                </a:gridCol>
                <a:gridCol w="1674514">
                  <a:extLst>
                    <a:ext uri="{9D8B030D-6E8A-4147-A177-3AD203B41FA5}">
                      <a16:colId xmlns:a16="http://schemas.microsoft.com/office/drawing/2014/main" val="3601355781"/>
                    </a:ext>
                  </a:extLst>
                </a:gridCol>
              </a:tblGrid>
              <a:tr h="312672">
                <a:tc>
                  <a:txBody>
                    <a:bodyPr/>
                    <a:lstStyle/>
                    <a:p>
                      <a:pPr algn="ctr" rtl="1"/>
                      <a:r>
                        <a:rPr lang="he-IL" sz="1400" dirty="0">
                          <a:solidFill>
                            <a:schemeClr val="tx1"/>
                          </a:solidFill>
                          <a:cs typeface="AlexandraH" pitchFamily="2" charset="-79"/>
                        </a:rPr>
                        <a:t>לישנא </a:t>
                      </a:r>
                      <a:r>
                        <a:rPr lang="he-IL" sz="1400" dirty="0" err="1">
                          <a:solidFill>
                            <a:schemeClr val="tx1"/>
                          </a:solidFill>
                          <a:cs typeface="AlexandraH" pitchFamily="2" charset="-79"/>
                        </a:rPr>
                        <a:t>בתרא</a:t>
                      </a:r>
                      <a:endParaRPr lang="he-IL" sz="1400" dirty="0">
                        <a:solidFill>
                          <a:schemeClr val="tx1"/>
                        </a:solidFill>
                        <a:cs typeface="AlexandraH"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chemeClr val="tx1"/>
                          </a:solidFill>
                        </a:rPr>
                        <a:t>אין לו כיוצא בהן וקנה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chemeClr val="tx1"/>
                          </a:solidFill>
                        </a:rPr>
                        <a:t>יש לו כיוצא בהן (מירושה) וקנה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chemeClr val="tx1"/>
                          </a:solidFill>
                        </a:rPr>
                        <a:t>קנה וחזר וקנה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9907868"/>
                  </a:ext>
                </a:extLst>
              </a:tr>
              <a:tr h="251635">
                <a:tc>
                  <a:txBody>
                    <a:bodyPr/>
                    <a:lstStyle/>
                    <a:p>
                      <a:pPr algn="ctr" rtl="1"/>
                      <a:r>
                        <a:rPr lang="he-IL" sz="1400" dirty="0"/>
                        <a:t>רבי מאיר</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rgbClr val="0070C0"/>
                          </a:solidFill>
                        </a:rPr>
                        <a:t>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rgbClr val="0070C0"/>
                          </a:solidFill>
                        </a:rPr>
                        <a:t>אין 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kern="1200" dirty="0">
                          <a:solidFill>
                            <a:schemeClr val="tx1"/>
                          </a:solidFill>
                          <a:latin typeface="+mn-lt"/>
                          <a:ea typeface="+mn-ea"/>
                          <a:cs typeface="+mn-cs"/>
                        </a:rPr>
                        <a:t>אין 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3453025"/>
                  </a:ext>
                </a:extLst>
              </a:tr>
              <a:tr h="251635">
                <a:tc>
                  <a:txBody>
                    <a:bodyPr/>
                    <a:lstStyle/>
                    <a:p>
                      <a:pPr algn="ctr" rtl="1"/>
                      <a:r>
                        <a:rPr lang="he-IL" sz="1400" dirty="0"/>
                        <a:t>רבי יהודה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rgbClr val="0070C0"/>
                          </a:solidFill>
                        </a:rPr>
                        <a:t>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dirty="0">
                          <a:solidFill>
                            <a:srgbClr val="0070C0"/>
                          </a:solidFill>
                        </a:rPr>
                        <a:t>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he-IL" sz="1400" kern="1200" dirty="0">
                          <a:solidFill>
                            <a:schemeClr val="tx1"/>
                          </a:solidFill>
                          <a:latin typeface="+mn-lt"/>
                          <a:ea typeface="+mn-ea"/>
                          <a:cs typeface="+mn-cs"/>
                        </a:rPr>
                        <a:t>אין צריך לברך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8278069"/>
                  </a:ext>
                </a:extLst>
              </a:tr>
            </a:tbl>
          </a:graphicData>
        </a:graphic>
      </p:graphicFrame>
      <p:cxnSp>
        <p:nvCxnSpPr>
          <p:cNvPr id="6" name="מחבר ישר 5">
            <a:extLst>
              <a:ext uri="{FF2B5EF4-FFF2-40B4-BE49-F238E27FC236}">
                <a16:creationId xmlns:a16="http://schemas.microsoft.com/office/drawing/2014/main" id="{0F2A3CD5-F81C-E703-D11E-0A9C6A96BF6F}"/>
              </a:ext>
            </a:extLst>
          </p:cNvPr>
          <p:cNvCxnSpPr/>
          <p:nvPr/>
        </p:nvCxnSpPr>
        <p:spPr>
          <a:xfrm>
            <a:off x="2021657" y="4187532"/>
            <a:ext cx="288032" cy="36004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מחבר ישר 9">
            <a:extLst>
              <a:ext uri="{FF2B5EF4-FFF2-40B4-BE49-F238E27FC236}">
                <a16:creationId xmlns:a16="http://schemas.microsoft.com/office/drawing/2014/main" id="{AF2D0FAA-F470-A26E-E81C-8BCB02246ED0}"/>
              </a:ext>
            </a:extLst>
          </p:cNvPr>
          <p:cNvCxnSpPr>
            <a:cxnSpLocks/>
          </p:cNvCxnSpPr>
          <p:nvPr/>
        </p:nvCxnSpPr>
        <p:spPr>
          <a:xfrm flipH="1">
            <a:off x="1983205" y="4203755"/>
            <a:ext cx="326479" cy="36004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5784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8"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left)">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5541A-9B2C-CC46-D755-93C881A2C65B}"/>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E0A5CA57-67C9-2C35-6A64-AC3F8B9672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EA179463-5BF8-2DA8-B822-2EC4E69BF48A}"/>
              </a:ext>
            </a:extLst>
          </p:cNvPr>
          <p:cNvSpPr txBox="1"/>
          <p:nvPr/>
        </p:nvSpPr>
        <p:spPr>
          <a:xfrm>
            <a:off x="-250652" y="35330"/>
            <a:ext cx="1548736" cy="338554"/>
          </a:xfrm>
          <a:prstGeom prst="rect">
            <a:avLst/>
          </a:prstGeom>
          <a:noFill/>
        </p:spPr>
        <p:txBody>
          <a:bodyPr wrap="square" rtlCol="1">
            <a:spAutoFit/>
          </a:bodyPr>
          <a:lstStyle/>
          <a:p>
            <a:r>
              <a:rPr lang="he-IL" sz="1600" b="1" dirty="0">
                <a:solidFill>
                  <a:schemeClr val="bg1">
                    <a:lumMod val="50000"/>
                  </a:schemeClr>
                </a:solidFill>
              </a:rPr>
              <a:t>דף ס עמוד א</a:t>
            </a:r>
          </a:p>
        </p:txBody>
      </p:sp>
      <p:sp>
        <p:nvSpPr>
          <p:cNvPr id="7" name="TextBox 3">
            <a:extLst>
              <a:ext uri="{FF2B5EF4-FFF2-40B4-BE49-F238E27FC236}">
                <a16:creationId xmlns:a16="http://schemas.microsoft.com/office/drawing/2014/main" id="{84F1C443-FD7D-A054-77C9-1125FAC3D043}"/>
              </a:ext>
            </a:extLst>
          </p:cNvPr>
          <p:cNvSpPr txBox="1"/>
          <p:nvPr/>
        </p:nvSpPr>
        <p:spPr>
          <a:xfrm>
            <a:off x="475933" y="1712776"/>
            <a:ext cx="7916522" cy="3459665"/>
          </a:xfrm>
          <a:prstGeom prst="rect">
            <a:avLst/>
          </a:prstGeom>
          <a:noFill/>
        </p:spPr>
        <p:txBody>
          <a:bodyPr wrap="square" rtlCol="1">
            <a:spAutoFit/>
          </a:bodyPr>
          <a:lstStyle/>
          <a:p>
            <a:pPr>
              <a:lnSpc>
                <a:spcPct val="120000"/>
              </a:lnSpc>
            </a:pPr>
            <a:r>
              <a:rPr lang="he-IL" b="0" i="0" dirty="0">
                <a:solidFill>
                  <a:srgbClr val="000000"/>
                </a:solidFill>
                <a:effectLst/>
                <a:latin typeface="Arial" panose="020B0604020202020204" pitchFamily="34" charset="0"/>
              </a:rPr>
              <a:t>מברך על הרעה </a:t>
            </a:r>
            <a:r>
              <a:rPr lang="he-IL" b="0" i="0" dirty="0" err="1">
                <a:solidFill>
                  <a:srgbClr val="000000"/>
                </a:solidFill>
                <a:effectLst/>
                <a:latin typeface="Arial" panose="020B0604020202020204" pitchFamily="34" charset="0"/>
              </a:rPr>
              <a:t>כו</a:t>
            </a:r>
            <a:r>
              <a:rPr lang="he-IL" b="0" i="0" dirty="0">
                <a:solidFill>
                  <a:srgbClr val="000000"/>
                </a:solidFill>
                <a:effectLst/>
                <a:latin typeface="Arial" panose="020B0604020202020204" pitchFamily="34" charset="0"/>
              </a:rPr>
              <a:t>': </a:t>
            </a:r>
          </a:p>
          <a:p>
            <a:pPr>
              <a:lnSpc>
                <a:spcPct val="120000"/>
              </a:lnSpc>
            </a:pPr>
            <a:endParaRPr lang="he-IL" sz="200" b="0" i="0" dirty="0">
              <a:solidFill>
                <a:srgbClr val="000000"/>
              </a:solidFill>
              <a:effectLst/>
              <a:latin typeface="Arial" panose="020B0604020202020204" pitchFamily="34" charset="0"/>
            </a:endParaRPr>
          </a:p>
          <a:p>
            <a:pPr>
              <a:lnSpc>
                <a:spcPct val="120000"/>
              </a:lnSpc>
            </a:pPr>
            <a:r>
              <a:rPr lang="he-IL" b="0" i="0" dirty="0">
                <a:solidFill>
                  <a:srgbClr val="000000"/>
                </a:solidFill>
                <a:effectLst/>
                <a:latin typeface="Arial" panose="020B0604020202020204" pitchFamily="34" charset="0"/>
              </a:rPr>
              <a:t>היכי דמי? </a:t>
            </a:r>
          </a:p>
          <a:p>
            <a:pPr>
              <a:lnSpc>
                <a:spcPct val="120000"/>
              </a:lnSpc>
            </a:pPr>
            <a:r>
              <a:rPr lang="he-IL" b="0" i="0" dirty="0">
                <a:solidFill>
                  <a:srgbClr val="000000"/>
                </a:solidFill>
                <a:effectLst/>
                <a:latin typeface="Arial" panose="020B0604020202020204" pitchFamily="34" charset="0"/>
              </a:rPr>
              <a:t>כגון </a:t>
            </a:r>
            <a:r>
              <a:rPr lang="he-IL" b="0" i="0" dirty="0" err="1">
                <a:solidFill>
                  <a:srgbClr val="000000"/>
                </a:solidFill>
                <a:effectLst/>
                <a:latin typeface="Arial" panose="020B0604020202020204" pitchFamily="34" charset="0"/>
              </a:rPr>
              <a:t>דשקל</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בדקא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בארעיה</a:t>
            </a:r>
            <a:r>
              <a:rPr lang="he-IL" b="0" i="0" dirty="0">
                <a:solidFill>
                  <a:srgbClr val="000000"/>
                </a:solidFill>
                <a:effectLst/>
                <a:latin typeface="Arial" panose="020B0604020202020204" pitchFamily="34" charset="0"/>
              </a:rPr>
              <a:t>, </a:t>
            </a:r>
          </a:p>
          <a:p>
            <a:pPr>
              <a:lnSpc>
                <a:spcPct val="120000"/>
              </a:lnSpc>
            </a:pPr>
            <a:r>
              <a:rPr lang="he-IL" b="0" i="0" dirty="0">
                <a:solidFill>
                  <a:srgbClr val="000000"/>
                </a:solidFill>
                <a:effectLst/>
                <a:latin typeface="Arial" panose="020B0604020202020204" pitchFamily="34" charset="0"/>
              </a:rPr>
              <a:t>אף על גב </a:t>
            </a:r>
            <a:r>
              <a:rPr lang="he-IL" b="0" i="0" dirty="0" err="1">
                <a:solidFill>
                  <a:srgbClr val="000000"/>
                </a:solidFill>
                <a:effectLst/>
                <a:latin typeface="Arial" panose="020B0604020202020204" pitchFamily="34" charset="0"/>
              </a:rPr>
              <a:t>דטבא</a:t>
            </a:r>
            <a:r>
              <a:rPr lang="he-IL" b="0" i="0" dirty="0">
                <a:solidFill>
                  <a:srgbClr val="000000"/>
                </a:solidFill>
                <a:effectLst/>
                <a:latin typeface="Arial" panose="020B0604020202020204" pitchFamily="34" charset="0"/>
              </a:rPr>
              <a:t> היא </a:t>
            </a:r>
            <a:r>
              <a:rPr lang="he-IL" b="0" i="0" dirty="0" err="1">
                <a:solidFill>
                  <a:srgbClr val="000000"/>
                </a:solidFill>
                <a:effectLst/>
                <a:latin typeface="Arial" panose="020B0604020202020204" pitchFamily="34" charset="0"/>
              </a:rPr>
              <a:t>לדידיה</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דמסקא</a:t>
            </a:r>
            <a:r>
              <a:rPr lang="he-IL" b="0" i="0" dirty="0">
                <a:solidFill>
                  <a:srgbClr val="000000"/>
                </a:solidFill>
                <a:effectLst/>
                <a:latin typeface="Arial" panose="020B0604020202020204" pitchFamily="34" charset="0"/>
              </a:rPr>
              <a:t> ארעא שירטון </a:t>
            </a:r>
            <a:r>
              <a:rPr lang="he-IL" b="0" i="0" dirty="0" err="1">
                <a:solidFill>
                  <a:srgbClr val="000000"/>
                </a:solidFill>
                <a:effectLst/>
                <a:latin typeface="Arial" panose="020B0604020202020204" pitchFamily="34" charset="0"/>
              </a:rPr>
              <a:t>ושבחא</a:t>
            </a:r>
            <a:r>
              <a:rPr lang="he-IL" b="0" i="0" dirty="0">
                <a:solidFill>
                  <a:srgbClr val="000000"/>
                </a:solidFill>
                <a:effectLst/>
                <a:latin typeface="Arial" panose="020B0604020202020204" pitchFamily="34" charset="0"/>
              </a:rPr>
              <a:t>, השתא </a:t>
            </a:r>
            <a:r>
              <a:rPr lang="he-IL" b="0" i="0" dirty="0" err="1">
                <a:solidFill>
                  <a:srgbClr val="000000"/>
                </a:solidFill>
                <a:effectLst/>
                <a:latin typeface="Arial" panose="020B0604020202020204" pitchFamily="34" charset="0"/>
              </a:rPr>
              <a:t>מיהא</a:t>
            </a:r>
            <a:r>
              <a:rPr lang="he-IL" b="0" i="0" dirty="0">
                <a:solidFill>
                  <a:srgbClr val="000000"/>
                </a:solidFill>
                <a:effectLst/>
                <a:latin typeface="Arial" panose="020B0604020202020204" pitchFamily="34" charset="0"/>
              </a:rPr>
              <a:t> רעה היא.</a:t>
            </a:r>
          </a:p>
          <a:p>
            <a:pPr>
              <a:lnSpc>
                <a:spcPct val="120000"/>
              </a:lnSpc>
            </a:pPr>
            <a:endParaRPr lang="he-IL" sz="3600" dirty="0">
              <a:solidFill>
                <a:srgbClr val="000000"/>
              </a:solidFill>
              <a:latin typeface="Arial" panose="020B0604020202020204" pitchFamily="34" charset="0"/>
            </a:endParaRPr>
          </a:p>
          <a:p>
            <a:pPr>
              <a:lnSpc>
                <a:spcPct val="120000"/>
              </a:lnSpc>
            </a:pPr>
            <a:r>
              <a:rPr lang="he-IL" b="0" i="0" dirty="0">
                <a:solidFill>
                  <a:srgbClr val="000000"/>
                </a:solidFill>
                <a:effectLst/>
                <a:latin typeface="Arial" panose="020B0604020202020204" pitchFamily="34" charset="0"/>
              </a:rPr>
              <a:t>ועל הטובה </a:t>
            </a:r>
            <a:r>
              <a:rPr lang="he-IL" b="0" i="0" dirty="0" err="1">
                <a:solidFill>
                  <a:srgbClr val="000000"/>
                </a:solidFill>
                <a:effectLst/>
                <a:latin typeface="Arial" panose="020B0604020202020204" pitchFamily="34" charset="0"/>
              </a:rPr>
              <a:t>כו</a:t>
            </a:r>
            <a:r>
              <a:rPr lang="he-IL" b="0" i="0" dirty="0">
                <a:solidFill>
                  <a:srgbClr val="000000"/>
                </a:solidFill>
                <a:effectLst/>
                <a:latin typeface="Arial" panose="020B0604020202020204" pitchFamily="34" charset="0"/>
              </a:rPr>
              <a:t>': </a:t>
            </a:r>
          </a:p>
          <a:p>
            <a:pPr>
              <a:lnSpc>
                <a:spcPct val="120000"/>
              </a:lnSpc>
            </a:pPr>
            <a:endParaRPr lang="he-IL" sz="200" b="0" i="0" dirty="0">
              <a:solidFill>
                <a:srgbClr val="000000"/>
              </a:solidFill>
              <a:effectLst/>
              <a:latin typeface="Arial" panose="020B0604020202020204" pitchFamily="34" charset="0"/>
            </a:endParaRPr>
          </a:p>
          <a:p>
            <a:pPr>
              <a:lnSpc>
                <a:spcPct val="120000"/>
              </a:lnSpc>
            </a:pPr>
            <a:r>
              <a:rPr lang="he-IL" b="0" i="0" dirty="0">
                <a:solidFill>
                  <a:srgbClr val="000000"/>
                </a:solidFill>
                <a:effectLst/>
                <a:latin typeface="Arial" panose="020B0604020202020204" pitchFamily="34" charset="0"/>
              </a:rPr>
              <a:t>היכי דמי? </a:t>
            </a:r>
          </a:p>
          <a:p>
            <a:pPr>
              <a:lnSpc>
                <a:spcPct val="120000"/>
              </a:lnSpc>
            </a:pPr>
            <a:r>
              <a:rPr lang="he-IL" b="0" i="0" dirty="0">
                <a:solidFill>
                  <a:srgbClr val="000000"/>
                </a:solidFill>
                <a:effectLst/>
                <a:latin typeface="Arial" panose="020B0604020202020204" pitchFamily="34" charset="0"/>
              </a:rPr>
              <a:t>כגון </a:t>
            </a:r>
            <a:r>
              <a:rPr lang="he-IL" b="0" i="0" dirty="0" err="1">
                <a:solidFill>
                  <a:srgbClr val="000000"/>
                </a:solidFill>
                <a:effectLst/>
                <a:latin typeface="Arial" panose="020B0604020202020204" pitchFamily="34" charset="0"/>
              </a:rPr>
              <a:t>דאשכח</a:t>
            </a:r>
            <a:r>
              <a:rPr lang="he-IL" b="0" i="0" dirty="0">
                <a:solidFill>
                  <a:srgbClr val="000000"/>
                </a:solidFill>
                <a:effectLst/>
                <a:latin typeface="Arial" panose="020B0604020202020204" pitchFamily="34" charset="0"/>
              </a:rPr>
              <a:t> מציאה,</a:t>
            </a:r>
          </a:p>
          <a:p>
            <a:pPr>
              <a:lnSpc>
                <a:spcPct val="120000"/>
              </a:lnSpc>
            </a:pPr>
            <a:r>
              <a:rPr lang="he-IL" b="0" i="0" dirty="0">
                <a:solidFill>
                  <a:srgbClr val="000000"/>
                </a:solidFill>
                <a:effectLst/>
                <a:latin typeface="Arial" panose="020B0604020202020204" pitchFamily="34" charset="0"/>
              </a:rPr>
              <a:t>אף על גב </a:t>
            </a:r>
            <a:r>
              <a:rPr lang="he-IL" b="0" i="0" dirty="0" err="1">
                <a:solidFill>
                  <a:srgbClr val="000000"/>
                </a:solidFill>
                <a:effectLst/>
                <a:latin typeface="Arial" panose="020B0604020202020204" pitchFamily="34" charset="0"/>
              </a:rPr>
              <a:t>דרעה</a:t>
            </a:r>
            <a:r>
              <a:rPr lang="he-IL" b="0" i="0" dirty="0">
                <a:solidFill>
                  <a:srgbClr val="000000"/>
                </a:solidFill>
                <a:effectLst/>
                <a:latin typeface="Arial" panose="020B0604020202020204" pitchFamily="34" charset="0"/>
              </a:rPr>
              <a:t> היא </a:t>
            </a:r>
            <a:r>
              <a:rPr lang="he-IL" b="0" i="0" dirty="0" err="1">
                <a:solidFill>
                  <a:srgbClr val="000000"/>
                </a:solidFill>
                <a:effectLst/>
                <a:latin typeface="Arial" panose="020B0604020202020204" pitchFamily="34" charset="0"/>
              </a:rPr>
              <a:t>לדידיה</a:t>
            </a:r>
            <a:r>
              <a:rPr lang="he-IL" b="0" i="0" dirty="0">
                <a:solidFill>
                  <a:srgbClr val="000000"/>
                </a:solidFill>
                <a:effectLst/>
                <a:latin typeface="Arial" panose="020B0604020202020204" pitchFamily="34" charset="0"/>
              </a:rPr>
              <a:t> דאי שמע בה </a:t>
            </a:r>
            <a:r>
              <a:rPr lang="he-IL" b="0" i="0" dirty="0" err="1">
                <a:solidFill>
                  <a:srgbClr val="000000"/>
                </a:solidFill>
                <a:effectLst/>
                <a:latin typeface="Arial" panose="020B0604020202020204" pitchFamily="34" charset="0"/>
              </a:rPr>
              <a:t>מלכא</a:t>
            </a:r>
            <a:r>
              <a:rPr lang="he-IL" b="0" i="0" dirty="0">
                <a:solidFill>
                  <a:srgbClr val="000000"/>
                </a:solidFill>
                <a:effectLst/>
                <a:latin typeface="Arial" panose="020B0604020202020204" pitchFamily="34" charset="0"/>
              </a:rPr>
              <a:t> שקיל לה מיניה, השתא </a:t>
            </a:r>
            <a:r>
              <a:rPr lang="he-IL" b="0" i="0" dirty="0" err="1">
                <a:solidFill>
                  <a:srgbClr val="000000"/>
                </a:solidFill>
                <a:effectLst/>
                <a:latin typeface="Arial" panose="020B0604020202020204" pitchFamily="34" charset="0"/>
              </a:rPr>
              <a:t>מיהא</a:t>
            </a:r>
            <a:r>
              <a:rPr lang="he-IL" b="0" i="0" dirty="0">
                <a:solidFill>
                  <a:srgbClr val="000000"/>
                </a:solidFill>
                <a:effectLst/>
                <a:latin typeface="Arial" panose="020B0604020202020204" pitchFamily="34" charset="0"/>
              </a:rPr>
              <a:t> טובה היא.</a:t>
            </a:r>
            <a:endParaRPr lang="he-IL" dirty="0">
              <a:solidFill>
                <a:srgbClr val="F79646">
                  <a:lumMod val="50000"/>
                </a:srgbClr>
              </a:solidFill>
            </a:endParaRPr>
          </a:p>
        </p:txBody>
      </p:sp>
      <p:sp>
        <p:nvSpPr>
          <p:cNvPr id="10" name="הסבר מלבני מעוגל 6">
            <a:extLst>
              <a:ext uri="{FF2B5EF4-FFF2-40B4-BE49-F238E27FC236}">
                <a16:creationId xmlns:a16="http://schemas.microsoft.com/office/drawing/2014/main" id="{CABD3C36-D548-C333-71D1-C439D521B9CB}"/>
              </a:ext>
            </a:extLst>
          </p:cNvPr>
          <p:cNvSpPr/>
          <p:nvPr/>
        </p:nvSpPr>
        <p:spPr>
          <a:xfrm>
            <a:off x="3563888" y="476672"/>
            <a:ext cx="4849703" cy="792088"/>
          </a:xfrm>
          <a:prstGeom prst="wedgeRoundRectCallout">
            <a:avLst>
              <a:gd name="adj1" fmla="val 53201"/>
              <a:gd name="adj2" fmla="val -46567"/>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600" dirty="0">
                <a:solidFill>
                  <a:srgbClr val="000000"/>
                </a:solidFill>
                <a:latin typeface="Arial" panose="020B0604020202020204" pitchFamily="34" charset="0"/>
              </a:rPr>
              <a:t>משנה נד ע"א:</a:t>
            </a:r>
          </a:p>
          <a:p>
            <a:pPr>
              <a:lnSpc>
                <a:spcPct val="120000"/>
              </a:lnSpc>
            </a:pPr>
            <a:r>
              <a:rPr lang="he-IL" sz="1600" dirty="0">
                <a:solidFill>
                  <a:srgbClr val="F79646">
                    <a:lumMod val="50000"/>
                  </a:srgbClr>
                </a:solidFill>
              </a:rPr>
              <a:t>מברך על הרעה מעין על הטובה ועל הטובה מעין על הרעה. </a:t>
            </a:r>
          </a:p>
        </p:txBody>
      </p:sp>
    </p:spTree>
    <p:extLst>
      <p:ext uri="{BB962C8B-B14F-4D97-AF65-F5344CB8AC3E}">
        <p14:creationId xmlns:p14="http://schemas.microsoft.com/office/powerpoint/2010/main" val="1831513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7FAD1-07FC-3076-F146-3B6D5343423E}"/>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27EC82DE-2F78-8D0F-A9D5-12772E1C1E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DA6F3950-574A-A7C9-4EBD-C6E5E90C4BED}"/>
              </a:ext>
            </a:extLst>
          </p:cNvPr>
          <p:cNvSpPr txBox="1"/>
          <p:nvPr/>
        </p:nvSpPr>
        <p:spPr>
          <a:xfrm>
            <a:off x="-250652" y="35330"/>
            <a:ext cx="1548736" cy="338554"/>
          </a:xfrm>
          <a:prstGeom prst="rect">
            <a:avLst/>
          </a:prstGeom>
          <a:noFill/>
        </p:spPr>
        <p:txBody>
          <a:bodyPr wrap="square" rtlCol="1">
            <a:spAutoFit/>
          </a:bodyPr>
          <a:lstStyle/>
          <a:p>
            <a:r>
              <a:rPr lang="he-IL" sz="1600" b="1" dirty="0">
                <a:solidFill>
                  <a:schemeClr val="bg1">
                    <a:lumMod val="50000"/>
                  </a:schemeClr>
                </a:solidFill>
              </a:rPr>
              <a:t>דף ס עמוד א</a:t>
            </a:r>
          </a:p>
        </p:txBody>
      </p:sp>
      <p:sp>
        <p:nvSpPr>
          <p:cNvPr id="7" name="TextBox 3">
            <a:extLst>
              <a:ext uri="{FF2B5EF4-FFF2-40B4-BE49-F238E27FC236}">
                <a16:creationId xmlns:a16="http://schemas.microsoft.com/office/drawing/2014/main" id="{533E07F6-D6B8-14A7-0740-C42C7EFED748}"/>
              </a:ext>
            </a:extLst>
          </p:cNvPr>
          <p:cNvSpPr txBox="1"/>
          <p:nvPr/>
        </p:nvSpPr>
        <p:spPr>
          <a:xfrm>
            <a:off x="179512" y="1099577"/>
            <a:ext cx="8640960" cy="5514523"/>
          </a:xfrm>
          <a:prstGeom prst="rect">
            <a:avLst/>
          </a:prstGeom>
          <a:noFill/>
        </p:spPr>
        <p:txBody>
          <a:bodyPr wrap="square" rtlCol="1">
            <a:spAutoFit/>
          </a:bodyPr>
          <a:lstStyle/>
          <a:p>
            <a:pPr>
              <a:lnSpc>
                <a:spcPct val="120000"/>
              </a:lnSpc>
            </a:pPr>
            <a:r>
              <a:rPr lang="he-IL" sz="1500" b="0" i="0" dirty="0" err="1">
                <a:solidFill>
                  <a:srgbClr val="000000"/>
                </a:solidFill>
                <a:effectLst/>
                <a:latin typeface="Arial" panose="020B0604020202020204" pitchFamily="34" charset="0"/>
              </a:rPr>
              <a:t>היתה</a:t>
            </a:r>
            <a:r>
              <a:rPr lang="he-IL" sz="1500" b="0" i="0" dirty="0">
                <a:solidFill>
                  <a:srgbClr val="000000"/>
                </a:solidFill>
                <a:effectLst/>
                <a:latin typeface="Arial" panose="020B0604020202020204" pitchFamily="34" charset="0"/>
              </a:rPr>
              <a:t> אשתו מעוברת ואמר יהי רצון שתלד </a:t>
            </a:r>
            <a:r>
              <a:rPr lang="he-IL" sz="1500" b="0" i="0" dirty="0" err="1">
                <a:solidFill>
                  <a:srgbClr val="000000"/>
                </a:solidFill>
                <a:effectLst/>
                <a:latin typeface="Arial" panose="020B0604020202020204" pitchFamily="34" charset="0"/>
              </a:rPr>
              <a:t>כו</a:t>
            </a:r>
            <a:r>
              <a:rPr lang="he-IL" sz="1500" b="0" i="0" dirty="0">
                <a:solidFill>
                  <a:srgbClr val="000000"/>
                </a:solidFill>
                <a:effectLst/>
                <a:latin typeface="Arial" panose="020B0604020202020204" pitchFamily="34" charset="0"/>
              </a:rPr>
              <a:t>' הרי זו תפלת </a:t>
            </a:r>
            <a:r>
              <a:rPr lang="he-IL" sz="1500" b="0" i="0" dirty="0" err="1">
                <a:solidFill>
                  <a:srgbClr val="000000"/>
                </a:solidFill>
                <a:effectLst/>
                <a:latin typeface="Arial" panose="020B0604020202020204" pitchFamily="34" charset="0"/>
              </a:rPr>
              <a:t>שוא</a:t>
            </a:r>
            <a:r>
              <a:rPr lang="he-IL" sz="1500" b="0" i="0" dirty="0">
                <a:solidFill>
                  <a:srgbClr val="000000"/>
                </a:solidFill>
                <a:effectLst/>
                <a:latin typeface="Arial" panose="020B0604020202020204" pitchFamily="34" charset="0"/>
              </a:rPr>
              <a:t>: </a:t>
            </a:r>
          </a:p>
          <a:p>
            <a:pPr>
              <a:lnSpc>
                <a:spcPct val="120000"/>
              </a:lnSpc>
            </a:pPr>
            <a:endParaRPr lang="he-IL" sz="1100" b="0" i="0" dirty="0">
              <a:solidFill>
                <a:srgbClr val="000000"/>
              </a:solidFill>
              <a:effectLst/>
              <a:latin typeface="Arial" panose="020B0604020202020204" pitchFamily="34" charset="0"/>
            </a:endParaRPr>
          </a:p>
          <a:p>
            <a:pPr>
              <a:lnSpc>
                <a:spcPct val="120000"/>
              </a:lnSpc>
            </a:pPr>
            <a:r>
              <a:rPr lang="he-IL" sz="1500" b="0" i="0" dirty="0">
                <a:solidFill>
                  <a:srgbClr val="000000"/>
                </a:solidFill>
                <a:effectLst/>
                <a:latin typeface="Arial" panose="020B0604020202020204" pitchFamily="34" charset="0"/>
              </a:rPr>
              <a:t>ולא מהני רחמי?</a:t>
            </a:r>
            <a:endParaRPr lang="he-IL" sz="800" b="0" i="0" dirty="0">
              <a:solidFill>
                <a:srgbClr val="000000"/>
              </a:solidFill>
              <a:effectLst/>
              <a:latin typeface="Arial" panose="020B0604020202020204" pitchFamily="34" charset="0"/>
            </a:endParaRPr>
          </a:p>
          <a:p>
            <a:pPr>
              <a:lnSpc>
                <a:spcPct val="120000"/>
              </a:lnSpc>
            </a:pPr>
            <a:r>
              <a:rPr lang="he-IL" sz="1500" b="0" i="0" dirty="0" err="1">
                <a:solidFill>
                  <a:srgbClr val="000000"/>
                </a:solidFill>
                <a:effectLst/>
                <a:latin typeface="Arial" panose="020B0604020202020204" pitchFamily="34" charset="0"/>
              </a:rPr>
              <a:t>מתיב</a:t>
            </a:r>
            <a:r>
              <a:rPr lang="he-IL" sz="1500" b="0" i="0" dirty="0">
                <a:solidFill>
                  <a:srgbClr val="000000"/>
                </a:solidFill>
                <a:effectLst/>
                <a:latin typeface="Arial" panose="020B0604020202020204" pitchFamily="34" charset="0"/>
              </a:rPr>
              <a:t> רב יוסף: </a:t>
            </a:r>
          </a:p>
          <a:p>
            <a:pPr>
              <a:lnSpc>
                <a:spcPct val="120000"/>
              </a:lnSpc>
            </a:pPr>
            <a:r>
              <a:rPr lang="he-IL" sz="1500" b="0" i="0" dirty="0">
                <a:solidFill>
                  <a:srgbClr val="000000"/>
                </a:solidFill>
                <a:effectLst/>
                <a:latin typeface="Arial" panose="020B0604020202020204" pitchFamily="34" charset="0"/>
              </a:rPr>
              <a:t>"</a:t>
            </a:r>
            <a:r>
              <a:rPr lang="he-IL" sz="1500" b="0" i="0" dirty="0">
                <a:solidFill>
                  <a:schemeClr val="tx2"/>
                </a:solidFill>
                <a:effectLst/>
                <a:latin typeface="Arial" panose="020B0604020202020204" pitchFamily="34" charset="0"/>
              </a:rPr>
              <a:t>וְאַחַר יָלְדָה בַּת וַתִּקְרָא אֶת שְׁמָהּ דִּינָה</a:t>
            </a:r>
            <a:r>
              <a:rPr lang="he-IL" sz="1500" b="0" i="0" dirty="0">
                <a:solidFill>
                  <a:srgbClr val="000000"/>
                </a:solidFill>
                <a:effectLst/>
                <a:latin typeface="Arial" panose="020B0604020202020204" pitchFamily="34" charset="0"/>
              </a:rPr>
              <a:t>" - מאי 'ואחר'? </a:t>
            </a:r>
          </a:p>
          <a:p>
            <a:pPr>
              <a:lnSpc>
                <a:spcPct val="120000"/>
              </a:lnSpc>
            </a:pPr>
            <a:r>
              <a:rPr lang="he-IL" sz="1500" b="0" i="0" dirty="0">
                <a:solidFill>
                  <a:srgbClr val="000000"/>
                </a:solidFill>
                <a:effectLst/>
                <a:latin typeface="Arial" panose="020B0604020202020204" pitchFamily="34" charset="0"/>
              </a:rPr>
              <a:t>אמר רב: לאחר שדנה לאה דין בעצמה ואמרה: </a:t>
            </a:r>
            <a:r>
              <a:rPr lang="he-IL" sz="1500" b="0" i="0" dirty="0" err="1">
                <a:solidFill>
                  <a:srgbClr val="000000"/>
                </a:solidFill>
                <a:effectLst/>
                <a:latin typeface="Arial" panose="020B0604020202020204" pitchFamily="34" charset="0"/>
              </a:rPr>
              <a:t>י''ב</a:t>
            </a:r>
            <a:r>
              <a:rPr lang="he-IL" sz="1500" b="0" i="0" dirty="0">
                <a:solidFill>
                  <a:srgbClr val="000000"/>
                </a:solidFill>
                <a:effectLst/>
                <a:latin typeface="Arial" panose="020B0604020202020204" pitchFamily="34" charset="0"/>
              </a:rPr>
              <a:t> שבטים </a:t>
            </a:r>
            <a:r>
              <a:rPr lang="he-IL" sz="1500" b="0" i="0" dirty="0" err="1">
                <a:solidFill>
                  <a:srgbClr val="000000"/>
                </a:solidFill>
                <a:effectLst/>
                <a:latin typeface="Arial" panose="020B0604020202020204" pitchFamily="34" charset="0"/>
              </a:rPr>
              <a:t>עתידין</a:t>
            </a:r>
            <a:r>
              <a:rPr lang="he-IL" sz="1500" b="0" i="0" dirty="0">
                <a:solidFill>
                  <a:srgbClr val="000000"/>
                </a:solidFill>
                <a:effectLst/>
                <a:latin typeface="Arial" panose="020B0604020202020204" pitchFamily="34" charset="0"/>
              </a:rPr>
              <a:t> לצאת מיעקב, ששה יצאו ממני וארבעה מן השפחות הרי עשרה, אם זה זכר לא תהא אחותי רחל כאחת השפחות! מיד נהפכה לבת, שנא': "</a:t>
            </a:r>
            <a:r>
              <a:rPr lang="he-IL" sz="1500" b="0" i="0" dirty="0">
                <a:solidFill>
                  <a:schemeClr val="tx2"/>
                </a:solidFill>
                <a:effectLst/>
                <a:latin typeface="Arial" panose="020B0604020202020204" pitchFamily="34" charset="0"/>
              </a:rPr>
              <a:t>וַתִּקְרָא אֶת שְׁמָהּ דִּינָה</a:t>
            </a:r>
            <a:r>
              <a:rPr lang="he-IL" sz="1500" b="0" i="0" dirty="0">
                <a:solidFill>
                  <a:srgbClr val="000000"/>
                </a:solidFill>
                <a:effectLst/>
                <a:latin typeface="Arial" panose="020B0604020202020204" pitchFamily="34" charset="0"/>
              </a:rPr>
              <a:t>". </a:t>
            </a:r>
          </a:p>
          <a:p>
            <a:pPr>
              <a:lnSpc>
                <a:spcPct val="120000"/>
              </a:lnSpc>
            </a:pPr>
            <a:endParaRPr lang="he-IL" sz="1100" b="0" i="0" dirty="0">
              <a:solidFill>
                <a:srgbClr val="000000"/>
              </a:solidFill>
              <a:effectLst/>
              <a:latin typeface="Arial" panose="020B0604020202020204" pitchFamily="34" charset="0"/>
            </a:endParaRPr>
          </a:p>
          <a:p>
            <a:pPr>
              <a:lnSpc>
                <a:spcPct val="120000"/>
              </a:lnSpc>
            </a:pPr>
            <a:r>
              <a:rPr lang="he-IL" sz="1500" b="0" i="0" dirty="0">
                <a:solidFill>
                  <a:srgbClr val="000000"/>
                </a:solidFill>
                <a:effectLst/>
                <a:latin typeface="Arial" panose="020B0604020202020204" pitchFamily="34" charset="0"/>
              </a:rPr>
              <a:t>אין </a:t>
            </a:r>
            <a:r>
              <a:rPr lang="he-IL" sz="1500" b="0" i="0" dirty="0" err="1">
                <a:solidFill>
                  <a:srgbClr val="000000"/>
                </a:solidFill>
                <a:effectLst/>
                <a:latin typeface="Arial" panose="020B0604020202020204" pitchFamily="34" charset="0"/>
              </a:rPr>
              <a:t>מזכירין</a:t>
            </a:r>
            <a:r>
              <a:rPr lang="he-IL" sz="1500" b="0" i="0" dirty="0">
                <a:solidFill>
                  <a:srgbClr val="000000"/>
                </a:solidFill>
                <a:effectLst/>
                <a:latin typeface="Arial" panose="020B0604020202020204" pitchFamily="34" charset="0"/>
              </a:rPr>
              <a:t> מעשה נסים.</a:t>
            </a:r>
          </a:p>
          <a:p>
            <a:pPr>
              <a:lnSpc>
                <a:spcPct val="120000"/>
              </a:lnSpc>
            </a:pPr>
            <a:endParaRPr lang="he-IL" sz="1100" b="0" i="0" dirty="0">
              <a:solidFill>
                <a:srgbClr val="000000"/>
              </a:solidFill>
              <a:effectLst/>
              <a:latin typeface="Arial" panose="020B0604020202020204" pitchFamily="34" charset="0"/>
            </a:endParaRPr>
          </a:p>
          <a:p>
            <a:pPr>
              <a:lnSpc>
                <a:spcPct val="120000"/>
              </a:lnSpc>
            </a:pPr>
            <a:r>
              <a:rPr lang="he-IL" sz="1500" b="0" i="0" dirty="0" err="1">
                <a:solidFill>
                  <a:srgbClr val="000000"/>
                </a:solidFill>
                <a:effectLst/>
                <a:latin typeface="Arial" panose="020B0604020202020204" pitchFamily="34" charset="0"/>
              </a:rPr>
              <a:t>ואיבעית</a:t>
            </a:r>
            <a:r>
              <a:rPr lang="he-IL" sz="1500" b="0" i="0" dirty="0">
                <a:solidFill>
                  <a:srgbClr val="000000"/>
                </a:solidFill>
                <a:effectLst/>
                <a:latin typeface="Arial" panose="020B0604020202020204" pitchFamily="34" charset="0"/>
              </a:rPr>
              <a:t> אימא: מעשה </a:t>
            </a:r>
            <a:r>
              <a:rPr lang="he-IL" sz="1500" b="0" i="0" dirty="0" err="1">
                <a:solidFill>
                  <a:srgbClr val="000000"/>
                </a:solidFill>
                <a:effectLst/>
                <a:latin typeface="Arial" panose="020B0604020202020204" pitchFamily="34" charset="0"/>
              </a:rPr>
              <a:t>דלאה</a:t>
            </a:r>
            <a:r>
              <a:rPr lang="he-IL" sz="1500" b="0" i="0" dirty="0">
                <a:solidFill>
                  <a:srgbClr val="000000"/>
                </a:solidFill>
                <a:effectLst/>
                <a:latin typeface="Arial" panose="020B0604020202020204" pitchFamily="34" charset="0"/>
              </a:rPr>
              <a:t> בתוך ארבעים יום </a:t>
            </a:r>
            <a:r>
              <a:rPr lang="he-IL" sz="1500" b="0" i="0" dirty="0" err="1">
                <a:solidFill>
                  <a:srgbClr val="000000"/>
                </a:solidFill>
                <a:effectLst/>
                <a:latin typeface="Arial" panose="020B0604020202020204" pitchFamily="34" charset="0"/>
              </a:rPr>
              <a:t>הוה</a:t>
            </a:r>
            <a:r>
              <a:rPr lang="he-IL" sz="1500" b="0" i="0" dirty="0">
                <a:solidFill>
                  <a:srgbClr val="000000"/>
                </a:solidFill>
                <a:effectLst/>
                <a:latin typeface="Arial" panose="020B0604020202020204" pitchFamily="34" charset="0"/>
              </a:rPr>
              <a:t>, </a:t>
            </a:r>
            <a:r>
              <a:rPr lang="he-IL" sz="1500" b="0" i="0" dirty="0" err="1">
                <a:solidFill>
                  <a:srgbClr val="000000"/>
                </a:solidFill>
                <a:effectLst/>
                <a:latin typeface="Arial" panose="020B0604020202020204" pitchFamily="34" charset="0"/>
              </a:rPr>
              <a:t>כדתניא</a:t>
            </a:r>
            <a:r>
              <a:rPr lang="he-IL" sz="1500" b="0" i="0" dirty="0">
                <a:solidFill>
                  <a:srgbClr val="000000"/>
                </a:solidFill>
                <a:effectLst/>
                <a:latin typeface="Arial" panose="020B0604020202020204" pitchFamily="34" charset="0"/>
              </a:rPr>
              <a:t>: </a:t>
            </a:r>
          </a:p>
          <a:p>
            <a:pPr>
              <a:lnSpc>
                <a:spcPct val="120000"/>
              </a:lnSpc>
            </a:pPr>
            <a:r>
              <a:rPr lang="he-IL" sz="1500" dirty="0">
                <a:solidFill>
                  <a:srgbClr val="F79646">
                    <a:lumMod val="50000"/>
                  </a:srgbClr>
                </a:solidFill>
              </a:rPr>
              <a:t>       שלשה ימים הראשונים - יבקש אדם רחמים שלא יסריח, </a:t>
            </a:r>
          </a:p>
          <a:p>
            <a:pPr>
              <a:lnSpc>
                <a:spcPct val="120000"/>
              </a:lnSpc>
            </a:pPr>
            <a:r>
              <a:rPr lang="he-IL" sz="1500" dirty="0">
                <a:solidFill>
                  <a:srgbClr val="F79646">
                    <a:lumMod val="50000"/>
                  </a:srgbClr>
                </a:solidFill>
              </a:rPr>
              <a:t>       משלשה ועד ארבעים - יבקש רחמים שיהא זכר, </a:t>
            </a:r>
          </a:p>
          <a:p>
            <a:pPr>
              <a:lnSpc>
                <a:spcPct val="120000"/>
              </a:lnSpc>
            </a:pPr>
            <a:r>
              <a:rPr lang="he-IL" sz="1500" dirty="0">
                <a:solidFill>
                  <a:srgbClr val="F79646">
                    <a:lumMod val="50000"/>
                  </a:srgbClr>
                </a:solidFill>
              </a:rPr>
              <a:t>       מארבעים יום ועד שלשה חדשים - יבקש רחמים שלא יהא סנדל, </a:t>
            </a:r>
          </a:p>
          <a:p>
            <a:pPr>
              <a:lnSpc>
                <a:spcPct val="120000"/>
              </a:lnSpc>
            </a:pPr>
            <a:r>
              <a:rPr lang="he-IL" sz="1500" dirty="0">
                <a:solidFill>
                  <a:srgbClr val="F79646">
                    <a:lumMod val="50000"/>
                  </a:srgbClr>
                </a:solidFill>
              </a:rPr>
              <a:t>       משלשה חדשים ועד ששה - יבקש רחמים שלא יהא נפל, </a:t>
            </a:r>
          </a:p>
          <a:p>
            <a:pPr>
              <a:lnSpc>
                <a:spcPct val="120000"/>
              </a:lnSpc>
            </a:pPr>
            <a:r>
              <a:rPr lang="he-IL" sz="1500" dirty="0">
                <a:solidFill>
                  <a:srgbClr val="F79646">
                    <a:lumMod val="50000"/>
                  </a:srgbClr>
                </a:solidFill>
              </a:rPr>
              <a:t>       מששה ועד תשעה - יבקש רחמים שיצא בשלום. </a:t>
            </a:r>
          </a:p>
          <a:p>
            <a:pPr>
              <a:lnSpc>
                <a:spcPct val="120000"/>
              </a:lnSpc>
            </a:pPr>
            <a:endParaRPr lang="he-IL" sz="400" b="0" i="0" dirty="0">
              <a:solidFill>
                <a:srgbClr val="000000"/>
              </a:solidFill>
              <a:effectLst/>
              <a:latin typeface="Arial" panose="020B0604020202020204" pitchFamily="34" charset="0"/>
            </a:endParaRPr>
          </a:p>
          <a:p>
            <a:pPr>
              <a:lnSpc>
                <a:spcPct val="120000"/>
              </a:lnSpc>
            </a:pPr>
            <a:r>
              <a:rPr lang="he-IL" sz="1500" b="0" i="0" dirty="0">
                <a:solidFill>
                  <a:srgbClr val="000000"/>
                </a:solidFill>
                <a:effectLst/>
                <a:latin typeface="Arial" panose="020B0604020202020204" pitchFamily="34" charset="0"/>
              </a:rPr>
              <a:t>       ומי מהני רחמי? </a:t>
            </a:r>
          </a:p>
          <a:p>
            <a:pPr>
              <a:lnSpc>
                <a:spcPct val="120000"/>
              </a:lnSpc>
            </a:pPr>
            <a:r>
              <a:rPr lang="he-IL" sz="1500" b="0" i="0" dirty="0">
                <a:solidFill>
                  <a:srgbClr val="000000"/>
                </a:solidFill>
                <a:effectLst/>
                <a:latin typeface="Arial" panose="020B0604020202020204" pitchFamily="34" charset="0"/>
              </a:rPr>
              <a:t>       </a:t>
            </a:r>
            <a:r>
              <a:rPr lang="he-IL" sz="1500" b="0" i="0" dirty="0" err="1">
                <a:solidFill>
                  <a:srgbClr val="000000"/>
                </a:solidFill>
                <a:effectLst/>
                <a:latin typeface="Arial" panose="020B0604020202020204" pitchFamily="34" charset="0"/>
              </a:rPr>
              <a:t>והא''ר</a:t>
            </a:r>
            <a:r>
              <a:rPr lang="he-IL" sz="1500" b="0" i="0" dirty="0">
                <a:solidFill>
                  <a:srgbClr val="000000"/>
                </a:solidFill>
                <a:effectLst/>
                <a:latin typeface="Arial" panose="020B0604020202020204" pitchFamily="34" charset="0"/>
              </a:rPr>
              <a:t> יצחק בריה </a:t>
            </a:r>
            <a:r>
              <a:rPr lang="he-IL" sz="1500" b="0" i="0" dirty="0" err="1">
                <a:solidFill>
                  <a:srgbClr val="000000"/>
                </a:solidFill>
                <a:effectLst/>
                <a:latin typeface="Arial" panose="020B0604020202020204" pitchFamily="34" charset="0"/>
              </a:rPr>
              <a:t>דרב</a:t>
            </a:r>
            <a:r>
              <a:rPr lang="he-IL" sz="1500" b="0" i="0" dirty="0">
                <a:solidFill>
                  <a:srgbClr val="000000"/>
                </a:solidFill>
                <a:effectLst/>
                <a:latin typeface="Arial" panose="020B0604020202020204" pitchFamily="34" charset="0"/>
              </a:rPr>
              <a:t> אמי: </a:t>
            </a:r>
          </a:p>
          <a:p>
            <a:pPr>
              <a:lnSpc>
                <a:spcPct val="120000"/>
              </a:lnSpc>
            </a:pPr>
            <a:r>
              <a:rPr lang="he-IL" sz="1500" b="0" i="0" dirty="0">
                <a:solidFill>
                  <a:srgbClr val="000000"/>
                </a:solidFill>
                <a:effectLst/>
                <a:latin typeface="Arial" panose="020B0604020202020204" pitchFamily="34" charset="0"/>
              </a:rPr>
              <a:t>       איש מזריע תחלה - יולדת נקבה, </a:t>
            </a:r>
            <a:r>
              <a:rPr lang="he-IL" sz="1500" b="0" i="0" dirty="0" err="1">
                <a:solidFill>
                  <a:srgbClr val="000000"/>
                </a:solidFill>
                <a:effectLst/>
                <a:latin typeface="Arial" panose="020B0604020202020204" pitchFamily="34" charset="0"/>
              </a:rPr>
              <a:t>אשה</a:t>
            </a:r>
            <a:r>
              <a:rPr lang="he-IL" sz="1500" b="0" i="0" dirty="0">
                <a:solidFill>
                  <a:srgbClr val="000000"/>
                </a:solidFill>
                <a:effectLst/>
                <a:latin typeface="Arial" panose="020B0604020202020204" pitchFamily="34" charset="0"/>
              </a:rPr>
              <a:t> מזרעת תחלה - יולדת זכר, שנאמר "</a:t>
            </a:r>
            <a:r>
              <a:rPr lang="he-IL" sz="1500" b="0" i="0" dirty="0" err="1">
                <a:solidFill>
                  <a:schemeClr val="tx2"/>
                </a:solidFill>
                <a:effectLst/>
                <a:latin typeface="Arial" panose="020B0604020202020204" pitchFamily="34" charset="0"/>
              </a:rPr>
              <a:t>אִשָּׁה</a:t>
            </a:r>
            <a:r>
              <a:rPr lang="he-IL" sz="1500" b="0" i="0" dirty="0">
                <a:solidFill>
                  <a:schemeClr val="tx2"/>
                </a:solidFill>
                <a:effectLst/>
                <a:latin typeface="Arial" panose="020B0604020202020204" pitchFamily="34" charset="0"/>
              </a:rPr>
              <a:t> כִּי תַזְרִיעַ וְיָלְדָה זָכָר</a:t>
            </a:r>
            <a:r>
              <a:rPr lang="he-IL" sz="1500" b="0" i="0" dirty="0">
                <a:solidFill>
                  <a:srgbClr val="000000"/>
                </a:solidFill>
                <a:effectLst/>
                <a:latin typeface="Arial" panose="020B0604020202020204" pitchFamily="34" charset="0"/>
              </a:rPr>
              <a:t>"!</a:t>
            </a:r>
          </a:p>
          <a:p>
            <a:pPr>
              <a:lnSpc>
                <a:spcPct val="120000"/>
              </a:lnSpc>
            </a:pPr>
            <a:endParaRPr lang="he-IL" sz="400" b="0" i="0" dirty="0">
              <a:solidFill>
                <a:srgbClr val="000000"/>
              </a:solidFill>
              <a:effectLst/>
              <a:latin typeface="Arial" panose="020B0604020202020204" pitchFamily="34" charset="0"/>
            </a:endParaRPr>
          </a:p>
          <a:p>
            <a:pPr>
              <a:lnSpc>
                <a:spcPct val="120000"/>
              </a:lnSpc>
            </a:pPr>
            <a:r>
              <a:rPr lang="he-IL" sz="1500" b="0" i="0" dirty="0">
                <a:solidFill>
                  <a:srgbClr val="000000"/>
                </a:solidFill>
                <a:effectLst/>
                <a:latin typeface="Arial" panose="020B0604020202020204" pitchFamily="34" charset="0"/>
              </a:rPr>
              <a:t>       הכא במאי עסקינן כגון שהזריעו שניהם בבת אחת.</a:t>
            </a:r>
            <a:endParaRPr lang="he-IL" sz="1500" dirty="0">
              <a:solidFill>
                <a:srgbClr val="F79646">
                  <a:lumMod val="50000"/>
                </a:srgbClr>
              </a:solidFill>
            </a:endParaRPr>
          </a:p>
        </p:txBody>
      </p:sp>
      <p:sp>
        <p:nvSpPr>
          <p:cNvPr id="10" name="הסבר מלבני מעוגל 6">
            <a:extLst>
              <a:ext uri="{FF2B5EF4-FFF2-40B4-BE49-F238E27FC236}">
                <a16:creationId xmlns:a16="http://schemas.microsoft.com/office/drawing/2014/main" id="{56756196-0B3B-C040-FF78-171D42EFABBF}"/>
              </a:ext>
            </a:extLst>
          </p:cNvPr>
          <p:cNvSpPr/>
          <p:nvPr/>
        </p:nvSpPr>
        <p:spPr>
          <a:xfrm>
            <a:off x="3347864" y="188640"/>
            <a:ext cx="5353759" cy="792088"/>
          </a:xfrm>
          <a:prstGeom prst="wedgeRoundRectCallout">
            <a:avLst>
              <a:gd name="adj1" fmla="val 53201"/>
              <a:gd name="adj2" fmla="val -46567"/>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400" dirty="0">
                <a:solidFill>
                  <a:srgbClr val="000000"/>
                </a:solidFill>
                <a:latin typeface="Arial" panose="020B0604020202020204" pitchFamily="34" charset="0"/>
              </a:rPr>
              <a:t>משנה נד ע"א:</a:t>
            </a:r>
          </a:p>
          <a:p>
            <a:pPr>
              <a:lnSpc>
                <a:spcPct val="120000"/>
              </a:lnSpc>
            </a:pPr>
            <a:r>
              <a:rPr lang="he-IL" sz="1400" dirty="0">
                <a:solidFill>
                  <a:srgbClr val="F79646">
                    <a:lumMod val="50000"/>
                  </a:srgbClr>
                </a:solidFill>
              </a:rPr>
              <a:t>והצועק לשעבר - הרי זו תפלת </a:t>
            </a:r>
            <a:r>
              <a:rPr lang="he-IL" sz="1400" dirty="0" err="1">
                <a:solidFill>
                  <a:srgbClr val="F79646">
                    <a:lumMod val="50000"/>
                  </a:srgbClr>
                </a:solidFill>
              </a:rPr>
              <a:t>שוא</a:t>
            </a:r>
            <a:r>
              <a:rPr lang="he-IL" sz="1400" dirty="0">
                <a:solidFill>
                  <a:srgbClr val="F79646">
                    <a:lumMod val="50000"/>
                  </a:srgbClr>
                </a:solidFill>
              </a:rPr>
              <a:t>,</a:t>
            </a:r>
          </a:p>
          <a:p>
            <a:pPr>
              <a:lnSpc>
                <a:spcPct val="120000"/>
              </a:lnSpc>
            </a:pPr>
            <a:r>
              <a:rPr lang="he-IL" sz="1400" dirty="0" err="1">
                <a:solidFill>
                  <a:srgbClr val="F79646">
                    <a:lumMod val="50000"/>
                  </a:srgbClr>
                </a:solidFill>
              </a:rPr>
              <a:t>היתה</a:t>
            </a:r>
            <a:r>
              <a:rPr lang="he-IL" sz="1400" dirty="0">
                <a:solidFill>
                  <a:srgbClr val="F79646">
                    <a:lumMod val="50000"/>
                  </a:srgbClr>
                </a:solidFill>
              </a:rPr>
              <a:t> אשתו מעוברת ואומר 'יהי רצון שתלד אשתי זכר' - הרי זו תפלת </a:t>
            </a:r>
            <a:r>
              <a:rPr lang="he-IL" sz="1400" dirty="0" err="1">
                <a:solidFill>
                  <a:srgbClr val="F79646">
                    <a:lumMod val="50000"/>
                  </a:srgbClr>
                </a:solidFill>
              </a:rPr>
              <a:t>שוא</a:t>
            </a:r>
            <a:r>
              <a:rPr lang="he-IL" sz="1400" dirty="0">
                <a:solidFill>
                  <a:srgbClr val="F79646">
                    <a:lumMod val="50000"/>
                  </a:srgbClr>
                </a:solidFill>
              </a:rPr>
              <a:t>.</a:t>
            </a:r>
          </a:p>
        </p:txBody>
      </p:sp>
      <p:sp>
        <p:nvSpPr>
          <p:cNvPr id="3" name="תיבת טקסט 2">
            <a:extLst>
              <a:ext uri="{FF2B5EF4-FFF2-40B4-BE49-F238E27FC236}">
                <a16:creationId xmlns:a16="http://schemas.microsoft.com/office/drawing/2014/main" id="{6EC683B8-BF38-A543-555C-3200D364F10E}"/>
              </a:ext>
            </a:extLst>
          </p:cNvPr>
          <p:cNvSpPr txBox="1"/>
          <p:nvPr/>
        </p:nvSpPr>
        <p:spPr>
          <a:xfrm>
            <a:off x="8786916" y="3227888"/>
            <a:ext cx="288032" cy="884858"/>
          </a:xfrm>
          <a:prstGeom prst="rect">
            <a:avLst/>
          </a:prstGeom>
          <a:noFill/>
        </p:spPr>
        <p:txBody>
          <a:bodyPr wrap="square" rtlCol="1">
            <a:spAutoFit/>
          </a:bodyPr>
          <a:lstStyle/>
          <a:p>
            <a:r>
              <a:rPr lang="he-IL" sz="1050" dirty="0"/>
              <a:t>①</a:t>
            </a:r>
          </a:p>
          <a:p>
            <a:endParaRPr lang="he-IL" sz="2000" dirty="0"/>
          </a:p>
          <a:p>
            <a:r>
              <a:rPr lang="he-IL" sz="1050" dirty="0"/>
              <a:t>②</a:t>
            </a:r>
          </a:p>
          <a:p>
            <a:endParaRPr lang="he-IL" sz="1050" dirty="0"/>
          </a:p>
        </p:txBody>
      </p:sp>
    </p:spTree>
    <p:extLst>
      <p:ext uri="{BB962C8B-B14F-4D97-AF65-F5344CB8AC3E}">
        <p14:creationId xmlns:p14="http://schemas.microsoft.com/office/powerpoint/2010/main" val="3244042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2D076F-6FAB-8FD5-DD76-946427F2060B}"/>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A383F4CF-2E46-6B2C-68DB-1003BF9AF1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FCA77265-5FD0-74BB-F5C6-64EE46AF6168}"/>
              </a:ext>
            </a:extLst>
          </p:cNvPr>
          <p:cNvSpPr txBox="1"/>
          <p:nvPr/>
        </p:nvSpPr>
        <p:spPr>
          <a:xfrm>
            <a:off x="-250652" y="35330"/>
            <a:ext cx="1548736" cy="338554"/>
          </a:xfrm>
          <a:prstGeom prst="rect">
            <a:avLst/>
          </a:prstGeom>
          <a:noFill/>
        </p:spPr>
        <p:txBody>
          <a:bodyPr wrap="square" rtlCol="1">
            <a:spAutoFit/>
          </a:bodyPr>
          <a:lstStyle/>
          <a:p>
            <a:r>
              <a:rPr lang="he-IL" sz="1600" b="1" dirty="0">
                <a:solidFill>
                  <a:schemeClr val="bg1">
                    <a:lumMod val="50000"/>
                  </a:schemeClr>
                </a:solidFill>
              </a:rPr>
              <a:t>דף ס עמוד א</a:t>
            </a:r>
          </a:p>
        </p:txBody>
      </p:sp>
      <p:sp>
        <p:nvSpPr>
          <p:cNvPr id="7" name="TextBox 3">
            <a:extLst>
              <a:ext uri="{FF2B5EF4-FFF2-40B4-BE49-F238E27FC236}">
                <a16:creationId xmlns:a16="http://schemas.microsoft.com/office/drawing/2014/main" id="{ABDE037A-4FC9-454E-B857-7CE1819D478B}"/>
              </a:ext>
            </a:extLst>
          </p:cNvPr>
          <p:cNvSpPr txBox="1"/>
          <p:nvPr/>
        </p:nvSpPr>
        <p:spPr>
          <a:xfrm>
            <a:off x="611560" y="1243593"/>
            <a:ext cx="7920880" cy="5422190"/>
          </a:xfrm>
          <a:prstGeom prst="rect">
            <a:avLst/>
          </a:prstGeom>
          <a:noFill/>
        </p:spPr>
        <p:txBody>
          <a:bodyPr wrap="square" rtlCol="1">
            <a:spAutoFit/>
          </a:bodyPr>
          <a:lstStyle/>
          <a:p>
            <a:pPr>
              <a:lnSpc>
                <a:spcPct val="120000"/>
              </a:lnSpc>
            </a:pPr>
            <a:r>
              <a:rPr lang="he-IL" sz="1500" b="0" i="0" dirty="0">
                <a:solidFill>
                  <a:srgbClr val="000000"/>
                </a:solidFill>
                <a:effectLst/>
                <a:latin typeface="Arial" panose="020B0604020202020204" pitchFamily="34" charset="0"/>
              </a:rPr>
              <a:t>היה בא בדרך: </a:t>
            </a:r>
          </a:p>
          <a:p>
            <a:pPr>
              <a:lnSpc>
                <a:spcPct val="120000"/>
              </a:lnSpc>
            </a:pPr>
            <a:endParaRPr lang="he-IL" sz="1050" b="0" i="0" dirty="0">
              <a:solidFill>
                <a:srgbClr val="000000"/>
              </a:solidFill>
              <a:effectLst/>
              <a:latin typeface="Arial" panose="020B0604020202020204" pitchFamily="34" charset="0"/>
            </a:endParaRPr>
          </a:p>
          <a:p>
            <a:pPr>
              <a:lnSpc>
                <a:spcPct val="120000"/>
              </a:lnSpc>
            </a:pPr>
            <a:r>
              <a:rPr lang="he-IL" sz="1500" b="0" i="0" dirty="0" err="1">
                <a:solidFill>
                  <a:srgbClr val="000000"/>
                </a:solidFill>
                <a:effectLst/>
                <a:latin typeface="Arial" panose="020B0604020202020204" pitchFamily="34" charset="0"/>
              </a:rPr>
              <a:t>ת''ר</a:t>
            </a:r>
            <a:r>
              <a:rPr lang="he-IL" sz="1500" b="0" i="0" dirty="0">
                <a:solidFill>
                  <a:srgbClr val="000000"/>
                </a:solidFill>
                <a:effectLst/>
                <a:latin typeface="Arial" panose="020B0604020202020204" pitchFamily="34" charset="0"/>
              </a:rPr>
              <a:t>: </a:t>
            </a:r>
          </a:p>
          <a:p>
            <a:pPr>
              <a:lnSpc>
                <a:spcPct val="120000"/>
              </a:lnSpc>
            </a:pPr>
            <a:r>
              <a:rPr lang="he-IL" sz="1600" dirty="0">
                <a:solidFill>
                  <a:srgbClr val="F79646">
                    <a:lumMod val="50000"/>
                  </a:srgbClr>
                </a:solidFill>
              </a:rPr>
              <a:t>מעשה בהלל הזקן שהיה בא בדרך ושמע קול </a:t>
            </a:r>
            <a:r>
              <a:rPr lang="he-IL" sz="1600" dirty="0" err="1">
                <a:solidFill>
                  <a:srgbClr val="F79646">
                    <a:lumMod val="50000"/>
                  </a:srgbClr>
                </a:solidFill>
              </a:rPr>
              <a:t>צוחה</a:t>
            </a:r>
            <a:r>
              <a:rPr lang="he-IL" sz="1600" dirty="0">
                <a:solidFill>
                  <a:srgbClr val="F79646">
                    <a:lumMod val="50000"/>
                  </a:srgbClr>
                </a:solidFill>
              </a:rPr>
              <a:t> בעיר, אמר: מובטח אני שאין זה בתוך ביתי, </a:t>
            </a:r>
          </a:p>
          <a:p>
            <a:pPr>
              <a:lnSpc>
                <a:spcPct val="120000"/>
              </a:lnSpc>
            </a:pPr>
            <a:r>
              <a:rPr lang="he-IL" sz="1600" dirty="0">
                <a:solidFill>
                  <a:srgbClr val="F79646">
                    <a:lumMod val="50000"/>
                  </a:srgbClr>
                </a:solidFill>
              </a:rPr>
              <a:t>ועליו הכתוב אומר: "מִשְּׁמוּעָה רָעָה לֹא יִירָא נָכוֹן לִבּוֹ בָּטֻחַ בַּה'". </a:t>
            </a:r>
          </a:p>
          <a:p>
            <a:pPr>
              <a:lnSpc>
                <a:spcPct val="120000"/>
              </a:lnSpc>
            </a:pPr>
            <a:endParaRPr lang="he-IL" sz="1000" dirty="0">
              <a:solidFill>
                <a:srgbClr val="000000"/>
              </a:solidFill>
              <a:latin typeface="Arial" panose="020B0604020202020204" pitchFamily="34" charset="0"/>
            </a:endParaRPr>
          </a:p>
          <a:p>
            <a:pPr>
              <a:lnSpc>
                <a:spcPct val="120000"/>
              </a:lnSpc>
            </a:pPr>
            <a:r>
              <a:rPr lang="he-IL" sz="1500" b="0" i="0" dirty="0">
                <a:solidFill>
                  <a:srgbClr val="000000"/>
                </a:solidFill>
                <a:effectLst/>
                <a:latin typeface="Arial" panose="020B0604020202020204" pitchFamily="34" charset="0"/>
              </a:rPr>
              <a:t>אמר רבא: </a:t>
            </a:r>
          </a:p>
          <a:p>
            <a:pPr>
              <a:lnSpc>
                <a:spcPct val="120000"/>
              </a:lnSpc>
            </a:pPr>
            <a:r>
              <a:rPr lang="he-IL" sz="1500" b="0" i="0" dirty="0">
                <a:solidFill>
                  <a:srgbClr val="000000"/>
                </a:solidFill>
                <a:effectLst/>
                <a:latin typeface="Arial" panose="020B0604020202020204" pitchFamily="34" charset="0"/>
              </a:rPr>
              <a:t>כל היכי </a:t>
            </a:r>
            <a:r>
              <a:rPr lang="he-IL" sz="1500" b="0" i="0" dirty="0" err="1">
                <a:solidFill>
                  <a:srgbClr val="000000"/>
                </a:solidFill>
                <a:effectLst/>
                <a:latin typeface="Arial" panose="020B0604020202020204" pitchFamily="34" charset="0"/>
              </a:rPr>
              <a:t>דדרשת</a:t>
            </a:r>
            <a:r>
              <a:rPr lang="he-IL" sz="1500" b="0" i="0" dirty="0">
                <a:solidFill>
                  <a:srgbClr val="000000"/>
                </a:solidFill>
                <a:effectLst/>
                <a:latin typeface="Arial" panose="020B0604020202020204" pitchFamily="34" charset="0"/>
              </a:rPr>
              <a:t> </a:t>
            </a:r>
            <a:r>
              <a:rPr lang="he-IL" sz="1500" b="0" i="0" dirty="0" err="1">
                <a:solidFill>
                  <a:srgbClr val="000000"/>
                </a:solidFill>
                <a:effectLst/>
                <a:latin typeface="Arial" panose="020B0604020202020204" pitchFamily="34" charset="0"/>
              </a:rPr>
              <a:t>להאי</a:t>
            </a:r>
            <a:r>
              <a:rPr lang="he-IL" sz="1500" b="0" i="0" dirty="0">
                <a:solidFill>
                  <a:srgbClr val="000000"/>
                </a:solidFill>
                <a:effectLst/>
                <a:latin typeface="Arial" panose="020B0604020202020204" pitchFamily="34" charset="0"/>
              </a:rPr>
              <a:t> קרא </a:t>
            </a:r>
            <a:r>
              <a:rPr lang="he-IL" sz="1500" b="0" i="0" dirty="0" err="1">
                <a:solidFill>
                  <a:srgbClr val="000000"/>
                </a:solidFill>
                <a:effectLst/>
                <a:latin typeface="Arial" panose="020B0604020202020204" pitchFamily="34" charset="0"/>
              </a:rPr>
              <a:t>מרישיה</a:t>
            </a:r>
            <a:r>
              <a:rPr lang="he-IL" sz="1500" b="0" i="0" dirty="0">
                <a:solidFill>
                  <a:srgbClr val="000000"/>
                </a:solidFill>
                <a:effectLst/>
                <a:latin typeface="Arial" panose="020B0604020202020204" pitchFamily="34" charset="0"/>
              </a:rPr>
              <a:t> לסיפיה </a:t>
            </a:r>
            <a:r>
              <a:rPr lang="he-IL" sz="1500" b="0" i="0" dirty="0" err="1">
                <a:solidFill>
                  <a:srgbClr val="000000"/>
                </a:solidFill>
                <a:effectLst/>
                <a:latin typeface="Arial" panose="020B0604020202020204" pitchFamily="34" charset="0"/>
              </a:rPr>
              <a:t>מדריש</a:t>
            </a:r>
            <a:r>
              <a:rPr lang="he-IL" sz="1500" b="0" i="0" dirty="0">
                <a:solidFill>
                  <a:srgbClr val="000000"/>
                </a:solidFill>
                <a:effectLst/>
                <a:latin typeface="Arial" panose="020B0604020202020204" pitchFamily="34" charset="0"/>
              </a:rPr>
              <a:t> מסיפיה </a:t>
            </a:r>
            <a:r>
              <a:rPr lang="he-IL" sz="1500" b="0" i="0" dirty="0" err="1">
                <a:solidFill>
                  <a:srgbClr val="000000"/>
                </a:solidFill>
                <a:effectLst/>
                <a:latin typeface="Arial" panose="020B0604020202020204" pitchFamily="34" charset="0"/>
              </a:rPr>
              <a:t>לרישיה</a:t>
            </a:r>
            <a:r>
              <a:rPr lang="he-IL" sz="1500" b="0" i="0" dirty="0">
                <a:solidFill>
                  <a:srgbClr val="000000"/>
                </a:solidFill>
                <a:effectLst/>
                <a:latin typeface="Arial" panose="020B0604020202020204" pitchFamily="34" charset="0"/>
              </a:rPr>
              <a:t> </a:t>
            </a:r>
            <a:r>
              <a:rPr lang="he-IL" sz="1500" b="0" i="0" dirty="0" err="1">
                <a:solidFill>
                  <a:srgbClr val="000000"/>
                </a:solidFill>
                <a:effectLst/>
                <a:latin typeface="Arial" panose="020B0604020202020204" pitchFamily="34" charset="0"/>
              </a:rPr>
              <a:t>מדריש</a:t>
            </a:r>
            <a:r>
              <a:rPr lang="he-IL" sz="1500" b="0" i="0" dirty="0">
                <a:solidFill>
                  <a:srgbClr val="000000"/>
                </a:solidFill>
                <a:effectLst/>
                <a:latin typeface="Arial" panose="020B0604020202020204" pitchFamily="34" charset="0"/>
              </a:rPr>
              <a:t> –</a:t>
            </a:r>
          </a:p>
          <a:p>
            <a:pPr>
              <a:lnSpc>
                <a:spcPct val="120000"/>
              </a:lnSpc>
            </a:pPr>
            <a:r>
              <a:rPr lang="he-IL" sz="1500" b="0" i="0" dirty="0" err="1">
                <a:solidFill>
                  <a:srgbClr val="000000"/>
                </a:solidFill>
                <a:effectLst/>
                <a:latin typeface="Arial" panose="020B0604020202020204" pitchFamily="34" charset="0"/>
              </a:rPr>
              <a:t>מרישיה</a:t>
            </a:r>
            <a:r>
              <a:rPr lang="he-IL" sz="1500" b="0" i="0" dirty="0">
                <a:solidFill>
                  <a:srgbClr val="000000"/>
                </a:solidFill>
                <a:effectLst/>
                <a:latin typeface="Arial" panose="020B0604020202020204" pitchFamily="34" charset="0"/>
              </a:rPr>
              <a:t> לסיפיה </a:t>
            </a:r>
            <a:r>
              <a:rPr lang="he-IL" sz="1500" b="0" i="0" dirty="0" err="1">
                <a:solidFill>
                  <a:srgbClr val="000000"/>
                </a:solidFill>
                <a:effectLst/>
                <a:latin typeface="Arial" panose="020B0604020202020204" pitchFamily="34" charset="0"/>
              </a:rPr>
              <a:t>מדריש</a:t>
            </a:r>
            <a:r>
              <a:rPr lang="he-IL" sz="1500" b="0" i="0" dirty="0">
                <a:solidFill>
                  <a:srgbClr val="000000"/>
                </a:solidFill>
                <a:effectLst/>
                <a:latin typeface="Arial" panose="020B0604020202020204" pitchFamily="34" charset="0"/>
              </a:rPr>
              <a:t> - "</a:t>
            </a:r>
            <a:r>
              <a:rPr lang="he-IL" sz="1500" b="0" i="0" dirty="0">
                <a:solidFill>
                  <a:srgbClr val="002060"/>
                </a:solidFill>
                <a:effectLst/>
                <a:latin typeface="Arial" panose="020B0604020202020204" pitchFamily="34" charset="0"/>
              </a:rPr>
              <a:t>מִשְּׁמוּעָה רָעָה לֹא יִירָא</a:t>
            </a:r>
            <a:r>
              <a:rPr lang="he-IL" sz="1500" b="0" i="0" dirty="0">
                <a:solidFill>
                  <a:srgbClr val="000000"/>
                </a:solidFill>
                <a:effectLst/>
                <a:latin typeface="Arial" panose="020B0604020202020204" pitchFamily="34" charset="0"/>
              </a:rPr>
              <a:t>" מה טעם? "</a:t>
            </a:r>
            <a:r>
              <a:rPr lang="he-IL" sz="1500" b="0" i="0" dirty="0">
                <a:solidFill>
                  <a:srgbClr val="002060"/>
                </a:solidFill>
                <a:effectLst/>
                <a:latin typeface="Arial" panose="020B0604020202020204" pitchFamily="34" charset="0"/>
              </a:rPr>
              <a:t>נָכוֹן לִבּוֹ בָּטֻחַ בַּה'</a:t>
            </a:r>
            <a:r>
              <a:rPr lang="he-IL" sz="1500" b="0" i="0" dirty="0">
                <a:solidFill>
                  <a:srgbClr val="000000"/>
                </a:solidFill>
                <a:effectLst/>
                <a:latin typeface="Arial" panose="020B0604020202020204" pitchFamily="34" charset="0"/>
              </a:rPr>
              <a:t>", </a:t>
            </a:r>
          </a:p>
          <a:p>
            <a:pPr>
              <a:lnSpc>
                <a:spcPct val="120000"/>
              </a:lnSpc>
            </a:pPr>
            <a:r>
              <a:rPr lang="he-IL" sz="1500" b="0" i="0" dirty="0">
                <a:solidFill>
                  <a:srgbClr val="000000"/>
                </a:solidFill>
                <a:effectLst/>
                <a:latin typeface="Arial" panose="020B0604020202020204" pitchFamily="34" charset="0"/>
              </a:rPr>
              <a:t>מסיפיה </a:t>
            </a:r>
            <a:r>
              <a:rPr lang="he-IL" sz="1500" b="0" i="0" dirty="0" err="1">
                <a:solidFill>
                  <a:srgbClr val="000000"/>
                </a:solidFill>
                <a:effectLst/>
                <a:latin typeface="Arial" panose="020B0604020202020204" pitchFamily="34" charset="0"/>
              </a:rPr>
              <a:t>לרישיה</a:t>
            </a:r>
            <a:r>
              <a:rPr lang="he-IL" sz="1500" b="0" i="0" dirty="0">
                <a:solidFill>
                  <a:srgbClr val="000000"/>
                </a:solidFill>
                <a:effectLst/>
                <a:latin typeface="Arial" panose="020B0604020202020204" pitchFamily="34" charset="0"/>
              </a:rPr>
              <a:t> </a:t>
            </a:r>
            <a:r>
              <a:rPr lang="he-IL" sz="1500" b="0" i="0" dirty="0" err="1">
                <a:solidFill>
                  <a:srgbClr val="000000"/>
                </a:solidFill>
                <a:effectLst/>
                <a:latin typeface="Arial" panose="020B0604020202020204" pitchFamily="34" charset="0"/>
              </a:rPr>
              <a:t>מדריש</a:t>
            </a:r>
            <a:r>
              <a:rPr lang="he-IL" sz="1500" b="0" i="0" dirty="0">
                <a:solidFill>
                  <a:srgbClr val="000000"/>
                </a:solidFill>
                <a:effectLst/>
                <a:latin typeface="Arial" panose="020B0604020202020204" pitchFamily="34" charset="0"/>
              </a:rPr>
              <a:t> - "</a:t>
            </a:r>
            <a:r>
              <a:rPr lang="he-IL" sz="1500" b="0" i="0" dirty="0">
                <a:solidFill>
                  <a:srgbClr val="002060"/>
                </a:solidFill>
                <a:effectLst/>
                <a:latin typeface="Arial" panose="020B0604020202020204" pitchFamily="34" charset="0"/>
              </a:rPr>
              <a:t>נָכוֹן לִבּוֹ בָּטֻחַ בַּה'</a:t>
            </a:r>
            <a:r>
              <a:rPr lang="he-IL" sz="1500" b="0" i="0" dirty="0">
                <a:solidFill>
                  <a:srgbClr val="000000"/>
                </a:solidFill>
                <a:effectLst/>
                <a:latin typeface="Arial" panose="020B0604020202020204" pitchFamily="34" charset="0"/>
              </a:rPr>
              <a:t>" "</a:t>
            </a:r>
            <a:r>
              <a:rPr lang="he-IL" sz="1500" b="0" i="0" dirty="0">
                <a:solidFill>
                  <a:srgbClr val="002060"/>
                </a:solidFill>
                <a:effectLst/>
                <a:latin typeface="Arial" panose="020B0604020202020204" pitchFamily="34" charset="0"/>
              </a:rPr>
              <a:t>מִשְּׁמוּעָה רָעָה לֹא יִירָא</a:t>
            </a:r>
            <a:r>
              <a:rPr lang="he-IL" sz="1500" b="0" i="0" dirty="0">
                <a:solidFill>
                  <a:srgbClr val="000000"/>
                </a:solidFill>
                <a:effectLst/>
                <a:latin typeface="Arial" panose="020B0604020202020204" pitchFamily="34" charset="0"/>
              </a:rPr>
              <a:t>". </a:t>
            </a:r>
          </a:p>
          <a:p>
            <a:pPr>
              <a:lnSpc>
                <a:spcPct val="120000"/>
              </a:lnSpc>
            </a:pPr>
            <a:endParaRPr lang="he-IL" dirty="0">
              <a:solidFill>
                <a:srgbClr val="000000"/>
              </a:solidFill>
              <a:latin typeface="Arial" panose="020B0604020202020204" pitchFamily="34" charset="0"/>
            </a:endParaRPr>
          </a:p>
          <a:p>
            <a:pPr>
              <a:lnSpc>
                <a:spcPct val="120000"/>
              </a:lnSpc>
            </a:pPr>
            <a:r>
              <a:rPr lang="he-IL" sz="1500" b="0" i="0" dirty="0">
                <a:solidFill>
                  <a:srgbClr val="000000"/>
                </a:solidFill>
                <a:effectLst/>
                <a:latin typeface="Arial" panose="020B0604020202020204" pitchFamily="34" charset="0"/>
              </a:rPr>
              <a:t>ההוא </a:t>
            </a:r>
            <a:r>
              <a:rPr lang="he-IL" sz="1500" b="0" i="0" dirty="0" err="1">
                <a:solidFill>
                  <a:srgbClr val="000000"/>
                </a:solidFill>
                <a:effectLst/>
                <a:latin typeface="Arial" panose="020B0604020202020204" pitchFamily="34" charset="0"/>
              </a:rPr>
              <a:t>תלמידא</a:t>
            </a:r>
            <a:r>
              <a:rPr lang="he-IL" sz="1500" b="0" i="0" dirty="0">
                <a:solidFill>
                  <a:srgbClr val="000000"/>
                </a:solidFill>
                <a:effectLst/>
                <a:latin typeface="Arial" panose="020B0604020202020204" pitchFamily="34" charset="0"/>
              </a:rPr>
              <a:t> דהוה </a:t>
            </a:r>
            <a:r>
              <a:rPr lang="he-IL" sz="1500" b="0" i="0" dirty="0" err="1">
                <a:solidFill>
                  <a:srgbClr val="000000"/>
                </a:solidFill>
                <a:effectLst/>
                <a:latin typeface="Arial" panose="020B0604020202020204" pitchFamily="34" charset="0"/>
              </a:rPr>
              <a:t>קא</a:t>
            </a:r>
            <a:r>
              <a:rPr lang="he-IL" sz="1500" b="0" i="0" dirty="0">
                <a:solidFill>
                  <a:srgbClr val="000000"/>
                </a:solidFill>
                <a:effectLst/>
                <a:latin typeface="Arial" panose="020B0604020202020204" pitchFamily="34" charset="0"/>
              </a:rPr>
              <a:t> אזיל בתריה דרבי ישמעאל ברבי יוסי </a:t>
            </a:r>
            <a:r>
              <a:rPr lang="he-IL" sz="1500" b="0" i="0" dirty="0" err="1">
                <a:solidFill>
                  <a:srgbClr val="000000"/>
                </a:solidFill>
                <a:effectLst/>
                <a:latin typeface="Arial" panose="020B0604020202020204" pitchFamily="34" charset="0"/>
              </a:rPr>
              <a:t>בשוקא</a:t>
            </a:r>
            <a:r>
              <a:rPr lang="he-IL" sz="1500" b="0" i="0" dirty="0">
                <a:solidFill>
                  <a:srgbClr val="000000"/>
                </a:solidFill>
                <a:effectLst/>
                <a:latin typeface="Arial" panose="020B0604020202020204" pitchFamily="34" charset="0"/>
              </a:rPr>
              <a:t> </a:t>
            </a:r>
            <a:r>
              <a:rPr lang="he-IL" sz="1500" b="0" i="0" dirty="0" err="1">
                <a:solidFill>
                  <a:srgbClr val="000000"/>
                </a:solidFill>
                <a:effectLst/>
                <a:latin typeface="Arial" panose="020B0604020202020204" pitchFamily="34" charset="0"/>
              </a:rPr>
              <a:t>דציון</a:t>
            </a:r>
            <a:r>
              <a:rPr lang="he-IL" sz="1500" b="0" i="0" dirty="0">
                <a:solidFill>
                  <a:srgbClr val="000000"/>
                </a:solidFill>
                <a:effectLst/>
                <a:latin typeface="Arial" panose="020B0604020202020204" pitchFamily="34" charset="0"/>
              </a:rPr>
              <a:t>, </a:t>
            </a:r>
          </a:p>
          <a:p>
            <a:pPr>
              <a:lnSpc>
                <a:spcPct val="120000"/>
              </a:lnSpc>
            </a:pPr>
            <a:r>
              <a:rPr lang="he-IL" sz="1500" b="0" i="0" dirty="0">
                <a:solidFill>
                  <a:srgbClr val="000000"/>
                </a:solidFill>
                <a:effectLst/>
                <a:latin typeface="Arial" panose="020B0604020202020204" pitchFamily="34" charset="0"/>
              </a:rPr>
              <a:t>חזייה </a:t>
            </a:r>
            <a:r>
              <a:rPr lang="he-IL" sz="1500" b="0" i="0" dirty="0" err="1">
                <a:solidFill>
                  <a:srgbClr val="000000"/>
                </a:solidFill>
                <a:effectLst/>
                <a:latin typeface="Arial" panose="020B0604020202020204" pitchFamily="34" charset="0"/>
              </a:rPr>
              <a:t>דקא</a:t>
            </a:r>
            <a:r>
              <a:rPr lang="he-IL" sz="1500" b="0" i="0" dirty="0">
                <a:solidFill>
                  <a:srgbClr val="000000"/>
                </a:solidFill>
                <a:effectLst/>
                <a:latin typeface="Arial" panose="020B0604020202020204" pitchFamily="34" charset="0"/>
              </a:rPr>
              <a:t> מפחיד, אמר ליה: חטאה את, </a:t>
            </a:r>
            <a:r>
              <a:rPr lang="he-IL" sz="1500" b="0" i="0" dirty="0" err="1">
                <a:solidFill>
                  <a:srgbClr val="000000"/>
                </a:solidFill>
                <a:effectLst/>
                <a:latin typeface="Arial" panose="020B0604020202020204" pitchFamily="34" charset="0"/>
              </a:rPr>
              <a:t>דכתיב</a:t>
            </a:r>
            <a:r>
              <a:rPr lang="he-IL" sz="1500" b="0" i="0" dirty="0">
                <a:solidFill>
                  <a:srgbClr val="000000"/>
                </a:solidFill>
                <a:effectLst/>
                <a:latin typeface="Arial" panose="020B0604020202020204" pitchFamily="34" charset="0"/>
              </a:rPr>
              <a:t>: "</a:t>
            </a:r>
            <a:r>
              <a:rPr lang="he-IL" sz="1500" b="0" i="0" dirty="0">
                <a:solidFill>
                  <a:srgbClr val="002060"/>
                </a:solidFill>
                <a:effectLst/>
                <a:latin typeface="Arial" panose="020B0604020202020204" pitchFamily="34" charset="0"/>
              </a:rPr>
              <a:t>פָּחֲדוּ בְצִיּוֹן חֲטָאִים</a:t>
            </a:r>
            <a:r>
              <a:rPr lang="he-IL" sz="1500" b="0" i="0" dirty="0">
                <a:solidFill>
                  <a:srgbClr val="000000"/>
                </a:solidFill>
                <a:effectLst/>
                <a:latin typeface="Arial" panose="020B0604020202020204" pitchFamily="34" charset="0"/>
              </a:rPr>
              <a:t>".</a:t>
            </a:r>
          </a:p>
          <a:p>
            <a:pPr>
              <a:lnSpc>
                <a:spcPct val="120000"/>
              </a:lnSpc>
            </a:pPr>
            <a:r>
              <a:rPr lang="he-IL" sz="1500" b="0" i="0" dirty="0">
                <a:solidFill>
                  <a:srgbClr val="000000"/>
                </a:solidFill>
                <a:effectLst/>
                <a:latin typeface="Arial" panose="020B0604020202020204" pitchFamily="34" charset="0"/>
              </a:rPr>
              <a:t>אמר ליה: והכתיב "</a:t>
            </a:r>
            <a:r>
              <a:rPr lang="he-IL" sz="1500" b="0" i="0" dirty="0">
                <a:solidFill>
                  <a:srgbClr val="002060"/>
                </a:solidFill>
                <a:effectLst/>
                <a:latin typeface="Arial" panose="020B0604020202020204" pitchFamily="34" charset="0"/>
              </a:rPr>
              <a:t>אַשְׁרֵי אָדָם מְפַחֵד תָּמִיד</a:t>
            </a:r>
            <a:r>
              <a:rPr lang="he-IL" sz="1500" b="0" i="0" dirty="0">
                <a:solidFill>
                  <a:srgbClr val="000000"/>
                </a:solidFill>
                <a:effectLst/>
                <a:latin typeface="Arial" panose="020B0604020202020204" pitchFamily="34" charset="0"/>
              </a:rPr>
              <a:t>"! </a:t>
            </a:r>
          </a:p>
          <a:p>
            <a:pPr>
              <a:lnSpc>
                <a:spcPct val="120000"/>
              </a:lnSpc>
            </a:pPr>
            <a:r>
              <a:rPr lang="he-IL" sz="1500" b="0" i="0" dirty="0">
                <a:solidFill>
                  <a:srgbClr val="000000"/>
                </a:solidFill>
                <a:effectLst/>
                <a:latin typeface="Arial" panose="020B0604020202020204" pitchFamily="34" charset="0"/>
              </a:rPr>
              <a:t>אמר ליה: ההוא בדברי תורה כתיב. </a:t>
            </a:r>
          </a:p>
          <a:p>
            <a:pPr>
              <a:lnSpc>
                <a:spcPct val="120000"/>
              </a:lnSpc>
            </a:pPr>
            <a:endParaRPr lang="he-IL" sz="800" dirty="0">
              <a:solidFill>
                <a:srgbClr val="000000"/>
              </a:solidFill>
              <a:latin typeface="Arial" panose="020B0604020202020204" pitchFamily="34" charset="0"/>
            </a:endParaRPr>
          </a:p>
          <a:p>
            <a:pPr>
              <a:lnSpc>
                <a:spcPct val="120000"/>
              </a:lnSpc>
            </a:pPr>
            <a:r>
              <a:rPr lang="he-IL" sz="1500" b="0" i="0" dirty="0">
                <a:solidFill>
                  <a:srgbClr val="000000"/>
                </a:solidFill>
                <a:effectLst/>
                <a:latin typeface="Arial" panose="020B0604020202020204" pitchFamily="34" charset="0"/>
              </a:rPr>
              <a:t>יהודה בר נתן </a:t>
            </a:r>
            <a:r>
              <a:rPr lang="he-IL" sz="1500" b="0" i="0" dirty="0" err="1">
                <a:solidFill>
                  <a:srgbClr val="000000"/>
                </a:solidFill>
                <a:effectLst/>
                <a:latin typeface="Arial" panose="020B0604020202020204" pitchFamily="34" charset="0"/>
              </a:rPr>
              <a:t>הוה</a:t>
            </a:r>
            <a:r>
              <a:rPr lang="he-IL" sz="1500" b="0" i="0" dirty="0">
                <a:solidFill>
                  <a:srgbClr val="000000"/>
                </a:solidFill>
                <a:effectLst/>
                <a:latin typeface="Arial" panose="020B0604020202020204" pitchFamily="34" charset="0"/>
              </a:rPr>
              <a:t> שקיל ואזיל בתריה </a:t>
            </a:r>
            <a:r>
              <a:rPr lang="he-IL" sz="1500" b="0" i="0" dirty="0" err="1">
                <a:solidFill>
                  <a:srgbClr val="000000"/>
                </a:solidFill>
                <a:effectLst/>
                <a:latin typeface="Arial" panose="020B0604020202020204" pitchFamily="34" charset="0"/>
              </a:rPr>
              <a:t>דרב</a:t>
            </a:r>
            <a:r>
              <a:rPr lang="he-IL" sz="1500" b="0" i="0" dirty="0">
                <a:solidFill>
                  <a:srgbClr val="000000"/>
                </a:solidFill>
                <a:effectLst/>
                <a:latin typeface="Arial" panose="020B0604020202020204" pitchFamily="34" charset="0"/>
              </a:rPr>
              <a:t> </a:t>
            </a:r>
            <a:r>
              <a:rPr lang="he-IL" sz="1500" b="0" i="0" dirty="0" err="1">
                <a:solidFill>
                  <a:srgbClr val="000000"/>
                </a:solidFill>
                <a:effectLst/>
                <a:latin typeface="Arial" panose="020B0604020202020204" pitchFamily="34" charset="0"/>
              </a:rPr>
              <a:t>המנונא</a:t>
            </a:r>
            <a:r>
              <a:rPr lang="he-IL" sz="1500" b="0" i="0" dirty="0">
                <a:solidFill>
                  <a:srgbClr val="000000"/>
                </a:solidFill>
                <a:effectLst/>
                <a:latin typeface="Arial" panose="020B0604020202020204" pitchFamily="34" charset="0"/>
              </a:rPr>
              <a:t>, אתנח, </a:t>
            </a:r>
          </a:p>
          <a:p>
            <a:pPr>
              <a:lnSpc>
                <a:spcPct val="120000"/>
              </a:lnSpc>
            </a:pPr>
            <a:r>
              <a:rPr lang="he-IL" sz="1500" b="0" i="0" dirty="0">
                <a:solidFill>
                  <a:srgbClr val="000000"/>
                </a:solidFill>
                <a:effectLst/>
                <a:latin typeface="Arial" panose="020B0604020202020204" pitchFamily="34" charset="0"/>
              </a:rPr>
              <a:t>אמר ליה: </a:t>
            </a:r>
            <a:r>
              <a:rPr lang="he-IL" sz="1500" b="0" i="0" dirty="0" err="1">
                <a:solidFill>
                  <a:srgbClr val="000000"/>
                </a:solidFill>
                <a:effectLst/>
                <a:latin typeface="Arial" panose="020B0604020202020204" pitchFamily="34" charset="0"/>
              </a:rPr>
              <a:t>יסורים</a:t>
            </a:r>
            <a:r>
              <a:rPr lang="he-IL" sz="1500" b="0" i="0" dirty="0">
                <a:solidFill>
                  <a:srgbClr val="000000"/>
                </a:solidFill>
                <a:effectLst/>
                <a:latin typeface="Arial" panose="020B0604020202020204" pitchFamily="34" charset="0"/>
              </a:rPr>
              <a:t> בעי ההוא גברא </a:t>
            </a:r>
            <a:r>
              <a:rPr lang="he-IL" sz="1500" b="0" i="0" dirty="0" err="1">
                <a:solidFill>
                  <a:srgbClr val="000000"/>
                </a:solidFill>
                <a:effectLst/>
                <a:latin typeface="Arial" panose="020B0604020202020204" pitchFamily="34" charset="0"/>
              </a:rPr>
              <a:t>לאתויי</a:t>
            </a:r>
            <a:r>
              <a:rPr lang="he-IL" sz="1500" b="0" i="0" dirty="0">
                <a:solidFill>
                  <a:srgbClr val="000000"/>
                </a:solidFill>
                <a:effectLst/>
                <a:latin typeface="Arial" panose="020B0604020202020204" pitchFamily="34" charset="0"/>
              </a:rPr>
              <a:t> </a:t>
            </a:r>
            <a:r>
              <a:rPr lang="he-IL" sz="1500" b="0" i="0" dirty="0" err="1">
                <a:solidFill>
                  <a:srgbClr val="000000"/>
                </a:solidFill>
                <a:effectLst/>
                <a:latin typeface="Arial" panose="020B0604020202020204" pitchFamily="34" charset="0"/>
              </a:rPr>
              <a:t>אנפשיה</a:t>
            </a:r>
            <a:r>
              <a:rPr lang="he-IL" sz="1500" b="0" i="0" dirty="0">
                <a:solidFill>
                  <a:srgbClr val="000000"/>
                </a:solidFill>
                <a:effectLst/>
                <a:latin typeface="Arial" panose="020B0604020202020204" pitchFamily="34" charset="0"/>
              </a:rPr>
              <a:t>, </a:t>
            </a:r>
            <a:r>
              <a:rPr lang="he-IL" sz="1500" b="0" i="0" dirty="0" err="1">
                <a:solidFill>
                  <a:srgbClr val="000000"/>
                </a:solidFill>
                <a:effectLst/>
                <a:latin typeface="Arial" panose="020B0604020202020204" pitchFamily="34" charset="0"/>
              </a:rPr>
              <a:t>דכתיב</a:t>
            </a:r>
            <a:r>
              <a:rPr lang="he-IL" sz="1500" b="0" i="0" dirty="0">
                <a:solidFill>
                  <a:srgbClr val="000000"/>
                </a:solidFill>
                <a:effectLst/>
                <a:latin typeface="Arial" panose="020B0604020202020204" pitchFamily="34" charset="0"/>
              </a:rPr>
              <a:t> "</a:t>
            </a:r>
            <a:r>
              <a:rPr lang="he-IL" sz="1500" b="0" i="0" dirty="0">
                <a:solidFill>
                  <a:srgbClr val="002060"/>
                </a:solidFill>
                <a:effectLst/>
                <a:latin typeface="Arial" panose="020B0604020202020204" pitchFamily="34" charset="0"/>
              </a:rPr>
              <a:t>כִּי פַחַד פָּחַדְתִּי </a:t>
            </a:r>
            <a:r>
              <a:rPr lang="he-IL" sz="1500" b="0" i="0" dirty="0" err="1">
                <a:solidFill>
                  <a:srgbClr val="002060"/>
                </a:solidFill>
                <a:effectLst/>
                <a:latin typeface="Arial" panose="020B0604020202020204" pitchFamily="34" charset="0"/>
              </a:rPr>
              <a:t>וַיֶּאֱתָיֵנִי</a:t>
            </a:r>
            <a:r>
              <a:rPr lang="he-IL" sz="1500" b="0" i="0" dirty="0">
                <a:solidFill>
                  <a:srgbClr val="002060"/>
                </a:solidFill>
                <a:effectLst/>
                <a:latin typeface="Arial" panose="020B0604020202020204" pitchFamily="34" charset="0"/>
              </a:rPr>
              <a:t> וַאֲשֶׁר </a:t>
            </a:r>
            <a:r>
              <a:rPr lang="he-IL" sz="1500" b="0" i="0" dirty="0" err="1">
                <a:solidFill>
                  <a:srgbClr val="002060"/>
                </a:solidFill>
                <a:effectLst/>
                <a:latin typeface="Arial" panose="020B0604020202020204" pitchFamily="34" charset="0"/>
              </a:rPr>
              <a:t>יָגֹרְתִּי</a:t>
            </a:r>
            <a:r>
              <a:rPr lang="he-IL" sz="1500" b="0" i="0" dirty="0">
                <a:solidFill>
                  <a:srgbClr val="002060"/>
                </a:solidFill>
                <a:effectLst/>
                <a:latin typeface="Arial" panose="020B0604020202020204" pitchFamily="34" charset="0"/>
              </a:rPr>
              <a:t> יָבֹא לִי</a:t>
            </a:r>
            <a:r>
              <a:rPr lang="he-IL" sz="1500" b="0" i="0" dirty="0">
                <a:solidFill>
                  <a:srgbClr val="000000"/>
                </a:solidFill>
                <a:effectLst/>
                <a:latin typeface="Arial" panose="020B0604020202020204" pitchFamily="34" charset="0"/>
              </a:rPr>
              <a:t>". </a:t>
            </a:r>
          </a:p>
          <a:p>
            <a:pPr>
              <a:lnSpc>
                <a:spcPct val="120000"/>
              </a:lnSpc>
            </a:pPr>
            <a:r>
              <a:rPr lang="he-IL" sz="1500" b="0" i="0" dirty="0">
                <a:solidFill>
                  <a:srgbClr val="000000"/>
                </a:solidFill>
                <a:effectLst/>
                <a:latin typeface="Arial" panose="020B0604020202020204" pitchFamily="34" charset="0"/>
              </a:rPr>
              <a:t>והא כתיב "</a:t>
            </a:r>
            <a:r>
              <a:rPr lang="he-IL" sz="1500" b="0" i="0" dirty="0">
                <a:solidFill>
                  <a:srgbClr val="002060"/>
                </a:solidFill>
                <a:effectLst/>
                <a:latin typeface="Arial" panose="020B0604020202020204" pitchFamily="34" charset="0"/>
              </a:rPr>
              <a:t>אַשְׁרֵי אָדָם מְפַחֵד תָּמִיד</a:t>
            </a:r>
            <a:r>
              <a:rPr lang="he-IL" sz="1500" b="0" i="0" dirty="0">
                <a:solidFill>
                  <a:srgbClr val="000000"/>
                </a:solidFill>
                <a:effectLst/>
                <a:latin typeface="Arial" panose="020B0604020202020204" pitchFamily="34" charset="0"/>
              </a:rPr>
              <a:t>"!</a:t>
            </a:r>
          </a:p>
          <a:p>
            <a:pPr>
              <a:lnSpc>
                <a:spcPct val="120000"/>
              </a:lnSpc>
            </a:pPr>
            <a:r>
              <a:rPr lang="he-IL" sz="1500" b="0" i="0" dirty="0">
                <a:solidFill>
                  <a:srgbClr val="000000"/>
                </a:solidFill>
                <a:effectLst/>
                <a:latin typeface="Arial" panose="020B0604020202020204" pitchFamily="34" charset="0"/>
              </a:rPr>
              <a:t>ההוא בדברי תורה כתיב.</a:t>
            </a:r>
            <a:endParaRPr lang="he-IL" sz="1500" dirty="0">
              <a:solidFill>
                <a:srgbClr val="F79646">
                  <a:lumMod val="50000"/>
                </a:srgbClr>
              </a:solidFill>
            </a:endParaRPr>
          </a:p>
        </p:txBody>
      </p:sp>
      <p:sp>
        <p:nvSpPr>
          <p:cNvPr id="10" name="הסבר מלבני מעוגל 6">
            <a:extLst>
              <a:ext uri="{FF2B5EF4-FFF2-40B4-BE49-F238E27FC236}">
                <a16:creationId xmlns:a16="http://schemas.microsoft.com/office/drawing/2014/main" id="{9E72FDC8-CA08-12ED-DDD0-3C092B4B97AD}"/>
              </a:ext>
            </a:extLst>
          </p:cNvPr>
          <p:cNvSpPr/>
          <p:nvPr/>
        </p:nvSpPr>
        <p:spPr>
          <a:xfrm>
            <a:off x="1907704" y="163473"/>
            <a:ext cx="6649903" cy="936104"/>
          </a:xfrm>
          <a:prstGeom prst="wedgeRoundRectCallout">
            <a:avLst>
              <a:gd name="adj1" fmla="val 53201"/>
              <a:gd name="adj2" fmla="val -46567"/>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400" dirty="0">
                <a:solidFill>
                  <a:srgbClr val="000000"/>
                </a:solidFill>
                <a:latin typeface="Arial" panose="020B0604020202020204" pitchFamily="34" charset="0"/>
              </a:rPr>
              <a:t>משנה נד ע"א:</a:t>
            </a:r>
          </a:p>
          <a:p>
            <a:pPr>
              <a:lnSpc>
                <a:spcPct val="120000"/>
              </a:lnSpc>
            </a:pPr>
            <a:r>
              <a:rPr lang="he-IL" sz="1400" dirty="0">
                <a:solidFill>
                  <a:srgbClr val="F79646">
                    <a:lumMod val="50000"/>
                  </a:srgbClr>
                </a:solidFill>
              </a:rPr>
              <a:t>והצועק לשעבר - הרי זו תפלת </a:t>
            </a:r>
            <a:r>
              <a:rPr lang="he-IL" sz="1400" dirty="0" err="1">
                <a:solidFill>
                  <a:srgbClr val="F79646">
                    <a:lumMod val="50000"/>
                  </a:srgbClr>
                </a:solidFill>
              </a:rPr>
              <a:t>שוא</a:t>
            </a:r>
            <a:r>
              <a:rPr lang="he-IL" sz="1400" dirty="0">
                <a:solidFill>
                  <a:srgbClr val="F79646">
                    <a:lumMod val="50000"/>
                  </a:srgbClr>
                </a:solidFill>
              </a:rPr>
              <a:t>...</a:t>
            </a:r>
          </a:p>
          <a:p>
            <a:pPr>
              <a:lnSpc>
                <a:spcPct val="120000"/>
              </a:lnSpc>
            </a:pPr>
            <a:r>
              <a:rPr lang="he-IL" sz="1400" dirty="0">
                <a:solidFill>
                  <a:srgbClr val="F79646">
                    <a:lumMod val="50000"/>
                  </a:srgbClr>
                </a:solidFill>
              </a:rPr>
              <a:t>היה בא בדרך ושמע קול </a:t>
            </a:r>
            <a:r>
              <a:rPr lang="he-IL" sz="1400" dirty="0" err="1">
                <a:solidFill>
                  <a:srgbClr val="F79646">
                    <a:lumMod val="50000"/>
                  </a:srgbClr>
                </a:solidFill>
              </a:rPr>
              <a:t>צוחה</a:t>
            </a:r>
            <a:r>
              <a:rPr lang="he-IL" sz="1400" dirty="0">
                <a:solidFill>
                  <a:srgbClr val="F79646">
                    <a:lumMod val="50000"/>
                  </a:srgbClr>
                </a:solidFill>
              </a:rPr>
              <a:t> בעיר ואומר 'יהי רצון שלא תהא בתוך ביתי' - הרי זו תפלת </a:t>
            </a:r>
            <a:r>
              <a:rPr lang="he-IL" sz="1400" dirty="0" err="1">
                <a:solidFill>
                  <a:srgbClr val="F79646">
                    <a:lumMod val="50000"/>
                  </a:srgbClr>
                </a:solidFill>
              </a:rPr>
              <a:t>שוא</a:t>
            </a:r>
            <a:r>
              <a:rPr lang="he-IL" sz="1400" dirty="0">
                <a:solidFill>
                  <a:srgbClr val="F79646">
                    <a:lumMod val="50000"/>
                  </a:srgbClr>
                </a:solidFill>
              </a:rPr>
              <a:t>. </a:t>
            </a:r>
          </a:p>
        </p:txBody>
      </p:sp>
      <p:sp>
        <p:nvSpPr>
          <p:cNvPr id="4" name="תיבת טקסט 3">
            <a:extLst>
              <a:ext uri="{FF2B5EF4-FFF2-40B4-BE49-F238E27FC236}">
                <a16:creationId xmlns:a16="http://schemas.microsoft.com/office/drawing/2014/main" id="{94187507-B141-884F-93CE-5708F6710276}"/>
              </a:ext>
            </a:extLst>
          </p:cNvPr>
          <p:cNvSpPr txBox="1"/>
          <p:nvPr/>
        </p:nvSpPr>
        <p:spPr>
          <a:xfrm>
            <a:off x="8490495" y="1255475"/>
            <a:ext cx="360040" cy="3554819"/>
          </a:xfrm>
          <a:prstGeom prst="rect">
            <a:avLst/>
          </a:prstGeom>
          <a:noFill/>
        </p:spPr>
        <p:txBody>
          <a:bodyPr wrap="square" rtlCol="1">
            <a:spAutoFit/>
          </a:bodyPr>
          <a:lstStyle/>
          <a:p>
            <a:r>
              <a:rPr lang="he-IL" sz="1600" dirty="0"/>
              <a:t>●</a:t>
            </a:r>
          </a:p>
          <a:p>
            <a:endParaRPr lang="he-IL" sz="1600" dirty="0"/>
          </a:p>
          <a:p>
            <a:endParaRPr lang="he-IL" sz="1600" dirty="0"/>
          </a:p>
          <a:p>
            <a:endParaRPr lang="he-IL" sz="1600" dirty="0"/>
          </a:p>
          <a:p>
            <a:endParaRPr lang="he-IL" sz="1500" dirty="0"/>
          </a:p>
          <a:p>
            <a:endParaRPr lang="he-IL" sz="1600" dirty="0"/>
          </a:p>
          <a:p>
            <a:endParaRPr lang="he-IL" sz="1600" dirty="0"/>
          </a:p>
          <a:p>
            <a:endParaRPr lang="he-IL" sz="1600" dirty="0"/>
          </a:p>
          <a:p>
            <a:endParaRPr lang="he-IL" sz="1700" dirty="0"/>
          </a:p>
          <a:p>
            <a:endParaRPr lang="he-IL" sz="2800" dirty="0"/>
          </a:p>
          <a:p>
            <a:endParaRPr lang="he-IL" sz="2100" dirty="0"/>
          </a:p>
          <a:p>
            <a:r>
              <a:rPr lang="he-IL" sz="1600" dirty="0"/>
              <a:t>●</a:t>
            </a:r>
          </a:p>
          <a:p>
            <a:endParaRPr lang="he-IL" sz="1600" dirty="0"/>
          </a:p>
        </p:txBody>
      </p:sp>
      <p:sp>
        <p:nvSpPr>
          <p:cNvPr id="3" name="הסבר מלבני מעוגל 6">
            <a:extLst>
              <a:ext uri="{FF2B5EF4-FFF2-40B4-BE49-F238E27FC236}">
                <a16:creationId xmlns:a16="http://schemas.microsoft.com/office/drawing/2014/main" id="{D4121F29-88A9-D134-B4C3-D15D9DB9BAED}"/>
              </a:ext>
            </a:extLst>
          </p:cNvPr>
          <p:cNvSpPr/>
          <p:nvPr/>
        </p:nvSpPr>
        <p:spPr>
          <a:xfrm>
            <a:off x="298361" y="4869160"/>
            <a:ext cx="2905487" cy="792088"/>
          </a:xfrm>
          <a:prstGeom prst="wedgeRoundRectCallout">
            <a:avLst>
              <a:gd name="adj1" fmla="val 56954"/>
              <a:gd name="adj2" fmla="val 31806"/>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200" dirty="0">
                <a:solidFill>
                  <a:srgbClr val="000000"/>
                </a:solidFill>
                <a:latin typeface="Arial" panose="020B0604020202020204" pitchFamily="34" charset="0"/>
              </a:rPr>
              <a:t>איוב ג כד-כה:</a:t>
            </a:r>
          </a:p>
          <a:p>
            <a:pPr>
              <a:lnSpc>
                <a:spcPct val="120000"/>
              </a:lnSpc>
            </a:pPr>
            <a:r>
              <a:rPr lang="he-IL" sz="1200" b="0" i="0" dirty="0">
                <a:solidFill>
                  <a:srgbClr val="000000"/>
                </a:solidFill>
                <a:effectLst/>
                <a:latin typeface="shlomo"/>
              </a:rPr>
              <a:t>כִּי-לִפְנֵי לַחְמִי אַנְחָתִי </a:t>
            </a:r>
            <a:r>
              <a:rPr lang="he-IL" sz="1200" b="0" i="0" dirty="0" err="1">
                <a:solidFill>
                  <a:srgbClr val="000000"/>
                </a:solidFill>
                <a:effectLst/>
                <a:latin typeface="shlomo"/>
              </a:rPr>
              <a:t>תָבֹא</a:t>
            </a:r>
            <a:r>
              <a:rPr lang="he-IL" sz="1200" dirty="0">
                <a:solidFill>
                  <a:srgbClr val="000000"/>
                </a:solidFill>
                <a:latin typeface="shlomo"/>
              </a:rPr>
              <a:t> </a:t>
            </a:r>
            <a:r>
              <a:rPr lang="he-IL" sz="1200" b="0" i="0" dirty="0" err="1">
                <a:solidFill>
                  <a:srgbClr val="000000"/>
                </a:solidFill>
                <a:effectLst/>
                <a:latin typeface="shlomo"/>
              </a:rPr>
              <a:t>וַיִּתְּכו</a:t>
            </a:r>
            <a:r>
              <a:rPr lang="he-IL" sz="1200" b="0" i="0" dirty="0">
                <a:solidFill>
                  <a:srgbClr val="000000"/>
                </a:solidFill>
                <a:effectLst/>
                <a:latin typeface="shlomo"/>
              </a:rPr>
              <a:t>ּ כַמַּיִם שַׁאֲגֹתָי.</a:t>
            </a:r>
            <a:br>
              <a:rPr lang="he-IL" sz="1200" dirty="0"/>
            </a:br>
            <a:r>
              <a:rPr lang="he-IL" sz="1200" b="0" i="0" dirty="0">
                <a:solidFill>
                  <a:srgbClr val="000000"/>
                </a:solidFill>
                <a:effectLst/>
                <a:latin typeface="shlomo"/>
              </a:rPr>
              <a:t>כִּי פַחַד פָּחַדְתִּי </a:t>
            </a:r>
            <a:r>
              <a:rPr lang="he-IL" sz="1200" b="0" i="0" dirty="0" err="1">
                <a:solidFill>
                  <a:srgbClr val="000000"/>
                </a:solidFill>
                <a:effectLst/>
                <a:latin typeface="shlomo"/>
              </a:rPr>
              <a:t>וַיֶּאֱתָיֵנִי</a:t>
            </a:r>
            <a:r>
              <a:rPr lang="he-IL" sz="1200" dirty="0">
                <a:solidFill>
                  <a:srgbClr val="000000"/>
                </a:solidFill>
                <a:latin typeface="shlomo"/>
              </a:rPr>
              <a:t> </a:t>
            </a:r>
            <a:r>
              <a:rPr lang="he-IL" sz="1200" b="0" i="0" dirty="0">
                <a:solidFill>
                  <a:srgbClr val="000000"/>
                </a:solidFill>
                <a:effectLst/>
                <a:latin typeface="shlomo"/>
              </a:rPr>
              <a:t>וַאֲשֶׁר </a:t>
            </a:r>
            <a:r>
              <a:rPr lang="he-IL" sz="1200" b="0" i="0" dirty="0" err="1">
                <a:solidFill>
                  <a:srgbClr val="000000"/>
                </a:solidFill>
                <a:effectLst/>
                <a:latin typeface="shlomo"/>
              </a:rPr>
              <a:t>יָגֹרְתִּי</a:t>
            </a:r>
            <a:r>
              <a:rPr lang="he-IL" sz="1200" dirty="0">
                <a:solidFill>
                  <a:srgbClr val="000000"/>
                </a:solidFill>
                <a:latin typeface="shlomo"/>
              </a:rPr>
              <a:t> </a:t>
            </a:r>
            <a:r>
              <a:rPr lang="he-IL" sz="1200" b="0" i="0" dirty="0">
                <a:solidFill>
                  <a:srgbClr val="000000"/>
                </a:solidFill>
                <a:effectLst/>
                <a:latin typeface="shlomo"/>
              </a:rPr>
              <a:t>יָבֹא לִי.</a:t>
            </a:r>
            <a:endParaRPr lang="he-IL" sz="1200" dirty="0">
              <a:solidFill>
                <a:srgbClr val="F79646">
                  <a:lumMod val="50000"/>
                </a:srgbClr>
              </a:solidFill>
            </a:endParaRPr>
          </a:p>
        </p:txBody>
      </p:sp>
    </p:spTree>
    <p:extLst>
      <p:ext uri="{BB962C8B-B14F-4D97-AF65-F5344CB8AC3E}">
        <p14:creationId xmlns:p14="http://schemas.microsoft.com/office/powerpoint/2010/main" val="2088724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C6303F-6B3F-DB67-1FFB-7AF9C7117439}"/>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EB56F16F-C1AB-D21C-7081-14094F5F53D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33FF908F-E9FA-248D-4B88-F3981168CD26}"/>
              </a:ext>
            </a:extLst>
          </p:cNvPr>
          <p:cNvSpPr txBox="1"/>
          <p:nvPr/>
        </p:nvSpPr>
        <p:spPr>
          <a:xfrm>
            <a:off x="-250652" y="35330"/>
            <a:ext cx="1548736" cy="338554"/>
          </a:xfrm>
          <a:prstGeom prst="rect">
            <a:avLst/>
          </a:prstGeom>
          <a:noFill/>
        </p:spPr>
        <p:txBody>
          <a:bodyPr wrap="square" rtlCol="1">
            <a:spAutoFit/>
          </a:bodyPr>
          <a:lstStyle/>
          <a:p>
            <a:r>
              <a:rPr lang="he-IL" sz="1600" b="1" dirty="0">
                <a:solidFill>
                  <a:schemeClr val="bg1">
                    <a:lumMod val="50000"/>
                  </a:schemeClr>
                </a:solidFill>
              </a:rPr>
              <a:t>דף ס עמוד א</a:t>
            </a:r>
          </a:p>
        </p:txBody>
      </p:sp>
      <p:sp>
        <p:nvSpPr>
          <p:cNvPr id="7" name="TextBox 3">
            <a:extLst>
              <a:ext uri="{FF2B5EF4-FFF2-40B4-BE49-F238E27FC236}">
                <a16:creationId xmlns:a16="http://schemas.microsoft.com/office/drawing/2014/main" id="{2032FA25-78BA-D62D-CD3F-6C9C610F4F17}"/>
              </a:ext>
            </a:extLst>
          </p:cNvPr>
          <p:cNvSpPr txBox="1"/>
          <p:nvPr/>
        </p:nvSpPr>
        <p:spPr>
          <a:xfrm>
            <a:off x="1187624" y="1451228"/>
            <a:ext cx="7344816" cy="4792594"/>
          </a:xfrm>
          <a:prstGeom prst="rect">
            <a:avLst/>
          </a:prstGeom>
          <a:noFill/>
        </p:spPr>
        <p:txBody>
          <a:bodyPr wrap="square" rtlCol="1">
            <a:spAutoFit/>
          </a:bodyPr>
          <a:lstStyle/>
          <a:p>
            <a:pPr>
              <a:lnSpc>
                <a:spcPct val="120000"/>
              </a:lnSpc>
            </a:pPr>
            <a:r>
              <a:rPr lang="he-IL" sz="1600" b="0" i="0" dirty="0">
                <a:solidFill>
                  <a:srgbClr val="000000"/>
                </a:solidFill>
                <a:effectLst/>
                <a:latin typeface="Arial" panose="020B0604020202020204" pitchFamily="34" charset="0"/>
              </a:rPr>
              <a:t>הנכנס לכרך: </a:t>
            </a:r>
          </a:p>
          <a:p>
            <a:pPr>
              <a:lnSpc>
                <a:spcPct val="120000"/>
              </a:lnSpc>
            </a:pPr>
            <a:endParaRPr lang="he-IL" sz="16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תנו רבנן: </a:t>
            </a:r>
          </a:p>
          <a:p>
            <a:pPr>
              <a:lnSpc>
                <a:spcPct val="120000"/>
              </a:lnSpc>
            </a:pPr>
            <a:r>
              <a:rPr lang="he-IL" sz="1600" dirty="0">
                <a:solidFill>
                  <a:srgbClr val="F79646">
                    <a:lumMod val="50000"/>
                  </a:srgbClr>
                </a:solidFill>
              </a:rPr>
              <a:t>בכניסתו מהו אומר? יהי רצון מלפניך ה' </a:t>
            </a:r>
            <a:r>
              <a:rPr lang="he-IL" sz="1600" dirty="0" err="1">
                <a:solidFill>
                  <a:srgbClr val="F79646">
                    <a:lumMod val="50000"/>
                  </a:srgbClr>
                </a:solidFill>
              </a:rPr>
              <a:t>אלהי</a:t>
            </a:r>
            <a:r>
              <a:rPr lang="he-IL" sz="1600" dirty="0">
                <a:solidFill>
                  <a:srgbClr val="F79646">
                    <a:lumMod val="50000"/>
                  </a:srgbClr>
                </a:solidFill>
              </a:rPr>
              <a:t> שתכניסני לכרך זה לשלום. </a:t>
            </a:r>
          </a:p>
          <a:p>
            <a:pPr>
              <a:lnSpc>
                <a:spcPct val="120000"/>
              </a:lnSpc>
            </a:pPr>
            <a:r>
              <a:rPr lang="he-IL" sz="1600" dirty="0">
                <a:solidFill>
                  <a:srgbClr val="F79646">
                    <a:lumMod val="50000"/>
                  </a:srgbClr>
                </a:solidFill>
              </a:rPr>
              <a:t>נכנס, אומר: מודה אני לפניך ה' </a:t>
            </a:r>
            <a:r>
              <a:rPr lang="he-IL" sz="1600" dirty="0" err="1">
                <a:solidFill>
                  <a:srgbClr val="F79646">
                    <a:lumMod val="50000"/>
                  </a:srgbClr>
                </a:solidFill>
              </a:rPr>
              <a:t>אלהי</a:t>
            </a:r>
            <a:r>
              <a:rPr lang="he-IL" sz="1600" dirty="0">
                <a:solidFill>
                  <a:srgbClr val="F79646">
                    <a:lumMod val="50000"/>
                  </a:srgbClr>
                </a:solidFill>
              </a:rPr>
              <a:t> שהכנסתני לכרך זה לשלום. </a:t>
            </a:r>
          </a:p>
          <a:p>
            <a:pPr>
              <a:lnSpc>
                <a:spcPct val="120000"/>
              </a:lnSpc>
            </a:pPr>
            <a:r>
              <a:rPr lang="he-IL" sz="1600" dirty="0">
                <a:solidFill>
                  <a:srgbClr val="F79646">
                    <a:lumMod val="50000"/>
                  </a:srgbClr>
                </a:solidFill>
              </a:rPr>
              <a:t>בקש לצאת, אומר: יהי רצון מלפניך ה' </a:t>
            </a:r>
            <a:r>
              <a:rPr lang="he-IL" sz="1600" dirty="0" err="1">
                <a:solidFill>
                  <a:srgbClr val="F79646">
                    <a:lumMod val="50000"/>
                  </a:srgbClr>
                </a:solidFill>
              </a:rPr>
              <a:t>אלהי</a:t>
            </a:r>
            <a:r>
              <a:rPr lang="he-IL" sz="1600" dirty="0">
                <a:solidFill>
                  <a:srgbClr val="F79646">
                    <a:lumMod val="50000"/>
                  </a:srgbClr>
                </a:solidFill>
              </a:rPr>
              <a:t> </a:t>
            </a:r>
            <a:r>
              <a:rPr lang="he-IL" sz="1600" dirty="0" err="1">
                <a:solidFill>
                  <a:srgbClr val="F79646">
                    <a:lumMod val="50000"/>
                  </a:srgbClr>
                </a:solidFill>
              </a:rPr>
              <a:t>ואלהי</a:t>
            </a:r>
            <a:r>
              <a:rPr lang="he-IL" sz="1600" dirty="0">
                <a:solidFill>
                  <a:srgbClr val="F79646">
                    <a:lumMod val="50000"/>
                  </a:srgbClr>
                </a:solidFill>
              </a:rPr>
              <a:t> </a:t>
            </a:r>
            <a:r>
              <a:rPr lang="he-IL" sz="1600" dirty="0" err="1">
                <a:solidFill>
                  <a:srgbClr val="F79646">
                    <a:lumMod val="50000"/>
                  </a:srgbClr>
                </a:solidFill>
              </a:rPr>
              <a:t>אבותי</a:t>
            </a:r>
            <a:r>
              <a:rPr lang="he-IL" sz="1600" dirty="0">
                <a:solidFill>
                  <a:srgbClr val="F79646">
                    <a:lumMod val="50000"/>
                  </a:srgbClr>
                </a:solidFill>
              </a:rPr>
              <a:t> שתוציאני מכרך זה לשלום. </a:t>
            </a:r>
          </a:p>
          <a:p>
            <a:pPr>
              <a:lnSpc>
                <a:spcPct val="120000"/>
              </a:lnSpc>
            </a:pPr>
            <a:r>
              <a:rPr lang="he-IL" sz="1600" dirty="0">
                <a:solidFill>
                  <a:srgbClr val="F79646">
                    <a:lumMod val="50000"/>
                  </a:srgbClr>
                </a:solidFill>
              </a:rPr>
              <a:t>יצא, אומר: מודה אני לפניך ה' </a:t>
            </a:r>
            <a:r>
              <a:rPr lang="he-IL" sz="1600" dirty="0" err="1">
                <a:solidFill>
                  <a:srgbClr val="F79646">
                    <a:lumMod val="50000"/>
                  </a:srgbClr>
                </a:solidFill>
              </a:rPr>
              <a:t>אלהי</a:t>
            </a:r>
            <a:r>
              <a:rPr lang="he-IL" sz="1600" dirty="0">
                <a:solidFill>
                  <a:srgbClr val="F79646">
                    <a:lumMod val="50000"/>
                  </a:srgbClr>
                </a:solidFill>
              </a:rPr>
              <a:t> שהוצאתני מכרך זה לשלום, וכשם שהוצאתני לשלום כך תוליכני לשלום ותסמכני לשלום ותצעידני לשלום ותצילני מכף כל אויב ואורב בדרך. </a:t>
            </a:r>
          </a:p>
          <a:p>
            <a:pPr>
              <a:lnSpc>
                <a:spcPct val="120000"/>
              </a:lnSpc>
            </a:pPr>
            <a:endParaRPr lang="he-IL" sz="1600" b="0" i="0" dirty="0">
              <a:solidFill>
                <a:srgbClr val="F79646">
                  <a:lumMod val="50000"/>
                </a:srgbClr>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אמר רב מתנא: </a:t>
            </a:r>
          </a:p>
          <a:p>
            <a:pPr>
              <a:lnSpc>
                <a:spcPct val="120000"/>
              </a:lnSpc>
            </a:pPr>
            <a:r>
              <a:rPr lang="he-IL" sz="1600" b="0" i="0" dirty="0" err="1">
                <a:solidFill>
                  <a:srgbClr val="000000"/>
                </a:solidFill>
                <a:effectLst/>
                <a:latin typeface="Arial" panose="020B0604020202020204" pitchFamily="34" charset="0"/>
              </a:rPr>
              <a:t>ל''ש</a:t>
            </a:r>
            <a:r>
              <a:rPr lang="he-IL" sz="1600" b="0" i="0" dirty="0">
                <a:solidFill>
                  <a:srgbClr val="000000"/>
                </a:solidFill>
                <a:effectLst/>
                <a:latin typeface="Arial" panose="020B0604020202020204" pitchFamily="34" charset="0"/>
              </a:rPr>
              <a:t> אלא בכרך שאין </a:t>
            </a:r>
            <a:r>
              <a:rPr lang="he-IL" sz="1600" b="0" i="0" dirty="0" err="1">
                <a:solidFill>
                  <a:srgbClr val="000000"/>
                </a:solidFill>
                <a:effectLst/>
                <a:latin typeface="Arial" panose="020B0604020202020204" pitchFamily="34" charset="0"/>
              </a:rPr>
              <a:t>דנין</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והורגין</a:t>
            </a:r>
            <a:r>
              <a:rPr lang="he-IL" sz="1600" b="0" i="0" dirty="0">
                <a:solidFill>
                  <a:srgbClr val="000000"/>
                </a:solidFill>
                <a:effectLst/>
                <a:latin typeface="Arial" panose="020B0604020202020204" pitchFamily="34" charset="0"/>
              </a:rPr>
              <a:t> בו,</a:t>
            </a:r>
          </a:p>
          <a:p>
            <a:pPr>
              <a:lnSpc>
                <a:spcPct val="120000"/>
              </a:lnSpc>
            </a:pPr>
            <a:r>
              <a:rPr lang="he-IL" sz="1600" b="0" i="0" dirty="0">
                <a:solidFill>
                  <a:srgbClr val="000000"/>
                </a:solidFill>
                <a:effectLst/>
                <a:latin typeface="Arial" panose="020B0604020202020204" pitchFamily="34" charset="0"/>
              </a:rPr>
              <a:t>אבל בכרך </a:t>
            </a:r>
            <a:r>
              <a:rPr lang="he-IL" sz="1600" b="0" i="0" dirty="0" err="1">
                <a:solidFill>
                  <a:srgbClr val="000000"/>
                </a:solidFill>
                <a:effectLst/>
                <a:latin typeface="Arial" panose="020B0604020202020204" pitchFamily="34" charset="0"/>
              </a:rPr>
              <a:t>שדנין</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והורגין</a:t>
            </a:r>
            <a:r>
              <a:rPr lang="he-IL" sz="1600" b="0" i="0" dirty="0">
                <a:solidFill>
                  <a:srgbClr val="000000"/>
                </a:solidFill>
                <a:effectLst/>
                <a:latin typeface="Arial" panose="020B0604020202020204" pitchFamily="34" charset="0"/>
              </a:rPr>
              <a:t> בו לית לן בה. </a:t>
            </a:r>
          </a:p>
          <a:p>
            <a:pPr>
              <a:lnSpc>
                <a:spcPct val="120000"/>
              </a:lnSpc>
            </a:pPr>
            <a:endParaRPr lang="he-IL" sz="1200" dirty="0">
              <a:solidFill>
                <a:srgbClr val="000000"/>
              </a:solidFill>
              <a:latin typeface="Arial" panose="020B0604020202020204" pitchFamily="34" charset="0"/>
            </a:endParaRPr>
          </a:p>
          <a:p>
            <a:pPr>
              <a:lnSpc>
                <a:spcPct val="120000"/>
              </a:lnSpc>
            </a:pPr>
            <a:r>
              <a:rPr lang="he-IL" sz="1600" b="0" i="0" dirty="0" err="1">
                <a:solidFill>
                  <a:srgbClr val="000000"/>
                </a:solidFill>
                <a:effectLst/>
                <a:latin typeface="Arial" panose="020B0604020202020204" pitchFamily="34" charset="0"/>
              </a:rPr>
              <a:t>א''ד</a:t>
            </a:r>
            <a:r>
              <a:rPr lang="he-IL" sz="1600" b="0" i="0" dirty="0">
                <a:solidFill>
                  <a:srgbClr val="000000"/>
                </a:solidFill>
                <a:effectLst/>
                <a:latin typeface="Arial" panose="020B0604020202020204" pitchFamily="34" charset="0"/>
              </a:rPr>
              <a:t>: </a:t>
            </a:r>
          </a:p>
          <a:p>
            <a:pPr>
              <a:lnSpc>
                <a:spcPct val="120000"/>
              </a:lnSpc>
            </a:pPr>
            <a:r>
              <a:rPr lang="he-IL" sz="1600" b="0" i="0" dirty="0">
                <a:solidFill>
                  <a:srgbClr val="000000"/>
                </a:solidFill>
                <a:effectLst/>
                <a:latin typeface="Arial" panose="020B0604020202020204" pitchFamily="34" charset="0"/>
              </a:rPr>
              <a:t>אמר רב מתנא: </a:t>
            </a:r>
          </a:p>
          <a:p>
            <a:pPr>
              <a:lnSpc>
                <a:spcPct val="120000"/>
              </a:lnSpc>
            </a:pPr>
            <a:r>
              <a:rPr lang="he-IL" sz="1600" b="0" i="0" dirty="0">
                <a:solidFill>
                  <a:srgbClr val="000000"/>
                </a:solidFill>
                <a:effectLst/>
                <a:latin typeface="Arial" panose="020B0604020202020204" pitchFamily="34" charset="0"/>
              </a:rPr>
              <a:t>אפילו בכרך </a:t>
            </a:r>
            <a:r>
              <a:rPr lang="he-IL" sz="1600" b="0" i="0" dirty="0" err="1">
                <a:solidFill>
                  <a:srgbClr val="000000"/>
                </a:solidFill>
                <a:effectLst/>
                <a:latin typeface="Arial" panose="020B0604020202020204" pitchFamily="34" charset="0"/>
              </a:rPr>
              <a:t>שדנין</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והורגין</a:t>
            </a:r>
            <a:r>
              <a:rPr lang="he-IL" sz="1600" b="0" i="0" dirty="0">
                <a:solidFill>
                  <a:srgbClr val="000000"/>
                </a:solidFill>
                <a:effectLst/>
                <a:latin typeface="Arial" panose="020B0604020202020204" pitchFamily="34" charset="0"/>
              </a:rPr>
              <a:t> בו, </a:t>
            </a:r>
            <a:r>
              <a:rPr lang="he-IL" sz="1600" b="0" i="0" dirty="0" err="1">
                <a:solidFill>
                  <a:srgbClr val="000000"/>
                </a:solidFill>
                <a:effectLst/>
                <a:latin typeface="Arial" panose="020B0604020202020204" pitchFamily="34" charset="0"/>
              </a:rPr>
              <a:t>זימנין</a:t>
            </a:r>
            <a:r>
              <a:rPr lang="he-IL" sz="1600" b="0" i="0" dirty="0">
                <a:solidFill>
                  <a:srgbClr val="000000"/>
                </a:solidFill>
                <a:effectLst/>
                <a:latin typeface="Arial" panose="020B0604020202020204" pitchFamily="34" charset="0"/>
              </a:rPr>
              <a:t> דלא מתרמי ליה </a:t>
            </a:r>
            <a:r>
              <a:rPr lang="he-IL" sz="1600" b="0" i="0" dirty="0" err="1">
                <a:solidFill>
                  <a:srgbClr val="000000"/>
                </a:solidFill>
                <a:effectLst/>
                <a:latin typeface="Arial" panose="020B0604020202020204" pitchFamily="34" charset="0"/>
              </a:rPr>
              <a:t>אינש</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דיליף</a:t>
            </a:r>
            <a:r>
              <a:rPr lang="he-IL" sz="1600" b="0" i="0" dirty="0">
                <a:solidFill>
                  <a:srgbClr val="000000"/>
                </a:solidFill>
                <a:effectLst/>
                <a:latin typeface="Arial" panose="020B0604020202020204" pitchFamily="34" charset="0"/>
              </a:rPr>
              <a:t> ליה </a:t>
            </a:r>
            <a:r>
              <a:rPr lang="he-IL" sz="1600" b="0" i="0" dirty="0" err="1">
                <a:solidFill>
                  <a:srgbClr val="000000"/>
                </a:solidFill>
                <a:effectLst/>
                <a:latin typeface="Arial" panose="020B0604020202020204" pitchFamily="34" charset="0"/>
              </a:rPr>
              <a:t>זכותא</a:t>
            </a:r>
            <a:r>
              <a:rPr lang="he-IL" sz="1600" b="0" i="0" dirty="0">
                <a:solidFill>
                  <a:srgbClr val="000000"/>
                </a:solidFill>
                <a:effectLst/>
                <a:latin typeface="Arial" panose="020B0604020202020204" pitchFamily="34" charset="0"/>
              </a:rPr>
              <a:t>.</a:t>
            </a:r>
            <a:endParaRPr lang="he-IL" sz="1600" dirty="0">
              <a:solidFill>
                <a:srgbClr val="F79646">
                  <a:lumMod val="50000"/>
                </a:srgbClr>
              </a:solidFill>
            </a:endParaRPr>
          </a:p>
        </p:txBody>
      </p:sp>
      <p:sp>
        <p:nvSpPr>
          <p:cNvPr id="10" name="הסבר מלבני מעוגל 6">
            <a:extLst>
              <a:ext uri="{FF2B5EF4-FFF2-40B4-BE49-F238E27FC236}">
                <a16:creationId xmlns:a16="http://schemas.microsoft.com/office/drawing/2014/main" id="{2699CDF2-E66A-F473-3BBC-BE4A75322CBF}"/>
              </a:ext>
            </a:extLst>
          </p:cNvPr>
          <p:cNvSpPr/>
          <p:nvPr/>
        </p:nvSpPr>
        <p:spPr>
          <a:xfrm>
            <a:off x="4283968" y="188639"/>
            <a:ext cx="4273639" cy="1080121"/>
          </a:xfrm>
          <a:prstGeom prst="wedgeRoundRectCallout">
            <a:avLst>
              <a:gd name="adj1" fmla="val 53201"/>
              <a:gd name="adj2" fmla="val -46567"/>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400" dirty="0">
                <a:solidFill>
                  <a:srgbClr val="000000"/>
                </a:solidFill>
                <a:latin typeface="Arial" panose="020B0604020202020204" pitchFamily="34" charset="0"/>
              </a:rPr>
              <a:t>משנה נד ע"א:</a:t>
            </a:r>
          </a:p>
          <a:p>
            <a:pPr>
              <a:lnSpc>
                <a:spcPct val="120000"/>
              </a:lnSpc>
            </a:pPr>
            <a:r>
              <a:rPr lang="he-IL" sz="1400" dirty="0">
                <a:solidFill>
                  <a:srgbClr val="F79646">
                    <a:lumMod val="50000"/>
                  </a:srgbClr>
                </a:solidFill>
              </a:rPr>
              <a:t>הנכנס לכרך - מתפלל שתים, אחת בכניסתו ואחת ביציאתו, </a:t>
            </a:r>
          </a:p>
          <a:p>
            <a:pPr>
              <a:lnSpc>
                <a:spcPct val="120000"/>
              </a:lnSpc>
            </a:pPr>
            <a:r>
              <a:rPr lang="he-IL" sz="1400" dirty="0">
                <a:solidFill>
                  <a:srgbClr val="F79646">
                    <a:lumMod val="50000"/>
                  </a:srgbClr>
                </a:solidFill>
              </a:rPr>
              <a:t>בן </a:t>
            </a:r>
            <a:r>
              <a:rPr lang="he-IL" sz="1400" dirty="0" err="1">
                <a:solidFill>
                  <a:srgbClr val="F79646">
                    <a:lumMod val="50000"/>
                  </a:srgbClr>
                </a:solidFill>
              </a:rPr>
              <a:t>עזאי</a:t>
            </a:r>
            <a:r>
              <a:rPr lang="he-IL" sz="1400" dirty="0">
                <a:solidFill>
                  <a:srgbClr val="F79646">
                    <a:lumMod val="50000"/>
                  </a:srgbClr>
                </a:solidFill>
              </a:rPr>
              <a:t> אומר: ארבע, שתים בכניסתו ושתים ביציאתו. </a:t>
            </a:r>
          </a:p>
          <a:p>
            <a:pPr>
              <a:lnSpc>
                <a:spcPct val="120000"/>
              </a:lnSpc>
            </a:pPr>
            <a:r>
              <a:rPr lang="he-IL" sz="1400" dirty="0">
                <a:solidFill>
                  <a:srgbClr val="F79646">
                    <a:lumMod val="50000"/>
                  </a:srgbClr>
                </a:solidFill>
              </a:rPr>
              <a:t>נותן הודאה על שעבר וצועק על העתיד.</a:t>
            </a:r>
            <a:endParaRPr lang="he-IL" sz="1400" dirty="0">
              <a:solidFill>
                <a:srgbClr val="000000"/>
              </a:solidFill>
              <a:latin typeface="Arial" panose="020B0604020202020204" pitchFamily="34" charset="0"/>
            </a:endParaRPr>
          </a:p>
        </p:txBody>
      </p:sp>
    </p:spTree>
    <p:extLst>
      <p:ext uri="{BB962C8B-B14F-4D97-AF65-F5344CB8AC3E}">
        <p14:creationId xmlns:p14="http://schemas.microsoft.com/office/powerpoint/2010/main" val="2447853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0BC87-EEAC-FCCD-1575-9948D6268892}"/>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0C3D8FFE-9A50-AE14-C57D-D93296E61B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26013CAF-C661-0C0C-E370-24E3A7B2D811}"/>
              </a:ext>
            </a:extLst>
          </p:cNvPr>
          <p:cNvSpPr txBox="1"/>
          <p:nvPr/>
        </p:nvSpPr>
        <p:spPr>
          <a:xfrm>
            <a:off x="-250652" y="35330"/>
            <a:ext cx="1548736" cy="338554"/>
          </a:xfrm>
          <a:prstGeom prst="rect">
            <a:avLst/>
          </a:prstGeom>
          <a:noFill/>
        </p:spPr>
        <p:txBody>
          <a:bodyPr wrap="square" rtlCol="1">
            <a:spAutoFit/>
          </a:bodyPr>
          <a:lstStyle/>
          <a:p>
            <a:r>
              <a:rPr lang="he-IL" sz="1600" b="1" dirty="0">
                <a:solidFill>
                  <a:schemeClr val="bg1">
                    <a:lumMod val="50000"/>
                  </a:schemeClr>
                </a:solidFill>
              </a:rPr>
              <a:t>דף ס עמוד א</a:t>
            </a:r>
          </a:p>
        </p:txBody>
      </p:sp>
      <p:sp>
        <p:nvSpPr>
          <p:cNvPr id="7" name="TextBox 3">
            <a:extLst>
              <a:ext uri="{FF2B5EF4-FFF2-40B4-BE49-F238E27FC236}">
                <a16:creationId xmlns:a16="http://schemas.microsoft.com/office/drawing/2014/main" id="{3F31DFA0-3D57-723E-897C-732A4E6561C3}"/>
              </a:ext>
            </a:extLst>
          </p:cNvPr>
          <p:cNvSpPr txBox="1"/>
          <p:nvPr/>
        </p:nvSpPr>
        <p:spPr>
          <a:xfrm>
            <a:off x="539552" y="188640"/>
            <a:ext cx="7920880" cy="6380721"/>
          </a:xfrm>
          <a:prstGeom prst="rect">
            <a:avLst/>
          </a:prstGeom>
          <a:noFill/>
        </p:spPr>
        <p:txBody>
          <a:bodyPr wrap="square" rtlCol="1">
            <a:spAutoFit/>
          </a:bodyPr>
          <a:lstStyle/>
          <a:p>
            <a:pPr>
              <a:lnSpc>
                <a:spcPct val="120000"/>
              </a:lnSpc>
            </a:pPr>
            <a:r>
              <a:rPr lang="he-IL" sz="1600" b="0" i="0" dirty="0" err="1">
                <a:solidFill>
                  <a:srgbClr val="000000"/>
                </a:solidFill>
                <a:effectLst/>
                <a:latin typeface="Arial" panose="020B0604020202020204" pitchFamily="34" charset="0"/>
              </a:rPr>
              <a:t>ת''ר</a:t>
            </a:r>
            <a:r>
              <a:rPr lang="he-IL" sz="1600" b="0" i="0" dirty="0">
                <a:solidFill>
                  <a:srgbClr val="000000"/>
                </a:solidFill>
                <a:effectLst/>
                <a:latin typeface="Arial" panose="020B0604020202020204" pitchFamily="34" charset="0"/>
              </a:rPr>
              <a:t>: </a:t>
            </a:r>
          </a:p>
          <a:p>
            <a:pPr>
              <a:lnSpc>
                <a:spcPct val="120000"/>
              </a:lnSpc>
            </a:pPr>
            <a:r>
              <a:rPr lang="he-IL" sz="1600" dirty="0">
                <a:solidFill>
                  <a:srgbClr val="F79646">
                    <a:lumMod val="50000"/>
                  </a:srgbClr>
                </a:solidFill>
              </a:rPr>
              <a:t>הנכנס לבית המרחץ – אומר: </a:t>
            </a:r>
          </a:p>
          <a:p>
            <a:pPr>
              <a:lnSpc>
                <a:spcPct val="120000"/>
              </a:lnSpc>
            </a:pPr>
            <a:r>
              <a:rPr lang="he-IL" sz="1600" dirty="0">
                <a:solidFill>
                  <a:srgbClr val="F79646">
                    <a:lumMod val="50000"/>
                  </a:srgbClr>
                </a:solidFill>
              </a:rPr>
              <a:t>יהי רצון מלפניך יי' </a:t>
            </a:r>
            <a:r>
              <a:rPr lang="he-IL" sz="1600" dirty="0" err="1">
                <a:solidFill>
                  <a:srgbClr val="F79646">
                    <a:lumMod val="50000"/>
                  </a:srgbClr>
                </a:solidFill>
              </a:rPr>
              <a:t>אלהי</a:t>
            </a:r>
            <a:r>
              <a:rPr lang="he-IL" sz="1600" dirty="0">
                <a:solidFill>
                  <a:srgbClr val="F79646">
                    <a:lumMod val="50000"/>
                  </a:srgbClr>
                </a:solidFill>
              </a:rPr>
              <a:t> שתצילני מזה </a:t>
            </a:r>
            <a:r>
              <a:rPr lang="he-IL" sz="1600" dirty="0" err="1">
                <a:solidFill>
                  <a:srgbClr val="F79646">
                    <a:lumMod val="50000"/>
                  </a:srgbClr>
                </a:solidFill>
              </a:rPr>
              <a:t>ומכיוצא</a:t>
            </a:r>
            <a:r>
              <a:rPr lang="he-IL" sz="1600" dirty="0">
                <a:solidFill>
                  <a:srgbClr val="F79646">
                    <a:lumMod val="50000"/>
                  </a:srgbClr>
                </a:solidFill>
              </a:rPr>
              <a:t> בו, </a:t>
            </a:r>
          </a:p>
          <a:p>
            <a:pPr>
              <a:lnSpc>
                <a:spcPct val="120000"/>
              </a:lnSpc>
            </a:pPr>
            <a:r>
              <a:rPr lang="he-IL" sz="1600" dirty="0">
                <a:solidFill>
                  <a:srgbClr val="F79646">
                    <a:lumMod val="50000"/>
                  </a:srgbClr>
                </a:solidFill>
              </a:rPr>
              <a:t>ואל יארע בי דבר קלקלה </a:t>
            </a:r>
            <a:r>
              <a:rPr lang="he-IL" sz="1600" dirty="0" err="1">
                <a:solidFill>
                  <a:srgbClr val="F79646">
                    <a:lumMod val="50000"/>
                  </a:srgbClr>
                </a:solidFill>
              </a:rPr>
              <a:t>ועון</a:t>
            </a:r>
            <a:r>
              <a:rPr lang="he-IL" sz="1600" dirty="0">
                <a:solidFill>
                  <a:srgbClr val="F79646">
                    <a:lumMod val="50000"/>
                  </a:srgbClr>
                </a:solidFill>
              </a:rPr>
              <a:t>, </a:t>
            </a:r>
          </a:p>
          <a:p>
            <a:pPr>
              <a:lnSpc>
                <a:spcPct val="120000"/>
              </a:lnSpc>
            </a:pPr>
            <a:r>
              <a:rPr lang="he-IL" sz="1600" dirty="0">
                <a:solidFill>
                  <a:srgbClr val="F79646">
                    <a:lumMod val="50000"/>
                  </a:srgbClr>
                </a:solidFill>
              </a:rPr>
              <a:t>ואם יארע בי דבר קלקלה </a:t>
            </a:r>
            <a:r>
              <a:rPr lang="he-IL" sz="1600" dirty="0" err="1">
                <a:solidFill>
                  <a:srgbClr val="F79646">
                    <a:lumMod val="50000"/>
                  </a:srgbClr>
                </a:solidFill>
              </a:rPr>
              <a:t>ועון</a:t>
            </a:r>
            <a:r>
              <a:rPr lang="he-IL" sz="1600" dirty="0">
                <a:solidFill>
                  <a:srgbClr val="F79646">
                    <a:lumMod val="50000"/>
                  </a:srgbClr>
                </a:solidFill>
              </a:rPr>
              <a:t> תהא </a:t>
            </a:r>
            <a:r>
              <a:rPr lang="he-IL" sz="1600" dirty="0" err="1">
                <a:solidFill>
                  <a:srgbClr val="F79646">
                    <a:lumMod val="50000"/>
                  </a:srgbClr>
                </a:solidFill>
              </a:rPr>
              <a:t>מיתתי</a:t>
            </a:r>
            <a:r>
              <a:rPr lang="he-IL" sz="1600" dirty="0">
                <a:solidFill>
                  <a:srgbClr val="F79646">
                    <a:lumMod val="50000"/>
                  </a:srgbClr>
                </a:solidFill>
              </a:rPr>
              <a:t> כפרה לכל </a:t>
            </a:r>
            <a:r>
              <a:rPr lang="he-IL" sz="1600" dirty="0" err="1">
                <a:solidFill>
                  <a:srgbClr val="F79646">
                    <a:lumMod val="50000"/>
                  </a:srgbClr>
                </a:solidFill>
              </a:rPr>
              <a:t>עונותי</a:t>
            </a:r>
            <a:r>
              <a:rPr lang="he-IL" sz="1600" dirty="0">
                <a:solidFill>
                  <a:srgbClr val="F79646">
                    <a:lumMod val="50000"/>
                  </a:srgbClr>
                </a:solidFill>
              </a:rPr>
              <a:t>. </a:t>
            </a:r>
          </a:p>
          <a:p>
            <a:pPr>
              <a:lnSpc>
                <a:spcPct val="120000"/>
              </a:lnSpc>
            </a:pPr>
            <a:endParaRPr lang="he-IL" sz="7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       אמר </a:t>
            </a:r>
            <a:r>
              <a:rPr lang="he-IL" sz="1600" b="0" i="0" dirty="0" err="1">
                <a:solidFill>
                  <a:srgbClr val="000000"/>
                </a:solidFill>
                <a:effectLst/>
                <a:latin typeface="Arial" panose="020B0604020202020204" pitchFamily="34" charset="0"/>
              </a:rPr>
              <a:t>אביי</a:t>
            </a:r>
            <a:r>
              <a:rPr lang="he-IL" sz="1600" b="0" i="0" dirty="0">
                <a:solidFill>
                  <a:srgbClr val="000000"/>
                </a:solidFill>
                <a:effectLst/>
                <a:latin typeface="Arial" panose="020B0604020202020204" pitchFamily="34" charset="0"/>
              </a:rPr>
              <a:t>: </a:t>
            </a:r>
          </a:p>
          <a:p>
            <a:pPr>
              <a:lnSpc>
                <a:spcPct val="120000"/>
              </a:lnSpc>
            </a:pPr>
            <a:r>
              <a:rPr lang="he-IL" sz="1600" b="0" i="0" dirty="0">
                <a:solidFill>
                  <a:srgbClr val="000000"/>
                </a:solidFill>
                <a:effectLst/>
                <a:latin typeface="Arial" panose="020B0604020202020204" pitchFamily="34" charset="0"/>
              </a:rPr>
              <a:t>       לא </a:t>
            </a:r>
            <a:r>
              <a:rPr lang="he-IL" sz="1600" b="0" i="0" dirty="0" err="1">
                <a:solidFill>
                  <a:srgbClr val="000000"/>
                </a:solidFill>
                <a:effectLst/>
                <a:latin typeface="Arial" panose="020B0604020202020204" pitchFamily="34" charset="0"/>
              </a:rPr>
              <a:t>לימא</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אינש</a:t>
            </a:r>
            <a:r>
              <a:rPr lang="he-IL" sz="1600" b="0" i="0" dirty="0">
                <a:solidFill>
                  <a:srgbClr val="000000"/>
                </a:solidFill>
                <a:effectLst/>
                <a:latin typeface="Arial" panose="020B0604020202020204" pitchFamily="34" charset="0"/>
              </a:rPr>
              <a:t> הכי, דלא לפתח </a:t>
            </a:r>
            <a:r>
              <a:rPr lang="he-IL" sz="1600" b="0" i="0" dirty="0" err="1">
                <a:solidFill>
                  <a:srgbClr val="000000"/>
                </a:solidFill>
                <a:effectLst/>
                <a:latin typeface="Arial" panose="020B0604020202020204" pitchFamily="34" charset="0"/>
              </a:rPr>
              <a:t>פומיה</a:t>
            </a:r>
            <a:r>
              <a:rPr lang="he-IL" sz="1600" b="0" i="0" dirty="0">
                <a:solidFill>
                  <a:srgbClr val="000000"/>
                </a:solidFill>
                <a:effectLst/>
                <a:latin typeface="Arial" panose="020B0604020202020204" pitchFamily="34" charset="0"/>
              </a:rPr>
              <a:t> לשטן, </a:t>
            </a:r>
          </a:p>
          <a:p>
            <a:pPr>
              <a:lnSpc>
                <a:spcPct val="120000"/>
              </a:lnSpc>
            </a:pP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דאמר</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ר''ל</a:t>
            </a:r>
            <a:r>
              <a:rPr lang="he-IL" sz="1600" b="0" i="0" dirty="0">
                <a:solidFill>
                  <a:srgbClr val="000000"/>
                </a:solidFill>
                <a:effectLst/>
                <a:latin typeface="Arial" panose="020B0604020202020204" pitchFamily="34" charset="0"/>
              </a:rPr>
              <a:t> וכן תנא משמיה דר' יוסי: </a:t>
            </a:r>
            <a:r>
              <a:rPr lang="he-IL" sz="1600" dirty="0">
                <a:solidFill>
                  <a:srgbClr val="F79646">
                    <a:lumMod val="50000"/>
                  </a:srgbClr>
                </a:solidFill>
              </a:rPr>
              <a:t>לעולם אל יפתח אדם פיו לשטן.</a:t>
            </a:r>
          </a:p>
          <a:p>
            <a:pPr>
              <a:lnSpc>
                <a:spcPct val="120000"/>
              </a:lnSpc>
            </a:pPr>
            <a:endParaRPr lang="he-IL" sz="7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       אמר רב יוסף: </a:t>
            </a:r>
          </a:p>
          <a:p>
            <a:pPr>
              <a:lnSpc>
                <a:spcPct val="120000"/>
              </a:lnSpc>
            </a:pPr>
            <a:r>
              <a:rPr lang="he-IL" sz="1600" b="0" i="0" dirty="0">
                <a:solidFill>
                  <a:srgbClr val="000000"/>
                </a:solidFill>
                <a:effectLst/>
                <a:latin typeface="Arial" panose="020B0604020202020204" pitchFamily="34" charset="0"/>
              </a:rPr>
              <a:t>       מאי קראה? </a:t>
            </a:r>
          </a:p>
          <a:p>
            <a:pPr>
              <a:lnSpc>
                <a:spcPct val="120000"/>
              </a:lnSpc>
            </a:pP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דכתיב</a:t>
            </a:r>
            <a:r>
              <a:rPr lang="he-IL" sz="1600" b="0" i="0" dirty="0">
                <a:solidFill>
                  <a:srgbClr val="000000"/>
                </a:solidFill>
                <a:effectLst/>
                <a:latin typeface="Arial" panose="020B0604020202020204" pitchFamily="34" charset="0"/>
              </a:rPr>
              <a:t> "</a:t>
            </a:r>
            <a:r>
              <a:rPr lang="he-IL" sz="1600" b="1" i="0" dirty="0">
                <a:solidFill>
                  <a:srgbClr val="002060"/>
                </a:solidFill>
                <a:effectLst/>
                <a:latin typeface="Arial" panose="020B0604020202020204" pitchFamily="34" charset="0"/>
              </a:rPr>
              <a:t>כִּמְעָט</a:t>
            </a:r>
            <a:r>
              <a:rPr lang="he-IL" sz="1600" b="0" i="0" dirty="0">
                <a:solidFill>
                  <a:srgbClr val="002060"/>
                </a:solidFill>
                <a:effectLst/>
                <a:latin typeface="Arial" panose="020B0604020202020204" pitchFamily="34" charset="0"/>
              </a:rPr>
              <a:t> כִּסְדֹם הָיִינוּ </a:t>
            </a:r>
            <a:r>
              <a:rPr lang="he-IL" sz="1600" b="0" i="0" dirty="0" err="1">
                <a:solidFill>
                  <a:srgbClr val="002060"/>
                </a:solidFill>
                <a:effectLst/>
                <a:latin typeface="Arial" panose="020B0604020202020204" pitchFamily="34" charset="0"/>
              </a:rPr>
              <a:t>לַעֲמֹרָה</a:t>
            </a:r>
            <a:r>
              <a:rPr lang="he-IL" sz="1600" b="0" i="0" dirty="0">
                <a:solidFill>
                  <a:srgbClr val="002060"/>
                </a:solidFill>
                <a:effectLst/>
                <a:latin typeface="Arial" panose="020B0604020202020204" pitchFamily="34" charset="0"/>
              </a:rPr>
              <a:t> דָּמִינוּ</a:t>
            </a:r>
            <a:r>
              <a:rPr lang="he-IL" sz="1600" b="0" i="0" dirty="0">
                <a:solidFill>
                  <a:srgbClr val="000000"/>
                </a:solidFill>
                <a:effectLst/>
                <a:latin typeface="Arial" panose="020B0604020202020204" pitchFamily="34" charset="0"/>
              </a:rPr>
              <a:t>", מאי אהדר להו נביא? "</a:t>
            </a:r>
            <a:r>
              <a:rPr lang="he-IL" sz="1600" b="0" i="0" dirty="0">
                <a:solidFill>
                  <a:srgbClr val="002060"/>
                </a:solidFill>
                <a:effectLst/>
                <a:latin typeface="Arial" panose="020B0604020202020204" pitchFamily="34" charset="0"/>
              </a:rPr>
              <a:t>שִׁמְעוּ דְּבַר יי' קְצִינֵי סְדֹם</a:t>
            </a:r>
            <a:r>
              <a:rPr lang="he-IL" sz="1600" b="0" i="0" dirty="0">
                <a:solidFill>
                  <a:srgbClr val="000000"/>
                </a:solidFill>
                <a:effectLst/>
                <a:latin typeface="Arial" panose="020B0604020202020204" pitchFamily="34" charset="0"/>
              </a:rPr>
              <a:t>" וגו'. </a:t>
            </a:r>
          </a:p>
          <a:p>
            <a:pPr>
              <a:lnSpc>
                <a:spcPct val="120000"/>
              </a:lnSpc>
            </a:pPr>
            <a:endParaRPr lang="he-IL" sz="24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כי נפיק מאי אומר? </a:t>
            </a:r>
          </a:p>
          <a:p>
            <a:pPr>
              <a:lnSpc>
                <a:spcPct val="120000"/>
              </a:lnSpc>
            </a:pPr>
            <a:r>
              <a:rPr lang="he-IL" sz="1600" b="0" i="0" dirty="0" err="1">
                <a:solidFill>
                  <a:srgbClr val="000000"/>
                </a:solidFill>
                <a:effectLst/>
                <a:latin typeface="Arial" panose="020B0604020202020204" pitchFamily="34" charset="0"/>
              </a:rPr>
              <a:t>א''ר</a:t>
            </a:r>
            <a:r>
              <a:rPr lang="he-IL" sz="1600" b="0" i="0" dirty="0">
                <a:solidFill>
                  <a:srgbClr val="000000"/>
                </a:solidFill>
                <a:effectLst/>
                <a:latin typeface="Arial" panose="020B0604020202020204" pitchFamily="34" charset="0"/>
              </a:rPr>
              <a:t> אחא: </a:t>
            </a:r>
          </a:p>
          <a:p>
            <a:pPr>
              <a:lnSpc>
                <a:spcPct val="120000"/>
              </a:lnSpc>
            </a:pPr>
            <a:r>
              <a:rPr lang="he-IL" sz="1600" b="0" i="0" dirty="0">
                <a:solidFill>
                  <a:srgbClr val="000000"/>
                </a:solidFill>
                <a:effectLst/>
                <a:latin typeface="Arial" panose="020B0604020202020204" pitchFamily="34" charset="0"/>
              </a:rPr>
              <a:t>מודה אני לפניך יי' </a:t>
            </a:r>
            <a:r>
              <a:rPr lang="he-IL" sz="1600" b="0" i="0" dirty="0" err="1">
                <a:solidFill>
                  <a:srgbClr val="000000"/>
                </a:solidFill>
                <a:effectLst/>
                <a:latin typeface="Arial" panose="020B0604020202020204" pitchFamily="34" charset="0"/>
              </a:rPr>
              <a:t>אלהי</a:t>
            </a:r>
            <a:r>
              <a:rPr lang="he-IL" sz="1600" b="0" i="0" dirty="0">
                <a:solidFill>
                  <a:srgbClr val="000000"/>
                </a:solidFill>
                <a:effectLst/>
                <a:latin typeface="Arial" panose="020B0604020202020204" pitchFamily="34" charset="0"/>
              </a:rPr>
              <a:t> שהצלתני מן האור.</a:t>
            </a:r>
          </a:p>
          <a:p>
            <a:pPr>
              <a:lnSpc>
                <a:spcPct val="120000"/>
              </a:lnSpc>
            </a:pPr>
            <a:endParaRPr lang="he-IL" sz="9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       ר' אבהו על לבי בני, </a:t>
            </a:r>
          </a:p>
          <a:p>
            <a:pPr>
              <a:lnSpc>
                <a:spcPct val="120000"/>
              </a:lnSpc>
            </a:pPr>
            <a:r>
              <a:rPr lang="he-IL" sz="1600" b="0" i="0" dirty="0">
                <a:solidFill>
                  <a:srgbClr val="000000"/>
                </a:solidFill>
                <a:effectLst/>
                <a:latin typeface="Arial" panose="020B0604020202020204" pitchFamily="34" charset="0"/>
              </a:rPr>
              <a:t>       אפחית בי בני מתותיה, </a:t>
            </a:r>
          </a:p>
          <a:p>
            <a:pPr>
              <a:lnSpc>
                <a:spcPct val="120000"/>
              </a:lnSpc>
            </a:pP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אתרחיש</a:t>
            </a:r>
            <a:r>
              <a:rPr lang="he-IL" sz="1600" b="0" i="0" dirty="0">
                <a:solidFill>
                  <a:srgbClr val="000000"/>
                </a:solidFill>
                <a:effectLst/>
                <a:latin typeface="Arial" panose="020B0604020202020204" pitchFamily="34" charset="0"/>
              </a:rPr>
              <a:t> ליה </a:t>
            </a:r>
            <a:r>
              <a:rPr lang="he-IL" sz="1600" b="0" i="0" dirty="0" err="1">
                <a:solidFill>
                  <a:srgbClr val="000000"/>
                </a:solidFill>
                <a:effectLst/>
                <a:latin typeface="Arial" panose="020B0604020202020204" pitchFamily="34" charset="0"/>
              </a:rPr>
              <a:t>ניסא</a:t>
            </a:r>
            <a:r>
              <a:rPr lang="he-IL" sz="1600" b="0" i="0" dirty="0">
                <a:solidFill>
                  <a:srgbClr val="000000"/>
                </a:solidFill>
                <a:effectLst/>
                <a:latin typeface="Arial" panose="020B0604020202020204" pitchFamily="34" charset="0"/>
              </a:rPr>
              <a:t> קם על </a:t>
            </a:r>
            <a:r>
              <a:rPr lang="he-IL" sz="1600" b="0" i="0" dirty="0" err="1">
                <a:solidFill>
                  <a:srgbClr val="000000"/>
                </a:solidFill>
                <a:effectLst/>
                <a:latin typeface="Arial" panose="020B0604020202020204" pitchFamily="34" charset="0"/>
              </a:rPr>
              <a:t>עמודא</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שזיב</a:t>
            </a:r>
            <a:r>
              <a:rPr lang="he-IL" sz="1600" b="0" i="0" dirty="0">
                <a:solidFill>
                  <a:srgbClr val="000000"/>
                </a:solidFill>
                <a:effectLst/>
                <a:latin typeface="Arial" panose="020B0604020202020204" pitchFamily="34" charset="0"/>
              </a:rPr>
              <a:t> מאה וחד גברי בחד אבריה.</a:t>
            </a:r>
          </a:p>
          <a:p>
            <a:pPr>
              <a:lnSpc>
                <a:spcPct val="120000"/>
              </a:lnSpc>
            </a:pPr>
            <a:r>
              <a:rPr lang="he-IL" sz="1600" b="0" i="0" dirty="0">
                <a:solidFill>
                  <a:srgbClr val="000000"/>
                </a:solidFill>
                <a:effectLst/>
                <a:latin typeface="Arial" panose="020B0604020202020204" pitchFamily="34" charset="0"/>
              </a:rPr>
              <a:t>       אמר: היינו דר' אחא</a:t>
            </a:r>
            <a:r>
              <a:rPr lang="he-IL" sz="1600" dirty="0">
                <a:solidFill>
                  <a:srgbClr val="000000"/>
                </a:solidFill>
                <a:latin typeface="Arial" panose="020B0604020202020204" pitchFamily="34" charset="0"/>
              </a:rPr>
              <a:t>.</a:t>
            </a:r>
            <a:r>
              <a:rPr lang="he-IL" sz="1600" b="0" i="0" dirty="0">
                <a:solidFill>
                  <a:srgbClr val="000000"/>
                </a:solidFill>
                <a:effectLst/>
                <a:latin typeface="Arial" panose="020B0604020202020204" pitchFamily="34" charset="0"/>
              </a:rPr>
              <a:t> </a:t>
            </a:r>
          </a:p>
        </p:txBody>
      </p:sp>
    </p:spTree>
    <p:extLst>
      <p:ext uri="{BB962C8B-B14F-4D97-AF65-F5344CB8AC3E}">
        <p14:creationId xmlns:p14="http://schemas.microsoft.com/office/powerpoint/2010/main" val="1184857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60B49-68AF-2F73-96A6-9DC278D2C7B7}"/>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2F617730-8EF6-98DB-04E8-1BA26F1F2AC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4E27E835-9FA5-7F1A-016C-5DE73DF1510C}"/>
              </a:ext>
            </a:extLst>
          </p:cNvPr>
          <p:cNvSpPr txBox="1"/>
          <p:nvPr/>
        </p:nvSpPr>
        <p:spPr>
          <a:xfrm>
            <a:off x="-250652" y="35330"/>
            <a:ext cx="1548736" cy="338554"/>
          </a:xfrm>
          <a:prstGeom prst="rect">
            <a:avLst/>
          </a:prstGeom>
          <a:noFill/>
        </p:spPr>
        <p:txBody>
          <a:bodyPr wrap="square" rtlCol="1">
            <a:spAutoFit/>
          </a:bodyPr>
          <a:lstStyle/>
          <a:p>
            <a:r>
              <a:rPr lang="he-IL" sz="1600" b="1" dirty="0">
                <a:solidFill>
                  <a:schemeClr val="bg1">
                    <a:lumMod val="50000"/>
                  </a:schemeClr>
                </a:solidFill>
              </a:rPr>
              <a:t>דף ס עמוד א</a:t>
            </a:r>
          </a:p>
        </p:txBody>
      </p:sp>
      <p:sp>
        <p:nvSpPr>
          <p:cNvPr id="7" name="TextBox 3">
            <a:extLst>
              <a:ext uri="{FF2B5EF4-FFF2-40B4-BE49-F238E27FC236}">
                <a16:creationId xmlns:a16="http://schemas.microsoft.com/office/drawing/2014/main" id="{E7DDBF0F-7529-682C-541A-BE960EAC744C}"/>
              </a:ext>
            </a:extLst>
          </p:cNvPr>
          <p:cNvSpPr txBox="1"/>
          <p:nvPr/>
        </p:nvSpPr>
        <p:spPr>
          <a:xfrm>
            <a:off x="3347864" y="582949"/>
            <a:ext cx="4968552" cy="4478662"/>
          </a:xfrm>
          <a:prstGeom prst="rect">
            <a:avLst/>
          </a:prstGeom>
          <a:noFill/>
        </p:spPr>
        <p:txBody>
          <a:bodyPr wrap="square" rtlCol="1">
            <a:spAutoFit/>
          </a:bodyPr>
          <a:lstStyle/>
          <a:p>
            <a:pPr>
              <a:lnSpc>
                <a:spcPct val="120000"/>
              </a:lnSpc>
            </a:pPr>
            <a:r>
              <a:rPr lang="he-IL" sz="1600" b="0" i="0" dirty="0" err="1">
                <a:solidFill>
                  <a:srgbClr val="000000"/>
                </a:solidFill>
                <a:effectLst/>
                <a:latin typeface="Arial" panose="020B0604020202020204" pitchFamily="34" charset="0"/>
              </a:rPr>
              <a:t>דאמר</a:t>
            </a:r>
            <a:r>
              <a:rPr lang="he-IL" sz="1600" b="0" i="0" dirty="0">
                <a:solidFill>
                  <a:srgbClr val="000000"/>
                </a:solidFill>
                <a:effectLst/>
                <a:latin typeface="Arial" panose="020B0604020202020204" pitchFamily="34" charset="0"/>
              </a:rPr>
              <a:t> רב אחא:    </a:t>
            </a:r>
            <a:r>
              <a:rPr lang="he-IL" sz="800" b="0" i="0" dirty="0">
                <a:solidFill>
                  <a:srgbClr val="000000"/>
                </a:solidFill>
                <a:effectLst/>
                <a:latin typeface="Arial" panose="020B0604020202020204" pitchFamily="34" charset="0"/>
              </a:rPr>
              <a:t>(</a:t>
            </a:r>
            <a:r>
              <a:rPr lang="he-IL" sz="800" b="0" i="0" dirty="0" err="1">
                <a:solidFill>
                  <a:srgbClr val="000000"/>
                </a:solidFill>
                <a:effectLst/>
                <a:latin typeface="Arial" panose="020B0604020202020204" pitchFamily="34" charset="0"/>
              </a:rPr>
              <a:t>הגר"א</a:t>
            </a:r>
            <a:r>
              <a:rPr lang="he-IL" sz="800" b="0" i="0" dirty="0">
                <a:solidFill>
                  <a:srgbClr val="000000"/>
                </a:solidFill>
                <a:effectLst/>
                <a:latin typeface="Arial" panose="020B0604020202020204" pitchFamily="34" charset="0"/>
              </a:rPr>
              <a:t> לא גורס תיבות אלו)</a:t>
            </a:r>
          </a:p>
          <a:p>
            <a:pPr>
              <a:lnSpc>
                <a:spcPct val="120000"/>
              </a:lnSpc>
            </a:pPr>
            <a:endParaRPr lang="he-IL" sz="9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הנכנס להקיז דם – אומר: </a:t>
            </a:r>
          </a:p>
          <a:p>
            <a:pPr>
              <a:lnSpc>
                <a:spcPct val="120000"/>
              </a:lnSpc>
            </a:pPr>
            <a:r>
              <a:rPr lang="he-IL" sz="1600" b="0" i="0" dirty="0">
                <a:solidFill>
                  <a:srgbClr val="000000"/>
                </a:solidFill>
                <a:effectLst/>
                <a:latin typeface="Arial" panose="020B0604020202020204" pitchFamily="34" charset="0"/>
              </a:rPr>
              <a:t>יהי רצון מלפניך יי' </a:t>
            </a:r>
            <a:r>
              <a:rPr lang="he-IL" sz="1600" b="0" i="0" dirty="0" err="1">
                <a:solidFill>
                  <a:srgbClr val="000000"/>
                </a:solidFill>
                <a:effectLst/>
                <a:latin typeface="Arial" panose="020B0604020202020204" pitchFamily="34" charset="0"/>
              </a:rPr>
              <a:t>אלהי</a:t>
            </a:r>
            <a:r>
              <a:rPr lang="he-IL" sz="1600" b="0" i="0" dirty="0">
                <a:solidFill>
                  <a:srgbClr val="000000"/>
                </a:solidFill>
                <a:effectLst/>
                <a:latin typeface="Arial" panose="020B0604020202020204" pitchFamily="34" charset="0"/>
              </a:rPr>
              <a:t> שיהא עסק זה לי לרפואה ותרפאני,</a:t>
            </a:r>
          </a:p>
          <a:p>
            <a:pPr>
              <a:lnSpc>
                <a:spcPct val="120000"/>
              </a:lnSpc>
            </a:pPr>
            <a:r>
              <a:rPr lang="he-IL" sz="1600" b="0" i="0" dirty="0">
                <a:solidFill>
                  <a:srgbClr val="000000"/>
                </a:solidFill>
                <a:effectLst/>
                <a:latin typeface="Arial" panose="020B0604020202020204" pitchFamily="34" charset="0"/>
              </a:rPr>
              <a:t>כי אל רופא נאמן אתה ורפואתך אמת, </a:t>
            </a:r>
          </a:p>
          <a:p>
            <a:pPr>
              <a:lnSpc>
                <a:spcPct val="120000"/>
              </a:lnSpc>
            </a:pPr>
            <a:r>
              <a:rPr lang="he-IL" sz="1600" b="0" i="0" dirty="0">
                <a:solidFill>
                  <a:srgbClr val="000000"/>
                </a:solidFill>
                <a:effectLst/>
                <a:latin typeface="Arial" panose="020B0604020202020204" pitchFamily="34" charset="0"/>
              </a:rPr>
              <a:t>לפי שאין דרכן של בני אדם לרפאות אלא שנהגו.</a:t>
            </a:r>
          </a:p>
          <a:p>
            <a:pPr>
              <a:lnSpc>
                <a:spcPct val="120000"/>
              </a:lnSpc>
            </a:pPr>
            <a:endParaRPr lang="he-IL" sz="10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       אמר </a:t>
            </a:r>
            <a:r>
              <a:rPr lang="he-IL" sz="1600" b="0" i="0" dirty="0" err="1">
                <a:solidFill>
                  <a:srgbClr val="000000"/>
                </a:solidFill>
                <a:effectLst/>
                <a:latin typeface="Arial" panose="020B0604020202020204" pitchFamily="34" charset="0"/>
              </a:rPr>
              <a:t>אביי</a:t>
            </a:r>
            <a:r>
              <a:rPr lang="he-IL" sz="1600" b="0" i="0" dirty="0">
                <a:solidFill>
                  <a:srgbClr val="000000"/>
                </a:solidFill>
                <a:effectLst/>
                <a:latin typeface="Arial" panose="020B0604020202020204" pitchFamily="34" charset="0"/>
              </a:rPr>
              <a:t>: </a:t>
            </a:r>
          </a:p>
          <a:p>
            <a:pPr>
              <a:lnSpc>
                <a:spcPct val="120000"/>
              </a:lnSpc>
            </a:pPr>
            <a:r>
              <a:rPr lang="he-IL" sz="1600" b="0" i="0" dirty="0">
                <a:solidFill>
                  <a:srgbClr val="000000"/>
                </a:solidFill>
                <a:effectLst/>
                <a:latin typeface="Arial" panose="020B0604020202020204" pitchFamily="34" charset="0"/>
              </a:rPr>
              <a:t>       לא </a:t>
            </a:r>
            <a:r>
              <a:rPr lang="he-IL" sz="1600" b="0" i="0" dirty="0" err="1">
                <a:solidFill>
                  <a:srgbClr val="000000"/>
                </a:solidFill>
                <a:effectLst/>
                <a:latin typeface="Arial" panose="020B0604020202020204" pitchFamily="34" charset="0"/>
              </a:rPr>
              <a:t>לימא</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אינש</a:t>
            </a:r>
            <a:r>
              <a:rPr lang="he-IL" sz="1600" b="0" i="0" dirty="0">
                <a:solidFill>
                  <a:srgbClr val="000000"/>
                </a:solidFill>
                <a:effectLst/>
                <a:latin typeface="Arial" panose="020B0604020202020204" pitchFamily="34" charset="0"/>
              </a:rPr>
              <a:t> הכי, </a:t>
            </a:r>
          </a:p>
          <a:p>
            <a:pPr>
              <a:lnSpc>
                <a:spcPct val="120000"/>
              </a:lnSpc>
            </a:pP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דתני</a:t>
            </a:r>
            <a:r>
              <a:rPr lang="he-IL" sz="1600" b="0" i="0" dirty="0">
                <a:solidFill>
                  <a:srgbClr val="000000"/>
                </a:solidFill>
                <a:effectLst/>
                <a:latin typeface="Arial" panose="020B0604020202020204" pitchFamily="34" charset="0"/>
              </a:rPr>
              <a:t> דבי רבי ישמעאל: </a:t>
            </a:r>
          </a:p>
          <a:p>
            <a:pPr>
              <a:lnSpc>
                <a:spcPct val="120000"/>
              </a:lnSpc>
            </a:pPr>
            <a:r>
              <a:rPr lang="he-IL" sz="1600" b="0" i="0" dirty="0">
                <a:solidFill>
                  <a:srgbClr val="000000"/>
                </a:solidFill>
                <a:effectLst/>
                <a:latin typeface="Arial" panose="020B0604020202020204" pitchFamily="34" charset="0"/>
              </a:rPr>
              <a:t>       </a:t>
            </a:r>
            <a:r>
              <a:rPr lang="he-IL" sz="1600" dirty="0">
                <a:solidFill>
                  <a:srgbClr val="F79646">
                    <a:lumMod val="50000"/>
                  </a:srgbClr>
                </a:solidFill>
              </a:rPr>
              <a:t>"וְרַפֹּא יְרַפֵּא" - מכאן שניתנה רשות לרופא לרפאות.</a:t>
            </a:r>
          </a:p>
          <a:p>
            <a:pPr>
              <a:lnSpc>
                <a:spcPct val="120000"/>
              </a:lnSpc>
            </a:pPr>
            <a:endParaRPr lang="he-IL" sz="26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כי </a:t>
            </a:r>
            <a:r>
              <a:rPr lang="he-IL" sz="1600" b="0" i="0" dirty="0" err="1">
                <a:solidFill>
                  <a:srgbClr val="000000"/>
                </a:solidFill>
                <a:effectLst/>
                <a:latin typeface="Arial" panose="020B0604020202020204" pitchFamily="34" charset="0"/>
              </a:rPr>
              <a:t>קאי</a:t>
            </a:r>
            <a:r>
              <a:rPr lang="he-IL" sz="1600" b="0" i="0" dirty="0">
                <a:solidFill>
                  <a:srgbClr val="000000"/>
                </a:solidFill>
                <a:effectLst/>
                <a:latin typeface="Arial" panose="020B0604020202020204" pitchFamily="34" charset="0"/>
              </a:rPr>
              <a:t> מאי אומר? </a:t>
            </a:r>
          </a:p>
          <a:p>
            <a:pPr>
              <a:lnSpc>
                <a:spcPct val="120000"/>
              </a:lnSpc>
            </a:pPr>
            <a:r>
              <a:rPr lang="he-IL" sz="1600" b="0" i="0" dirty="0">
                <a:solidFill>
                  <a:srgbClr val="000000"/>
                </a:solidFill>
                <a:effectLst/>
                <a:latin typeface="Arial" panose="020B0604020202020204" pitchFamily="34" charset="0"/>
              </a:rPr>
              <a:t>אמר רב אחא: </a:t>
            </a:r>
          </a:p>
          <a:p>
            <a:pPr>
              <a:lnSpc>
                <a:spcPct val="120000"/>
              </a:lnSpc>
            </a:pPr>
            <a:r>
              <a:rPr lang="he-IL" sz="1600" b="0" i="0" dirty="0">
                <a:solidFill>
                  <a:srgbClr val="000000"/>
                </a:solidFill>
                <a:effectLst/>
                <a:latin typeface="Arial" panose="020B0604020202020204" pitchFamily="34" charset="0"/>
              </a:rPr>
              <a:t>ברוך רופא חנם.   </a:t>
            </a:r>
            <a:r>
              <a:rPr lang="he-IL" sz="800" b="0" i="0" dirty="0">
                <a:solidFill>
                  <a:srgbClr val="000000"/>
                </a:solidFill>
                <a:effectLst/>
                <a:latin typeface="Arial" panose="020B0604020202020204" pitchFamily="34" charset="0"/>
              </a:rPr>
              <a:t>(</a:t>
            </a:r>
            <a:r>
              <a:rPr lang="he-IL" sz="800" b="0" i="0" dirty="0" err="1">
                <a:solidFill>
                  <a:srgbClr val="000000"/>
                </a:solidFill>
                <a:effectLst/>
                <a:latin typeface="Arial" panose="020B0604020202020204" pitchFamily="34" charset="0"/>
              </a:rPr>
              <a:t>גירסת</a:t>
            </a:r>
            <a:r>
              <a:rPr lang="he-IL" sz="800" b="0" i="0" dirty="0">
                <a:solidFill>
                  <a:srgbClr val="000000"/>
                </a:solidFill>
                <a:effectLst/>
                <a:latin typeface="Arial" panose="020B0604020202020204" pitchFamily="34" charset="0"/>
              </a:rPr>
              <a:t> </a:t>
            </a:r>
            <a:r>
              <a:rPr lang="he-IL" sz="800" b="0" i="0" dirty="0" err="1">
                <a:solidFill>
                  <a:srgbClr val="000000"/>
                </a:solidFill>
                <a:effectLst/>
                <a:latin typeface="Arial" panose="020B0604020202020204" pitchFamily="34" charset="0"/>
              </a:rPr>
              <a:t>בה"ג</a:t>
            </a:r>
            <a:r>
              <a:rPr lang="he-IL" sz="800" b="0" i="0" dirty="0">
                <a:solidFill>
                  <a:srgbClr val="000000"/>
                </a:solidFill>
                <a:effectLst/>
                <a:latin typeface="Arial" panose="020B0604020202020204" pitchFamily="34" charset="0"/>
              </a:rPr>
              <a:t> והרמב"ם: חולים)</a:t>
            </a:r>
            <a:endParaRPr lang="he-IL" sz="1600" dirty="0">
              <a:solidFill>
                <a:srgbClr val="F79646">
                  <a:lumMod val="50000"/>
                </a:srgbClr>
              </a:solidFill>
            </a:endParaRPr>
          </a:p>
        </p:txBody>
      </p:sp>
    </p:spTree>
    <p:extLst>
      <p:ext uri="{BB962C8B-B14F-4D97-AF65-F5344CB8AC3E}">
        <p14:creationId xmlns:p14="http://schemas.microsoft.com/office/powerpoint/2010/main" val="3729824415"/>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43627</TotalTime>
  <Words>2506</Words>
  <Application>Microsoft Office PowerPoint</Application>
  <PresentationFormat>‫הצגה על המסך (4:3)</PresentationFormat>
  <Paragraphs>406</Paragraphs>
  <Slides>16</Slides>
  <Notes>14</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16</vt:i4>
      </vt:variant>
    </vt:vector>
  </HeadingPairs>
  <TitlesOfParts>
    <vt:vector size="21" baseType="lpstr">
      <vt:lpstr>AlexandraH</vt:lpstr>
      <vt:lpstr>Arial</vt:lpstr>
      <vt:lpstr>Calibri</vt:lpstr>
      <vt:lpstr>shlomo</vt:lpstr>
      <vt:lpstr>ערכת נושא Office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הראל</dc:creator>
  <cp:lastModifiedBy>נועם שפירא</cp:lastModifiedBy>
  <cp:revision>3027</cp:revision>
  <dcterms:created xsi:type="dcterms:W3CDTF">2015-01-28T10:22:53Z</dcterms:created>
  <dcterms:modified xsi:type="dcterms:W3CDTF">2024-11-25T10:19:31Z</dcterms:modified>
</cp:coreProperties>
</file>