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6"/>
  </p:notesMasterIdLst>
  <p:sldIdLst>
    <p:sldId id="840" r:id="rId2"/>
    <p:sldId id="808" r:id="rId3"/>
    <p:sldId id="830" r:id="rId4"/>
    <p:sldId id="831" r:id="rId5"/>
    <p:sldId id="832" r:id="rId6"/>
    <p:sldId id="833" r:id="rId7"/>
    <p:sldId id="834" r:id="rId8"/>
    <p:sldId id="820" r:id="rId9"/>
    <p:sldId id="835" r:id="rId10"/>
    <p:sldId id="836" r:id="rId11"/>
    <p:sldId id="837" r:id="rId12"/>
    <p:sldId id="838" r:id="rId13"/>
    <p:sldId id="839" r:id="rId14"/>
    <p:sldId id="429" r:id="rId15"/>
  </p:sldIdLst>
  <p:sldSz cx="9144000" cy="6858000" type="screen4x3"/>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הראל" initials="ה" lastIdx="1" clrIdx="0">
    <p:extLst>
      <p:ext uri="{19B8F6BF-5375-455C-9EA6-DF929625EA0E}">
        <p15:presenceInfo xmlns:p15="http://schemas.microsoft.com/office/powerpoint/2012/main" userId="הראל"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ללא סגנון, רשת טבלה">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5000" autoAdjust="0"/>
    <p:restoredTop sz="95250" autoAdjust="0"/>
  </p:normalViewPr>
  <p:slideViewPr>
    <p:cSldViewPr>
      <p:cViewPr varScale="1">
        <p:scale>
          <a:sx n="91" d="100"/>
          <a:sy n="91" d="100"/>
        </p:scale>
        <p:origin x="1238"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A12E648E-CA2E-4885-8A88-243AF9A8D75E}" type="datetimeFigureOut">
              <a:rPr lang="he-IL" smtClean="0"/>
              <a:pPr/>
              <a:t>ג'/כסלו/תשפ"ה</a:t>
            </a:fld>
            <a:endParaRPr lang="he-IL"/>
          </a:p>
        </p:txBody>
      </p:sp>
      <p:sp>
        <p:nvSpPr>
          <p:cNvPr id="4" name="מציין מיקום של תמונת שקופית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1" anchor="ctr"/>
          <a:lstStyle/>
          <a:p>
            <a:endParaRPr lang="he-IL"/>
          </a:p>
        </p:txBody>
      </p:sp>
      <p:sp>
        <p:nvSpPr>
          <p:cNvPr id="5" name="מציין מיקום של הערות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6" name="מציין מיקום של כותרת תחתונה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he-IL"/>
          </a:p>
        </p:txBody>
      </p:sp>
      <p:sp>
        <p:nvSpPr>
          <p:cNvPr id="7" name="מציין מיקום של מספר שקופית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88125537-8725-4A13-8BEE-395E38D92F7F}" type="slidenum">
              <a:rPr lang="he-IL" smtClean="0"/>
              <a:pPr/>
              <a:t>‹#›</a:t>
            </a:fld>
            <a:endParaRPr lang="he-IL"/>
          </a:p>
        </p:txBody>
      </p:sp>
    </p:spTree>
    <p:extLst>
      <p:ext uri="{BB962C8B-B14F-4D97-AF65-F5344CB8AC3E}">
        <p14:creationId xmlns:p14="http://schemas.microsoft.com/office/powerpoint/2010/main" val="3517995447"/>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5692BF-D639-AA97-04D7-57589D364B2D}"/>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9BAEB57B-946B-9248-F06A-AC3488F74619}"/>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E3205225-7FCB-6D56-BD5A-ACF4501B987A}"/>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dirty="0"/>
          </a:p>
        </p:txBody>
      </p:sp>
      <p:sp>
        <p:nvSpPr>
          <p:cNvPr id="4" name="מציין מיקום של מספר שקופית 3">
            <a:extLst>
              <a:ext uri="{FF2B5EF4-FFF2-40B4-BE49-F238E27FC236}">
                <a16:creationId xmlns:a16="http://schemas.microsoft.com/office/drawing/2014/main" id="{B0867408-631E-D1CC-CC9D-2EF0002D0922}"/>
              </a:ext>
            </a:extLst>
          </p:cNvPr>
          <p:cNvSpPr>
            <a:spLocks noGrp="1"/>
          </p:cNvSpPr>
          <p:nvPr>
            <p:ph type="sldNum" sz="quarter" idx="10"/>
          </p:nvPr>
        </p:nvSpPr>
        <p:spPr/>
        <p:txBody>
          <a:bodyPr/>
          <a:lstStyle/>
          <a:p>
            <a:fld id="{88125537-8725-4A13-8BEE-395E38D92F7F}" type="slidenum">
              <a:rPr lang="he-IL" smtClean="0"/>
              <a:pPr/>
              <a:t>2</a:t>
            </a:fld>
            <a:endParaRPr lang="he-IL"/>
          </a:p>
        </p:txBody>
      </p:sp>
    </p:spTree>
    <p:extLst>
      <p:ext uri="{BB962C8B-B14F-4D97-AF65-F5344CB8AC3E}">
        <p14:creationId xmlns:p14="http://schemas.microsoft.com/office/powerpoint/2010/main" val="8539954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90089D-BE24-6F85-F561-5078BF68B713}"/>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DDCF699B-19E1-7EA9-F93E-B9B5486E73C7}"/>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2B7D3376-83EB-5C1F-7D6D-76286F965088}"/>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dirty="0"/>
          </a:p>
        </p:txBody>
      </p:sp>
      <p:sp>
        <p:nvSpPr>
          <p:cNvPr id="4" name="מציין מיקום של מספר שקופית 3">
            <a:extLst>
              <a:ext uri="{FF2B5EF4-FFF2-40B4-BE49-F238E27FC236}">
                <a16:creationId xmlns:a16="http://schemas.microsoft.com/office/drawing/2014/main" id="{87B0527C-72A5-4AFB-77A7-B1D85C0C702F}"/>
              </a:ext>
            </a:extLst>
          </p:cNvPr>
          <p:cNvSpPr>
            <a:spLocks noGrp="1"/>
          </p:cNvSpPr>
          <p:nvPr>
            <p:ph type="sldNum" sz="quarter" idx="10"/>
          </p:nvPr>
        </p:nvSpPr>
        <p:spPr/>
        <p:txBody>
          <a:bodyPr/>
          <a:lstStyle/>
          <a:p>
            <a:fld id="{88125537-8725-4A13-8BEE-395E38D92F7F}" type="slidenum">
              <a:rPr lang="he-IL" smtClean="0"/>
              <a:pPr/>
              <a:t>11</a:t>
            </a:fld>
            <a:endParaRPr lang="he-IL"/>
          </a:p>
        </p:txBody>
      </p:sp>
    </p:spTree>
    <p:extLst>
      <p:ext uri="{BB962C8B-B14F-4D97-AF65-F5344CB8AC3E}">
        <p14:creationId xmlns:p14="http://schemas.microsoft.com/office/powerpoint/2010/main" val="21659291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DBD7D-11AC-EBF4-F5C6-505AE682F052}"/>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B35B6452-9341-AA25-F187-B477161FC4D5}"/>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ECF40B05-301E-A1FA-1ECA-27EA568532E3}"/>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dirty="0"/>
          </a:p>
        </p:txBody>
      </p:sp>
      <p:sp>
        <p:nvSpPr>
          <p:cNvPr id="4" name="מציין מיקום של מספר שקופית 3">
            <a:extLst>
              <a:ext uri="{FF2B5EF4-FFF2-40B4-BE49-F238E27FC236}">
                <a16:creationId xmlns:a16="http://schemas.microsoft.com/office/drawing/2014/main" id="{9C9DFD3D-252B-20A7-8DD5-652484C20399}"/>
              </a:ext>
            </a:extLst>
          </p:cNvPr>
          <p:cNvSpPr>
            <a:spLocks noGrp="1"/>
          </p:cNvSpPr>
          <p:nvPr>
            <p:ph type="sldNum" sz="quarter" idx="10"/>
          </p:nvPr>
        </p:nvSpPr>
        <p:spPr/>
        <p:txBody>
          <a:bodyPr/>
          <a:lstStyle/>
          <a:p>
            <a:fld id="{88125537-8725-4A13-8BEE-395E38D92F7F}" type="slidenum">
              <a:rPr lang="he-IL" smtClean="0"/>
              <a:pPr/>
              <a:t>12</a:t>
            </a:fld>
            <a:endParaRPr lang="he-IL"/>
          </a:p>
        </p:txBody>
      </p:sp>
    </p:spTree>
    <p:extLst>
      <p:ext uri="{BB962C8B-B14F-4D97-AF65-F5344CB8AC3E}">
        <p14:creationId xmlns:p14="http://schemas.microsoft.com/office/powerpoint/2010/main" val="10807660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80203C-D399-4683-8D32-77DF3C2C3568}"/>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2CC59AA8-FAC3-8EEF-2211-C31FB594112D}"/>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A52CF4A2-A73C-A93C-B29D-A5EEC72AEC44}"/>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dirty="0"/>
          </a:p>
        </p:txBody>
      </p:sp>
      <p:sp>
        <p:nvSpPr>
          <p:cNvPr id="4" name="מציין מיקום של מספר שקופית 3">
            <a:extLst>
              <a:ext uri="{FF2B5EF4-FFF2-40B4-BE49-F238E27FC236}">
                <a16:creationId xmlns:a16="http://schemas.microsoft.com/office/drawing/2014/main" id="{49AF4A94-681F-2353-9018-F40BDCE22B11}"/>
              </a:ext>
            </a:extLst>
          </p:cNvPr>
          <p:cNvSpPr>
            <a:spLocks noGrp="1"/>
          </p:cNvSpPr>
          <p:nvPr>
            <p:ph type="sldNum" sz="quarter" idx="10"/>
          </p:nvPr>
        </p:nvSpPr>
        <p:spPr/>
        <p:txBody>
          <a:bodyPr/>
          <a:lstStyle/>
          <a:p>
            <a:fld id="{88125537-8725-4A13-8BEE-395E38D92F7F}" type="slidenum">
              <a:rPr lang="he-IL" smtClean="0"/>
              <a:pPr/>
              <a:t>13</a:t>
            </a:fld>
            <a:endParaRPr lang="he-IL"/>
          </a:p>
        </p:txBody>
      </p:sp>
    </p:spTree>
    <p:extLst>
      <p:ext uri="{BB962C8B-B14F-4D97-AF65-F5344CB8AC3E}">
        <p14:creationId xmlns:p14="http://schemas.microsoft.com/office/powerpoint/2010/main" val="13929561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B21389-799F-F488-8C22-ACF38C6796DF}"/>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BC4071F5-6A19-D514-65B1-AD79132AFAD0}"/>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CDCC431D-B0FE-ED43-A834-16FF7D6426A8}"/>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dirty="0"/>
          </a:p>
        </p:txBody>
      </p:sp>
      <p:sp>
        <p:nvSpPr>
          <p:cNvPr id="4" name="מציין מיקום של מספר שקופית 3">
            <a:extLst>
              <a:ext uri="{FF2B5EF4-FFF2-40B4-BE49-F238E27FC236}">
                <a16:creationId xmlns:a16="http://schemas.microsoft.com/office/drawing/2014/main" id="{4960F16F-DF1E-4ADF-7932-B436DBF6A014}"/>
              </a:ext>
            </a:extLst>
          </p:cNvPr>
          <p:cNvSpPr>
            <a:spLocks noGrp="1"/>
          </p:cNvSpPr>
          <p:nvPr>
            <p:ph type="sldNum" sz="quarter" idx="10"/>
          </p:nvPr>
        </p:nvSpPr>
        <p:spPr/>
        <p:txBody>
          <a:bodyPr/>
          <a:lstStyle/>
          <a:p>
            <a:fld id="{88125537-8725-4A13-8BEE-395E38D92F7F}" type="slidenum">
              <a:rPr lang="he-IL" smtClean="0"/>
              <a:pPr/>
              <a:t>3</a:t>
            </a:fld>
            <a:endParaRPr lang="he-IL"/>
          </a:p>
        </p:txBody>
      </p:sp>
    </p:spTree>
    <p:extLst>
      <p:ext uri="{BB962C8B-B14F-4D97-AF65-F5344CB8AC3E}">
        <p14:creationId xmlns:p14="http://schemas.microsoft.com/office/powerpoint/2010/main" val="38157054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B985E0-F7B4-0893-1651-D0407E7F4B59}"/>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D9BCDE90-6E5B-D57E-6DA3-566B5EBB619E}"/>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94F3CC45-C5B7-1B06-69C6-4B811CDD2B7F}"/>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dirty="0"/>
          </a:p>
        </p:txBody>
      </p:sp>
      <p:sp>
        <p:nvSpPr>
          <p:cNvPr id="4" name="מציין מיקום של מספר שקופית 3">
            <a:extLst>
              <a:ext uri="{FF2B5EF4-FFF2-40B4-BE49-F238E27FC236}">
                <a16:creationId xmlns:a16="http://schemas.microsoft.com/office/drawing/2014/main" id="{AF18C2EC-958D-4F43-35DB-62DF89383173}"/>
              </a:ext>
            </a:extLst>
          </p:cNvPr>
          <p:cNvSpPr>
            <a:spLocks noGrp="1"/>
          </p:cNvSpPr>
          <p:nvPr>
            <p:ph type="sldNum" sz="quarter" idx="10"/>
          </p:nvPr>
        </p:nvSpPr>
        <p:spPr/>
        <p:txBody>
          <a:bodyPr/>
          <a:lstStyle/>
          <a:p>
            <a:fld id="{88125537-8725-4A13-8BEE-395E38D92F7F}" type="slidenum">
              <a:rPr lang="he-IL" smtClean="0"/>
              <a:pPr/>
              <a:t>4</a:t>
            </a:fld>
            <a:endParaRPr lang="he-IL"/>
          </a:p>
        </p:txBody>
      </p:sp>
    </p:spTree>
    <p:extLst>
      <p:ext uri="{BB962C8B-B14F-4D97-AF65-F5344CB8AC3E}">
        <p14:creationId xmlns:p14="http://schemas.microsoft.com/office/powerpoint/2010/main" val="22269618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6FBB3E-10E7-DC2B-DC7E-F8C8261BF4B1}"/>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DB85C505-9680-D9F5-6030-330FF990AEA7}"/>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7B3DBAC2-27D1-F164-6F27-2CE54046CA97}"/>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dirty="0"/>
          </a:p>
        </p:txBody>
      </p:sp>
      <p:sp>
        <p:nvSpPr>
          <p:cNvPr id="4" name="מציין מיקום של מספר שקופית 3">
            <a:extLst>
              <a:ext uri="{FF2B5EF4-FFF2-40B4-BE49-F238E27FC236}">
                <a16:creationId xmlns:a16="http://schemas.microsoft.com/office/drawing/2014/main" id="{17A1AC75-AF47-92B1-EF47-702E75328F8D}"/>
              </a:ext>
            </a:extLst>
          </p:cNvPr>
          <p:cNvSpPr>
            <a:spLocks noGrp="1"/>
          </p:cNvSpPr>
          <p:nvPr>
            <p:ph type="sldNum" sz="quarter" idx="10"/>
          </p:nvPr>
        </p:nvSpPr>
        <p:spPr/>
        <p:txBody>
          <a:bodyPr/>
          <a:lstStyle/>
          <a:p>
            <a:fld id="{88125537-8725-4A13-8BEE-395E38D92F7F}" type="slidenum">
              <a:rPr lang="he-IL" smtClean="0"/>
              <a:pPr/>
              <a:t>5</a:t>
            </a:fld>
            <a:endParaRPr lang="he-IL"/>
          </a:p>
        </p:txBody>
      </p:sp>
    </p:spTree>
    <p:extLst>
      <p:ext uri="{BB962C8B-B14F-4D97-AF65-F5344CB8AC3E}">
        <p14:creationId xmlns:p14="http://schemas.microsoft.com/office/powerpoint/2010/main" val="22669297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4B69F6-9946-76A2-DF9E-DF6F21687628}"/>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17AFA4A3-A7AF-B05E-286C-2C05211E08B9}"/>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38E22C4C-C084-19CD-4AB5-AFCC32037B27}"/>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dirty="0"/>
          </a:p>
        </p:txBody>
      </p:sp>
      <p:sp>
        <p:nvSpPr>
          <p:cNvPr id="4" name="מציין מיקום של מספר שקופית 3">
            <a:extLst>
              <a:ext uri="{FF2B5EF4-FFF2-40B4-BE49-F238E27FC236}">
                <a16:creationId xmlns:a16="http://schemas.microsoft.com/office/drawing/2014/main" id="{ECCFE7BB-377D-46D9-0937-860FAEE3F7A2}"/>
              </a:ext>
            </a:extLst>
          </p:cNvPr>
          <p:cNvSpPr>
            <a:spLocks noGrp="1"/>
          </p:cNvSpPr>
          <p:nvPr>
            <p:ph type="sldNum" sz="quarter" idx="10"/>
          </p:nvPr>
        </p:nvSpPr>
        <p:spPr/>
        <p:txBody>
          <a:bodyPr/>
          <a:lstStyle/>
          <a:p>
            <a:fld id="{88125537-8725-4A13-8BEE-395E38D92F7F}" type="slidenum">
              <a:rPr lang="he-IL" smtClean="0"/>
              <a:pPr/>
              <a:t>6</a:t>
            </a:fld>
            <a:endParaRPr lang="he-IL"/>
          </a:p>
        </p:txBody>
      </p:sp>
    </p:spTree>
    <p:extLst>
      <p:ext uri="{BB962C8B-B14F-4D97-AF65-F5344CB8AC3E}">
        <p14:creationId xmlns:p14="http://schemas.microsoft.com/office/powerpoint/2010/main" val="9399627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666F55-D726-A308-5174-6B4D23139D4E}"/>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89017E0F-DA21-A2ED-6B19-0F3D9638F9BE}"/>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E5B8DC4B-1A46-E1C0-4DBC-6E2C3F570CA5}"/>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dirty="0"/>
          </a:p>
        </p:txBody>
      </p:sp>
      <p:sp>
        <p:nvSpPr>
          <p:cNvPr id="4" name="מציין מיקום של מספר שקופית 3">
            <a:extLst>
              <a:ext uri="{FF2B5EF4-FFF2-40B4-BE49-F238E27FC236}">
                <a16:creationId xmlns:a16="http://schemas.microsoft.com/office/drawing/2014/main" id="{617F2F9B-11BF-DBFB-7E7D-1CEBDA83932D}"/>
              </a:ext>
            </a:extLst>
          </p:cNvPr>
          <p:cNvSpPr>
            <a:spLocks noGrp="1"/>
          </p:cNvSpPr>
          <p:nvPr>
            <p:ph type="sldNum" sz="quarter" idx="10"/>
          </p:nvPr>
        </p:nvSpPr>
        <p:spPr/>
        <p:txBody>
          <a:bodyPr/>
          <a:lstStyle/>
          <a:p>
            <a:fld id="{88125537-8725-4A13-8BEE-395E38D92F7F}" type="slidenum">
              <a:rPr lang="he-IL" smtClean="0"/>
              <a:pPr/>
              <a:t>7</a:t>
            </a:fld>
            <a:endParaRPr lang="he-IL"/>
          </a:p>
        </p:txBody>
      </p:sp>
    </p:spTree>
    <p:extLst>
      <p:ext uri="{BB962C8B-B14F-4D97-AF65-F5344CB8AC3E}">
        <p14:creationId xmlns:p14="http://schemas.microsoft.com/office/powerpoint/2010/main" val="34785731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CCFE0A-1B54-6BF7-B6A1-BCFEB8DAD889}"/>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A91A4ACF-EA1B-933F-5B7D-F4CF157B442E}"/>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6AF78C4F-DA0B-4713-6355-F75B8D0AFB38}"/>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dirty="0"/>
          </a:p>
        </p:txBody>
      </p:sp>
      <p:sp>
        <p:nvSpPr>
          <p:cNvPr id="4" name="מציין מיקום של מספר שקופית 3">
            <a:extLst>
              <a:ext uri="{FF2B5EF4-FFF2-40B4-BE49-F238E27FC236}">
                <a16:creationId xmlns:a16="http://schemas.microsoft.com/office/drawing/2014/main" id="{88156690-343E-47D1-9E8E-8A13352EA2F8}"/>
              </a:ext>
            </a:extLst>
          </p:cNvPr>
          <p:cNvSpPr>
            <a:spLocks noGrp="1"/>
          </p:cNvSpPr>
          <p:nvPr>
            <p:ph type="sldNum" sz="quarter" idx="10"/>
          </p:nvPr>
        </p:nvSpPr>
        <p:spPr/>
        <p:txBody>
          <a:bodyPr/>
          <a:lstStyle/>
          <a:p>
            <a:fld id="{88125537-8725-4A13-8BEE-395E38D92F7F}" type="slidenum">
              <a:rPr lang="he-IL" smtClean="0"/>
              <a:pPr/>
              <a:t>8</a:t>
            </a:fld>
            <a:endParaRPr lang="he-IL"/>
          </a:p>
        </p:txBody>
      </p:sp>
    </p:spTree>
    <p:extLst>
      <p:ext uri="{BB962C8B-B14F-4D97-AF65-F5344CB8AC3E}">
        <p14:creationId xmlns:p14="http://schemas.microsoft.com/office/powerpoint/2010/main" val="7259654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ADC85B-0060-F1AA-2457-40EC67C46A2E}"/>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E09369EE-3282-8537-B2DA-452ADBD2868A}"/>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89E457AC-D12B-7FB2-CD95-1E005291BE5A}"/>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dirty="0"/>
          </a:p>
        </p:txBody>
      </p:sp>
      <p:sp>
        <p:nvSpPr>
          <p:cNvPr id="4" name="מציין מיקום של מספר שקופית 3">
            <a:extLst>
              <a:ext uri="{FF2B5EF4-FFF2-40B4-BE49-F238E27FC236}">
                <a16:creationId xmlns:a16="http://schemas.microsoft.com/office/drawing/2014/main" id="{916A940C-B3B6-050F-175C-71415A4E507A}"/>
              </a:ext>
            </a:extLst>
          </p:cNvPr>
          <p:cNvSpPr>
            <a:spLocks noGrp="1"/>
          </p:cNvSpPr>
          <p:nvPr>
            <p:ph type="sldNum" sz="quarter" idx="10"/>
          </p:nvPr>
        </p:nvSpPr>
        <p:spPr/>
        <p:txBody>
          <a:bodyPr/>
          <a:lstStyle/>
          <a:p>
            <a:fld id="{88125537-8725-4A13-8BEE-395E38D92F7F}" type="slidenum">
              <a:rPr lang="he-IL" smtClean="0"/>
              <a:pPr/>
              <a:t>9</a:t>
            </a:fld>
            <a:endParaRPr lang="he-IL"/>
          </a:p>
        </p:txBody>
      </p:sp>
    </p:spTree>
    <p:extLst>
      <p:ext uri="{BB962C8B-B14F-4D97-AF65-F5344CB8AC3E}">
        <p14:creationId xmlns:p14="http://schemas.microsoft.com/office/powerpoint/2010/main" val="15899447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FBC5F3-BEC2-78E0-D10D-F36B7DBA19EB}"/>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5A7AA66A-0D78-C255-E159-124ACFFFB8EB}"/>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6AA64FFD-1F68-C7EE-369F-4A4952EEE164}"/>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dirty="0"/>
          </a:p>
        </p:txBody>
      </p:sp>
      <p:sp>
        <p:nvSpPr>
          <p:cNvPr id="4" name="מציין מיקום של מספר שקופית 3">
            <a:extLst>
              <a:ext uri="{FF2B5EF4-FFF2-40B4-BE49-F238E27FC236}">
                <a16:creationId xmlns:a16="http://schemas.microsoft.com/office/drawing/2014/main" id="{5970F37C-68AC-C07D-2685-AF77A15C4053}"/>
              </a:ext>
            </a:extLst>
          </p:cNvPr>
          <p:cNvSpPr>
            <a:spLocks noGrp="1"/>
          </p:cNvSpPr>
          <p:nvPr>
            <p:ph type="sldNum" sz="quarter" idx="10"/>
          </p:nvPr>
        </p:nvSpPr>
        <p:spPr/>
        <p:txBody>
          <a:bodyPr/>
          <a:lstStyle/>
          <a:p>
            <a:fld id="{88125537-8725-4A13-8BEE-395E38D92F7F}" type="slidenum">
              <a:rPr lang="he-IL" smtClean="0"/>
              <a:pPr/>
              <a:t>10</a:t>
            </a:fld>
            <a:endParaRPr lang="he-IL"/>
          </a:p>
        </p:txBody>
      </p:sp>
    </p:spTree>
    <p:extLst>
      <p:ext uri="{BB962C8B-B14F-4D97-AF65-F5344CB8AC3E}">
        <p14:creationId xmlns:p14="http://schemas.microsoft.com/office/powerpoint/2010/main" val="37403038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685800" y="2130425"/>
            <a:ext cx="7772400" cy="1470025"/>
          </a:xfrm>
        </p:spPr>
        <p:txBody>
          <a:bodyPr/>
          <a:lstStyle/>
          <a:p>
            <a:r>
              <a:rPr lang="he-IL"/>
              <a:t>לחץ כדי לערוך סגנון כותרת של תבנית בסיס</a:t>
            </a:r>
          </a:p>
        </p:txBody>
      </p:sp>
      <p:sp>
        <p:nvSpPr>
          <p:cNvPr id="3" name="כותרת משנה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a:t>לחץ כדי לערוך סגנון כותרת משנה של תבנית בסיס</a:t>
            </a:r>
          </a:p>
        </p:txBody>
      </p:sp>
      <p:sp>
        <p:nvSpPr>
          <p:cNvPr id="4" name="מציין מיקום של תאריך 3"/>
          <p:cNvSpPr>
            <a:spLocks noGrp="1"/>
          </p:cNvSpPr>
          <p:nvPr>
            <p:ph type="dt" sz="half" idx="10"/>
          </p:nvPr>
        </p:nvSpPr>
        <p:spPr/>
        <p:txBody>
          <a:bodyPr/>
          <a:lstStyle/>
          <a:p>
            <a:fld id="{FBEC2D9F-8966-4E40-B24B-F4D66135C1D0}" type="datetimeFigureOut">
              <a:rPr lang="he-IL" smtClean="0"/>
              <a:pPr/>
              <a:t>ג'/כסלו/תשפ"ה</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12011131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של טקסט אנכי 2"/>
          <p:cNvSpPr>
            <a:spLocks noGrp="1"/>
          </p:cNvSpPr>
          <p:nvPr>
            <p:ph type="body" orient="vert" idx="1"/>
          </p:nvPr>
        </p:nvSpPr>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10"/>
          </p:nvPr>
        </p:nvSpPr>
        <p:spPr/>
        <p:txBody>
          <a:bodyPr/>
          <a:lstStyle/>
          <a:p>
            <a:fld id="{FBEC2D9F-8966-4E40-B24B-F4D66135C1D0}" type="datetimeFigureOut">
              <a:rPr lang="he-IL" smtClean="0"/>
              <a:pPr/>
              <a:t>ג'/כסלו/תשפ"ה</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3879446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6629400" y="274638"/>
            <a:ext cx="2057400" cy="5851525"/>
          </a:xfrm>
        </p:spPr>
        <p:txBody>
          <a:bodyPr vert="eaVert"/>
          <a:lstStyle/>
          <a:p>
            <a:r>
              <a:rPr lang="he-IL"/>
              <a:t>לחץ כדי לערוך סגנון כותרת של תבנית בסיס</a:t>
            </a:r>
          </a:p>
        </p:txBody>
      </p:sp>
      <p:sp>
        <p:nvSpPr>
          <p:cNvPr id="3" name="מציין מיקום של טקסט אנכי 2"/>
          <p:cNvSpPr>
            <a:spLocks noGrp="1"/>
          </p:cNvSpPr>
          <p:nvPr>
            <p:ph type="body" orient="vert" idx="1"/>
          </p:nvPr>
        </p:nvSpPr>
        <p:spPr>
          <a:xfrm>
            <a:off x="457200" y="274638"/>
            <a:ext cx="6019800" cy="5851525"/>
          </a:xfrm>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10"/>
          </p:nvPr>
        </p:nvSpPr>
        <p:spPr/>
        <p:txBody>
          <a:bodyPr/>
          <a:lstStyle/>
          <a:p>
            <a:fld id="{FBEC2D9F-8966-4E40-B24B-F4D66135C1D0}" type="datetimeFigureOut">
              <a:rPr lang="he-IL" smtClean="0"/>
              <a:pPr/>
              <a:t>ג'/כסלו/תשפ"ה</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27003111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תוכן 2"/>
          <p:cNvSpPr>
            <a:spLocks noGrp="1"/>
          </p:cNvSpPr>
          <p:nvPr>
            <p:ph idx="1"/>
          </p:nvPr>
        </p:nvSpPr>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10"/>
          </p:nvPr>
        </p:nvSpPr>
        <p:spPr/>
        <p:txBody>
          <a:bodyPr/>
          <a:lstStyle/>
          <a:p>
            <a:fld id="{FBEC2D9F-8966-4E40-B24B-F4D66135C1D0}" type="datetimeFigureOut">
              <a:rPr lang="he-IL" smtClean="0"/>
              <a:pPr/>
              <a:t>ג'/כסלו/תשפ"ה</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15301676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722313" y="4406900"/>
            <a:ext cx="7772400" cy="1362075"/>
          </a:xfrm>
        </p:spPr>
        <p:txBody>
          <a:bodyPr anchor="t"/>
          <a:lstStyle>
            <a:lvl1pPr algn="r">
              <a:defRPr sz="4000" b="1" cap="all"/>
            </a:lvl1pPr>
          </a:lstStyle>
          <a:p>
            <a:r>
              <a:rPr lang="he-IL"/>
              <a:t>לחץ כדי לערוך סגנון כותרת של תבנית בסיס</a:t>
            </a:r>
          </a:p>
        </p:txBody>
      </p:sp>
      <p:sp>
        <p:nvSpPr>
          <p:cNvPr id="3" name="מציין מיקום טקסט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a:t>לחץ כדי לערוך סגנונות טקסט של תבנית בסיס</a:t>
            </a:r>
          </a:p>
        </p:txBody>
      </p:sp>
      <p:sp>
        <p:nvSpPr>
          <p:cNvPr id="4" name="מציין מיקום של תאריך 3"/>
          <p:cNvSpPr>
            <a:spLocks noGrp="1"/>
          </p:cNvSpPr>
          <p:nvPr>
            <p:ph type="dt" sz="half" idx="10"/>
          </p:nvPr>
        </p:nvSpPr>
        <p:spPr/>
        <p:txBody>
          <a:bodyPr/>
          <a:lstStyle/>
          <a:p>
            <a:fld id="{FBEC2D9F-8966-4E40-B24B-F4D66135C1D0}" type="datetimeFigureOut">
              <a:rPr lang="he-IL" smtClean="0"/>
              <a:pPr/>
              <a:t>ג'/כסלו/תשפ"ה</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437334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תוכן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תוכן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5" name="מציין מיקום של תאריך 4"/>
          <p:cNvSpPr>
            <a:spLocks noGrp="1"/>
          </p:cNvSpPr>
          <p:nvPr>
            <p:ph type="dt" sz="half" idx="10"/>
          </p:nvPr>
        </p:nvSpPr>
        <p:spPr/>
        <p:txBody>
          <a:bodyPr/>
          <a:lstStyle/>
          <a:p>
            <a:fld id="{FBEC2D9F-8966-4E40-B24B-F4D66135C1D0}" type="datetimeFigureOut">
              <a:rPr lang="he-IL" smtClean="0"/>
              <a:pPr/>
              <a:t>ג'/כסלו/תשפ"ה</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36335455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lvl1pPr>
              <a:defRPr/>
            </a:lvl1pPr>
          </a:lstStyle>
          <a:p>
            <a:r>
              <a:rPr lang="he-IL"/>
              <a:t>לחץ כדי לערוך סגנון כותרת של תבנית בסיס</a:t>
            </a:r>
          </a:p>
        </p:txBody>
      </p:sp>
      <p:sp>
        <p:nvSpPr>
          <p:cNvPr id="3" name="מציין מיקום טקסט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4" name="מציין מיקום תוכן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5" name="מציין מיקום טקסט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6" name="מציין מיקום תוכן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7" name="מציין מיקום של תאריך 6"/>
          <p:cNvSpPr>
            <a:spLocks noGrp="1"/>
          </p:cNvSpPr>
          <p:nvPr>
            <p:ph type="dt" sz="half" idx="10"/>
          </p:nvPr>
        </p:nvSpPr>
        <p:spPr/>
        <p:txBody>
          <a:bodyPr/>
          <a:lstStyle/>
          <a:p>
            <a:fld id="{FBEC2D9F-8966-4E40-B24B-F4D66135C1D0}" type="datetimeFigureOut">
              <a:rPr lang="he-IL" smtClean="0"/>
              <a:pPr/>
              <a:t>ג'/כסלו/תשפ"ה</a:t>
            </a:fld>
            <a:endParaRPr lang="he-IL"/>
          </a:p>
        </p:txBody>
      </p:sp>
      <p:sp>
        <p:nvSpPr>
          <p:cNvPr id="8" name="מציין מיקום של כותרת תחתונה 7"/>
          <p:cNvSpPr>
            <a:spLocks noGrp="1"/>
          </p:cNvSpPr>
          <p:nvPr>
            <p:ph type="ftr" sz="quarter" idx="11"/>
          </p:nvPr>
        </p:nvSpPr>
        <p:spPr/>
        <p:txBody>
          <a:bodyPr/>
          <a:lstStyle/>
          <a:p>
            <a:endParaRPr lang="he-IL"/>
          </a:p>
        </p:txBody>
      </p:sp>
      <p:sp>
        <p:nvSpPr>
          <p:cNvPr id="9" name="מציין מיקום של מספר שקופית 8"/>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1702474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של תאריך 2"/>
          <p:cNvSpPr>
            <a:spLocks noGrp="1"/>
          </p:cNvSpPr>
          <p:nvPr>
            <p:ph type="dt" sz="half" idx="10"/>
          </p:nvPr>
        </p:nvSpPr>
        <p:spPr/>
        <p:txBody>
          <a:bodyPr/>
          <a:lstStyle/>
          <a:p>
            <a:fld id="{FBEC2D9F-8966-4E40-B24B-F4D66135C1D0}" type="datetimeFigureOut">
              <a:rPr lang="he-IL" smtClean="0"/>
              <a:pPr/>
              <a:t>ג'/כסלו/תשפ"ה</a:t>
            </a:fld>
            <a:endParaRPr lang="he-IL"/>
          </a:p>
        </p:txBody>
      </p:sp>
      <p:sp>
        <p:nvSpPr>
          <p:cNvPr id="4" name="מציין מיקום של כותרת תחתונה 3"/>
          <p:cNvSpPr>
            <a:spLocks noGrp="1"/>
          </p:cNvSpPr>
          <p:nvPr>
            <p:ph type="ftr" sz="quarter" idx="11"/>
          </p:nvPr>
        </p:nvSpPr>
        <p:spPr/>
        <p:txBody>
          <a:bodyPr/>
          <a:lstStyle/>
          <a:p>
            <a:endParaRPr lang="he-IL"/>
          </a:p>
        </p:txBody>
      </p:sp>
      <p:sp>
        <p:nvSpPr>
          <p:cNvPr id="5" name="מציין מיקום של מספר שקופית 4"/>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39916713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FBEC2D9F-8966-4E40-B24B-F4D66135C1D0}" type="datetimeFigureOut">
              <a:rPr lang="he-IL" smtClean="0"/>
              <a:pPr/>
              <a:t>ג'/כסלו/תשפ"ה</a:t>
            </a:fld>
            <a:endParaRPr lang="he-IL"/>
          </a:p>
        </p:txBody>
      </p:sp>
      <p:sp>
        <p:nvSpPr>
          <p:cNvPr id="3" name="מציין מיקום של כותרת תחתונה 2"/>
          <p:cNvSpPr>
            <a:spLocks noGrp="1"/>
          </p:cNvSpPr>
          <p:nvPr>
            <p:ph type="ftr" sz="quarter" idx="11"/>
          </p:nvPr>
        </p:nvSpPr>
        <p:spPr/>
        <p:txBody>
          <a:bodyPr/>
          <a:lstStyle/>
          <a:p>
            <a:endParaRPr lang="he-IL"/>
          </a:p>
        </p:txBody>
      </p:sp>
      <p:sp>
        <p:nvSpPr>
          <p:cNvPr id="4" name="מציין מיקום של מספר שקופית 3"/>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21313956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3050"/>
            <a:ext cx="3008313" cy="1162050"/>
          </a:xfrm>
        </p:spPr>
        <p:txBody>
          <a:bodyPr anchor="b"/>
          <a:lstStyle>
            <a:lvl1pPr algn="r">
              <a:defRPr sz="2000" b="1"/>
            </a:lvl1pPr>
          </a:lstStyle>
          <a:p>
            <a:r>
              <a:rPr lang="he-IL"/>
              <a:t>לחץ כדי לערוך סגנון כותרת של תבנית בסיס</a:t>
            </a:r>
          </a:p>
        </p:txBody>
      </p:sp>
      <p:sp>
        <p:nvSpPr>
          <p:cNvPr id="3" name="מציין מיקום תוכן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טקסט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FBEC2D9F-8966-4E40-B24B-F4D66135C1D0}" type="datetimeFigureOut">
              <a:rPr lang="he-IL" smtClean="0"/>
              <a:pPr/>
              <a:t>ג'/כסלו/תשפ"ה</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40967725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1792288" y="4800600"/>
            <a:ext cx="5486400" cy="566738"/>
          </a:xfrm>
        </p:spPr>
        <p:txBody>
          <a:bodyPr anchor="b"/>
          <a:lstStyle>
            <a:lvl1pPr algn="r">
              <a:defRPr sz="2000" b="1"/>
            </a:lvl1pPr>
          </a:lstStyle>
          <a:p>
            <a:r>
              <a:rPr lang="he-IL"/>
              <a:t>לחץ כדי לערוך סגנון כותרת של תבנית בסיס</a:t>
            </a:r>
          </a:p>
        </p:txBody>
      </p:sp>
      <p:sp>
        <p:nvSpPr>
          <p:cNvPr id="3" name="מציין מיקום של תמונה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FBEC2D9F-8966-4E40-B24B-F4D66135C1D0}" type="datetimeFigureOut">
              <a:rPr lang="he-IL" smtClean="0"/>
              <a:pPr/>
              <a:t>ג'/כסלו/תשפ"ה</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40056833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he-IL"/>
              <a:t>לחץ כדי לערוך סגנון כותרת של תבנית בסיס</a:t>
            </a:r>
          </a:p>
        </p:txBody>
      </p:sp>
      <p:sp>
        <p:nvSpPr>
          <p:cNvPr id="3" name="מציין מיקום טקסט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FBEC2D9F-8966-4E40-B24B-F4D66135C1D0}" type="datetimeFigureOut">
              <a:rPr lang="he-IL" smtClean="0"/>
              <a:pPr/>
              <a:t>ג'/כסלו/תשפ"ה</a:t>
            </a:fld>
            <a:endParaRPr lang="he-IL"/>
          </a:p>
        </p:txBody>
      </p:sp>
      <p:sp>
        <p:nvSpPr>
          <p:cNvPr id="5" name="מציין מיקום של כותרת תחתונה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D8519CE8-638D-4695-9CFF-D273E3DA2D53}" type="slidenum">
              <a:rPr lang="he-IL" smtClean="0"/>
              <a:pPr/>
              <a:t>‹#›</a:t>
            </a:fld>
            <a:endParaRPr lang="he-IL"/>
          </a:p>
        </p:txBody>
      </p:sp>
    </p:spTree>
    <p:extLst>
      <p:ext uri="{BB962C8B-B14F-4D97-AF65-F5344CB8AC3E}">
        <p14:creationId xmlns:p14="http://schemas.microsoft.com/office/powerpoint/2010/main" val="21611642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daf-yomi.com/MediaPage.aspx?id=281263"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hyperlink" Target="https://urinetz.surgery/%D7%9B%D7%A8%D7%99%D7%AA%D7%AA-%D7%9B%D7%99%D7%A1-%D7%9E%D7%A8%D7%94/"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תמונה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52675" y="116632"/>
            <a:ext cx="4438650" cy="1038225"/>
          </a:xfrm>
          <a:prstGeom prst="rect">
            <a:avLst/>
          </a:prstGeom>
        </p:spPr>
      </p:pic>
      <p:sp>
        <p:nvSpPr>
          <p:cNvPr id="5" name="TextBox 4"/>
          <p:cNvSpPr txBox="1"/>
          <p:nvPr/>
        </p:nvSpPr>
        <p:spPr>
          <a:xfrm>
            <a:off x="144016" y="1386064"/>
            <a:ext cx="8820472" cy="5324535"/>
          </a:xfrm>
          <a:prstGeom prst="rect">
            <a:avLst/>
          </a:prstGeom>
          <a:noFill/>
        </p:spPr>
        <p:txBody>
          <a:bodyPr wrap="square" rtlCol="1">
            <a:spAutoFit/>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he-IL" sz="4000" b="1" i="0" u="none" strike="noStrike" kern="1200" cap="none" spc="0" normalizeH="0" baseline="0" noProof="0" dirty="0">
                <a:ln>
                  <a:noFill/>
                </a:ln>
                <a:solidFill>
                  <a:srgbClr val="C0504D">
                    <a:lumMod val="75000"/>
                  </a:srgbClr>
                </a:solidFill>
                <a:effectLst/>
                <a:uLnTx/>
                <a:uFillTx/>
                <a:latin typeface="Calibri"/>
                <a:ea typeface="+mn-ea"/>
                <a:cs typeface="Arial" panose="020B0604020202020204" pitchFamily="34" charset="0"/>
              </a:rPr>
              <a:t>מסכת ברכות</a:t>
            </a: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he-IL" sz="4000" b="1" i="0" u="none" strike="noStrike" kern="1200" cap="none" spc="0" normalizeH="0" baseline="0" noProof="0" dirty="0">
                <a:ln>
                  <a:noFill/>
                </a:ln>
                <a:solidFill>
                  <a:srgbClr val="C0504D">
                    <a:lumMod val="75000"/>
                  </a:srgbClr>
                </a:solidFill>
                <a:effectLst/>
                <a:uLnTx/>
                <a:uFillTx/>
                <a:latin typeface="Calibri"/>
                <a:ea typeface="+mn-ea"/>
                <a:cs typeface="Arial" panose="020B0604020202020204" pitchFamily="34" charset="0"/>
              </a:rPr>
              <a:t>דף </a:t>
            </a:r>
            <a:r>
              <a:rPr kumimoji="0" lang="he-IL" sz="4000" b="1" i="0" u="none" strike="noStrike" kern="1200" cap="none" spc="0" normalizeH="0" baseline="0" noProof="0" dirty="0" err="1">
                <a:ln>
                  <a:noFill/>
                </a:ln>
                <a:solidFill>
                  <a:srgbClr val="C0504D">
                    <a:lumMod val="75000"/>
                  </a:srgbClr>
                </a:solidFill>
                <a:effectLst/>
                <a:uLnTx/>
                <a:uFillTx/>
                <a:latin typeface="Calibri"/>
                <a:ea typeface="+mn-ea"/>
                <a:cs typeface="Arial" panose="020B0604020202020204" pitchFamily="34" charset="0"/>
              </a:rPr>
              <a:t>סא</a:t>
            </a:r>
            <a:endParaRPr kumimoji="0" lang="he-IL" sz="4000" b="1" i="0" u="none" strike="noStrike" kern="1200" cap="none" spc="0" normalizeH="0" baseline="0" noProof="0" dirty="0">
              <a:ln>
                <a:noFill/>
              </a:ln>
              <a:solidFill>
                <a:srgbClr val="C0504D">
                  <a:lumMod val="75000"/>
                </a:srgbClr>
              </a:solidFill>
              <a:effectLst/>
              <a:uLnTx/>
              <a:uFillTx/>
              <a:latin typeface="Calibri"/>
              <a:ea typeface="+mn-ea"/>
              <a:cs typeface="Arial" panose="020B0604020202020204" pitchFamily="34"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he-IL" sz="2000" b="1" i="0" u="none" strike="noStrike" kern="1200" cap="none" spc="0" normalizeH="0" baseline="0" noProof="0" dirty="0">
              <a:ln>
                <a:noFill/>
              </a:ln>
              <a:solidFill>
                <a:srgbClr val="C0504D">
                  <a:lumMod val="75000"/>
                </a:srgbClr>
              </a:solidFill>
              <a:effectLst/>
              <a:uLnTx/>
              <a:uFillTx/>
              <a:latin typeface="Calibri"/>
              <a:ea typeface="+mn-ea"/>
              <a:cs typeface="Arial" panose="020B0604020202020204" pitchFamily="34"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he-IL" sz="2400" b="1" i="0" u="none" strike="noStrike" kern="1200" cap="none" spc="0" normalizeH="0" baseline="0" noProof="0" dirty="0">
                <a:ln>
                  <a:noFill/>
                </a:ln>
                <a:solidFill>
                  <a:srgbClr val="C0504D">
                    <a:lumMod val="75000"/>
                  </a:srgbClr>
                </a:solidFill>
                <a:effectLst/>
                <a:uLnTx/>
                <a:uFillTx/>
                <a:latin typeface="Calibri"/>
                <a:ea typeface="+mn-ea"/>
                <a:cs typeface="Arial" panose="020B0604020202020204" pitchFamily="34" charset="0"/>
              </a:rPr>
              <a:t>דף </a:t>
            </a:r>
            <a:r>
              <a:rPr lang="he-IL" sz="2400" b="1" dirty="0" err="1">
                <a:solidFill>
                  <a:srgbClr val="C0504D">
                    <a:lumMod val="75000"/>
                  </a:srgbClr>
                </a:solidFill>
                <a:latin typeface="Calibri"/>
                <a:cs typeface="Arial" panose="020B0604020202020204" pitchFamily="34" charset="0"/>
              </a:rPr>
              <a:t>סא</a:t>
            </a:r>
            <a:r>
              <a:rPr kumimoji="0" lang="he-IL" sz="2400" b="1" i="0" u="none" strike="noStrike" kern="1200" cap="none" spc="0" normalizeH="0" baseline="0" noProof="0" dirty="0">
                <a:ln>
                  <a:noFill/>
                </a:ln>
                <a:solidFill>
                  <a:srgbClr val="C0504D">
                    <a:lumMod val="75000"/>
                  </a:srgbClr>
                </a:solidFill>
                <a:effectLst/>
                <a:uLnTx/>
                <a:uFillTx/>
                <a:latin typeface="Calibri"/>
                <a:ea typeface="+mn-ea"/>
                <a:cs typeface="Arial" panose="020B0604020202020204" pitchFamily="34" charset="0"/>
              </a:rPr>
              <a:t> ע"א (שורה ראשונה) – דף </a:t>
            </a:r>
            <a:r>
              <a:rPr lang="he-IL" sz="2400" b="1" dirty="0" err="1">
                <a:solidFill>
                  <a:srgbClr val="C0504D">
                    <a:lumMod val="75000"/>
                  </a:srgbClr>
                </a:solidFill>
                <a:latin typeface="Calibri"/>
                <a:cs typeface="Arial" panose="020B0604020202020204" pitchFamily="34" charset="0"/>
              </a:rPr>
              <a:t>סא</a:t>
            </a:r>
            <a:r>
              <a:rPr kumimoji="0" lang="he-IL" sz="2400" b="1" i="0" u="none" strike="noStrike" kern="1200" cap="none" spc="0" normalizeH="0" baseline="0" noProof="0" dirty="0">
                <a:ln>
                  <a:noFill/>
                </a:ln>
                <a:solidFill>
                  <a:srgbClr val="C0504D">
                    <a:lumMod val="75000"/>
                  </a:srgbClr>
                </a:solidFill>
                <a:effectLst/>
                <a:uLnTx/>
                <a:uFillTx/>
                <a:latin typeface="Calibri"/>
                <a:ea typeface="+mn-ea"/>
                <a:cs typeface="Arial" panose="020B0604020202020204" pitchFamily="34" charset="0"/>
              </a:rPr>
              <a:t> ע"ב (סוף הדף)</a:t>
            </a: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he-IL" sz="2000" b="1" i="0" u="none" strike="noStrike" kern="1200" cap="none" spc="0" normalizeH="0" baseline="0" noProof="0" dirty="0">
              <a:ln>
                <a:noFill/>
              </a:ln>
              <a:solidFill>
                <a:srgbClr val="C0504D">
                  <a:lumMod val="75000"/>
                </a:srgbClr>
              </a:solidFill>
              <a:effectLst/>
              <a:uLnTx/>
              <a:uFillTx/>
              <a:latin typeface="Calibri"/>
              <a:ea typeface="+mn-ea"/>
              <a:cs typeface="Arial" panose="020B0604020202020204" pitchFamily="34"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he-IL" sz="2400" b="1" i="0" u="none" strike="noStrike" kern="1200" cap="none" spc="0" normalizeH="0" baseline="0" noProof="0" dirty="0">
                <a:ln>
                  <a:noFill/>
                </a:ln>
                <a:solidFill>
                  <a:srgbClr val="EEECE1">
                    <a:lumMod val="50000"/>
                  </a:srgbClr>
                </a:solidFill>
                <a:effectLst/>
                <a:uLnTx/>
                <a:uFillTx/>
                <a:latin typeface="Calibri"/>
                <a:ea typeface="+mn-ea"/>
                <a:cs typeface="Arial" panose="020B0604020202020204" pitchFamily="34" charset="0"/>
              </a:rPr>
              <a:t>מצגת עזר ללימוד הדף היומי</a:t>
            </a: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he-IL" sz="800" b="1" i="0" u="none" strike="noStrike" kern="1200" cap="none" spc="0" normalizeH="0" baseline="0" noProof="0" dirty="0">
              <a:ln>
                <a:noFill/>
              </a:ln>
              <a:solidFill>
                <a:srgbClr val="EEECE1">
                  <a:lumMod val="50000"/>
                </a:srgbClr>
              </a:solidFill>
              <a:effectLst/>
              <a:uLnTx/>
              <a:uFillTx/>
              <a:latin typeface="Calibri"/>
              <a:ea typeface="+mn-ea"/>
              <a:cs typeface="Arial" panose="020B0604020202020204" pitchFamily="34"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he-IL" sz="2400" b="1" i="0" u="none" strike="noStrike" kern="1200" cap="none" spc="0" normalizeH="0" baseline="0" noProof="0" dirty="0">
                <a:ln>
                  <a:noFill/>
                </a:ln>
                <a:solidFill>
                  <a:srgbClr val="EEECE1">
                    <a:lumMod val="50000"/>
                  </a:srgbClr>
                </a:solidFill>
                <a:effectLst/>
                <a:uLnTx/>
                <a:uFillTx/>
                <a:latin typeface="Calibri"/>
                <a:ea typeface="+mn-ea"/>
                <a:cs typeface="Arial" panose="020B0604020202020204" pitchFamily="34" charset="0"/>
              </a:rPr>
              <a:t>בעריכת: הראל שפירא</a:t>
            </a: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he-IL" sz="1400" b="1" i="0" u="none" strike="noStrike" kern="1200" cap="none" spc="0" normalizeH="0" baseline="0" noProof="0" dirty="0">
              <a:ln>
                <a:noFill/>
              </a:ln>
              <a:solidFill>
                <a:srgbClr val="EEECE1">
                  <a:lumMod val="50000"/>
                </a:srgbClr>
              </a:solidFill>
              <a:effectLst/>
              <a:uLnTx/>
              <a:uFillTx/>
              <a:latin typeface="Calibri"/>
              <a:ea typeface="+mn-ea"/>
              <a:cs typeface="Arial" panose="020B0604020202020204" pitchFamily="34"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he-IL" sz="2400" b="1" i="0" u="none" strike="noStrike" kern="1200" cap="none" spc="0" normalizeH="0" baseline="0" noProof="0" dirty="0">
              <a:ln>
                <a:noFill/>
              </a:ln>
              <a:solidFill>
                <a:srgbClr val="EEECE1">
                  <a:lumMod val="50000"/>
                </a:srgbClr>
              </a:solidFill>
              <a:effectLst/>
              <a:uLnTx/>
              <a:uFillTx/>
              <a:latin typeface="Calibri"/>
              <a:ea typeface="+mn-ea"/>
              <a:cs typeface="Arial" panose="020B0604020202020204" pitchFamily="34"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he-IL" sz="2400" b="1" i="0" u="none" strike="noStrike" kern="1200" cap="none" spc="0" normalizeH="0" baseline="0" noProof="0" dirty="0">
                <a:ln>
                  <a:noFill/>
                </a:ln>
                <a:solidFill>
                  <a:srgbClr val="EEECE1">
                    <a:lumMod val="50000"/>
                  </a:srgbClr>
                </a:solidFill>
                <a:effectLst/>
                <a:uLnTx/>
                <a:uFillTx/>
                <a:latin typeface="Calibri"/>
                <a:ea typeface="+mn-ea"/>
                <a:cs typeface="Arial" panose="020B0604020202020204" pitchFamily="34" charset="0"/>
              </a:rPr>
              <a:t>לשמיעת השיעור בליווי המצגת – </a:t>
            </a:r>
            <a:r>
              <a:rPr kumimoji="0" lang="he-IL" sz="2400" b="0" i="0" u="none" strike="noStrike" kern="1200" cap="none" spc="0" normalizeH="0" baseline="0" noProof="0" dirty="0">
                <a:ln>
                  <a:noFill/>
                </a:ln>
                <a:solidFill>
                  <a:srgbClr val="EEECE1">
                    <a:lumMod val="50000"/>
                  </a:srgbClr>
                </a:solidFill>
                <a:effectLst/>
                <a:uLnTx/>
                <a:uFillTx/>
                <a:latin typeface="Calibri"/>
                <a:ea typeface="+mn-ea"/>
                <a:cs typeface="Arial" panose="020B0604020202020204" pitchFamily="34" charset="0"/>
                <a:hlinkClick r:id="rId3"/>
              </a:rPr>
              <a:t>לחץ כאן</a:t>
            </a:r>
            <a:endParaRPr kumimoji="0" lang="he-IL" sz="2400" b="0" i="0" u="none" strike="noStrike" kern="1200" cap="none" spc="0" normalizeH="0" baseline="0" noProof="0" dirty="0">
              <a:ln>
                <a:noFill/>
              </a:ln>
              <a:solidFill>
                <a:srgbClr val="EEECE1">
                  <a:lumMod val="50000"/>
                </a:srgbClr>
              </a:solidFill>
              <a:effectLst/>
              <a:uLnTx/>
              <a:uFillTx/>
              <a:latin typeface="Calibri"/>
              <a:ea typeface="+mn-ea"/>
              <a:cs typeface="Arial" panose="020B0604020202020204" pitchFamily="34"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he-IL" sz="3600" b="1" i="0" u="none" strike="noStrike" kern="1200" cap="none" spc="0" normalizeH="0" baseline="0" noProof="0" dirty="0">
              <a:ln>
                <a:noFill/>
              </a:ln>
              <a:solidFill>
                <a:srgbClr val="C0504D">
                  <a:lumMod val="75000"/>
                </a:srgbClr>
              </a:solidFill>
              <a:effectLst/>
              <a:uLnTx/>
              <a:uFillTx/>
              <a:latin typeface="Calibri"/>
              <a:ea typeface="+mn-ea"/>
              <a:cs typeface="Arial" panose="020B0604020202020204" pitchFamily="34" charset="0"/>
            </a:endParaRP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he-IL" sz="14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ליצירת קשר: </a:t>
            </a: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he-IL" sz="14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טל': 054-4931075</a:t>
            </a:r>
            <a:endParaRPr kumimoji="0" lang="en-US" sz="14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he-IL" sz="14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דוא"ל: </a:t>
            </a:r>
            <a:r>
              <a:rPr kumimoji="0" lang="en-US" sz="1400" b="0" i="0" u="none" strike="noStrike" kern="1200" cap="none" spc="0" normalizeH="0" baseline="0" noProof="0" dirty="0">
                <a:ln>
                  <a:noFill/>
                </a:ln>
                <a:solidFill>
                  <a:prstClr val="black"/>
                </a:solidFill>
                <a:effectLst/>
                <a:uLnTx/>
                <a:uFillTx/>
                <a:latin typeface="Calibri"/>
                <a:ea typeface="+mn-ea"/>
                <a:cs typeface="+mn-cs"/>
              </a:rPr>
              <a:t>rlshapira@gmail.com</a:t>
            </a:r>
            <a:endParaRPr kumimoji="0" lang="he-IL" sz="14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endParaRPr>
          </a:p>
        </p:txBody>
      </p:sp>
    </p:spTree>
    <p:extLst>
      <p:ext uri="{BB962C8B-B14F-4D97-AF65-F5344CB8AC3E}">
        <p14:creationId xmlns:p14="http://schemas.microsoft.com/office/powerpoint/2010/main" val="3609060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8E3CFF-AE10-CEAA-AEBC-1184679D60A1}"/>
            </a:ext>
          </a:extLst>
        </p:cNvPr>
        <p:cNvGrpSpPr/>
        <p:nvPr/>
      </p:nvGrpSpPr>
      <p:grpSpPr>
        <a:xfrm>
          <a:off x="0" y="0"/>
          <a:ext cx="0" cy="0"/>
          <a:chOff x="0" y="0"/>
          <a:chExt cx="0" cy="0"/>
        </a:xfrm>
      </p:grpSpPr>
      <p:sp>
        <p:nvSpPr>
          <p:cNvPr id="7" name="TextBox 3">
            <a:extLst>
              <a:ext uri="{FF2B5EF4-FFF2-40B4-BE49-F238E27FC236}">
                <a16:creationId xmlns:a16="http://schemas.microsoft.com/office/drawing/2014/main" id="{5837C6E8-FEA4-E7AC-F0E4-16878A94BE4E}"/>
              </a:ext>
            </a:extLst>
          </p:cNvPr>
          <p:cNvSpPr txBox="1"/>
          <p:nvPr/>
        </p:nvSpPr>
        <p:spPr>
          <a:xfrm>
            <a:off x="683568" y="80986"/>
            <a:ext cx="7920880" cy="6528454"/>
          </a:xfrm>
          <a:prstGeom prst="rect">
            <a:avLst/>
          </a:prstGeom>
          <a:noFill/>
        </p:spPr>
        <p:txBody>
          <a:bodyPr wrap="square" rtlCol="1">
            <a:spAutoFit/>
          </a:bodyPr>
          <a:lstStyle/>
          <a:p>
            <a:pPr>
              <a:lnSpc>
                <a:spcPct val="120000"/>
              </a:lnSpc>
            </a:pPr>
            <a:r>
              <a:rPr lang="he-IL" sz="1600" b="0" i="0" dirty="0">
                <a:solidFill>
                  <a:srgbClr val="000000"/>
                </a:solidFill>
                <a:effectLst/>
                <a:latin typeface="Arial" panose="020B0604020202020204" pitchFamily="34" charset="0"/>
              </a:rPr>
              <a:t>תנו רבנן: </a:t>
            </a:r>
          </a:p>
          <a:p>
            <a:pPr>
              <a:lnSpc>
                <a:spcPct val="120000"/>
              </a:lnSpc>
            </a:pPr>
            <a:endParaRPr lang="he-IL" sz="500" dirty="0">
              <a:solidFill>
                <a:srgbClr val="F79646">
                  <a:lumMod val="50000"/>
                </a:srgbClr>
              </a:solidFill>
            </a:endParaRPr>
          </a:p>
          <a:p>
            <a:pPr>
              <a:lnSpc>
                <a:spcPct val="120000"/>
              </a:lnSpc>
            </a:pPr>
            <a:r>
              <a:rPr lang="he-IL" sz="1600" dirty="0">
                <a:solidFill>
                  <a:srgbClr val="F79646">
                    <a:lumMod val="50000"/>
                  </a:srgbClr>
                </a:solidFill>
              </a:rPr>
              <a:t>פעם אחת גזרה מלכות הרשעה שלא יעסקו ישראל בתורה. </a:t>
            </a:r>
          </a:p>
          <a:p>
            <a:pPr>
              <a:lnSpc>
                <a:spcPct val="120000"/>
              </a:lnSpc>
            </a:pPr>
            <a:endParaRPr lang="he-IL" sz="500" dirty="0">
              <a:solidFill>
                <a:srgbClr val="F79646">
                  <a:lumMod val="50000"/>
                </a:srgbClr>
              </a:solidFill>
            </a:endParaRPr>
          </a:p>
          <a:p>
            <a:pPr>
              <a:lnSpc>
                <a:spcPct val="120000"/>
              </a:lnSpc>
            </a:pPr>
            <a:r>
              <a:rPr lang="he-IL" sz="1600" dirty="0">
                <a:solidFill>
                  <a:srgbClr val="F79646">
                    <a:lumMod val="50000"/>
                  </a:srgbClr>
                </a:solidFill>
              </a:rPr>
              <a:t>בא </a:t>
            </a:r>
            <a:r>
              <a:rPr lang="he-IL" sz="1600" dirty="0" err="1">
                <a:solidFill>
                  <a:srgbClr val="F79646">
                    <a:lumMod val="50000"/>
                  </a:srgbClr>
                </a:solidFill>
              </a:rPr>
              <a:t>פפוס</a:t>
            </a:r>
            <a:r>
              <a:rPr lang="he-IL" sz="1600" dirty="0">
                <a:solidFill>
                  <a:srgbClr val="F79646">
                    <a:lumMod val="50000"/>
                  </a:srgbClr>
                </a:solidFill>
              </a:rPr>
              <a:t> בן יהודה ומצאו לרבי עקיבא שהיה מקהיל </a:t>
            </a:r>
            <a:r>
              <a:rPr lang="he-IL" sz="1600" dirty="0" err="1">
                <a:solidFill>
                  <a:srgbClr val="F79646">
                    <a:lumMod val="50000"/>
                  </a:srgbClr>
                </a:solidFill>
              </a:rPr>
              <a:t>קהלות</a:t>
            </a:r>
            <a:r>
              <a:rPr lang="he-IL" sz="1600" dirty="0">
                <a:solidFill>
                  <a:srgbClr val="F79646">
                    <a:lumMod val="50000"/>
                  </a:srgbClr>
                </a:solidFill>
              </a:rPr>
              <a:t> ברבים ועוסק בתורה,</a:t>
            </a:r>
          </a:p>
          <a:p>
            <a:pPr>
              <a:lnSpc>
                <a:spcPct val="120000"/>
              </a:lnSpc>
            </a:pPr>
            <a:endParaRPr lang="he-IL" sz="500" dirty="0">
              <a:solidFill>
                <a:srgbClr val="F79646">
                  <a:lumMod val="50000"/>
                </a:srgbClr>
              </a:solidFill>
            </a:endParaRPr>
          </a:p>
          <a:p>
            <a:pPr>
              <a:lnSpc>
                <a:spcPct val="120000"/>
              </a:lnSpc>
            </a:pPr>
            <a:r>
              <a:rPr lang="he-IL" sz="1600" dirty="0">
                <a:solidFill>
                  <a:srgbClr val="F79646">
                    <a:lumMod val="50000"/>
                  </a:srgbClr>
                </a:solidFill>
              </a:rPr>
              <a:t>אמר ליה: </a:t>
            </a:r>
          </a:p>
          <a:p>
            <a:pPr>
              <a:lnSpc>
                <a:spcPct val="120000"/>
              </a:lnSpc>
            </a:pPr>
            <a:r>
              <a:rPr lang="he-IL" sz="1600" dirty="0">
                <a:solidFill>
                  <a:srgbClr val="F79646">
                    <a:lumMod val="50000"/>
                  </a:srgbClr>
                </a:solidFill>
              </a:rPr>
              <a:t>עקיבא, אי אתה </a:t>
            </a:r>
            <a:r>
              <a:rPr lang="he-IL" sz="1600" dirty="0" err="1">
                <a:solidFill>
                  <a:srgbClr val="F79646">
                    <a:lumMod val="50000"/>
                  </a:srgbClr>
                </a:solidFill>
              </a:rPr>
              <a:t>מתירא</a:t>
            </a:r>
            <a:r>
              <a:rPr lang="he-IL" sz="1600" dirty="0">
                <a:solidFill>
                  <a:srgbClr val="F79646">
                    <a:lumMod val="50000"/>
                  </a:srgbClr>
                </a:solidFill>
              </a:rPr>
              <a:t> מפני מלכות?</a:t>
            </a:r>
          </a:p>
          <a:p>
            <a:pPr>
              <a:lnSpc>
                <a:spcPct val="120000"/>
              </a:lnSpc>
            </a:pPr>
            <a:endParaRPr lang="he-IL" sz="500" dirty="0">
              <a:solidFill>
                <a:srgbClr val="F79646">
                  <a:lumMod val="50000"/>
                </a:srgbClr>
              </a:solidFill>
            </a:endParaRPr>
          </a:p>
          <a:p>
            <a:pPr>
              <a:lnSpc>
                <a:spcPct val="120000"/>
              </a:lnSpc>
            </a:pPr>
            <a:r>
              <a:rPr lang="he-IL" sz="1600" dirty="0">
                <a:solidFill>
                  <a:srgbClr val="F79646">
                    <a:lumMod val="50000"/>
                  </a:srgbClr>
                </a:solidFill>
              </a:rPr>
              <a:t>אמר לו: </a:t>
            </a:r>
          </a:p>
          <a:p>
            <a:pPr>
              <a:lnSpc>
                <a:spcPct val="120000"/>
              </a:lnSpc>
            </a:pPr>
            <a:r>
              <a:rPr lang="he-IL" sz="1600" dirty="0">
                <a:solidFill>
                  <a:srgbClr val="F79646">
                    <a:lumMod val="50000"/>
                  </a:srgbClr>
                </a:solidFill>
              </a:rPr>
              <a:t>אמשול לך משל למה הדבר דומה – </a:t>
            </a:r>
          </a:p>
          <a:p>
            <a:pPr>
              <a:lnSpc>
                <a:spcPct val="120000"/>
              </a:lnSpc>
            </a:pPr>
            <a:r>
              <a:rPr lang="he-IL" sz="1600" dirty="0">
                <a:solidFill>
                  <a:srgbClr val="F79646">
                    <a:lumMod val="50000"/>
                  </a:srgbClr>
                </a:solidFill>
              </a:rPr>
              <a:t>       לשועל שהיה מהלך על גב הנהר וראה דגים שהיו מתקבצים ממקום למקום, </a:t>
            </a:r>
          </a:p>
          <a:p>
            <a:pPr>
              <a:lnSpc>
                <a:spcPct val="120000"/>
              </a:lnSpc>
            </a:pPr>
            <a:r>
              <a:rPr lang="he-IL" sz="1600" dirty="0">
                <a:solidFill>
                  <a:srgbClr val="F79646">
                    <a:lumMod val="50000"/>
                  </a:srgbClr>
                </a:solidFill>
              </a:rPr>
              <a:t>       אמר להם: מפני מה אתם בורחים? </a:t>
            </a:r>
          </a:p>
          <a:p>
            <a:pPr>
              <a:lnSpc>
                <a:spcPct val="120000"/>
              </a:lnSpc>
            </a:pPr>
            <a:r>
              <a:rPr lang="he-IL" sz="1600" dirty="0">
                <a:solidFill>
                  <a:srgbClr val="F79646">
                    <a:lumMod val="50000"/>
                  </a:srgbClr>
                </a:solidFill>
              </a:rPr>
              <a:t>       אמרו לו: מפני רשתות </a:t>
            </a:r>
            <a:r>
              <a:rPr lang="he-IL" sz="1600" dirty="0" err="1">
                <a:solidFill>
                  <a:srgbClr val="F79646">
                    <a:lumMod val="50000"/>
                  </a:srgbClr>
                </a:solidFill>
              </a:rPr>
              <a:t>שמביאין</a:t>
            </a:r>
            <a:r>
              <a:rPr lang="he-IL" sz="1600" dirty="0">
                <a:solidFill>
                  <a:srgbClr val="F79646">
                    <a:lumMod val="50000"/>
                  </a:srgbClr>
                </a:solidFill>
              </a:rPr>
              <a:t> עלינו בני אדם, </a:t>
            </a:r>
          </a:p>
          <a:p>
            <a:pPr>
              <a:lnSpc>
                <a:spcPct val="120000"/>
              </a:lnSpc>
            </a:pPr>
            <a:r>
              <a:rPr lang="he-IL" sz="1600" dirty="0">
                <a:solidFill>
                  <a:srgbClr val="F79646">
                    <a:lumMod val="50000"/>
                  </a:srgbClr>
                </a:solidFill>
              </a:rPr>
              <a:t>       אמר להם: רצונכם שתעלו ליבשה ונדור אני ואתם כשם שדרו </a:t>
            </a:r>
            <a:r>
              <a:rPr lang="he-IL" sz="1600" dirty="0" err="1">
                <a:solidFill>
                  <a:srgbClr val="F79646">
                    <a:lumMod val="50000"/>
                  </a:srgbClr>
                </a:solidFill>
              </a:rPr>
              <a:t>אבותי</a:t>
            </a:r>
            <a:r>
              <a:rPr lang="he-IL" sz="1600" dirty="0">
                <a:solidFill>
                  <a:srgbClr val="F79646">
                    <a:lumMod val="50000"/>
                  </a:srgbClr>
                </a:solidFill>
              </a:rPr>
              <a:t> עם אבותיכם? </a:t>
            </a:r>
          </a:p>
          <a:p>
            <a:pPr>
              <a:lnSpc>
                <a:spcPct val="120000"/>
              </a:lnSpc>
            </a:pPr>
            <a:r>
              <a:rPr lang="he-IL" sz="1600" dirty="0">
                <a:solidFill>
                  <a:srgbClr val="F79646">
                    <a:lumMod val="50000"/>
                  </a:srgbClr>
                </a:solidFill>
              </a:rPr>
              <a:t>       אמרו לו: אתה הוא שאומרים עליך פקח שבחיות? לא פקח אתה אלא </a:t>
            </a:r>
            <a:r>
              <a:rPr lang="he-IL" sz="1600" dirty="0" err="1">
                <a:solidFill>
                  <a:srgbClr val="F79646">
                    <a:lumMod val="50000"/>
                  </a:srgbClr>
                </a:solidFill>
              </a:rPr>
              <a:t>טפש</a:t>
            </a:r>
            <a:r>
              <a:rPr lang="he-IL" sz="1600" dirty="0">
                <a:solidFill>
                  <a:srgbClr val="F79646">
                    <a:lumMod val="50000"/>
                  </a:srgbClr>
                </a:solidFill>
              </a:rPr>
              <a:t> אתה, </a:t>
            </a:r>
          </a:p>
          <a:p>
            <a:pPr>
              <a:lnSpc>
                <a:spcPct val="120000"/>
              </a:lnSpc>
            </a:pPr>
            <a:r>
              <a:rPr lang="he-IL" sz="1600" dirty="0">
                <a:solidFill>
                  <a:srgbClr val="F79646">
                    <a:lumMod val="50000"/>
                  </a:srgbClr>
                </a:solidFill>
              </a:rPr>
              <a:t>                   ומה במקום חיותנו אנו </a:t>
            </a:r>
            <a:r>
              <a:rPr lang="he-IL" sz="1600" dirty="0" err="1">
                <a:solidFill>
                  <a:srgbClr val="F79646">
                    <a:lumMod val="50000"/>
                  </a:srgbClr>
                </a:solidFill>
              </a:rPr>
              <a:t>מתיראין</a:t>
            </a:r>
            <a:r>
              <a:rPr lang="he-IL" sz="1600" dirty="0">
                <a:solidFill>
                  <a:srgbClr val="F79646">
                    <a:lumMod val="50000"/>
                  </a:srgbClr>
                </a:solidFill>
              </a:rPr>
              <a:t>, במקום </a:t>
            </a:r>
            <a:r>
              <a:rPr lang="he-IL" sz="1600" dirty="0" err="1">
                <a:solidFill>
                  <a:srgbClr val="F79646">
                    <a:lumMod val="50000"/>
                  </a:srgbClr>
                </a:solidFill>
              </a:rPr>
              <a:t>מיתתנו</a:t>
            </a:r>
            <a:r>
              <a:rPr lang="he-IL" sz="1600" dirty="0">
                <a:solidFill>
                  <a:srgbClr val="F79646">
                    <a:lumMod val="50000"/>
                  </a:srgbClr>
                </a:solidFill>
              </a:rPr>
              <a:t> על אחת כמה וכמה! </a:t>
            </a:r>
          </a:p>
          <a:p>
            <a:pPr>
              <a:lnSpc>
                <a:spcPct val="120000"/>
              </a:lnSpc>
            </a:pPr>
            <a:r>
              <a:rPr lang="he-IL" sz="1600" dirty="0">
                <a:solidFill>
                  <a:srgbClr val="F79646">
                    <a:lumMod val="50000"/>
                  </a:srgbClr>
                </a:solidFill>
              </a:rPr>
              <a:t>אף אנחנו עכשיו שאנו יושבים ועוסקים בתורה שכתוב בה "כִּי הוּא חַיֶּיךָ וְאֹרֶךְ יָמֶיךָ" כך, </a:t>
            </a:r>
          </a:p>
          <a:p>
            <a:pPr>
              <a:lnSpc>
                <a:spcPct val="120000"/>
              </a:lnSpc>
            </a:pPr>
            <a:r>
              <a:rPr lang="he-IL" sz="1600" dirty="0">
                <a:solidFill>
                  <a:srgbClr val="F79646">
                    <a:lumMod val="50000"/>
                  </a:srgbClr>
                </a:solidFill>
              </a:rPr>
              <a:t>אם אנו הולכים ומבטלים ממנה </a:t>
            </a:r>
            <a:r>
              <a:rPr lang="he-IL" sz="1600" dirty="0" err="1">
                <a:solidFill>
                  <a:srgbClr val="F79646">
                    <a:lumMod val="50000"/>
                  </a:srgbClr>
                </a:solidFill>
              </a:rPr>
              <a:t>עאכ</a:t>
            </a:r>
            <a:r>
              <a:rPr lang="he-IL" sz="1600" dirty="0">
                <a:solidFill>
                  <a:srgbClr val="F79646">
                    <a:lumMod val="50000"/>
                  </a:srgbClr>
                </a:solidFill>
              </a:rPr>
              <a:t>''ו! </a:t>
            </a:r>
          </a:p>
          <a:p>
            <a:pPr>
              <a:lnSpc>
                <a:spcPct val="120000"/>
              </a:lnSpc>
            </a:pPr>
            <a:endParaRPr lang="he-IL" sz="500" dirty="0">
              <a:solidFill>
                <a:srgbClr val="F79646">
                  <a:lumMod val="50000"/>
                </a:srgbClr>
              </a:solidFill>
            </a:endParaRPr>
          </a:p>
          <a:p>
            <a:pPr>
              <a:lnSpc>
                <a:spcPct val="120000"/>
              </a:lnSpc>
            </a:pPr>
            <a:r>
              <a:rPr lang="he-IL" sz="1600" dirty="0">
                <a:solidFill>
                  <a:srgbClr val="F79646">
                    <a:lumMod val="50000"/>
                  </a:srgbClr>
                </a:solidFill>
              </a:rPr>
              <a:t>אמרו: </a:t>
            </a:r>
          </a:p>
          <a:p>
            <a:pPr>
              <a:lnSpc>
                <a:spcPct val="120000"/>
              </a:lnSpc>
            </a:pPr>
            <a:r>
              <a:rPr lang="he-IL" sz="1600" dirty="0">
                <a:solidFill>
                  <a:srgbClr val="F79646">
                    <a:lumMod val="50000"/>
                  </a:srgbClr>
                </a:solidFill>
              </a:rPr>
              <a:t>לא היו ימים מועטים עד שתפסוהו </a:t>
            </a:r>
            <a:r>
              <a:rPr lang="he-IL" sz="1600" dirty="0" err="1">
                <a:solidFill>
                  <a:srgbClr val="F79646">
                    <a:lumMod val="50000"/>
                  </a:srgbClr>
                </a:solidFill>
              </a:rPr>
              <a:t>לר</a:t>
            </a:r>
            <a:r>
              <a:rPr lang="he-IL" sz="1600" dirty="0">
                <a:solidFill>
                  <a:srgbClr val="F79646">
                    <a:lumMod val="50000"/>
                  </a:srgbClr>
                </a:solidFill>
              </a:rPr>
              <a:t>''ע וחבשוהו בבית האסורים, </a:t>
            </a:r>
          </a:p>
          <a:p>
            <a:pPr>
              <a:lnSpc>
                <a:spcPct val="120000"/>
              </a:lnSpc>
            </a:pPr>
            <a:r>
              <a:rPr lang="he-IL" sz="1600" dirty="0">
                <a:solidFill>
                  <a:srgbClr val="F79646">
                    <a:lumMod val="50000"/>
                  </a:srgbClr>
                </a:solidFill>
              </a:rPr>
              <a:t>ותפסו </a:t>
            </a:r>
            <a:r>
              <a:rPr lang="he-IL" sz="1600" dirty="0" err="1">
                <a:solidFill>
                  <a:srgbClr val="F79646">
                    <a:lumMod val="50000"/>
                  </a:srgbClr>
                </a:solidFill>
              </a:rPr>
              <a:t>לפפוס</a:t>
            </a:r>
            <a:r>
              <a:rPr lang="he-IL" sz="1600" dirty="0">
                <a:solidFill>
                  <a:srgbClr val="F79646">
                    <a:lumMod val="50000"/>
                  </a:srgbClr>
                </a:solidFill>
              </a:rPr>
              <a:t> בן יהודה וחבשוהו אצלו. </a:t>
            </a:r>
          </a:p>
          <a:p>
            <a:pPr>
              <a:lnSpc>
                <a:spcPct val="120000"/>
              </a:lnSpc>
            </a:pPr>
            <a:r>
              <a:rPr lang="he-IL" sz="1600" dirty="0">
                <a:solidFill>
                  <a:srgbClr val="F79646">
                    <a:lumMod val="50000"/>
                  </a:srgbClr>
                </a:solidFill>
              </a:rPr>
              <a:t>אמר לו: </a:t>
            </a:r>
            <a:r>
              <a:rPr lang="he-IL" sz="1600" dirty="0" err="1">
                <a:solidFill>
                  <a:srgbClr val="F79646">
                    <a:lumMod val="50000"/>
                  </a:srgbClr>
                </a:solidFill>
              </a:rPr>
              <a:t>פפוס</a:t>
            </a:r>
            <a:r>
              <a:rPr lang="he-IL" sz="1600" dirty="0">
                <a:solidFill>
                  <a:srgbClr val="F79646">
                    <a:lumMod val="50000"/>
                  </a:srgbClr>
                </a:solidFill>
              </a:rPr>
              <a:t>, מי הביאך לכאן? </a:t>
            </a:r>
          </a:p>
          <a:p>
            <a:pPr>
              <a:lnSpc>
                <a:spcPct val="120000"/>
              </a:lnSpc>
            </a:pPr>
            <a:r>
              <a:rPr lang="he-IL" sz="1600" dirty="0">
                <a:solidFill>
                  <a:srgbClr val="F79646">
                    <a:lumMod val="50000"/>
                  </a:srgbClr>
                </a:solidFill>
              </a:rPr>
              <a:t>אמר ליה: אשריך רבי עקיבא שנתפסת על דברי תורה, אוי לו </a:t>
            </a:r>
            <a:r>
              <a:rPr lang="he-IL" sz="1600" dirty="0" err="1">
                <a:solidFill>
                  <a:srgbClr val="F79646">
                    <a:lumMod val="50000"/>
                  </a:srgbClr>
                </a:solidFill>
              </a:rPr>
              <a:t>לפפוס</a:t>
            </a:r>
            <a:r>
              <a:rPr lang="he-IL" sz="1600" dirty="0">
                <a:solidFill>
                  <a:srgbClr val="F79646">
                    <a:lumMod val="50000"/>
                  </a:srgbClr>
                </a:solidFill>
              </a:rPr>
              <a:t> שנתפס על דברים בטלים.</a:t>
            </a:r>
          </a:p>
        </p:txBody>
      </p:sp>
      <p:sp>
        <p:nvSpPr>
          <p:cNvPr id="4" name="חץ: שמאלה 3">
            <a:extLst>
              <a:ext uri="{FF2B5EF4-FFF2-40B4-BE49-F238E27FC236}">
                <a16:creationId xmlns:a16="http://schemas.microsoft.com/office/drawing/2014/main" id="{B344CE5A-64FA-937D-6CE0-BD646CF53EF4}"/>
              </a:ext>
            </a:extLst>
          </p:cNvPr>
          <p:cNvSpPr/>
          <p:nvPr/>
        </p:nvSpPr>
        <p:spPr>
          <a:xfrm>
            <a:off x="251520" y="6381328"/>
            <a:ext cx="936104" cy="360040"/>
          </a:xfrm>
          <a:prstGeom prst="leftArrow">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6" name="TextBox 4">
            <a:extLst>
              <a:ext uri="{FF2B5EF4-FFF2-40B4-BE49-F238E27FC236}">
                <a16:creationId xmlns:a16="http://schemas.microsoft.com/office/drawing/2014/main" id="{197A3429-DE8E-EACB-761E-846C09A9CF00}"/>
              </a:ext>
            </a:extLst>
          </p:cNvPr>
          <p:cNvSpPr txBox="1"/>
          <p:nvPr/>
        </p:nvSpPr>
        <p:spPr>
          <a:xfrm>
            <a:off x="-183540" y="35330"/>
            <a:ext cx="1548736" cy="338554"/>
          </a:xfrm>
          <a:prstGeom prst="rect">
            <a:avLst/>
          </a:prstGeom>
          <a:noFill/>
        </p:spPr>
        <p:txBody>
          <a:bodyPr wrap="square" rtlCol="1">
            <a:spAutoFit/>
          </a:bodyPr>
          <a:lstStyle/>
          <a:p>
            <a:r>
              <a:rPr lang="he-IL" sz="1600" b="1" dirty="0">
                <a:solidFill>
                  <a:schemeClr val="bg1">
                    <a:lumMod val="50000"/>
                  </a:schemeClr>
                </a:solidFill>
              </a:rPr>
              <a:t>דף </a:t>
            </a:r>
            <a:r>
              <a:rPr lang="he-IL" sz="1600" b="1" dirty="0" err="1">
                <a:solidFill>
                  <a:schemeClr val="bg1">
                    <a:lumMod val="50000"/>
                  </a:schemeClr>
                </a:solidFill>
              </a:rPr>
              <a:t>סא</a:t>
            </a:r>
            <a:r>
              <a:rPr lang="he-IL" sz="1600" b="1" dirty="0">
                <a:solidFill>
                  <a:schemeClr val="bg1">
                    <a:lumMod val="50000"/>
                  </a:schemeClr>
                </a:solidFill>
              </a:rPr>
              <a:t> עמוד ב</a:t>
            </a:r>
          </a:p>
        </p:txBody>
      </p:sp>
    </p:spTree>
    <p:extLst>
      <p:ext uri="{BB962C8B-B14F-4D97-AF65-F5344CB8AC3E}">
        <p14:creationId xmlns:p14="http://schemas.microsoft.com/office/powerpoint/2010/main" val="10377211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B00004-A722-E2E0-D5AB-48FA56E4FB38}"/>
            </a:ext>
          </a:extLst>
        </p:cNvPr>
        <p:cNvGrpSpPr/>
        <p:nvPr/>
      </p:nvGrpSpPr>
      <p:grpSpPr>
        <a:xfrm>
          <a:off x="0" y="0"/>
          <a:ext cx="0" cy="0"/>
          <a:chOff x="0" y="0"/>
          <a:chExt cx="0" cy="0"/>
        </a:xfrm>
      </p:grpSpPr>
      <p:pic>
        <p:nvPicPr>
          <p:cNvPr id="2" name="תמונה 1">
            <a:extLst>
              <a:ext uri="{FF2B5EF4-FFF2-40B4-BE49-F238E27FC236}">
                <a16:creationId xmlns:a16="http://schemas.microsoft.com/office/drawing/2014/main" id="{112366F3-1AAB-DB4F-AFBB-5023F70466B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6021288"/>
            <a:ext cx="3114799" cy="670505"/>
          </a:xfrm>
          <a:prstGeom prst="rect">
            <a:avLst/>
          </a:prstGeom>
        </p:spPr>
      </p:pic>
      <p:sp>
        <p:nvSpPr>
          <p:cNvPr id="7" name="TextBox 3">
            <a:extLst>
              <a:ext uri="{FF2B5EF4-FFF2-40B4-BE49-F238E27FC236}">
                <a16:creationId xmlns:a16="http://schemas.microsoft.com/office/drawing/2014/main" id="{0B47A108-D835-85AE-BAF7-C9AF533DCAF3}"/>
              </a:ext>
            </a:extLst>
          </p:cNvPr>
          <p:cNvSpPr txBox="1"/>
          <p:nvPr/>
        </p:nvSpPr>
        <p:spPr>
          <a:xfrm>
            <a:off x="1835696" y="66298"/>
            <a:ext cx="6646410" cy="6639253"/>
          </a:xfrm>
          <a:prstGeom prst="rect">
            <a:avLst/>
          </a:prstGeom>
          <a:noFill/>
        </p:spPr>
        <p:txBody>
          <a:bodyPr wrap="square" rtlCol="1">
            <a:spAutoFit/>
          </a:bodyPr>
          <a:lstStyle/>
          <a:p>
            <a:pPr>
              <a:lnSpc>
                <a:spcPct val="120000"/>
              </a:lnSpc>
            </a:pPr>
            <a:r>
              <a:rPr lang="he-IL" sz="1600" dirty="0">
                <a:solidFill>
                  <a:srgbClr val="F79646">
                    <a:lumMod val="50000"/>
                  </a:srgbClr>
                </a:solidFill>
              </a:rPr>
              <a:t>בשעה שהוציאו את ר' עקיבא להריגה זמן </a:t>
            </a:r>
            <a:r>
              <a:rPr lang="he-IL" sz="1600" dirty="0" err="1">
                <a:solidFill>
                  <a:srgbClr val="F79646">
                    <a:lumMod val="50000"/>
                  </a:srgbClr>
                </a:solidFill>
              </a:rPr>
              <a:t>ק''ש</a:t>
            </a:r>
            <a:r>
              <a:rPr lang="he-IL" sz="1600" dirty="0">
                <a:solidFill>
                  <a:srgbClr val="F79646">
                    <a:lumMod val="50000"/>
                  </a:srgbClr>
                </a:solidFill>
              </a:rPr>
              <a:t> היה, </a:t>
            </a:r>
          </a:p>
          <a:p>
            <a:pPr>
              <a:lnSpc>
                <a:spcPct val="120000"/>
              </a:lnSpc>
            </a:pPr>
            <a:r>
              <a:rPr lang="he-IL" sz="1600" dirty="0">
                <a:solidFill>
                  <a:srgbClr val="F79646">
                    <a:lumMod val="50000"/>
                  </a:srgbClr>
                </a:solidFill>
              </a:rPr>
              <a:t>והיו סורקים את בשרו במסרקות של ברזל, </a:t>
            </a:r>
          </a:p>
          <a:p>
            <a:pPr>
              <a:lnSpc>
                <a:spcPct val="120000"/>
              </a:lnSpc>
            </a:pPr>
            <a:r>
              <a:rPr lang="he-IL" sz="1600" dirty="0">
                <a:solidFill>
                  <a:srgbClr val="F79646">
                    <a:lumMod val="50000"/>
                  </a:srgbClr>
                </a:solidFill>
              </a:rPr>
              <a:t>והיה מקבל עליו עול מלכות שמים. </a:t>
            </a:r>
          </a:p>
          <a:p>
            <a:pPr>
              <a:lnSpc>
                <a:spcPct val="120000"/>
              </a:lnSpc>
            </a:pPr>
            <a:endParaRPr lang="he-IL" sz="700" dirty="0">
              <a:solidFill>
                <a:srgbClr val="F79646">
                  <a:lumMod val="50000"/>
                </a:srgbClr>
              </a:solidFill>
            </a:endParaRPr>
          </a:p>
          <a:p>
            <a:pPr>
              <a:lnSpc>
                <a:spcPct val="120000"/>
              </a:lnSpc>
            </a:pPr>
            <a:r>
              <a:rPr lang="he-IL" sz="1600" dirty="0">
                <a:solidFill>
                  <a:srgbClr val="F79646">
                    <a:lumMod val="50000"/>
                  </a:srgbClr>
                </a:solidFill>
              </a:rPr>
              <a:t>אמרו לו תלמידיו: </a:t>
            </a:r>
          </a:p>
          <a:p>
            <a:pPr>
              <a:lnSpc>
                <a:spcPct val="120000"/>
              </a:lnSpc>
            </a:pPr>
            <a:r>
              <a:rPr lang="he-IL" sz="1600" dirty="0">
                <a:solidFill>
                  <a:srgbClr val="F79646">
                    <a:lumMod val="50000"/>
                  </a:srgbClr>
                </a:solidFill>
              </a:rPr>
              <a:t>רבינו, עד כאן?</a:t>
            </a:r>
          </a:p>
          <a:p>
            <a:pPr>
              <a:lnSpc>
                <a:spcPct val="120000"/>
              </a:lnSpc>
            </a:pPr>
            <a:endParaRPr lang="he-IL" sz="700" dirty="0">
              <a:solidFill>
                <a:srgbClr val="F79646">
                  <a:lumMod val="50000"/>
                </a:srgbClr>
              </a:solidFill>
            </a:endParaRPr>
          </a:p>
          <a:p>
            <a:pPr>
              <a:lnSpc>
                <a:spcPct val="120000"/>
              </a:lnSpc>
            </a:pPr>
            <a:r>
              <a:rPr lang="he-IL" sz="1600" dirty="0">
                <a:solidFill>
                  <a:srgbClr val="F79646">
                    <a:lumMod val="50000"/>
                  </a:srgbClr>
                </a:solidFill>
              </a:rPr>
              <a:t>אמר להם: </a:t>
            </a:r>
          </a:p>
          <a:p>
            <a:pPr>
              <a:lnSpc>
                <a:spcPct val="120000"/>
              </a:lnSpc>
            </a:pPr>
            <a:r>
              <a:rPr lang="he-IL" sz="1600" dirty="0">
                <a:solidFill>
                  <a:srgbClr val="F79646">
                    <a:lumMod val="50000"/>
                  </a:srgbClr>
                </a:solidFill>
              </a:rPr>
              <a:t>כל ימי הייתי מצטער על פסוק זה "</a:t>
            </a:r>
            <a:r>
              <a:rPr lang="he-IL" sz="1600" dirty="0" err="1">
                <a:solidFill>
                  <a:srgbClr val="F79646">
                    <a:lumMod val="50000"/>
                  </a:srgbClr>
                </a:solidFill>
              </a:rPr>
              <a:t>בְכׇל</a:t>
            </a:r>
            <a:r>
              <a:rPr lang="he-IL" sz="1600" dirty="0">
                <a:solidFill>
                  <a:srgbClr val="F79646">
                    <a:lumMod val="50000"/>
                  </a:srgbClr>
                </a:solidFill>
              </a:rPr>
              <a:t> נַפְשְׁךָ" אפילו נוטל את נשמתך,</a:t>
            </a:r>
          </a:p>
          <a:p>
            <a:pPr>
              <a:lnSpc>
                <a:spcPct val="120000"/>
              </a:lnSpc>
            </a:pPr>
            <a:r>
              <a:rPr lang="he-IL" sz="1600" dirty="0">
                <a:solidFill>
                  <a:srgbClr val="F79646">
                    <a:lumMod val="50000"/>
                  </a:srgbClr>
                </a:solidFill>
              </a:rPr>
              <a:t>אמרתי מתי יבא לידי </a:t>
            </a:r>
            <a:r>
              <a:rPr lang="he-IL" sz="1600" dirty="0" err="1">
                <a:solidFill>
                  <a:srgbClr val="F79646">
                    <a:lumMod val="50000"/>
                  </a:srgbClr>
                </a:solidFill>
              </a:rPr>
              <a:t>ואקיימנו</a:t>
            </a:r>
            <a:r>
              <a:rPr lang="he-IL" sz="1600" dirty="0">
                <a:solidFill>
                  <a:srgbClr val="F79646">
                    <a:lumMod val="50000"/>
                  </a:srgbClr>
                </a:solidFill>
              </a:rPr>
              <a:t>, </a:t>
            </a:r>
          </a:p>
          <a:p>
            <a:pPr>
              <a:lnSpc>
                <a:spcPct val="120000"/>
              </a:lnSpc>
            </a:pPr>
            <a:r>
              <a:rPr lang="he-IL" sz="1600" dirty="0">
                <a:solidFill>
                  <a:srgbClr val="F79646">
                    <a:lumMod val="50000"/>
                  </a:srgbClr>
                </a:solidFill>
              </a:rPr>
              <a:t>ועכשיו שבא לידי לא </a:t>
            </a:r>
            <a:r>
              <a:rPr lang="he-IL" sz="1600" dirty="0" err="1">
                <a:solidFill>
                  <a:srgbClr val="F79646">
                    <a:lumMod val="50000"/>
                  </a:srgbClr>
                </a:solidFill>
              </a:rPr>
              <a:t>אקיימנו</a:t>
            </a:r>
            <a:r>
              <a:rPr lang="he-IL" sz="1600" dirty="0">
                <a:solidFill>
                  <a:srgbClr val="F79646">
                    <a:lumMod val="50000"/>
                  </a:srgbClr>
                </a:solidFill>
              </a:rPr>
              <a:t>? </a:t>
            </a:r>
          </a:p>
          <a:p>
            <a:pPr>
              <a:lnSpc>
                <a:spcPct val="120000"/>
              </a:lnSpc>
            </a:pPr>
            <a:endParaRPr lang="he-IL" sz="700" dirty="0">
              <a:solidFill>
                <a:srgbClr val="F79646">
                  <a:lumMod val="50000"/>
                </a:srgbClr>
              </a:solidFill>
            </a:endParaRPr>
          </a:p>
          <a:p>
            <a:pPr>
              <a:lnSpc>
                <a:spcPct val="120000"/>
              </a:lnSpc>
            </a:pPr>
            <a:r>
              <a:rPr lang="he-IL" sz="1600" dirty="0">
                <a:solidFill>
                  <a:srgbClr val="F79646">
                    <a:lumMod val="50000"/>
                  </a:srgbClr>
                </a:solidFill>
              </a:rPr>
              <a:t>היה מאריך ב'אחד' עד </a:t>
            </a:r>
            <a:r>
              <a:rPr lang="he-IL" sz="1600" dirty="0" err="1">
                <a:solidFill>
                  <a:srgbClr val="F79646">
                    <a:lumMod val="50000"/>
                  </a:srgbClr>
                </a:solidFill>
              </a:rPr>
              <a:t>שיצתה</a:t>
            </a:r>
            <a:r>
              <a:rPr lang="he-IL" sz="1600" dirty="0">
                <a:solidFill>
                  <a:srgbClr val="F79646">
                    <a:lumMod val="50000"/>
                  </a:srgbClr>
                </a:solidFill>
              </a:rPr>
              <a:t> נשמתו באחד.</a:t>
            </a:r>
          </a:p>
          <a:p>
            <a:pPr>
              <a:lnSpc>
                <a:spcPct val="120000"/>
              </a:lnSpc>
            </a:pPr>
            <a:endParaRPr lang="he-IL" sz="700" dirty="0">
              <a:solidFill>
                <a:srgbClr val="F79646">
                  <a:lumMod val="50000"/>
                </a:srgbClr>
              </a:solidFill>
            </a:endParaRPr>
          </a:p>
          <a:p>
            <a:pPr>
              <a:lnSpc>
                <a:spcPct val="120000"/>
              </a:lnSpc>
            </a:pPr>
            <a:r>
              <a:rPr lang="he-IL" sz="1600" dirty="0" err="1">
                <a:solidFill>
                  <a:srgbClr val="F79646">
                    <a:lumMod val="50000"/>
                  </a:srgbClr>
                </a:solidFill>
              </a:rPr>
              <a:t>יצתה</a:t>
            </a:r>
            <a:r>
              <a:rPr lang="he-IL" sz="1600" dirty="0">
                <a:solidFill>
                  <a:srgbClr val="F79646">
                    <a:lumMod val="50000"/>
                  </a:srgbClr>
                </a:solidFill>
              </a:rPr>
              <a:t> </a:t>
            </a:r>
            <a:r>
              <a:rPr lang="he-IL" sz="1600" dirty="0" err="1">
                <a:solidFill>
                  <a:srgbClr val="F79646">
                    <a:lumMod val="50000"/>
                  </a:srgbClr>
                </a:solidFill>
              </a:rPr>
              <a:t>ב''ק</a:t>
            </a:r>
            <a:r>
              <a:rPr lang="he-IL" sz="1600" dirty="0">
                <a:solidFill>
                  <a:srgbClr val="F79646">
                    <a:lumMod val="50000"/>
                  </a:srgbClr>
                </a:solidFill>
              </a:rPr>
              <a:t> ואמרה: </a:t>
            </a:r>
          </a:p>
          <a:p>
            <a:pPr>
              <a:lnSpc>
                <a:spcPct val="120000"/>
              </a:lnSpc>
            </a:pPr>
            <a:r>
              <a:rPr lang="he-IL" sz="1600" dirty="0">
                <a:solidFill>
                  <a:srgbClr val="F79646">
                    <a:lumMod val="50000"/>
                  </a:srgbClr>
                </a:solidFill>
              </a:rPr>
              <a:t>אשריך </a:t>
            </a:r>
            <a:r>
              <a:rPr lang="he-IL" sz="1600" dirty="0" err="1">
                <a:solidFill>
                  <a:srgbClr val="F79646">
                    <a:lumMod val="50000"/>
                  </a:srgbClr>
                </a:solidFill>
              </a:rPr>
              <a:t>ר''ע</a:t>
            </a:r>
            <a:r>
              <a:rPr lang="he-IL" sz="1600" dirty="0">
                <a:solidFill>
                  <a:srgbClr val="F79646">
                    <a:lumMod val="50000"/>
                  </a:srgbClr>
                </a:solidFill>
              </a:rPr>
              <a:t> שיצאה נשמתך באחד.</a:t>
            </a:r>
          </a:p>
          <a:p>
            <a:pPr>
              <a:lnSpc>
                <a:spcPct val="120000"/>
              </a:lnSpc>
            </a:pPr>
            <a:endParaRPr lang="he-IL" sz="700" dirty="0">
              <a:solidFill>
                <a:srgbClr val="F79646">
                  <a:lumMod val="50000"/>
                </a:srgbClr>
              </a:solidFill>
            </a:endParaRPr>
          </a:p>
          <a:p>
            <a:pPr>
              <a:lnSpc>
                <a:spcPct val="120000"/>
              </a:lnSpc>
            </a:pPr>
            <a:r>
              <a:rPr lang="he-IL" sz="1600" dirty="0">
                <a:solidFill>
                  <a:srgbClr val="F79646">
                    <a:lumMod val="50000"/>
                  </a:srgbClr>
                </a:solidFill>
              </a:rPr>
              <a:t>אמרו מלאכי השרת לפני </a:t>
            </a:r>
            <a:r>
              <a:rPr lang="he-IL" sz="1600" dirty="0" err="1">
                <a:solidFill>
                  <a:srgbClr val="F79646">
                    <a:lumMod val="50000"/>
                  </a:srgbClr>
                </a:solidFill>
              </a:rPr>
              <a:t>הקב''ה</a:t>
            </a:r>
            <a:r>
              <a:rPr lang="he-IL" sz="1600" dirty="0">
                <a:solidFill>
                  <a:srgbClr val="F79646">
                    <a:lumMod val="50000"/>
                  </a:srgbClr>
                </a:solidFill>
              </a:rPr>
              <a:t>: </a:t>
            </a:r>
          </a:p>
          <a:p>
            <a:pPr>
              <a:lnSpc>
                <a:spcPct val="120000"/>
              </a:lnSpc>
            </a:pPr>
            <a:r>
              <a:rPr lang="he-IL" sz="1600" dirty="0">
                <a:solidFill>
                  <a:srgbClr val="F79646">
                    <a:lumMod val="50000"/>
                  </a:srgbClr>
                </a:solidFill>
              </a:rPr>
              <a:t>זו תורה וזו שכרה? </a:t>
            </a:r>
          </a:p>
          <a:p>
            <a:pPr>
              <a:lnSpc>
                <a:spcPct val="120000"/>
              </a:lnSpc>
            </a:pPr>
            <a:r>
              <a:rPr lang="he-IL" sz="1600" dirty="0">
                <a:solidFill>
                  <a:srgbClr val="F79646">
                    <a:lumMod val="50000"/>
                  </a:srgbClr>
                </a:solidFill>
              </a:rPr>
              <a:t>"מִמְתִים יָדְךָ ה' מִמְתִים" וגו'.</a:t>
            </a:r>
          </a:p>
          <a:p>
            <a:pPr>
              <a:lnSpc>
                <a:spcPct val="120000"/>
              </a:lnSpc>
            </a:pPr>
            <a:endParaRPr lang="he-IL" sz="700" dirty="0">
              <a:solidFill>
                <a:srgbClr val="F79646">
                  <a:lumMod val="50000"/>
                </a:srgbClr>
              </a:solidFill>
            </a:endParaRPr>
          </a:p>
          <a:p>
            <a:pPr>
              <a:lnSpc>
                <a:spcPct val="120000"/>
              </a:lnSpc>
            </a:pPr>
            <a:r>
              <a:rPr lang="he-IL" sz="1600" dirty="0">
                <a:solidFill>
                  <a:srgbClr val="F79646">
                    <a:lumMod val="50000"/>
                  </a:srgbClr>
                </a:solidFill>
              </a:rPr>
              <a:t>אמר להם: </a:t>
            </a:r>
          </a:p>
          <a:p>
            <a:pPr>
              <a:lnSpc>
                <a:spcPct val="120000"/>
              </a:lnSpc>
            </a:pPr>
            <a:r>
              <a:rPr lang="he-IL" sz="1600" dirty="0">
                <a:solidFill>
                  <a:srgbClr val="F79646">
                    <a:lumMod val="50000"/>
                  </a:srgbClr>
                </a:solidFill>
              </a:rPr>
              <a:t>"חֶלְקָם בַּחַיִּים".</a:t>
            </a:r>
          </a:p>
          <a:p>
            <a:pPr>
              <a:lnSpc>
                <a:spcPct val="120000"/>
              </a:lnSpc>
            </a:pPr>
            <a:endParaRPr lang="he-IL" sz="700" dirty="0">
              <a:solidFill>
                <a:srgbClr val="F79646">
                  <a:lumMod val="50000"/>
                </a:srgbClr>
              </a:solidFill>
            </a:endParaRPr>
          </a:p>
          <a:p>
            <a:pPr>
              <a:lnSpc>
                <a:spcPct val="120000"/>
              </a:lnSpc>
            </a:pPr>
            <a:r>
              <a:rPr lang="he-IL" sz="1600" dirty="0" err="1">
                <a:solidFill>
                  <a:srgbClr val="F79646">
                    <a:lumMod val="50000"/>
                  </a:srgbClr>
                </a:solidFill>
              </a:rPr>
              <a:t>יצתה</a:t>
            </a:r>
            <a:r>
              <a:rPr lang="he-IL" sz="1600" dirty="0">
                <a:solidFill>
                  <a:srgbClr val="F79646">
                    <a:lumMod val="50000"/>
                  </a:srgbClr>
                </a:solidFill>
              </a:rPr>
              <a:t> בת קול ואמרה: </a:t>
            </a:r>
          </a:p>
          <a:p>
            <a:pPr>
              <a:lnSpc>
                <a:spcPct val="120000"/>
              </a:lnSpc>
            </a:pPr>
            <a:r>
              <a:rPr lang="he-IL" sz="1600" dirty="0">
                <a:solidFill>
                  <a:srgbClr val="F79646">
                    <a:lumMod val="50000"/>
                  </a:srgbClr>
                </a:solidFill>
              </a:rPr>
              <a:t>אשריך </a:t>
            </a:r>
            <a:r>
              <a:rPr lang="he-IL" sz="1600" dirty="0" err="1">
                <a:solidFill>
                  <a:srgbClr val="F79646">
                    <a:lumMod val="50000"/>
                  </a:srgbClr>
                </a:solidFill>
              </a:rPr>
              <a:t>ר''ע</a:t>
            </a:r>
            <a:r>
              <a:rPr lang="he-IL" sz="1600" dirty="0">
                <a:solidFill>
                  <a:srgbClr val="F79646">
                    <a:lumMod val="50000"/>
                  </a:srgbClr>
                </a:solidFill>
              </a:rPr>
              <a:t> שאתה מזומן לחיי </a:t>
            </a:r>
            <a:r>
              <a:rPr lang="he-IL" sz="1600" dirty="0" err="1">
                <a:solidFill>
                  <a:srgbClr val="F79646">
                    <a:lumMod val="50000"/>
                  </a:srgbClr>
                </a:solidFill>
              </a:rPr>
              <a:t>העוה</a:t>
            </a:r>
            <a:r>
              <a:rPr lang="he-IL" sz="1600" dirty="0">
                <a:solidFill>
                  <a:srgbClr val="F79646">
                    <a:lumMod val="50000"/>
                  </a:srgbClr>
                </a:solidFill>
              </a:rPr>
              <a:t>''ב.</a:t>
            </a:r>
            <a:endParaRPr lang="he-IL" dirty="0">
              <a:solidFill>
                <a:srgbClr val="F79646">
                  <a:lumMod val="50000"/>
                </a:srgbClr>
              </a:solidFill>
            </a:endParaRPr>
          </a:p>
        </p:txBody>
      </p:sp>
      <p:sp>
        <p:nvSpPr>
          <p:cNvPr id="3" name="TextBox 4">
            <a:extLst>
              <a:ext uri="{FF2B5EF4-FFF2-40B4-BE49-F238E27FC236}">
                <a16:creationId xmlns:a16="http://schemas.microsoft.com/office/drawing/2014/main" id="{6872027F-AD78-FE92-5AF3-8B5CA4D948B7}"/>
              </a:ext>
            </a:extLst>
          </p:cNvPr>
          <p:cNvSpPr txBox="1"/>
          <p:nvPr/>
        </p:nvSpPr>
        <p:spPr>
          <a:xfrm>
            <a:off x="-183540" y="35330"/>
            <a:ext cx="1548736" cy="338554"/>
          </a:xfrm>
          <a:prstGeom prst="rect">
            <a:avLst/>
          </a:prstGeom>
          <a:noFill/>
        </p:spPr>
        <p:txBody>
          <a:bodyPr wrap="square" rtlCol="1">
            <a:spAutoFit/>
          </a:bodyPr>
          <a:lstStyle/>
          <a:p>
            <a:r>
              <a:rPr lang="he-IL" sz="1600" b="1" dirty="0">
                <a:solidFill>
                  <a:schemeClr val="bg1">
                    <a:lumMod val="50000"/>
                  </a:schemeClr>
                </a:solidFill>
              </a:rPr>
              <a:t>דף </a:t>
            </a:r>
            <a:r>
              <a:rPr lang="he-IL" sz="1600" b="1" dirty="0" err="1">
                <a:solidFill>
                  <a:schemeClr val="bg1">
                    <a:lumMod val="50000"/>
                  </a:schemeClr>
                </a:solidFill>
              </a:rPr>
              <a:t>סא</a:t>
            </a:r>
            <a:r>
              <a:rPr lang="he-IL" sz="1600" b="1" dirty="0">
                <a:solidFill>
                  <a:schemeClr val="bg1">
                    <a:lumMod val="50000"/>
                  </a:schemeClr>
                </a:solidFill>
              </a:rPr>
              <a:t> עמוד ב</a:t>
            </a:r>
          </a:p>
        </p:txBody>
      </p:sp>
    </p:spTree>
    <p:extLst>
      <p:ext uri="{BB962C8B-B14F-4D97-AF65-F5344CB8AC3E}">
        <p14:creationId xmlns:p14="http://schemas.microsoft.com/office/powerpoint/2010/main" val="31020635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6842D2-29DF-24DE-710E-2AF9F3738C11}"/>
            </a:ext>
          </a:extLst>
        </p:cNvPr>
        <p:cNvGrpSpPr/>
        <p:nvPr/>
      </p:nvGrpSpPr>
      <p:grpSpPr>
        <a:xfrm>
          <a:off x="0" y="0"/>
          <a:ext cx="0" cy="0"/>
          <a:chOff x="0" y="0"/>
          <a:chExt cx="0" cy="0"/>
        </a:xfrm>
      </p:grpSpPr>
      <p:sp>
        <p:nvSpPr>
          <p:cNvPr id="7" name="TextBox 3">
            <a:extLst>
              <a:ext uri="{FF2B5EF4-FFF2-40B4-BE49-F238E27FC236}">
                <a16:creationId xmlns:a16="http://schemas.microsoft.com/office/drawing/2014/main" id="{B7D92BBD-2FF4-95B2-D7FA-DB14E8F32A22}"/>
              </a:ext>
            </a:extLst>
          </p:cNvPr>
          <p:cNvSpPr txBox="1"/>
          <p:nvPr/>
        </p:nvSpPr>
        <p:spPr>
          <a:xfrm>
            <a:off x="204679" y="1248114"/>
            <a:ext cx="8284413" cy="4940327"/>
          </a:xfrm>
          <a:prstGeom prst="rect">
            <a:avLst/>
          </a:prstGeom>
          <a:noFill/>
        </p:spPr>
        <p:txBody>
          <a:bodyPr wrap="square" rtlCol="1">
            <a:spAutoFit/>
          </a:bodyPr>
          <a:lstStyle/>
          <a:p>
            <a:pPr>
              <a:lnSpc>
                <a:spcPct val="120000"/>
              </a:lnSpc>
            </a:pPr>
            <a:r>
              <a:rPr lang="he-IL" sz="1600" b="0" i="0" dirty="0">
                <a:solidFill>
                  <a:srgbClr val="000000"/>
                </a:solidFill>
                <a:effectLst/>
                <a:latin typeface="Arial" panose="020B0604020202020204" pitchFamily="34" charset="0"/>
              </a:rPr>
              <a:t>לא יקל אדם את ראשו כנגד שער המזרח שהוא מכוון כנגד בית קדשי הקדשים </a:t>
            </a:r>
            <a:r>
              <a:rPr lang="he-IL" sz="1600" b="0" i="0" dirty="0" err="1">
                <a:solidFill>
                  <a:srgbClr val="000000"/>
                </a:solidFill>
                <a:effectLst/>
                <a:latin typeface="Arial" panose="020B0604020202020204" pitchFamily="34" charset="0"/>
              </a:rPr>
              <a:t>וכו</a:t>
            </a:r>
            <a:r>
              <a:rPr lang="he-IL" sz="1600" b="0" i="0" dirty="0">
                <a:solidFill>
                  <a:srgbClr val="000000"/>
                </a:solidFill>
                <a:effectLst/>
                <a:latin typeface="Arial" panose="020B0604020202020204" pitchFamily="34" charset="0"/>
              </a:rPr>
              <a:t>': </a:t>
            </a:r>
          </a:p>
          <a:p>
            <a:pPr>
              <a:lnSpc>
                <a:spcPct val="120000"/>
              </a:lnSpc>
            </a:pPr>
            <a:endParaRPr lang="he-IL" dirty="0">
              <a:solidFill>
                <a:srgbClr val="000000"/>
              </a:solidFill>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אמר רב יהודה אמר רב: </a:t>
            </a:r>
          </a:p>
          <a:p>
            <a:pPr>
              <a:lnSpc>
                <a:spcPct val="120000"/>
              </a:lnSpc>
            </a:pPr>
            <a:r>
              <a:rPr lang="he-IL" sz="1600" b="0" i="0" dirty="0">
                <a:solidFill>
                  <a:srgbClr val="000000"/>
                </a:solidFill>
                <a:effectLst/>
                <a:latin typeface="Arial" panose="020B0604020202020204" pitchFamily="34" charset="0"/>
              </a:rPr>
              <a:t>לא אמרו אלא מן הצופים ולפנים, וברואה. </a:t>
            </a:r>
          </a:p>
          <a:p>
            <a:pPr>
              <a:lnSpc>
                <a:spcPct val="120000"/>
              </a:lnSpc>
            </a:pPr>
            <a:endParaRPr lang="he-IL" sz="700" dirty="0">
              <a:solidFill>
                <a:srgbClr val="000000"/>
              </a:solidFill>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     איתמר נמי: </a:t>
            </a:r>
          </a:p>
          <a:p>
            <a:pPr>
              <a:lnSpc>
                <a:spcPct val="120000"/>
              </a:lnSpc>
            </a:pPr>
            <a:r>
              <a:rPr lang="he-IL" sz="1600" b="0" i="0" dirty="0">
                <a:solidFill>
                  <a:srgbClr val="000000"/>
                </a:solidFill>
                <a:effectLst/>
                <a:latin typeface="Arial" panose="020B0604020202020204" pitchFamily="34" charset="0"/>
              </a:rPr>
              <a:t>     </a:t>
            </a:r>
            <a:r>
              <a:rPr lang="he-IL" sz="1600" b="0" i="0" dirty="0" err="1">
                <a:solidFill>
                  <a:srgbClr val="000000"/>
                </a:solidFill>
                <a:effectLst/>
                <a:latin typeface="Arial" panose="020B0604020202020204" pitchFamily="34" charset="0"/>
              </a:rPr>
              <a:t>א''ר</a:t>
            </a:r>
            <a:r>
              <a:rPr lang="he-IL" sz="1600" b="0" i="0" dirty="0">
                <a:solidFill>
                  <a:srgbClr val="000000"/>
                </a:solidFill>
                <a:effectLst/>
                <a:latin typeface="Arial" panose="020B0604020202020204" pitchFamily="34" charset="0"/>
              </a:rPr>
              <a:t> אבא בריה דרבי </a:t>
            </a:r>
            <a:r>
              <a:rPr lang="he-IL" sz="1600" b="0" i="0" dirty="0" err="1">
                <a:solidFill>
                  <a:srgbClr val="000000"/>
                </a:solidFill>
                <a:effectLst/>
                <a:latin typeface="Arial" panose="020B0604020202020204" pitchFamily="34" charset="0"/>
              </a:rPr>
              <a:t>חייא</a:t>
            </a:r>
            <a:r>
              <a:rPr lang="he-IL" sz="1600" b="0" i="0" dirty="0">
                <a:solidFill>
                  <a:srgbClr val="000000"/>
                </a:solidFill>
                <a:effectLst/>
                <a:latin typeface="Arial" panose="020B0604020202020204" pitchFamily="34" charset="0"/>
              </a:rPr>
              <a:t> בר אבא הכי אמר רבי יוחנן: </a:t>
            </a:r>
          </a:p>
          <a:p>
            <a:pPr>
              <a:lnSpc>
                <a:spcPct val="120000"/>
              </a:lnSpc>
            </a:pPr>
            <a:r>
              <a:rPr lang="he-IL" sz="1600" b="0" i="0" dirty="0">
                <a:solidFill>
                  <a:srgbClr val="000000"/>
                </a:solidFill>
                <a:effectLst/>
                <a:latin typeface="Arial" panose="020B0604020202020204" pitchFamily="34" charset="0"/>
              </a:rPr>
              <a:t>     לא אמרו אלא מן הצופים ולפנים, וברואה, </a:t>
            </a:r>
            <a:r>
              <a:rPr lang="he-IL" sz="1600" b="0" i="0" dirty="0" err="1">
                <a:solidFill>
                  <a:srgbClr val="000000"/>
                </a:solidFill>
                <a:effectLst/>
                <a:latin typeface="Arial" panose="020B0604020202020204" pitchFamily="34" charset="0"/>
              </a:rPr>
              <a:t>ובשאין</a:t>
            </a:r>
            <a:r>
              <a:rPr lang="he-IL" sz="1600" b="0" i="0" dirty="0">
                <a:solidFill>
                  <a:srgbClr val="000000"/>
                </a:solidFill>
                <a:effectLst/>
                <a:latin typeface="Arial" panose="020B0604020202020204" pitchFamily="34" charset="0"/>
              </a:rPr>
              <a:t> גדר, ובזמן שהשכינה שורה. </a:t>
            </a:r>
          </a:p>
          <a:p>
            <a:pPr>
              <a:lnSpc>
                <a:spcPct val="120000"/>
              </a:lnSpc>
            </a:pPr>
            <a:endParaRPr lang="he-IL" sz="2400" dirty="0">
              <a:solidFill>
                <a:srgbClr val="000000"/>
              </a:solidFill>
              <a:latin typeface="Arial" panose="020B0604020202020204" pitchFamily="34" charset="0"/>
            </a:endParaRPr>
          </a:p>
          <a:p>
            <a:pPr>
              <a:lnSpc>
                <a:spcPct val="120000"/>
              </a:lnSpc>
            </a:pPr>
            <a:r>
              <a:rPr lang="he-IL" sz="1600" b="0" i="0" dirty="0" err="1">
                <a:solidFill>
                  <a:srgbClr val="000000"/>
                </a:solidFill>
                <a:effectLst/>
                <a:latin typeface="Arial" panose="020B0604020202020204" pitchFamily="34" charset="0"/>
              </a:rPr>
              <a:t>ת''ר</a:t>
            </a:r>
            <a:r>
              <a:rPr lang="he-IL" sz="1600" b="0" i="0" dirty="0">
                <a:solidFill>
                  <a:srgbClr val="000000"/>
                </a:solidFill>
                <a:effectLst/>
                <a:latin typeface="Arial" panose="020B0604020202020204" pitchFamily="34" charset="0"/>
              </a:rPr>
              <a:t>: </a:t>
            </a:r>
          </a:p>
          <a:p>
            <a:pPr>
              <a:lnSpc>
                <a:spcPct val="120000"/>
              </a:lnSpc>
            </a:pPr>
            <a:r>
              <a:rPr lang="he-IL" sz="1600" dirty="0">
                <a:solidFill>
                  <a:srgbClr val="F79646">
                    <a:lumMod val="50000"/>
                  </a:srgbClr>
                </a:solidFill>
              </a:rPr>
              <a:t>הנפנה ביהודה - לא יפנה מזרח ומערב אלא צפון ודרום, </a:t>
            </a:r>
          </a:p>
          <a:p>
            <a:pPr>
              <a:lnSpc>
                <a:spcPct val="120000"/>
              </a:lnSpc>
            </a:pPr>
            <a:r>
              <a:rPr lang="he-IL" sz="1600" dirty="0">
                <a:solidFill>
                  <a:srgbClr val="F79646">
                    <a:lumMod val="50000"/>
                  </a:srgbClr>
                </a:solidFill>
              </a:rPr>
              <a:t>ובגליל - לא יפנה אלא מזרח ומערב.</a:t>
            </a:r>
          </a:p>
          <a:p>
            <a:pPr>
              <a:lnSpc>
                <a:spcPct val="120000"/>
              </a:lnSpc>
            </a:pPr>
            <a:r>
              <a:rPr lang="he-IL" sz="1600" dirty="0">
                <a:solidFill>
                  <a:srgbClr val="F79646">
                    <a:lumMod val="50000"/>
                  </a:srgbClr>
                </a:solidFill>
              </a:rPr>
              <a:t>ורבי יוסי מתיר, שהיה ר' יוסי אומר: לא אסרו אלא ברואה ובמקום שאין שם גדר ובזמן שהשכינה שורה. </a:t>
            </a:r>
          </a:p>
          <a:p>
            <a:pPr>
              <a:lnSpc>
                <a:spcPct val="120000"/>
              </a:lnSpc>
            </a:pPr>
            <a:r>
              <a:rPr lang="he-IL" sz="1600" dirty="0">
                <a:solidFill>
                  <a:srgbClr val="F79646">
                    <a:lumMod val="50000"/>
                  </a:srgbClr>
                </a:solidFill>
              </a:rPr>
              <a:t>וחכמים אוסרים.</a:t>
            </a:r>
          </a:p>
          <a:p>
            <a:pPr>
              <a:lnSpc>
                <a:spcPct val="120000"/>
              </a:lnSpc>
            </a:pPr>
            <a:endParaRPr lang="he-IL" sz="700" dirty="0">
              <a:solidFill>
                <a:srgbClr val="000000"/>
              </a:solidFill>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     חכמים היינו </a:t>
            </a:r>
            <a:r>
              <a:rPr lang="he-IL" sz="1600" b="0" i="0" dirty="0" err="1">
                <a:solidFill>
                  <a:srgbClr val="000000"/>
                </a:solidFill>
                <a:effectLst/>
                <a:latin typeface="Arial" panose="020B0604020202020204" pitchFamily="34" charset="0"/>
              </a:rPr>
              <a:t>ת''ק</a:t>
            </a:r>
            <a:r>
              <a:rPr lang="he-IL" sz="1600" dirty="0">
                <a:solidFill>
                  <a:srgbClr val="000000"/>
                </a:solidFill>
                <a:latin typeface="Arial" panose="020B0604020202020204" pitchFamily="34" charset="0"/>
              </a:rPr>
              <a:t>!</a:t>
            </a:r>
            <a:endParaRPr lang="he-IL" sz="1600" b="0" i="0" dirty="0">
              <a:solidFill>
                <a:srgbClr val="000000"/>
              </a:solidFill>
              <a:effectLst/>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     איכא </a:t>
            </a:r>
            <a:r>
              <a:rPr lang="he-IL" sz="1600" b="0" i="0" dirty="0" err="1">
                <a:solidFill>
                  <a:srgbClr val="000000"/>
                </a:solidFill>
                <a:effectLst/>
                <a:latin typeface="Arial" panose="020B0604020202020204" pitchFamily="34" charset="0"/>
              </a:rPr>
              <a:t>בינייהו</a:t>
            </a:r>
            <a:r>
              <a:rPr lang="he-IL" sz="1600" b="0" i="0" dirty="0">
                <a:solidFill>
                  <a:srgbClr val="000000"/>
                </a:solidFill>
                <a:effectLst/>
                <a:latin typeface="Arial" panose="020B0604020202020204" pitchFamily="34" charset="0"/>
              </a:rPr>
              <a:t>: צדדין. </a:t>
            </a:r>
          </a:p>
        </p:txBody>
      </p:sp>
      <p:sp>
        <p:nvSpPr>
          <p:cNvPr id="6" name="TextBox 4">
            <a:extLst>
              <a:ext uri="{FF2B5EF4-FFF2-40B4-BE49-F238E27FC236}">
                <a16:creationId xmlns:a16="http://schemas.microsoft.com/office/drawing/2014/main" id="{9290C409-A515-A248-E6F0-907E03021B63}"/>
              </a:ext>
            </a:extLst>
          </p:cNvPr>
          <p:cNvSpPr txBox="1"/>
          <p:nvPr/>
        </p:nvSpPr>
        <p:spPr>
          <a:xfrm>
            <a:off x="-183540" y="35330"/>
            <a:ext cx="1548736" cy="338554"/>
          </a:xfrm>
          <a:prstGeom prst="rect">
            <a:avLst/>
          </a:prstGeom>
          <a:noFill/>
        </p:spPr>
        <p:txBody>
          <a:bodyPr wrap="square" rtlCol="1">
            <a:spAutoFit/>
          </a:bodyPr>
          <a:lstStyle/>
          <a:p>
            <a:r>
              <a:rPr lang="he-IL" sz="1600" b="1" dirty="0">
                <a:solidFill>
                  <a:schemeClr val="bg1">
                    <a:lumMod val="50000"/>
                  </a:schemeClr>
                </a:solidFill>
              </a:rPr>
              <a:t>דף </a:t>
            </a:r>
            <a:r>
              <a:rPr lang="he-IL" sz="1600" b="1" dirty="0" err="1">
                <a:solidFill>
                  <a:schemeClr val="bg1">
                    <a:lumMod val="50000"/>
                  </a:schemeClr>
                </a:solidFill>
              </a:rPr>
              <a:t>סא</a:t>
            </a:r>
            <a:r>
              <a:rPr lang="he-IL" sz="1600" b="1" dirty="0">
                <a:solidFill>
                  <a:schemeClr val="bg1">
                    <a:lumMod val="50000"/>
                  </a:schemeClr>
                </a:solidFill>
              </a:rPr>
              <a:t> עמוד ב</a:t>
            </a:r>
          </a:p>
        </p:txBody>
      </p:sp>
      <p:sp>
        <p:nvSpPr>
          <p:cNvPr id="2" name="הסבר מלבני מעוגל 6">
            <a:extLst>
              <a:ext uri="{FF2B5EF4-FFF2-40B4-BE49-F238E27FC236}">
                <a16:creationId xmlns:a16="http://schemas.microsoft.com/office/drawing/2014/main" id="{D52ADEB5-0F40-EA3A-D838-07240053434F}"/>
              </a:ext>
            </a:extLst>
          </p:cNvPr>
          <p:cNvSpPr/>
          <p:nvPr/>
        </p:nvSpPr>
        <p:spPr>
          <a:xfrm>
            <a:off x="2915816" y="273933"/>
            <a:ext cx="5591457" cy="661641"/>
          </a:xfrm>
          <a:prstGeom prst="wedgeRoundRectCallout">
            <a:avLst>
              <a:gd name="adj1" fmla="val 53201"/>
              <a:gd name="adj2" fmla="val -46567"/>
              <a:gd name="adj3" fmla="val 16667"/>
            </a:avLst>
          </a:prstGeom>
          <a:noFill/>
          <a:ln w="190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nSpc>
                <a:spcPct val="120000"/>
              </a:lnSpc>
            </a:pPr>
            <a:r>
              <a:rPr lang="he-IL" sz="1400" dirty="0">
                <a:solidFill>
                  <a:srgbClr val="000000"/>
                </a:solidFill>
                <a:latin typeface="Arial" panose="020B0604020202020204" pitchFamily="34" charset="0"/>
              </a:rPr>
              <a:t>משנה נד ע"א:</a:t>
            </a:r>
          </a:p>
          <a:p>
            <a:pPr>
              <a:lnSpc>
                <a:spcPct val="120000"/>
              </a:lnSpc>
            </a:pPr>
            <a:r>
              <a:rPr lang="he-IL" sz="1400" dirty="0">
                <a:solidFill>
                  <a:srgbClr val="F79646">
                    <a:lumMod val="50000"/>
                  </a:srgbClr>
                </a:solidFill>
              </a:rPr>
              <a:t>לא יקל אדם את ראשו כנגד שער המזרח שהוא מכוון כנגד בית קדשי הקדשים...</a:t>
            </a:r>
          </a:p>
        </p:txBody>
      </p:sp>
      <p:pic>
        <p:nvPicPr>
          <p:cNvPr id="3" name="תמונה 2">
            <a:extLst>
              <a:ext uri="{FF2B5EF4-FFF2-40B4-BE49-F238E27FC236}">
                <a16:creationId xmlns:a16="http://schemas.microsoft.com/office/drawing/2014/main" id="{A2C3D543-DAD5-FD4D-3287-8DA5A21DEFD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6021288"/>
            <a:ext cx="3114799" cy="670505"/>
          </a:xfrm>
          <a:prstGeom prst="rect">
            <a:avLst/>
          </a:prstGeom>
        </p:spPr>
      </p:pic>
      <p:sp>
        <p:nvSpPr>
          <p:cNvPr id="5" name="חץ: שמאלה 4">
            <a:extLst>
              <a:ext uri="{FF2B5EF4-FFF2-40B4-BE49-F238E27FC236}">
                <a16:creationId xmlns:a16="http://schemas.microsoft.com/office/drawing/2014/main" id="{5C8AD982-FB83-2176-0980-B57B6AC4B4A9}"/>
              </a:ext>
            </a:extLst>
          </p:cNvPr>
          <p:cNvSpPr/>
          <p:nvPr/>
        </p:nvSpPr>
        <p:spPr>
          <a:xfrm>
            <a:off x="467544" y="5805264"/>
            <a:ext cx="936104" cy="360040"/>
          </a:xfrm>
          <a:prstGeom prst="leftArrow">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22841933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80E5F3-CDD2-9B1F-32FB-FD0A855A4BC5}"/>
            </a:ext>
          </a:extLst>
        </p:cNvPr>
        <p:cNvGrpSpPr/>
        <p:nvPr/>
      </p:nvGrpSpPr>
      <p:grpSpPr>
        <a:xfrm>
          <a:off x="0" y="0"/>
          <a:ext cx="0" cy="0"/>
          <a:chOff x="0" y="0"/>
          <a:chExt cx="0" cy="0"/>
        </a:xfrm>
      </p:grpSpPr>
      <p:sp>
        <p:nvSpPr>
          <p:cNvPr id="7" name="TextBox 3">
            <a:extLst>
              <a:ext uri="{FF2B5EF4-FFF2-40B4-BE49-F238E27FC236}">
                <a16:creationId xmlns:a16="http://schemas.microsoft.com/office/drawing/2014/main" id="{42265B34-8DC3-A0B6-606F-F13FDC228E1E}"/>
              </a:ext>
            </a:extLst>
          </p:cNvPr>
          <p:cNvSpPr txBox="1"/>
          <p:nvPr/>
        </p:nvSpPr>
        <p:spPr>
          <a:xfrm>
            <a:off x="196290" y="754372"/>
            <a:ext cx="8428429" cy="4309128"/>
          </a:xfrm>
          <a:prstGeom prst="rect">
            <a:avLst/>
          </a:prstGeom>
          <a:noFill/>
        </p:spPr>
        <p:txBody>
          <a:bodyPr wrap="square" rtlCol="1">
            <a:spAutoFit/>
          </a:bodyPr>
          <a:lstStyle/>
          <a:p>
            <a:pPr>
              <a:lnSpc>
                <a:spcPct val="120000"/>
              </a:lnSpc>
            </a:pPr>
            <a:r>
              <a:rPr lang="he-IL" b="0" i="0" dirty="0">
                <a:solidFill>
                  <a:srgbClr val="000000"/>
                </a:solidFill>
                <a:effectLst/>
                <a:latin typeface="Arial" panose="020B0604020202020204" pitchFamily="34" charset="0"/>
              </a:rPr>
              <a:t>תניא אידך: </a:t>
            </a:r>
          </a:p>
          <a:p>
            <a:pPr>
              <a:lnSpc>
                <a:spcPct val="120000"/>
              </a:lnSpc>
            </a:pPr>
            <a:r>
              <a:rPr lang="he-IL" dirty="0">
                <a:solidFill>
                  <a:srgbClr val="F79646">
                    <a:lumMod val="50000"/>
                  </a:srgbClr>
                </a:solidFill>
              </a:rPr>
              <a:t>הנפנה ביהודה - לא יפנה מזרח ומערב אלא צפון ודרום, </a:t>
            </a:r>
          </a:p>
          <a:p>
            <a:pPr>
              <a:lnSpc>
                <a:spcPct val="120000"/>
              </a:lnSpc>
            </a:pPr>
            <a:r>
              <a:rPr lang="he-IL" dirty="0">
                <a:solidFill>
                  <a:srgbClr val="F79646">
                    <a:lumMod val="50000"/>
                  </a:srgbClr>
                </a:solidFill>
              </a:rPr>
              <a:t>          ובגליל - צפון ודרום אסור, מזרח ומערב מותר. </a:t>
            </a:r>
          </a:p>
          <a:p>
            <a:pPr>
              <a:lnSpc>
                <a:spcPct val="120000"/>
              </a:lnSpc>
            </a:pPr>
            <a:r>
              <a:rPr lang="he-IL" dirty="0">
                <a:solidFill>
                  <a:srgbClr val="F79646">
                    <a:lumMod val="50000"/>
                  </a:srgbClr>
                </a:solidFill>
              </a:rPr>
              <a:t>ורבי יוסי מתיר, שהיה רבי יוסי אומר לא אסרו אלא ברואה. </a:t>
            </a:r>
          </a:p>
          <a:p>
            <a:pPr>
              <a:lnSpc>
                <a:spcPct val="120000"/>
              </a:lnSpc>
            </a:pPr>
            <a:r>
              <a:rPr lang="he-IL" dirty="0">
                <a:solidFill>
                  <a:srgbClr val="F79646">
                    <a:lumMod val="50000"/>
                  </a:srgbClr>
                </a:solidFill>
              </a:rPr>
              <a:t>רבי יהודה אומר: בזמן שבית המקדש קיים אסור, בזמן שאין בית המקדש קיים מותר.</a:t>
            </a:r>
          </a:p>
          <a:p>
            <a:pPr>
              <a:lnSpc>
                <a:spcPct val="120000"/>
              </a:lnSpc>
            </a:pPr>
            <a:r>
              <a:rPr lang="he-IL" dirty="0">
                <a:solidFill>
                  <a:srgbClr val="F79646">
                    <a:lumMod val="50000"/>
                  </a:srgbClr>
                </a:solidFill>
              </a:rPr>
              <a:t>רבי עקיבא אוסר בכל מקום.</a:t>
            </a:r>
          </a:p>
          <a:p>
            <a:pPr>
              <a:lnSpc>
                <a:spcPct val="120000"/>
              </a:lnSpc>
            </a:pPr>
            <a:endParaRPr lang="he-IL" sz="1600" dirty="0">
              <a:solidFill>
                <a:srgbClr val="000000"/>
              </a:solidFill>
              <a:latin typeface="Arial" panose="020B0604020202020204" pitchFamily="34" charset="0"/>
            </a:endParaRPr>
          </a:p>
          <a:p>
            <a:pPr>
              <a:lnSpc>
                <a:spcPct val="120000"/>
              </a:lnSpc>
            </a:pPr>
            <a:r>
              <a:rPr lang="he-IL" b="0" i="0" dirty="0">
                <a:solidFill>
                  <a:srgbClr val="000000"/>
                </a:solidFill>
                <a:effectLst/>
                <a:latin typeface="Arial" panose="020B0604020202020204" pitchFamily="34" charset="0"/>
              </a:rPr>
              <a:t>רבי עקיבא היינו </a:t>
            </a:r>
            <a:r>
              <a:rPr lang="he-IL" b="0" i="0" dirty="0" err="1">
                <a:solidFill>
                  <a:srgbClr val="000000"/>
                </a:solidFill>
                <a:effectLst/>
                <a:latin typeface="Arial" panose="020B0604020202020204" pitchFamily="34" charset="0"/>
              </a:rPr>
              <a:t>ת''ק</a:t>
            </a:r>
            <a:r>
              <a:rPr lang="he-IL" b="0" i="0" dirty="0">
                <a:solidFill>
                  <a:srgbClr val="000000"/>
                </a:solidFill>
                <a:effectLst/>
                <a:latin typeface="Arial" panose="020B0604020202020204" pitchFamily="34" charset="0"/>
              </a:rPr>
              <a:t>! </a:t>
            </a:r>
          </a:p>
          <a:p>
            <a:pPr>
              <a:lnSpc>
                <a:spcPct val="120000"/>
              </a:lnSpc>
            </a:pPr>
            <a:r>
              <a:rPr lang="he-IL" b="0" i="0" dirty="0">
                <a:solidFill>
                  <a:srgbClr val="000000"/>
                </a:solidFill>
                <a:effectLst/>
                <a:latin typeface="Arial" panose="020B0604020202020204" pitchFamily="34" charset="0"/>
              </a:rPr>
              <a:t>איכא </a:t>
            </a:r>
            <a:r>
              <a:rPr lang="he-IL" b="0" i="0" dirty="0" err="1">
                <a:solidFill>
                  <a:srgbClr val="000000"/>
                </a:solidFill>
                <a:effectLst/>
                <a:latin typeface="Arial" panose="020B0604020202020204" pitchFamily="34" charset="0"/>
              </a:rPr>
              <a:t>בינייהו</a:t>
            </a:r>
            <a:r>
              <a:rPr lang="he-IL" b="0" i="0" dirty="0">
                <a:solidFill>
                  <a:srgbClr val="000000"/>
                </a:solidFill>
                <a:effectLst/>
                <a:latin typeface="Arial" panose="020B0604020202020204" pitchFamily="34" charset="0"/>
              </a:rPr>
              <a:t> חוץ לארץ. </a:t>
            </a:r>
          </a:p>
          <a:p>
            <a:pPr>
              <a:lnSpc>
                <a:spcPct val="120000"/>
              </a:lnSpc>
            </a:pPr>
            <a:endParaRPr lang="he-IL" sz="1600" dirty="0">
              <a:solidFill>
                <a:srgbClr val="000000"/>
              </a:solidFill>
              <a:latin typeface="Arial" panose="020B0604020202020204" pitchFamily="34" charset="0"/>
            </a:endParaRPr>
          </a:p>
          <a:p>
            <a:pPr>
              <a:lnSpc>
                <a:spcPct val="120000"/>
              </a:lnSpc>
            </a:pPr>
            <a:r>
              <a:rPr lang="he-IL" b="0" i="0" dirty="0">
                <a:solidFill>
                  <a:srgbClr val="000000"/>
                </a:solidFill>
                <a:effectLst/>
                <a:latin typeface="Arial" panose="020B0604020202020204" pitchFamily="34" charset="0"/>
              </a:rPr>
              <a:t>רבה הוו שדיין ליה לבני מזרח ומערב,</a:t>
            </a:r>
          </a:p>
          <a:p>
            <a:pPr>
              <a:lnSpc>
                <a:spcPct val="120000"/>
              </a:lnSpc>
            </a:pPr>
            <a:r>
              <a:rPr lang="he-IL" b="0" i="0" dirty="0">
                <a:solidFill>
                  <a:srgbClr val="000000"/>
                </a:solidFill>
                <a:effectLst/>
                <a:latin typeface="Arial" panose="020B0604020202020204" pitchFamily="34" charset="0"/>
              </a:rPr>
              <a:t>אזל </a:t>
            </a:r>
            <a:r>
              <a:rPr lang="he-IL" b="0" i="0" dirty="0" err="1">
                <a:solidFill>
                  <a:srgbClr val="000000"/>
                </a:solidFill>
                <a:effectLst/>
                <a:latin typeface="Arial" panose="020B0604020202020204" pitchFamily="34" charset="0"/>
              </a:rPr>
              <a:t>אביי</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שדנהו</a:t>
            </a:r>
            <a:r>
              <a:rPr lang="he-IL" b="0" i="0" dirty="0">
                <a:solidFill>
                  <a:srgbClr val="000000"/>
                </a:solidFill>
                <a:effectLst/>
                <a:latin typeface="Arial" panose="020B0604020202020204" pitchFamily="34" charset="0"/>
              </a:rPr>
              <a:t> צפון ודרום,</a:t>
            </a:r>
          </a:p>
          <a:p>
            <a:pPr>
              <a:lnSpc>
                <a:spcPct val="120000"/>
              </a:lnSpc>
            </a:pPr>
            <a:r>
              <a:rPr lang="he-IL" b="0" i="0" dirty="0">
                <a:solidFill>
                  <a:srgbClr val="000000"/>
                </a:solidFill>
                <a:effectLst/>
                <a:latin typeface="Arial" panose="020B0604020202020204" pitchFamily="34" charset="0"/>
              </a:rPr>
              <a:t>על רבה </a:t>
            </a:r>
            <a:r>
              <a:rPr lang="he-IL" b="0" i="0" dirty="0" err="1">
                <a:solidFill>
                  <a:srgbClr val="000000"/>
                </a:solidFill>
                <a:effectLst/>
                <a:latin typeface="Arial" panose="020B0604020202020204" pitchFamily="34" charset="0"/>
              </a:rPr>
              <a:t>תרצנהו</a:t>
            </a:r>
            <a:r>
              <a:rPr lang="he-IL" b="0" i="0" dirty="0">
                <a:solidFill>
                  <a:srgbClr val="000000"/>
                </a:solidFill>
                <a:effectLst/>
                <a:latin typeface="Arial" panose="020B0604020202020204" pitchFamily="34" charset="0"/>
              </a:rPr>
              <a:t>, אמר: מאן האי </a:t>
            </a:r>
            <a:r>
              <a:rPr lang="he-IL" b="0" i="0" dirty="0" err="1">
                <a:solidFill>
                  <a:srgbClr val="000000"/>
                </a:solidFill>
                <a:effectLst/>
                <a:latin typeface="Arial" panose="020B0604020202020204" pitchFamily="34" charset="0"/>
              </a:rPr>
              <a:t>דקמצער</a:t>
            </a:r>
            <a:r>
              <a:rPr lang="he-IL" b="0" i="0" dirty="0">
                <a:solidFill>
                  <a:srgbClr val="000000"/>
                </a:solidFill>
                <a:effectLst/>
                <a:latin typeface="Arial" panose="020B0604020202020204" pitchFamily="34" charset="0"/>
              </a:rPr>
              <a:t> לי? אנא כר' עקיבא </a:t>
            </a:r>
            <a:r>
              <a:rPr lang="he-IL" b="0" i="0" dirty="0" err="1">
                <a:solidFill>
                  <a:srgbClr val="000000"/>
                </a:solidFill>
                <a:effectLst/>
                <a:latin typeface="Arial" panose="020B0604020202020204" pitchFamily="34" charset="0"/>
              </a:rPr>
              <a:t>סבירא</a:t>
            </a:r>
            <a:r>
              <a:rPr lang="he-IL" b="0" i="0" dirty="0">
                <a:solidFill>
                  <a:srgbClr val="000000"/>
                </a:solidFill>
                <a:effectLst/>
                <a:latin typeface="Arial" panose="020B0604020202020204" pitchFamily="34" charset="0"/>
              </a:rPr>
              <a:t> לי </a:t>
            </a:r>
            <a:r>
              <a:rPr lang="he-IL" b="0" i="0" dirty="0" err="1">
                <a:solidFill>
                  <a:srgbClr val="000000"/>
                </a:solidFill>
                <a:effectLst/>
                <a:latin typeface="Arial" panose="020B0604020202020204" pitchFamily="34" charset="0"/>
              </a:rPr>
              <a:t>דאמר</a:t>
            </a:r>
            <a:r>
              <a:rPr lang="he-IL" b="0" i="0" dirty="0">
                <a:solidFill>
                  <a:srgbClr val="000000"/>
                </a:solidFill>
                <a:effectLst/>
                <a:latin typeface="Arial" panose="020B0604020202020204" pitchFamily="34" charset="0"/>
              </a:rPr>
              <a:t> בכל מקום אסור.</a:t>
            </a:r>
            <a:endParaRPr lang="he-IL" dirty="0">
              <a:solidFill>
                <a:srgbClr val="F79646">
                  <a:lumMod val="50000"/>
                </a:srgbClr>
              </a:solidFill>
            </a:endParaRPr>
          </a:p>
        </p:txBody>
      </p:sp>
      <p:sp>
        <p:nvSpPr>
          <p:cNvPr id="6" name="TextBox 4">
            <a:extLst>
              <a:ext uri="{FF2B5EF4-FFF2-40B4-BE49-F238E27FC236}">
                <a16:creationId xmlns:a16="http://schemas.microsoft.com/office/drawing/2014/main" id="{7701FF92-88C8-B851-D3E5-430F1DDBBEEA}"/>
              </a:ext>
            </a:extLst>
          </p:cNvPr>
          <p:cNvSpPr txBox="1"/>
          <p:nvPr/>
        </p:nvSpPr>
        <p:spPr>
          <a:xfrm>
            <a:off x="-183540" y="35330"/>
            <a:ext cx="1548736" cy="338554"/>
          </a:xfrm>
          <a:prstGeom prst="rect">
            <a:avLst/>
          </a:prstGeom>
          <a:noFill/>
        </p:spPr>
        <p:txBody>
          <a:bodyPr wrap="square" rtlCol="1">
            <a:spAutoFit/>
          </a:bodyPr>
          <a:lstStyle/>
          <a:p>
            <a:r>
              <a:rPr lang="he-IL" sz="1600" b="1" dirty="0">
                <a:solidFill>
                  <a:schemeClr val="bg1">
                    <a:lumMod val="50000"/>
                  </a:schemeClr>
                </a:solidFill>
              </a:rPr>
              <a:t>דף </a:t>
            </a:r>
            <a:r>
              <a:rPr lang="he-IL" sz="1600" b="1" dirty="0" err="1">
                <a:solidFill>
                  <a:schemeClr val="bg1">
                    <a:lumMod val="50000"/>
                  </a:schemeClr>
                </a:solidFill>
              </a:rPr>
              <a:t>סא</a:t>
            </a:r>
            <a:r>
              <a:rPr lang="he-IL" sz="1600" b="1" dirty="0">
                <a:solidFill>
                  <a:schemeClr val="bg1">
                    <a:lumMod val="50000"/>
                  </a:schemeClr>
                </a:solidFill>
              </a:rPr>
              <a:t> עמוד ב</a:t>
            </a:r>
          </a:p>
        </p:txBody>
      </p:sp>
      <p:pic>
        <p:nvPicPr>
          <p:cNvPr id="3" name="תמונה 2">
            <a:extLst>
              <a:ext uri="{FF2B5EF4-FFF2-40B4-BE49-F238E27FC236}">
                <a16:creationId xmlns:a16="http://schemas.microsoft.com/office/drawing/2014/main" id="{DF521F87-760A-35B2-6132-04D98D647AC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6021288"/>
            <a:ext cx="3114799" cy="670505"/>
          </a:xfrm>
          <a:prstGeom prst="rect">
            <a:avLst/>
          </a:prstGeom>
        </p:spPr>
      </p:pic>
      <p:sp>
        <p:nvSpPr>
          <p:cNvPr id="2" name="תיבת טקסט 1">
            <a:extLst>
              <a:ext uri="{FF2B5EF4-FFF2-40B4-BE49-F238E27FC236}">
                <a16:creationId xmlns:a16="http://schemas.microsoft.com/office/drawing/2014/main" id="{A14BC05F-6E43-0FCB-9CF7-78C8C572DA21}"/>
              </a:ext>
            </a:extLst>
          </p:cNvPr>
          <p:cNvSpPr txBox="1"/>
          <p:nvPr/>
        </p:nvSpPr>
        <p:spPr>
          <a:xfrm>
            <a:off x="8624719" y="1158300"/>
            <a:ext cx="360040" cy="1615827"/>
          </a:xfrm>
          <a:prstGeom prst="rect">
            <a:avLst/>
          </a:prstGeom>
          <a:noFill/>
        </p:spPr>
        <p:txBody>
          <a:bodyPr wrap="square" rtlCol="1">
            <a:spAutoFit/>
          </a:bodyPr>
          <a:lstStyle/>
          <a:p>
            <a:r>
              <a:rPr lang="he-IL" sz="1200" dirty="0"/>
              <a:t>①</a:t>
            </a:r>
          </a:p>
          <a:p>
            <a:endParaRPr lang="he-IL" sz="3200" dirty="0"/>
          </a:p>
          <a:p>
            <a:r>
              <a:rPr lang="he-IL" sz="1200" dirty="0"/>
              <a:t>②</a:t>
            </a:r>
          </a:p>
          <a:p>
            <a:endParaRPr lang="he-IL" sz="1000" dirty="0"/>
          </a:p>
          <a:p>
            <a:r>
              <a:rPr lang="he-IL" sz="1200" dirty="0"/>
              <a:t>③</a:t>
            </a:r>
          </a:p>
          <a:p>
            <a:endParaRPr lang="he-IL" sz="1000" dirty="0"/>
          </a:p>
          <a:p>
            <a:r>
              <a:rPr lang="he-IL" sz="1200" dirty="0"/>
              <a:t>④</a:t>
            </a:r>
          </a:p>
        </p:txBody>
      </p:sp>
    </p:spTree>
    <p:extLst>
      <p:ext uri="{BB962C8B-B14F-4D97-AF65-F5344CB8AC3E}">
        <p14:creationId xmlns:p14="http://schemas.microsoft.com/office/powerpoint/2010/main" val="32523127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תמונה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52675" y="116632"/>
            <a:ext cx="4438650" cy="1038225"/>
          </a:xfrm>
          <a:prstGeom prst="rect">
            <a:avLst/>
          </a:prstGeom>
        </p:spPr>
      </p:pic>
      <p:sp>
        <p:nvSpPr>
          <p:cNvPr id="5" name="TextBox 4"/>
          <p:cNvSpPr txBox="1"/>
          <p:nvPr/>
        </p:nvSpPr>
        <p:spPr>
          <a:xfrm>
            <a:off x="144016" y="2915647"/>
            <a:ext cx="8820472" cy="3631763"/>
          </a:xfrm>
          <a:prstGeom prst="rect">
            <a:avLst/>
          </a:prstGeom>
          <a:noFill/>
        </p:spPr>
        <p:txBody>
          <a:bodyPr wrap="square" rtlCol="1">
            <a:spAutoFit/>
          </a:bodyPr>
          <a:lstStyle/>
          <a:p>
            <a:pPr algn="ctr"/>
            <a:r>
              <a:rPr lang="he-IL" sz="2400" b="1" dirty="0">
                <a:solidFill>
                  <a:srgbClr val="C0504D">
                    <a:lumMod val="75000"/>
                  </a:srgbClr>
                </a:solidFill>
              </a:rPr>
              <a:t>דף </a:t>
            </a:r>
            <a:r>
              <a:rPr lang="he-IL" sz="2400" b="1" dirty="0" err="1">
                <a:solidFill>
                  <a:srgbClr val="C0504D">
                    <a:lumMod val="75000"/>
                  </a:srgbClr>
                </a:solidFill>
              </a:rPr>
              <a:t>סא</a:t>
            </a:r>
            <a:r>
              <a:rPr lang="he-IL" sz="2400" b="1" dirty="0">
                <a:solidFill>
                  <a:srgbClr val="C0504D">
                    <a:lumMod val="75000"/>
                  </a:srgbClr>
                </a:solidFill>
              </a:rPr>
              <a:t> ע"א (שורה ראשונה) – דף </a:t>
            </a:r>
            <a:r>
              <a:rPr lang="he-IL" sz="2400" b="1" dirty="0" err="1">
                <a:solidFill>
                  <a:srgbClr val="C0504D">
                    <a:lumMod val="75000"/>
                  </a:srgbClr>
                </a:solidFill>
              </a:rPr>
              <a:t>סא</a:t>
            </a:r>
            <a:r>
              <a:rPr lang="he-IL" sz="2400" b="1" dirty="0">
                <a:solidFill>
                  <a:srgbClr val="C0504D">
                    <a:lumMod val="75000"/>
                  </a:srgbClr>
                </a:solidFill>
              </a:rPr>
              <a:t> ע"ב (סוף הדף)</a:t>
            </a:r>
          </a:p>
          <a:p>
            <a:pPr algn="ctr"/>
            <a:endParaRPr lang="he-IL" sz="2400" b="1" dirty="0">
              <a:solidFill>
                <a:srgbClr val="C0504D">
                  <a:lumMod val="75000"/>
                </a:srgbClr>
              </a:solidFill>
            </a:endParaRPr>
          </a:p>
          <a:p>
            <a:pPr algn="ctr"/>
            <a:endParaRPr lang="he-IL" sz="2400" b="1" dirty="0">
              <a:solidFill>
                <a:srgbClr val="C0504D">
                  <a:lumMod val="75000"/>
                </a:srgbClr>
              </a:solidFill>
            </a:endParaRPr>
          </a:p>
          <a:p>
            <a:pPr algn="ctr"/>
            <a:r>
              <a:rPr lang="he-IL" sz="2400" b="1" dirty="0">
                <a:solidFill>
                  <a:srgbClr val="00B050"/>
                </a:solidFill>
              </a:rPr>
              <a:t>להתראות בדף סב</a:t>
            </a:r>
          </a:p>
          <a:p>
            <a:pPr algn="ctr"/>
            <a:endParaRPr lang="he-IL" sz="2000" b="1" dirty="0">
              <a:solidFill>
                <a:srgbClr val="C0504D">
                  <a:lumMod val="75000"/>
                </a:srgbClr>
              </a:solidFill>
            </a:endParaRPr>
          </a:p>
          <a:p>
            <a:pPr algn="ctr"/>
            <a:endParaRPr lang="he-IL" sz="3600" b="1" dirty="0">
              <a:solidFill>
                <a:srgbClr val="C0504D">
                  <a:lumMod val="75000"/>
                </a:srgbClr>
              </a:solidFill>
            </a:endParaRPr>
          </a:p>
          <a:p>
            <a:pPr algn="ctr"/>
            <a:endParaRPr lang="he-IL" sz="3600" b="1" dirty="0">
              <a:solidFill>
                <a:srgbClr val="C0504D">
                  <a:lumMod val="75000"/>
                </a:srgbClr>
              </a:solidFill>
            </a:endParaRPr>
          </a:p>
          <a:p>
            <a:r>
              <a:rPr lang="he-IL" sz="1400" dirty="0"/>
              <a:t>ליצירת קשר: </a:t>
            </a:r>
          </a:p>
          <a:p>
            <a:r>
              <a:rPr lang="he-IL" sz="1400" dirty="0"/>
              <a:t>טל': 054-4931075</a:t>
            </a:r>
            <a:endParaRPr lang="en-US" sz="1400" dirty="0"/>
          </a:p>
          <a:p>
            <a:r>
              <a:rPr lang="he-IL" sz="1400" dirty="0"/>
              <a:t>דוא"ל: </a:t>
            </a:r>
            <a:r>
              <a:rPr lang="en-US" sz="1400" dirty="0"/>
              <a:t>rlshapira@gmail.com</a:t>
            </a:r>
            <a:endParaRPr lang="he-IL" sz="1400" dirty="0"/>
          </a:p>
        </p:txBody>
      </p:sp>
      <p:sp>
        <p:nvSpPr>
          <p:cNvPr id="6" name="TextBox 5">
            <a:extLst>
              <a:ext uri="{FF2B5EF4-FFF2-40B4-BE49-F238E27FC236}">
                <a16:creationId xmlns:a16="http://schemas.microsoft.com/office/drawing/2014/main" id="{FB86E679-A7EC-45BA-8925-0D1259BA82A3}"/>
              </a:ext>
            </a:extLst>
          </p:cNvPr>
          <p:cNvSpPr txBox="1"/>
          <p:nvPr/>
        </p:nvSpPr>
        <p:spPr>
          <a:xfrm>
            <a:off x="8519188" y="2844246"/>
            <a:ext cx="301284" cy="646331"/>
          </a:xfrm>
          <a:prstGeom prst="rect">
            <a:avLst/>
          </a:prstGeom>
          <a:noFill/>
        </p:spPr>
        <p:txBody>
          <a:bodyPr wrap="square" rtlCol="1">
            <a:spAutoFit/>
          </a:bodyPr>
          <a:lstStyle/>
          <a:p>
            <a:r>
              <a:rPr lang="he-IL" sz="3600" b="1" dirty="0"/>
              <a:t>√</a:t>
            </a:r>
          </a:p>
        </p:txBody>
      </p:sp>
    </p:spTree>
    <p:extLst>
      <p:ext uri="{BB962C8B-B14F-4D97-AF65-F5344CB8AC3E}">
        <p14:creationId xmlns:p14="http://schemas.microsoft.com/office/powerpoint/2010/main" val="10424370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05541A-9B2C-CC46-D755-93C881A2C65B}"/>
            </a:ext>
          </a:extLst>
        </p:cNvPr>
        <p:cNvGrpSpPr/>
        <p:nvPr/>
      </p:nvGrpSpPr>
      <p:grpSpPr>
        <a:xfrm>
          <a:off x="0" y="0"/>
          <a:ext cx="0" cy="0"/>
          <a:chOff x="0" y="0"/>
          <a:chExt cx="0" cy="0"/>
        </a:xfrm>
      </p:grpSpPr>
      <p:pic>
        <p:nvPicPr>
          <p:cNvPr id="2" name="תמונה 1">
            <a:extLst>
              <a:ext uri="{FF2B5EF4-FFF2-40B4-BE49-F238E27FC236}">
                <a16:creationId xmlns:a16="http://schemas.microsoft.com/office/drawing/2014/main" id="{E0A5CA57-67C9-2C35-6A64-AC3F8B9672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6021288"/>
            <a:ext cx="3114799" cy="670505"/>
          </a:xfrm>
          <a:prstGeom prst="rect">
            <a:avLst/>
          </a:prstGeom>
        </p:spPr>
      </p:pic>
      <p:sp>
        <p:nvSpPr>
          <p:cNvPr id="5" name="TextBox 4">
            <a:extLst>
              <a:ext uri="{FF2B5EF4-FFF2-40B4-BE49-F238E27FC236}">
                <a16:creationId xmlns:a16="http://schemas.microsoft.com/office/drawing/2014/main" id="{EA179463-5BF8-2DA8-B822-2EC4E69BF48A}"/>
              </a:ext>
            </a:extLst>
          </p:cNvPr>
          <p:cNvSpPr txBox="1"/>
          <p:nvPr/>
        </p:nvSpPr>
        <p:spPr>
          <a:xfrm>
            <a:off x="-145088" y="35330"/>
            <a:ext cx="1548736" cy="338554"/>
          </a:xfrm>
          <a:prstGeom prst="rect">
            <a:avLst/>
          </a:prstGeom>
          <a:noFill/>
        </p:spPr>
        <p:txBody>
          <a:bodyPr wrap="square" rtlCol="1">
            <a:spAutoFit/>
          </a:bodyPr>
          <a:lstStyle/>
          <a:p>
            <a:r>
              <a:rPr lang="he-IL" sz="1600" b="1" dirty="0">
                <a:solidFill>
                  <a:schemeClr val="bg1">
                    <a:lumMod val="50000"/>
                  </a:schemeClr>
                </a:solidFill>
              </a:rPr>
              <a:t>דף </a:t>
            </a:r>
            <a:r>
              <a:rPr lang="he-IL" sz="1600" b="1" dirty="0" err="1">
                <a:solidFill>
                  <a:schemeClr val="bg1">
                    <a:lumMod val="50000"/>
                  </a:schemeClr>
                </a:solidFill>
              </a:rPr>
              <a:t>סא</a:t>
            </a:r>
            <a:r>
              <a:rPr lang="he-IL" sz="1600" b="1" dirty="0">
                <a:solidFill>
                  <a:schemeClr val="bg1">
                    <a:lumMod val="50000"/>
                  </a:schemeClr>
                </a:solidFill>
              </a:rPr>
              <a:t> עמוד א</a:t>
            </a:r>
          </a:p>
        </p:txBody>
      </p:sp>
      <p:sp>
        <p:nvSpPr>
          <p:cNvPr id="7" name="TextBox 3">
            <a:extLst>
              <a:ext uri="{FF2B5EF4-FFF2-40B4-BE49-F238E27FC236}">
                <a16:creationId xmlns:a16="http://schemas.microsoft.com/office/drawing/2014/main" id="{84F1C443-FD7D-A054-77C9-1125FAC3D043}"/>
              </a:ext>
            </a:extLst>
          </p:cNvPr>
          <p:cNvSpPr txBox="1"/>
          <p:nvPr/>
        </p:nvSpPr>
        <p:spPr>
          <a:xfrm>
            <a:off x="475933" y="1531593"/>
            <a:ext cx="7916522" cy="4644861"/>
          </a:xfrm>
          <a:prstGeom prst="rect">
            <a:avLst/>
          </a:prstGeom>
          <a:noFill/>
        </p:spPr>
        <p:txBody>
          <a:bodyPr wrap="square" rtlCol="1">
            <a:spAutoFit/>
          </a:bodyPr>
          <a:lstStyle/>
          <a:p>
            <a:pPr>
              <a:lnSpc>
                <a:spcPct val="120000"/>
              </a:lnSpc>
            </a:pPr>
            <a:r>
              <a:rPr lang="he-IL" sz="1600" b="0" i="0" dirty="0">
                <a:solidFill>
                  <a:srgbClr val="000000"/>
                </a:solidFill>
                <a:effectLst/>
                <a:latin typeface="Arial" panose="020B0604020202020204" pitchFamily="34" charset="0"/>
              </a:rPr>
              <a:t>ואמר רב </a:t>
            </a:r>
            <a:r>
              <a:rPr lang="he-IL" sz="1600" b="0" i="0" dirty="0" err="1">
                <a:solidFill>
                  <a:srgbClr val="000000"/>
                </a:solidFill>
                <a:effectLst/>
                <a:latin typeface="Arial" panose="020B0604020202020204" pitchFamily="34" charset="0"/>
              </a:rPr>
              <a:t>הונא</a:t>
            </a:r>
            <a:r>
              <a:rPr lang="he-IL" sz="1600" b="0" i="0" dirty="0">
                <a:solidFill>
                  <a:srgbClr val="000000"/>
                </a:solidFill>
                <a:effectLst/>
                <a:latin typeface="Arial" panose="020B0604020202020204" pitchFamily="34" charset="0"/>
              </a:rPr>
              <a:t> אמר רב משום ר' מאיר: </a:t>
            </a:r>
          </a:p>
          <a:p>
            <a:pPr>
              <a:lnSpc>
                <a:spcPct val="120000"/>
              </a:lnSpc>
            </a:pPr>
            <a:r>
              <a:rPr lang="he-IL" sz="1600" b="0" i="0" dirty="0">
                <a:solidFill>
                  <a:srgbClr val="000000"/>
                </a:solidFill>
                <a:effectLst/>
                <a:latin typeface="Arial" panose="020B0604020202020204" pitchFamily="34" charset="0"/>
              </a:rPr>
              <a:t>לעולם יהיו דבריו של אדם </a:t>
            </a:r>
            <a:r>
              <a:rPr lang="he-IL" sz="1600" b="0" i="0" dirty="0" err="1">
                <a:solidFill>
                  <a:srgbClr val="000000"/>
                </a:solidFill>
                <a:effectLst/>
                <a:latin typeface="Arial" panose="020B0604020202020204" pitchFamily="34" charset="0"/>
              </a:rPr>
              <a:t>מועטין</a:t>
            </a:r>
            <a:r>
              <a:rPr lang="he-IL" sz="1600" b="0" i="0" dirty="0">
                <a:solidFill>
                  <a:srgbClr val="000000"/>
                </a:solidFill>
                <a:effectLst/>
                <a:latin typeface="Arial" panose="020B0604020202020204" pitchFamily="34" charset="0"/>
              </a:rPr>
              <a:t> לפני </a:t>
            </a:r>
            <a:r>
              <a:rPr lang="he-IL" sz="1600" b="0" i="0" dirty="0" err="1">
                <a:solidFill>
                  <a:srgbClr val="000000"/>
                </a:solidFill>
                <a:effectLst/>
                <a:latin typeface="Arial" panose="020B0604020202020204" pitchFamily="34" charset="0"/>
              </a:rPr>
              <a:t>הקב''ה</a:t>
            </a:r>
            <a:r>
              <a:rPr lang="he-IL" sz="1600" b="0" i="0" dirty="0">
                <a:solidFill>
                  <a:srgbClr val="000000"/>
                </a:solidFill>
                <a:effectLst/>
                <a:latin typeface="Arial" panose="020B0604020202020204" pitchFamily="34" charset="0"/>
              </a:rPr>
              <a:t>, </a:t>
            </a:r>
          </a:p>
          <a:p>
            <a:pPr>
              <a:lnSpc>
                <a:spcPct val="120000"/>
              </a:lnSpc>
            </a:pPr>
            <a:r>
              <a:rPr lang="he-IL" sz="1600" b="0" i="0" dirty="0">
                <a:solidFill>
                  <a:srgbClr val="000000"/>
                </a:solidFill>
                <a:effectLst/>
                <a:latin typeface="Arial" panose="020B0604020202020204" pitchFamily="34" charset="0"/>
              </a:rPr>
              <a:t>שנאמר: "</a:t>
            </a:r>
            <a:r>
              <a:rPr lang="he-IL" sz="1600" b="0" i="0" dirty="0">
                <a:solidFill>
                  <a:srgbClr val="002060"/>
                </a:solidFill>
                <a:effectLst/>
                <a:latin typeface="Arial" panose="020B0604020202020204" pitchFamily="34" charset="0"/>
              </a:rPr>
              <a:t>אַל </a:t>
            </a:r>
            <a:r>
              <a:rPr lang="he-IL" sz="1600" b="0" i="0" dirty="0" err="1">
                <a:solidFill>
                  <a:srgbClr val="002060"/>
                </a:solidFill>
                <a:effectLst/>
                <a:latin typeface="Arial" panose="020B0604020202020204" pitchFamily="34" charset="0"/>
              </a:rPr>
              <a:t>תְּבַהֵל</a:t>
            </a:r>
            <a:r>
              <a:rPr lang="he-IL" sz="1600" b="0" i="0" dirty="0">
                <a:solidFill>
                  <a:srgbClr val="002060"/>
                </a:solidFill>
                <a:effectLst/>
                <a:latin typeface="Arial" panose="020B0604020202020204" pitchFamily="34" charset="0"/>
              </a:rPr>
              <a:t> עַל פִּיךָ </a:t>
            </a:r>
            <a:r>
              <a:rPr lang="he-IL" sz="1600" b="0" i="0" dirty="0" err="1">
                <a:solidFill>
                  <a:srgbClr val="002060"/>
                </a:solidFill>
                <a:effectLst/>
                <a:latin typeface="Arial" panose="020B0604020202020204" pitchFamily="34" charset="0"/>
              </a:rPr>
              <a:t>וְלִבְּך</a:t>
            </a:r>
            <a:r>
              <a:rPr lang="he-IL" sz="1600" b="0" i="0" dirty="0">
                <a:solidFill>
                  <a:srgbClr val="002060"/>
                </a:solidFill>
                <a:effectLst/>
                <a:latin typeface="Arial" panose="020B0604020202020204" pitchFamily="34" charset="0"/>
              </a:rPr>
              <a:t>ָ אַל יְמַהֵר לְהוֹצִיא דָבָר לִפְנֵי </a:t>
            </a:r>
            <a:r>
              <a:rPr lang="he-IL" sz="1600" b="0" i="0" dirty="0" err="1">
                <a:solidFill>
                  <a:srgbClr val="002060"/>
                </a:solidFill>
                <a:effectLst/>
                <a:latin typeface="Arial" panose="020B0604020202020204" pitchFamily="34" charset="0"/>
              </a:rPr>
              <a:t>הָאֱלֹהִים</a:t>
            </a:r>
            <a:r>
              <a:rPr lang="he-IL" sz="1600" b="0" i="0" dirty="0">
                <a:solidFill>
                  <a:srgbClr val="002060"/>
                </a:solidFill>
                <a:effectLst/>
                <a:latin typeface="Arial" panose="020B0604020202020204" pitchFamily="34" charset="0"/>
              </a:rPr>
              <a:t> כִּי </a:t>
            </a:r>
            <a:r>
              <a:rPr lang="he-IL" sz="1600" b="0" i="0" dirty="0" err="1">
                <a:solidFill>
                  <a:srgbClr val="002060"/>
                </a:solidFill>
                <a:effectLst/>
                <a:latin typeface="Arial" panose="020B0604020202020204" pitchFamily="34" charset="0"/>
              </a:rPr>
              <a:t>הָאֱלֹהִים</a:t>
            </a:r>
            <a:r>
              <a:rPr lang="he-IL" sz="1600" b="0" i="0" dirty="0">
                <a:solidFill>
                  <a:srgbClr val="002060"/>
                </a:solidFill>
                <a:effectLst/>
                <a:latin typeface="Arial" panose="020B0604020202020204" pitchFamily="34" charset="0"/>
              </a:rPr>
              <a:t> בַּשָּׁמַיִם וְאַתָּה עַל הָאָרֶץ עַל כֵּן יִהְיוּ דְבָרֶיךָ מְעַטִּים</a:t>
            </a:r>
            <a:r>
              <a:rPr lang="he-IL" sz="1600" b="0" i="0" dirty="0">
                <a:solidFill>
                  <a:srgbClr val="000000"/>
                </a:solidFill>
                <a:effectLst/>
                <a:latin typeface="Arial" panose="020B0604020202020204" pitchFamily="34" charset="0"/>
              </a:rPr>
              <a:t>".</a:t>
            </a:r>
          </a:p>
          <a:p>
            <a:pPr>
              <a:lnSpc>
                <a:spcPct val="120000"/>
              </a:lnSpc>
            </a:pPr>
            <a:endParaRPr lang="he-IL" sz="1600" dirty="0">
              <a:solidFill>
                <a:srgbClr val="000000"/>
              </a:solidFill>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דרש רב נחמן בר רב </a:t>
            </a:r>
            <a:r>
              <a:rPr lang="he-IL" sz="1600" b="0" i="0" dirty="0" err="1">
                <a:solidFill>
                  <a:srgbClr val="000000"/>
                </a:solidFill>
                <a:effectLst/>
                <a:latin typeface="Arial" panose="020B0604020202020204" pitchFamily="34" charset="0"/>
              </a:rPr>
              <a:t>חסדא</a:t>
            </a:r>
            <a:r>
              <a:rPr lang="he-IL" sz="1600" b="0" i="0" dirty="0">
                <a:solidFill>
                  <a:srgbClr val="000000"/>
                </a:solidFill>
                <a:effectLst/>
                <a:latin typeface="Arial" panose="020B0604020202020204" pitchFamily="34" charset="0"/>
              </a:rPr>
              <a:t>:  </a:t>
            </a:r>
          </a:p>
          <a:p>
            <a:pPr>
              <a:lnSpc>
                <a:spcPct val="120000"/>
              </a:lnSpc>
            </a:pPr>
            <a:r>
              <a:rPr lang="he-IL" sz="1600" b="0" i="0" dirty="0">
                <a:solidFill>
                  <a:srgbClr val="000000"/>
                </a:solidFill>
                <a:effectLst/>
                <a:latin typeface="Arial" panose="020B0604020202020204" pitchFamily="34" charset="0"/>
              </a:rPr>
              <a:t>מאי </a:t>
            </a:r>
            <a:r>
              <a:rPr lang="he-IL" sz="1600" b="0" i="0" dirty="0" err="1">
                <a:solidFill>
                  <a:srgbClr val="000000"/>
                </a:solidFill>
                <a:effectLst/>
                <a:latin typeface="Arial" panose="020B0604020202020204" pitchFamily="34" charset="0"/>
              </a:rPr>
              <a:t>דכתיב</a:t>
            </a:r>
            <a:r>
              <a:rPr lang="he-IL" sz="1600" b="0" i="0" dirty="0">
                <a:solidFill>
                  <a:srgbClr val="000000"/>
                </a:solidFill>
                <a:effectLst/>
                <a:latin typeface="Arial" panose="020B0604020202020204" pitchFamily="34" charset="0"/>
              </a:rPr>
              <a:t> "</a:t>
            </a:r>
            <a:r>
              <a:rPr lang="he-IL" sz="1600" b="0" i="0" dirty="0">
                <a:solidFill>
                  <a:srgbClr val="002060"/>
                </a:solidFill>
                <a:effectLst/>
                <a:latin typeface="Arial" panose="020B0604020202020204" pitchFamily="34" charset="0"/>
              </a:rPr>
              <a:t>וַיִּיצֶר ה' </a:t>
            </a:r>
            <a:r>
              <a:rPr lang="he-IL" sz="1600" b="0" i="0" dirty="0" err="1">
                <a:solidFill>
                  <a:srgbClr val="002060"/>
                </a:solidFill>
                <a:effectLst/>
                <a:latin typeface="Arial" panose="020B0604020202020204" pitchFamily="34" charset="0"/>
              </a:rPr>
              <a:t>אֱלֹהִים</a:t>
            </a:r>
            <a:r>
              <a:rPr lang="he-IL" sz="1600" b="0" i="0" dirty="0">
                <a:solidFill>
                  <a:srgbClr val="002060"/>
                </a:solidFill>
                <a:effectLst/>
                <a:latin typeface="Arial" panose="020B0604020202020204" pitchFamily="34" charset="0"/>
              </a:rPr>
              <a:t> אֶת הָאָדָם</a:t>
            </a:r>
            <a:r>
              <a:rPr lang="he-IL" sz="1600" b="0" i="0" dirty="0">
                <a:solidFill>
                  <a:srgbClr val="000000"/>
                </a:solidFill>
                <a:effectLst/>
                <a:latin typeface="Arial" panose="020B0604020202020204" pitchFamily="34" charset="0"/>
              </a:rPr>
              <a:t>" בשני </a:t>
            </a:r>
            <a:r>
              <a:rPr lang="he-IL" sz="1600" b="0" i="0" dirty="0" err="1">
                <a:solidFill>
                  <a:srgbClr val="000000"/>
                </a:solidFill>
                <a:effectLst/>
                <a:latin typeface="Arial" panose="020B0604020202020204" pitchFamily="34" charset="0"/>
              </a:rPr>
              <a:t>יודי''ן</a:t>
            </a:r>
            <a:r>
              <a:rPr lang="he-IL" sz="1600" b="0" i="0" dirty="0">
                <a:solidFill>
                  <a:srgbClr val="000000"/>
                </a:solidFill>
                <a:effectLst/>
                <a:latin typeface="Arial" panose="020B0604020202020204" pitchFamily="34" charset="0"/>
              </a:rPr>
              <a:t>? </a:t>
            </a:r>
          </a:p>
          <a:p>
            <a:pPr>
              <a:lnSpc>
                <a:spcPct val="120000"/>
              </a:lnSpc>
            </a:pPr>
            <a:r>
              <a:rPr lang="he-IL" sz="1600" b="0" i="0" dirty="0">
                <a:solidFill>
                  <a:srgbClr val="000000"/>
                </a:solidFill>
                <a:effectLst/>
                <a:latin typeface="Arial" panose="020B0604020202020204" pitchFamily="34" charset="0"/>
              </a:rPr>
              <a:t>שני יצרים ברא </a:t>
            </a:r>
            <a:r>
              <a:rPr lang="he-IL" sz="1600" b="0" i="0" dirty="0" err="1">
                <a:solidFill>
                  <a:srgbClr val="000000"/>
                </a:solidFill>
                <a:effectLst/>
                <a:latin typeface="Arial" panose="020B0604020202020204" pitchFamily="34" charset="0"/>
              </a:rPr>
              <a:t>הקב''ה</a:t>
            </a:r>
            <a:r>
              <a:rPr lang="he-IL" sz="1600" b="0" i="0" dirty="0">
                <a:solidFill>
                  <a:srgbClr val="000000"/>
                </a:solidFill>
                <a:effectLst/>
                <a:latin typeface="Arial" panose="020B0604020202020204" pitchFamily="34" charset="0"/>
              </a:rPr>
              <a:t> אחד יצר טוב ואחד יצר רע. </a:t>
            </a:r>
          </a:p>
          <a:p>
            <a:pPr>
              <a:lnSpc>
                <a:spcPct val="120000"/>
              </a:lnSpc>
            </a:pPr>
            <a:endParaRPr lang="he-IL" sz="800" dirty="0">
              <a:solidFill>
                <a:srgbClr val="000000"/>
              </a:solidFill>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מתקיף לה רב נחמן בר יצחק: </a:t>
            </a:r>
          </a:p>
          <a:p>
            <a:pPr>
              <a:lnSpc>
                <a:spcPct val="120000"/>
              </a:lnSpc>
            </a:pPr>
            <a:r>
              <a:rPr lang="he-IL" sz="1600" b="0" i="0" dirty="0">
                <a:solidFill>
                  <a:srgbClr val="000000"/>
                </a:solidFill>
                <a:effectLst/>
                <a:latin typeface="Arial" panose="020B0604020202020204" pitchFamily="34" charset="0"/>
              </a:rPr>
              <a:t>אלא מעתה בהמה דלא כתיב בה וייצר לית לה </a:t>
            </a:r>
            <a:r>
              <a:rPr lang="he-IL" sz="1600" b="0" i="0" dirty="0" err="1">
                <a:solidFill>
                  <a:srgbClr val="000000"/>
                </a:solidFill>
                <a:effectLst/>
                <a:latin typeface="Arial" panose="020B0604020202020204" pitchFamily="34" charset="0"/>
              </a:rPr>
              <a:t>יצרא</a:t>
            </a:r>
            <a:r>
              <a:rPr lang="he-IL" sz="1600" b="0" i="0" dirty="0">
                <a:solidFill>
                  <a:srgbClr val="000000"/>
                </a:solidFill>
                <a:effectLst/>
                <a:latin typeface="Arial" panose="020B0604020202020204" pitchFamily="34" charset="0"/>
              </a:rPr>
              <a:t>? והא </a:t>
            </a:r>
            <a:r>
              <a:rPr lang="he-IL" sz="1600" b="0" i="0" dirty="0" err="1">
                <a:solidFill>
                  <a:srgbClr val="000000"/>
                </a:solidFill>
                <a:effectLst/>
                <a:latin typeface="Arial" panose="020B0604020202020204" pitchFamily="34" charset="0"/>
              </a:rPr>
              <a:t>קא</a:t>
            </a:r>
            <a:r>
              <a:rPr lang="he-IL" sz="1600" b="0" i="0" dirty="0">
                <a:solidFill>
                  <a:srgbClr val="000000"/>
                </a:solidFill>
                <a:effectLst/>
                <a:latin typeface="Arial" panose="020B0604020202020204" pitchFamily="34" charset="0"/>
              </a:rPr>
              <a:t> </a:t>
            </a:r>
            <a:r>
              <a:rPr lang="he-IL" sz="1600" b="0" i="0" dirty="0" err="1">
                <a:solidFill>
                  <a:srgbClr val="000000"/>
                </a:solidFill>
                <a:effectLst/>
                <a:latin typeface="Arial" panose="020B0604020202020204" pitchFamily="34" charset="0"/>
              </a:rPr>
              <a:t>חזינן</a:t>
            </a:r>
            <a:r>
              <a:rPr lang="he-IL" sz="1600" b="0" i="0" dirty="0">
                <a:solidFill>
                  <a:srgbClr val="000000"/>
                </a:solidFill>
                <a:effectLst/>
                <a:latin typeface="Arial" panose="020B0604020202020204" pitchFamily="34" charset="0"/>
              </a:rPr>
              <a:t> </a:t>
            </a:r>
            <a:r>
              <a:rPr lang="he-IL" sz="1600" b="0" i="0" dirty="0" err="1">
                <a:solidFill>
                  <a:srgbClr val="000000"/>
                </a:solidFill>
                <a:effectLst/>
                <a:latin typeface="Arial" panose="020B0604020202020204" pitchFamily="34" charset="0"/>
              </a:rPr>
              <a:t>דמזקא</a:t>
            </a:r>
            <a:r>
              <a:rPr lang="he-IL" sz="1600" b="0" i="0" dirty="0">
                <a:solidFill>
                  <a:srgbClr val="000000"/>
                </a:solidFill>
                <a:effectLst/>
                <a:latin typeface="Arial" panose="020B0604020202020204" pitchFamily="34" charset="0"/>
              </a:rPr>
              <a:t> </a:t>
            </a:r>
            <a:r>
              <a:rPr lang="he-IL" sz="1600" b="0" i="0" dirty="0" err="1">
                <a:solidFill>
                  <a:srgbClr val="000000"/>
                </a:solidFill>
                <a:effectLst/>
                <a:latin typeface="Arial" panose="020B0604020202020204" pitchFamily="34" charset="0"/>
              </a:rPr>
              <a:t>ונשכא</a:t>
            </a:r>
            <a:r>
              <a:rPr lang="he-IL" sz="1600" b="0" i="0" dirty="0">
                <a:solidFill>
                  <a:srgbClr val="000000"/>
                </a:solidFill>
                <a:effectLst/>
                <a:latin typeface="Arial" panose="020B0604020202020204" pitchFamily="34" charset="0"/>
              </a:rPr>
              <a:t> </a:t>
            </a:r>
            <a:r>
              <a:rPr lang="he-IL" sz="1600" b="0" i="0" dirty="0" err="1">
                <a:solidFill>
                  <a:srgbClr val="000000"/>
                </a:solidFill>
                <a:effectLst/>
                <a:latin typeface="Arial" panose="020B0604020202020204" pitchFamily="34" charset="0"/>
              </a:rPr>
              <a:t>ובעטא</a:t>
            </a:r>
            <a:r>
              <a:rPr lang="he-IL" sz="1600" b="0" i="0" dirty="0">
                <a:solidFill>
                  <a:srgbClr val="000000"/>
                </a:solidFill>
                <a:effectLst/>
                <a:latin typeface="Arial" panose="020B0604020202020204" pitchFamily="34" charset="0"/>
              </a:rPr>
              <a:t>! </a:t>
            </a:r>
          </a:p>
          <a:p>
            <a:pPr>
              <a:lnSpc>
                <a:spcPct val="120000"/>
              </a:lnSpc>
            </a:pPr>
            <a:endParaRPr lang="he-IL" sz="800" b="0" i="0" dirty="0">
              <a:solidFill>
                <a:srgbClr val="000000"/>
              </a:solidFill>
              <a:effectLst/>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אלא </a:t>
            </a:r>
            <a:r>
              <a:rPr lang="he-IL" sz="1600" b="0" i="0" dirty="0" err="1">
                <a:solidFill>
                  <a:srgbClr val="000000"/>
                </a:solidFill>
                <a:effectLst/>
                <a:latin typeface="Arial" panose="020B0604020202020204" pitchFamily="34" charset="0"/>
              </a:rPr>
              <a:t>כדר''ש</a:t>
            </a:r>
            <a:r>
              <a:rPr lang="he-IL" sz="1600" b="0" i="0" dirty="0">
                <a:solidFill>
                  <a:srgbClr val="000000"/>
                </a:solidFill>
                <a:effectLst/>
                <a:latin typeface="Arial" panose="020B0604020202020204" pitchFamily="34" charset="0"/>
              </a:rPr>
              <a:t> בן פזי </a:t>
            </a:r>
            <a:r>
              <a:rPr lang="he-IL" sz="1600" b="0" i="0" dirty="0" err="1">
                <a:solidFill>
                  <a:srgbClr val="000000"/>
                </a:solidFill>
                <a:effectLst/>
                <a:latin typeface="Arial" panose="020B0604020202020204" pitchFamily="34" charset="0"/>
              </a:rPr>
              <a:t>דאמר</a:t>
            </a:r>
            <a:r>
              <a:rPr lang="he-IL" sz="1600" b="0" i="0" dirty="0">
                <a:solidFill>
                  <a:srgbClr val="000000"/>
                </a:solidFill>
                <a:effectLst/>
                <a:latin typeface="Arial" panose="020B0604020202020204" pitchFamily="34" charset="0"/>
              </a:rPr>
              <a:t> ר' שמעון בן פזי: </a:t>
            </a:r>
          </a:p>
          <a:p>
            <a:pPr>
              <a:lnSpc>
                <a:spcPct val="120000"/>
              </a:lnSpc>
            </a:pPr>
            <a:r>
              <a:rPr lang="he-IL" sz="1600" b="0" i="0" dirty="0">
                <a:solidFill>
                  <a:srgbClr val="000000"/>
                </a:solidFill>
                <a:effectLst/>
                <a:latin typeface="Arial" panose="020B0604020202020204" pitchFamily="34" charset="0"/>
              </a:rPr>
              <a:t>אוי לי מיוצרי ואוי לי מיצרי. </a:t>
            </a:r>
          </a:p>
          <a:p>
            <a:pPr>
              <a:lnSpc>
                <a:spcPct val="120000"/>
              </a:lnSpc>
            </a:pPr>
            <a:endParaRPr lang="he-IL" sz="800" b="0" i="0" dirty="0">
              <a:solidFill>
                <a:srgbClr val="000000"/>
              </a:solidFill>
              <a:effectLst/>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אי נמי כדר' ירמיה בן אלעזר </a:t>
            </a:r>
            <a:r>
              <a:rPr lang="he-IL" sz="1600" b="0" i="0" dirty="0" err="1">
                <a:solidFill>
                  <a:srgbClr val="000000"/>
                </a:solidFill>
                <a:effectLst/>
                <a:latin typeface="Arial" panose="020B0604020202020204" pitchFamily="34" charset="0"/>
              </a:rPr>
              <a:t>דאמר</a:t>
            </a:r>
            <a:r>
              <a:rPr lang="he-IL" sz="1600" b="0" i="0" dirty="0">
                <a:solidFill>
                  <a:srgbClr val="000000"/>
                </a:solidFill>
                <a:effectLst/>
                <a:latin typeface="Arial" panose="020B0604020202020204" pitchFamily="34" charset="0"/>
              </a:rPr>
              <a:t> ר' ירמיה בן אלעזר: </a:t>
            </a:r>
          </a:p>
          <a:p>
            <a:pPr>
              <a:lnSpc>
                <a:spcPct val="120000"/>
              </a:lnSpc>
            </a:pPr>
            <a:r>
              <a:rPr lang="he-IL" sz="1600" b="0" i="0" dirty="0">
                <a:solidFill>
                  <a:srgbClr val="000000"/>
                </a:solidFill>
                <a:effectLst/>
                <a:latin typeface="Arial" panose="020B0604020202020204" pitchFamily="34" charset="0"/>
              </a:rPr>
              <a:t>דו </a:t>
            </a:r>
            <a:r>
              <a:rPr lang="he-IL" sz="1600" b="0" i="0" dirty="0" err="1">
                <a:solidFill>
                  <a:srgbClr val="000000"/>
                </a:solidFill>
                <a:effectLst/>
                <a:latin typeface="Arial" panose="020B0604020202020204" pitchFamily="34" charset="0"/>
              </a:rPr>
              <a:t>פרצופין</a:t>
            </a:r>
            <a:r>
              <a:rPr lang="he-IL" sz="1600" b="0" i="0" dirty="0">
                <a:solidFill>
                  <a:srgbClr val="000000"/>
                </a:solidFill>
                <a:effectLst/>
                <a:latin typeface="Arial" panose="020B0604020202020204" pitchFamily="34" charset="0"/>
              </a:rPr>
              <a:t> ברא </a:t>
            </a:r>
            <a:r>
              <a:rPr lang="he-IL" sz="1600" b="0" i="0" dirty="0" err="1">
                <a:solidFill>
                  <a:srgbClr val="000000"/>
                </a:solidFill>
                <a:effectLst/>
                <a:latin typeface="Arial" panose="020B0604020202020204" pitchFamily="34" charset="0"/>
              </a:rPr>
              <a:t>הקב''ה</a:t>
            </a:r>
            <a:r>
              <a:rPr lang="he-IL" sz="1600" b="0" i="0" dirty="0">
                <a:solidFill>
                  <a:srgbClr val="000000"/>
                </a:solidFill>
                <a:effectLst/>
                <a:latin typeface="Arial" panose="020B0604020202020204" pitchFamily="34" charset="0"/>
              </a:rPr>
              <a:t> באדם הראשון, שנאמר "</a:t>
            </a:r>
            <a:r>
              <a:rPr lang="he-IL" sz="1600" b="0" i="0" dirty="0">
                <a:solidFill>
                  <a:srgbClr val="002060"/>
                </a:solidFill>
                <a:effectLst/>
                <a:latin typeface="Arial" panose="020B0604020202020204" pitchFamily="34" charset="0"/>
              </a:rPr>
              <a:t>אָחוֹר וָקֶדֶם </a:t>
            </a:r>
            <a:r>
              <a:rPr lang="he-IL" sz="1600" b="0" i="0" dirty="0" err="1">
                <a:solidFill>
                  <a:srgbClr val="002060"/>
                </a:solidFill>
                <a:effectLst/>
                <a:latin typeface="Arial" panose="020B0604020202020204" pitchFamily="34" charset="0"/>
              </a:rPr>
              <a:t>צַרְתָּנִי</a:t>
            </a:r>
            <a:r>
              <a:rPr lang="he-IL" sz="1600" dirty="0">
                <a:solidFill>
                  <a:srgbClr val="000000"/>
                </a:solidFill>
                <a:latin typeface="Arial" panose="020B0604020202020204" pitchFamily="34" charset="0"/>
              </a:rPr>
              <a:t>".</a:t>
            </a:r>
            <a:endParaRPr lang="he-IL" sz="1600" dirty="0">
              <a:solidFill>
                <a:srgbClr val="F79646">
                  <a:lumMod val="50000"/>
                </a:srgbClr>
              </a:solidFill>
            </a:endParaRPr>
          </a:p>
        </p:txBody>
      </p:sp>
      <p:sp>
        <p:nvSpPr>
          <p:cNvPr id="10" name="הסבר מלבני מעוגל 6">
            <a:extLst>
              <a:ext uri="{FF2B5EF4-FFF2-40B4-BE49-F238E27FC236}">
                <a16:creationId xmlns:a16="http://schemas.microsoft.com/office/drawing/2014/main" id="{CABD3C36-D548-C333-71D1-C439D521B9CB}"/>
              </a:ext>
            </a:extLst>
          </p:cNvPr>
          <p:cNvSpPr/>
          <p:nvPr/>
        </p:nvSpPr>
        <p:spPr>
          <a:xfrm>
            <a:off x="2915816" y="260648"/>
            <a:ext cx="5497775" cy="1008112"/>
          </a:xfrm>
          <a:prstGeom prst="wedgeRoundRectCallout">
            <a:avLst>
              <a:gd name="adj1" fmla="val 53201"/>
              <a:gd name="adj2" fmla="val -46567"/>
              <a:gd name="adj3" fmla="val 16667"/>
            </a:avLst>
          </a:prstGeom>
          <a:noFill/>
          <a:ln w="190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nSpc>
                <a:spcPct val="120000"/>
              </a:lnSpc>
            </a:pPr>
            <a:r>
              <a:rPr lang="he-IL" sz="1600" dirty="0">
                <a:solidFill>
                  <a:srgbClr val="000000"/>
                </a:solidFill>
                <a:latin typeface="Arial" panose="020B0604020202020204" pitchFamily="34" charset="0"/>
              </a:rPr>
              <a:t>ס ע"ב:</a:t>
            </a:r>
          </a:p>
          <a:p>
            <a:pPr>
              <a:lnSpc>
                <a:spcPct val="120000"/>
              </a:lnSpc>
            </a:pPr>
            <a:r>
              <a:rPr lang="he-IL" sz="1600" b="0" i="0" dirty="0">
                <a:solidFill>
                  <a:srgbClr val="000000"/>
                </a:solidFill>
                <a:effectLst/>
                <a:latin typeface="Arial" panose="020B0604020202020204" pitchFamily="34" charset="0"/>
              </a:rPr>
              <a:t>אמר רב </a:t>
            </a:r>
            <a:r>
              <a:rPr lang="he-IL" sz="1600" b="0" i="0" dirty="0" err="1">
                <a:solidFill>
                  <a:srgbClr val="000000"/>
                </a:solidFill>
                <a:effectLst/>
                <a:latin typeface="Arial" panose="020B0604020202020204" pitchFamily="34" charset="0"/>
              </a:rPr>
              <a:t>הונא</a:t>
            </a:r>
            <a:r>
              <a:rPr lang="he-IL" sz="1600" b="0" i="0" dirty="0">
                <a:solidFill>
                  <a:srgbClr val="000000"/>
                </a:solidFill>
                <a:effectLst/>
                <a:latin typeface="Arial" panose="020B0604020202020204" pitchFamily="34" charset="0"/>
              </a:rPr>
              <a:t> אמר רב משום רבי מאיר, וכן תנא משמיה דר' עקיבא: </a:t>
            </a:r>
          </a:p>
          <a:p>
            <a:pPr>
              <a:lnSpc>
                <a:spcPct val="120000"/>
              </a:lnSpc>
            </a:pPr>
            <a:r>
              <a:rPr lang="he-IL" sz="1600" dirty="0">
                <a:solidFill>
                  <a:srgbClr val="F79646">
                    <a:lumMod val="50000"/>
                  </a:srgbClr>
                </a:solidFill>
              </a:rPr>
              <a:t>לעולם יהא אדם רגיל לומר: כל </a:t>
            </a:r>
            <a:r>
              <a:rPr lang="he-IL" sz="1600" dirty="0" err="1">
                <a:solidFill>
                  <a:srgbClr val="F79646">
                    <a:lumMod val="50000"/>
                  </a:srgbClr>
                </a:solidFill>
              </a:rPr>
              <a:t>דעביד</a:t>
            </a:r>
            <a:r>
              <a:rPr lang="he-IL" sz="1600" dirty="0">
                <a:solidFill>
                  <a:srgbClr val="F79646">
                    <a:lumMod val="50000"/>
                  </a:srgbClr>
                </a:solidFill>
              </a:rPr>
              <a:t> רחמנא </a:t>
            </a:r>
            <a:r>
              <a:rPr lang="he-IL" sz="1600" dirty="0" err="1">
                <a:solidFill>
                  <a:srgbClr val="F79646">
                    <a:lumMod val="50000"/>
                  </a:srgbClr>
                </a:solidFill>
              </a:rPr>
              <a:t>לטב</a:t>
            </a:r>
            <a:r>
              <a:rPr lang="he-IL" sz="1600" dirty="0">
                <a:solidFill>
                  <a:srgbClr val="F79646">
                    <a:lumMod val="50000"/>
                  </a:srgbClr>
                </a:solidFill>
              </a:rPr>
              <a:t> עביד.</a:t>
            </a:r>
          </a:p>
        </p:txBody>
      </p:sp>
      <p:sp>
        <p:nvSpPr>
          <p:cNvPr id="3" name="תיבת טקסט 2">
            <a:extLst>
              <a:ext uri="{FF2B5EF4-FFF2-40B4-BE49-F238E27FC236}">
                <a16:creationId xmlns:a16="http://schemas.microsoft.com/office/drawing/2014/main" id="{7C9CA7DE-0584-0294-FCD4-8FC35BB4F870}"/>
              </a:ext>
            </a:extLst>
          </p:cNvPr>
          <p:cNvSpPr txBox="1"/>
          <p:nvPr/>
        </p:nvSpPr>
        <p:spPr>
          <a:xfrm>
            <a:off x="8388424" y="3654816"/>
            <a:ext cx="288032" cy="2185214"/>
          </a:xfrm>
          <a:prstGeom prst="rect">
            <a:avLst/>
          </a:prstGeom>
          <a:noFill/>
        </p:spPr>
        <p:txBody>
          <a:bodyPr wrap="square" rtlCol="1">
            <a:spAutoFit/>
          </a:bodyPr>
          <a:lstStyle/>
          <a:p>
            <a:r>
              <a:rPr lang="he-IL" sz="1100" dirty="0"/>
              <a:t>①</a:t>
            </a:r>
          </a:p>
          <a:p>
            <a:endParaRPr lang="he-IL" sz="1100" dirty="0"/>
          </a:p>
          <a:p>
            <a:endParaRPr lang="he-IL" sz="1100" dirty="0"/>
          </a:p>
          <a:p>
            <a:endParaRPr lang="he-IL" sz="3300" dirty="0"/>
          </a:p>
          <a:p>
            <a:endParaRPr lang="he-IL" sz="1100" dirty="0"/>
          </a:p>
          <a:p>
            <a:r>
              <a:rPr lang="he-IL" sz="1100" dirty="0"/>
              <a:t>②</a:t>
            </a:r>
          </a:p>
          <a:p>
            <a:endParaRPr lang="he-IL" sz="500" dirty="0"/>
          </a:p>
          <a:p>
            <a:endParaRPr lang="he-IL" sz="3200" dirty="0"/>
          </a:p>
          <a:p>
            <a:r>
              <a:rPr lang="he-IL" sz="1100" dirty="0"/>
              <a:t>③</a:t>
            </a:r>
          </a:p>
        </p:txBody>
      </p:sp>
      <p:sp>
        <p:nvSpPr>
          <p:cNvPr id="4" name="תיבת טקסט 3">
            <a:extLst>
              <a:ext uri="{FF2B5EF4-FFF2-40B4-BE49-F238E27FC236}">
                <a16:creationId xmlns:a16="http://schemas.microsoft.com/office/drawing/2014/main" id="{DA43047A-19EF-F6F1-D115-7BB2FD2AA2C5}"/>
              </a:ext>
            </a:extLst>
          </p:cNvPr>
          <p:cNvSpPr txBox="1"/>
          <p:nvPr/>
        </p:nvSpPr>
        <p:spPr>
          <a:xfrm>
            <a:off x="8443654" y="1530365"/>
            <a:ext cx="360040" cy="2077492"/>
          </a:xfrm>
          <a:prstGeom prst="rect">
            <a:avLst/>
          </a:prstGeom>
          <a:noFill/>
        </p:spPr>
        <p:txBody>
          <a:bodyPr wrap="square" rtlCol="1">
            <a:spAutoFit/>
          </a:bodyPr>
          <a:lstStyle/>
          <a:p>
            <a:r>
              <a:rPr lang="he-IL" sz="1600" dirty="0"/>
              <a:t>●</a:t>
            </a:r>
          </a:p>
          <a:p>
            <a:endParaRPr lang="he-IL" sz="1600" dirty="0"/>
          </a:p>
          <a:p>
            <a:endParaRPr lang="he-IL" sz="1600" dirty="0"/>
          </a:p>
          <a:p>
            <a:endParaRPr lang="he-IL" sz="2800" dirty="0"/>
          </a:p>
          <a:p>
            <a:endParaRPr lang="he-IL" sz="2100" dirty="0"/>
          </a:p>
          <a:p>
            <a:r>
              <a:rPr lang="he-IL" sz="1600" dirty="0"/>
              <a:t>●</a:t>
            </a:r>
          </a:p>
          <a:p>
            <a:endParaRPr lang="he-IL" sz="1600" dirty="0"/>
          </a:p>
        </p:txBody>
      </p:sp>
      <p:sp>
        <p:nvSpPr>
          <p:cNvPr id="6" name="הסבר מלבני מעוגל 6">
            <a:extLst>
              <a:ext uri="{FF2B5EF4-FFF2-40B4-BE49-F238E27FC236}">
                <a16:creationId xmlns:a16="http://schemas.microsoft.com/office/drawing/2014/main" id="{3D2793FB-CF8C-4DE6-3DD1-7967C285955C}"/>
              </a:ext>
            </a:extLst>
          </p:cNvPr>
          <p:cNvSpPr/>
          <p:nvPr/>
        </p:nvSpPr>
        <p:spPr>
          <a:xfrm>
            <a:off x="395536" y="4821560"/>
            <a:ext cx="3888432" cy="670505"/>
          </a:xfrm>
          <a:prstGeom prst="wedgeRoundRectCallout">
            <a:avLst>
              <a:gd name="adj1" fmla="val 55390"/>
              <a:gd name="adj2" fmla="val -51310"/>
              <a:gd name="adj3" fmla="val 16667"/>
            </a:avLst>
          </a:prstGeom>
          <a:noFill/>
          <a:ln w="190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nSpc>
                <a:spcPct val="120000"/>
              </a:lnSpc>
            </a:pPr>
            <a:r>
              <a:rPr lang="he-IL" sz="1200" dirty="0">
                <a:solidFill>
                  <a:srgbClr val="000000"/>
                </a:solidFill>
                <a:latin typeface="Arial" panose="020B0604020202020204" pitchFamily="34" charset="0"/>
              </a:rPr>
              <a:t>בראשית ב/ז: </a:t>
            </a:r>
            <a:r>
              <a:rPr lang="he-IL" sz="1200" b="1" dirty="0">
                <a:solidFill>
                  <a:srgbClr val="002060"/>
                </a:solidFill>
                <a:latin typeface="Arial" panose="020B0604020202020204" pitchFamily="34" charset="0"/>
              </a:rPr>
              <a:t>וַיִּיצֶר</a:t>
            </a:r>
            <a:r>
              <a:rPr lang="he-IL" sz="1200" dirty="0">
                <a:solidFill>
                  <a:srgbClr val="002060"/>
                </a:solidFill>
                <a:latin typeface="Arial" panose="020B0604020202020204" pitchFamily="34" charset="0"/>
              </a:rPr>
              <a:t> יְהוָה </a:t>
            </a:r>
            <a:r>
              <a:rPr lang="he-IL" sz="1200" dirty="0" err="1">
                <a:solidFill>
                  <a:srgbClr val="002060"/>
                </a:solidFill>
                <a:latin typeface="Arial" panose="020B0604020202020204" pitchFamily="34" charset="0"/>
              </a:rPr>
              <a:t>אֱלֹהִים</a:t>
            </a:r>
            <a:r>
              <a:rPr lang="he-IL" sz="1200" dirty="0">
                <a:solidFill>
                  <a:srgbClr val="002060"/>
                </a:solidFill>
                <a:latin typeface="Arial" panose="020B0604020202020204" pitchFamily="34" charset="0"/>
              </a:rPr>
              <a:t> אֶת-הָאָדָם עָפָר מִן-הָאֲדָמָה...</a:t>
            </a:r>
          </a:p>
          <a:p>
            <a:pPr>
              <a:lnSpc>
                <a:spcPct val="120000"/>
              </a:lnSpc>
            </a:pPr>
            <a:r>
              <a:rPr lang="he-IL" sz="1200" dirty="0">
                <a:solidFill>
                  <a:srgbClr val="000000"/>
                </a:solidFill>
                <a:latin typeface="Arial" panose="020B0604020202020204" pitchFamily="34" charset="0"/>
              </a:rPr>
              <a:t>בראשית ב/</a:t>
            </a:r>
            <a:r>
              <a:rPr lang="he-IL" sz="1200" dirty="0" err="1">
                <a:solidFill>
                  <a:srgbClr val="000000"/>
                </a:solidFill>
                <a:latin typeface="Arial" panose="020B0604020202020204" pitchFamily="34" charset="0"/>
              </a:rPr>
              <a:t>יט</a:t>
            </a:r>
            <a:r>
              <a:rPr lang="he-IL" sz="1200" dirty="0">
                <a:solidFill>
                  <a:srgbClr val="000000"/>
                </a:solidFill>
                <a:latin typeface="Arial" panose="020B0604020202020204" pitchFamily="34" charset="0"/>
              </a:rPr>
              <a:t>:  </a:t>
            </a:r>
            <a:r>
              <a:rPr lang="he-IL" sz="1200" b="1" dirty="0">
                <a:solidFill>
                  <a:srgbClr val="002060"/>
                </a:solidFill>
                <a:latin typeface="Arial" panose="020B0604020202020204" pitchFamily="34" charset="0"/>
              </a:rPr>
              <a:t>וַיִּצֶר</a:t>
            </a:r>
            <a:r>
              <a:rPr lang="he-IL" sz="1200" dirty="0">
                <a:solidFill>
                  <a:srgbClr val="002060"/>
                </a:solidFill>
                <a:latin typeface="Arial" panose="020B0604020202020204" pitchFamily="34" charset="0"/>
              </a:rPr>
              <a:t> יְהוָה </a:t>
            </a:r>
            <a:r>
              <a:rPr lang="he-IL" sz="1200" dirty="0" err="1">
                <a:solidFill>
                  <a:srgbClr val="002060"/>
                </a:solidFill>
                <a:latin typeface="Arial" panose="020B0604020202020204" pitchFamily="34" charset="0"/>
              </a:rPr>
              <a:t>אֱלֹהִים</a:t>
            </a:r>
            <a:r>
              <a:rPr lang="he-IL" sz="1200" dirty="0">
                <a:solidFill>
                  <a:srgbClr val="002060"/>
                </a:solidFill>
                <a:latin typeface="Arial" panose="020B0604020202020204" pitchFamily="34" charset="0"/>
              </a:rPr>
              <a:t> מִן-הָאֲדָמָה כָּל-חַיַּת הַשָּׂדֶה...</a:t>
            </a:r>
            <a:endParaRPr lang="he-IL" sz="1200" dirty="0">
              <a:solidFill>
                <a:srgbClr val="002060"/>
              </a:solidFill>
            </a:endParaRPr>
          </a:p>
        </p:txBody>
      </p:sp>
      <p:sp>
        <p:nvSpPr>
          <p:cNvPr id="8" name="הסבר מלבני מעוגל 6">
            <a:extLst>
              <a:ext uri="{FF2B5EF4-FFF2-40B4-BE49-F238E27FC236}">
                <a16:creationId xmlns:a16="http://schemas.microsoft.com/office/drawing/2014/main" id="{FABC924F-C9D8-7EA7-C5A8-7373F482DA26}"/>
              </a:ext>
            </a:extLst>
          </p:cNvPr>
          <p:cNvSpPr/>
          <p:nvPr/>
        </p:nvSpPr>
        <p:spPr>
          <a:xfrm>
            <a:off x="395536" y="3021715"/>
            <a:ext cx="3238181" cy="911341"/>
          </a:xfrm>
          <a:prstGeom prst="wedgeRoundRectCallout">
            <a:avLst>
              <a:gd name="adj1" fmla="val 68873"/>
              <a:gd name="adj2" fmla="val -28157"/>
              <a:gd name="adj3" fmla="val 16667"/>
            </a:avLst>
          </a:prstGeom>
          <a:noFill/>
          <a:ln w="190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nSpc>
                <a:spcPct val="120000"/>
              </a:lnSpc>
            </a:pPr>
            <a:r>
              <a:rPr lang="he-IL" sz="1200" dirty="0">
                <a:solidFill>
                  <a:srgbClr val="000000"/>
                </a:solidFill>
                <a:latin typeface="Arial" panose="020B0604020202020204" pitchFamily="34" charset="0"/>
              </a:rPr>
              <a:t>משנה נד ע"א:</a:t>
            </a:r>
          </a:p>
          <a:p>
            <a:pPr>
              <a:lnSpc>
                <a:spcPct val="120000"/>
              </a:lnSpc>
            </a:pPr>
            <a:r>
              <a:rPr lang="he-IL" sz="1200" dirty="0">
                <a:solidFill>
                  <a:srgbClr val="F79646">
                    <a:lumMod val="50000"/>
                  </a:srgbClr>
                </a:solidFill>
              </a:rPr>
              <a:t>חייב אדם לברך על הרעה כשם שמברך על הטובה, </a:t>
            </a:r>
          </a:p>
          <a:p>
            <a:pPr>
              <a:lnSpc>
                <a:spcPct val="120000"/>
              </a:lnSpc>
            </a:pPr>
            <a:r>
              <a:rPr lang="he-IL" sz="1200" dirty="0">
                <a:solidFill>
                  <a:srgbClr val="F79646">
                    <a:lumMod val="50000"/>
                  </a:srgbClr>
                </a:solidFill>
              </a:rPr>
              <a:t>שנאמר: "וְאָהַבְתָּ אֵת ה' </a:t>
            </a:r>
            <a:r>
              <a:rPr lang="he-IL" sz="1200" dirty="0" err="1">
                <a:solidFill>
                  <a:srgbClr val="F79646">
                    <a:lumMod val="50000"/>
                  </a:srgbClr>
                </a:solidFill>
              </a:rPr>
              <a:t>אֱלֹהֶיך</a:t>
            </a:r>
            <a:r>
              <a:rPr lang="he-IL" sz="1200" dirty="0">
                <a:solidFill>
                  <a:srgbClr val="F79646">
                    <a:lumMod val="50000"/>
                  </a:srgbClr>
                </a:solidFill>
              </a:rPr>
              <a:t>ָ </a:t>
            </a:r>
            <a:r>
              <a:rPr lang="he-IL" sz="1200" dirty="0" err="1">
                <a:solidFill>
                  <a:srgbClr val="F79646">
                    <a:lumMod val="50000"/>
                  </a:srgbClr>
                </a:solidFill>
              </a:rPr>
              <a:t>בְּכׇל</a:t>
            </a:r>
            <a:r>
              <a:rPr lang="he-IL" sz="1200" dirty="0">
                <a:solidFill>
                  <a:srgbClr val="F79646">
                    <a:lumMod val="50000"/>
                  </a:srgbClr>
                </a:solidFill>
              </a:rPr>
              <a:t> לְבָבְךָ" וגו' –</a:t>
            </a:r>
          </a:p>
          <a:p>
            <a:pPr>
              <a:lnSpc>
                <a:spcPct val="120000"/>
              </a:lnSpc>
            </a:pPr>
            <a:r>
              <a:rPr lang="he-IL" sz="1200" dirty="0">
                <a:solidFill>
                  <a:srgbClr val="F79646">
                    <a:lumMod val="50000"/>
                  </a:srgbClr>
                </a:solidFill>
              </a:rPr>
              <a:t>'</a:t>
            </a:r>
            <a:r>
              <a:rPr lang="he-IL" sz="1200" dirty="0" err="1">
                <a:solidFill>
                  <a:srgbClr val="F79646">
                    <a:lumMod val="50000"/>
                  </a:srgbClr>
                </a:solidFill>
              </a:rPr>
              <a:t>בְּכׇל</a:t>
            </a:r>
            <a:r>
              <a:rPr lang="he-IL" sz="1200" dirty="0">
                <a:solidFill>
                  <a:srgbClr val="F79646">
                    <a:lumMod val="50000"/>
                  </a:srgbClr>
                </a:solidFill>
              </a:rPr>
              <a:t> לְבָבְךָ' - בשני יצריך ביצר טוב וביצר הרע...</a:t>
            </a:r>
          </a:p>
        </p:txBody>
      </p:sp>
    </p:spTree>
    <p:extLst>
      <p:ext uri="{BB962C8B-B14F-4D97-AF65-F5344CB8AC3E}">
        <p14:creationId xmlns:p14="http://schemas.microsoft.com/office/powerpoint/2010/main" val="18315137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E7EB93-B8AB-7DBA-6AFF-DAE28FEEC63E}"/>
            </a:ext>
          </a:extLst>
        </p:cNvPr>
        <p:cNvGrpSpPr/>
        <p:nvPr/>
      </p:nvGrpSpPr>
      <p:grpSpPr>
        <a:xfrm>
          <a:off x="0" y="0"/>
          <a:ext cx="0" cy="0"/>
          <a:chOff x="0" y="0"/>
          <a:chExt cx="0" cy="0"/>
        </a:xfrm>
      </p:grpSpPr>
      <p:pic>
        <p:nvPicPr>
          <p:cNvPr id="2" name="תמונה 1">
            <a:extLst>
              <a:ext uri="{FF2B5EF4-FFF2-40B4-BE49-F238E27FC236}">
                <a16:creationId xmlns:a16="http://schemas.microsoft.com/office/drawing/2014/main" id="{48068E3C-A4B7-D047-66F0-F42F086CCDB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6021288"/>
            <a:ext cx="3114799" cy="670505"/>
          </a:xfrm>
          <a:prstGeom prst="rect">
            <a:avLst/>
          </a:prstGeom>
        </p:spPr>
      </p:pic>
      <p:sp>
        <p:nvSpPr>
          <p:cNvPr id="5" name="TextBox 4">
            <a:extLst>
              <a:ext uri="{FF2B5EF4-FFF2-40B4-BE49-F238E27FC236}">
                <a16:creationId xmlns:a16="http://schemas.microsoft.com/office/drawing/2014/main" id="{047ABA16-FD49-29FF-1192-DD6123E3216C}"/>
              </a:ext>
            </a:extLst>
          </p:cNvPr>
          <p:cNvSpPr txBox="1"/>
          <p:nvPr/>
        </p:nvSpPr>
        <p:spPr>
          <a:xfrm>
            <a:off x="-145088" y="35330"/>
            <a:ext cx="1548736" cy="338554"/>
          </a:xfrm>
          <a:prstGeom prst="rect">
            <a:avLst/>
          </a:prstGeom>
          <a:noFill/>
        </p:spPr>
        <p:txBody>
          <a:bodyPr wrap="square" rtlCol="1">
            <a:spAutoFit/>
          </a:bodyPr>
          <a:lstStyle/>
          <a:p>
            <a:r>
              <a:rPr lang="he-IL" sz="1600" b="1" dirty="0">
                <a:solidFill>
                  <a:schemeClr val="bg1">
                    <a:lumMod val="50000"/>
                  </a:schemeClr>
                </a:solidFill>
              </a:rPr>
              <a:t>דף </a:t>
            </a:r>
            <a:r>
              <a:rPr lang="he-IL" sz="1600" b="1" dirty="0" err="1">
                <a:solidFill>
                  <a:schemeClr val="bg1">
                    <a:lumMod val="50000"/>
                  </a:schemeClr>
                </a:solidFill>
              </a:rPr>
              <a:t>סא</a:t>
            </a:r>
            <a:r>
              <a:rPr lang="he-IL" sz="1600" b="1" dirty="0">
                <a:solidFill>
                  <a:schemeClr val="bg1">
                    <a:lumMod val="50000"/>
                  </a:schemeClr>
                </a:solidFill>
              </a:rPr>
              <a:t> עמוד א</a:t>
            </a:r>
          </a:p>
        </p:txBody>
      </p:sp>
      <p:sp>
        <p:nvSpPr>
          <p:cNvPr id="7" name="TextBox 3">
            <a:extLst>
              <a:ext uri="{FF2B5EF4-FFF2-40B4-BE49-F238E27FC236}">
                <a16:creationId xmlns:a16="http://schemas.microsoft.com/office/drawing/2014/main" id="{C99261A1-8455-F9EA-9A26-A4B0C9BEB192}"/>
              </a:ext>
            </a:extLst>
          </p:cNvPr>
          <p:cNvSpPr txBox="1"/>
          <p:nvPr/>
        </p:nvSpPr>
        <p:spPr>
          <a:xfrm>
            <a:off x="120789" y="116632"/>
            <a:ext cx="8568952" cy="6473054"/>
          </a:xfrm>
          <a:prstGeom prst="rect">
            <a:avLst/>
          </a:prstGeom>
          <a:noFill/>
        </p:spPr>
        <p:txBody>
          <a:bodyPr wrap="square" rtlCol="1">
            <a:spAutoFit/>
          </a:bodyPr>
          <a:lstStyle/>
          <a:p>
            <a:pPr>
              <a:lnSpc>
                <a:spcPct val="120000"/>
              </a:lnSpc>
            </a:pPr>
            <a:r>
              <a:rPr lang="he-IL" sz="1600" b="0" i="0" dirty="0">
                <a:solidFill>
                  <a:srgbClr val="000000"/>
                </a:solidFill>
                <a:effectLst/>
                <a:latin typeface="Arial" panose="020B0604020202020204" pitchFamily="34" charset="0"/>
              </a:rPr>
              <a:t>"</a:t>
            </a:r>
            <a:r>
              <a:rPr lang="he-IL" sz="1600" b="0" i="0" dirty="0" err="1">
                <a:solidFill>
                  <a:srgbClr val="002060"/>
                </a:solidFill>
                <a:effectLst/>
                <a:latin typeface="Arial" panose="020B0604020202020204" pitchFamily="34" charset="0"/>
              </a:rPr>
              <a:t>וַיִּבֶן</a:t>
            </a:r>
            <a:r>
              <a:rPr lang="he-IL" sz="1600" b="0" i="0" dirty="0">
                <a:solidFill>
                  <a:srgbClr val="002060"/>
                </a:solidFill>
                <a:effectLst/>
                <a:latin typeface="Arial" panose="020B0604020202020204" pitchFamily="34" charset="0"/>
              </a:rPr>
              <a:t> ה' </a:t>
            </a:r>
            <a:r>
              <a:rPr lang="he-IL" sz="1600" b="0" i="0" dirty="0" err="1">
                <a:solidFill>
                  <a:srgbClr val="002060"/>
                </a:solidFill>
                <a:effectLst/>
                <a:latin typeface="Arial" panose="020B0604020202020204" pitchFamily="34" charset="0"/>
              </a:rPr>
              <a:t>אֱלֹהִים</a:t>
            </a:r>
            <a:r>
              <a:rPr lang="he-IL" sz="1600" b="0" i="0" dirty="0">
                <a:solidFill>
                  <a:srgbClr val="002060"/>
                </a:solidFill>
                <a:effectLst/>
                <a:latin typeface="Arial" panose="020B0604020202020204" pitchFamily="34" charset="0"/>
              </a:rPr>
              <a:t> אֶת הַצֵּלָע</a:t>
            </a:r>
            <a:r>
              <a:rPr lang="he-IL" sz="1600" b="0" i="0" dirty="0">
                <a:solidFill>
                  <a:srgbClr val="000000"/>
                </a:solidFill>
                <a:effectLst/>
                <a:latin typeface="Arial" panose="020B0604020202020204" pitchFamily="34" charset="0"/>
              </a:rPr>
              <a:t>" -</a:t>
            </a:r>
          </a:p>
          <a:p>
            <a:pPr>
              <a:lnSpc>
                <a:spcPct val="120000"/>
              </a:lnSpc>
            </a:pPr>
            <a:r>
              <a:rPr lang="he-IL" sz="1600" b="0" i="0" dirty="0">
                <a:solidFill>
                  <a:srgbClr val="000000"/>
                </a:solidFill>
                <a:effectLst/>
                <a:latin typeface="Arial" panose="020B0604020202020204" pitchFamily="34" charset="0"/>
              </a:rPr>
              <a:t>רב ושמואל - חד אמר: פרצוף, וחד אמר: זנב.</a:t>
            </a:r>
          </a:p>
          <a:p>
            <a:pPr>
              <a:lnSpc>
                <a:spcPct val="120000"/>
              </a:lnSpc>
            </a:pPr>
            <a:endParaRPr lang="he-IL" b="0" i="0" dirty="0">
              <a:solidFill>
                <a:srgbClr val="000000"/>
              </a:solidFill>
              <a:effectLst/>
              <a:latin typeface="Arial" panose="020B0604020202020204" pitchFamily="34" charset="0"/>
            </a:endParaRPr>
          </a:p>
          <a:p>
            <a:pPr>
              <a:lnSpc>
                <a:spcPct val="120000"/>
              </a:lnSpc>
            </a:pPr>
            <a:r>
              <a:rPr lang="he-IL" sz="1600" b="0" i="0" dirty="0" err="1">
                <a:solidFill>
                  <a:srgbClr val="000000"/>
                </a:solidFill>
                <a:effectLst/>
                <a:latin typeface="Arial" panose="020B0604020202020204" pitchFamily="34" charset="0"/>
              </a:rPr>
              <a:t>בשלמא</a:t>
            </a:r>
            <a:r>
              <a:rPr lang="he-IL" sz="1600" b="0" i="0" dirty="0">
                <a:solidFill>
                  <a:srgbClr val="000000"/>
                </a:solidFill>
                <a:effectLst/>
                <a:latin typeface="Arial" panose="020B0604020202020204" pitchFamily="34" charset="0"/>
              </a:rPr>
              <a:t> למאן </a:t>
            </a:r>
            <a:r>
              <a:rPr lang="he-IL" sz="1600" b="0" i="0" dirty="0" err="1">
                <a:solidFill>
                  <a:srgbClr val="000000"/>
                </a:solidFill>
                <a:effectLst/>
                <a:latin typeface="Arial" panose="020B0604020202020204" pitchFamily="34" charset="0"/>
              </a:rPr>
              <a:t>דאמר</a:t>
            </a:r>
            <a:r>
              <a:rPr lang="he-IL" sz="1600" b="0" i="0" dirty="0">
                <a:solidFill>
                  <a:srgbClr val="000000"/>
                </a:solidFill>
                <a:effectLst/>
                <a:latin typeface="Arial" panose="020B0604020202020204" pitchFamily="34" charset="0"/>
              </a:rPr>
              <a:t> פרצוף - היינו </a:t>
            </a:r>
            <a:r>
              <a:rPr lang="he-IL" sz="1600" b="0" i="0" dirty="0" err="1">
                <a:solidFill>
                  <a:srgbClr val="000000"/>
                </a:solidFill>
                <a:effectLst/>
                <a:latin typeface="Arial" panose="020B0604020202020204" pitchFamily="34" charset="0"/>
              </a:rPr>
              <a:t>דכתיב</a:t>
            </a:r>
            <a:r>
              <a:rPr lang="he-IL" sz="1600" b="0" i="0" dirty="0">
                <a:solidFill>
                  <a:srgbClr val="000000"/>
                </a:solidFill>
                <a:effectLst/>
                <a:latin typeface="Arial" panose="020B0604020202020204" pitchFamily="34" charset="0"/>
              </a:rPr>
              <a:t> "</a:t>
            </a:r>
            <a:r>
              <a:rPr lang="he-IL" sz="1600" b="0" i="0" dirty="0">
                <a:solidFill>
                  <a:srgbClr val="002060"/>
                </a:solidFill>
                <a:effectLst/>
                <a:latin typeface="Arial" panose="020B0604020202020204" pitchFamily="34" charset="0"/>
              </a:rPr>
              <a:t>אָחוֹר וָקֶדֶם </a:t>
            </a:r>
            <a:r>
              <a:rPr lang="he-IL" sz="1600" b="0" i="0" dirty="0" err="1">
                <a:solidFill>
                  <a:srgbClr val="002060"/>
                </a:solidFill>
                <a:effectLst/>
                <a:latin typeface="Arial" panose="020B0604020202020204" pitchFamily="34" charset="0"/>
              </a:rPr>
              <a:t>צַרְתָּנִי</a:t>
            </a:r>
            <a:r>
              <a:rPr lang="he-IL" sz="1600" dirty="0">
                <a:solidFill>
                  <a:srgbClr val="000000"/>
                </a:solidFill>
                <a:latin typeface="Arial" panose="020B0604020202020204" pitchFamily="34" charset="0"/>
              </a:rPr>
              <a:t>",</a:t>
            </a:r>
            <a:endParaRPr lang="he-IL" sz="1600" b="0" i="0" dirty="0">
              <a:solidFill>
                <a:srgbClr val="000000"/>
              </a:solidFill>
              <a:effectLst/>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אלא למאן </a:t>
            </a:r>
            <a:r>
              <a:rPr lang="he-IL" sz="1600" b="0" i="0" dirty="0" err="1">
                <a:solidFill>
                  <a:srgbClr val="000000"/>
                </a:solidFill>
                <a:effectLst/>
                <a:latin typeface="Arial" panose="020B0604020202020204" pitchFamily="34" charset="0"/>
              </a:rPr>
              <a:t>דאמר</a:t>
            </a:r>
            <a:r>
              <a:rPr lang="he-IL" sz="1600" b="0" i="0" dirty="0">
                <a:solidFill>
                  <a:srgbClr val="000000"/>
                </a:solidFill>
                <a:effectLst/>
                <a:latin typeface="Arial" panose="020B0604020202020204" pitchFamily="34" charset="0"/>
              </a:rPr>
              <a:t> זנב - מאי "</a:t>
            </a:r>
            <a:r>
              <a:rPr lang="he-IL" sz="1600" b="0" i="0" dirty="0">
                <a:solidFill>
                  <a:srgbClr val="002060"/>
                </a:solidFill>
                <a:effectLst/>
                <a:latin typeface="Arial" panose="020B0604020202020204" pitchFamily="34" charset="0"/>
              </a:rPr>
              <a:t>אָחוֹר וָקֶדֶם </a:t>
            </a:r>
            <a:r>
              <a:rPr lang="he-IL" sz="1600" b="0" i="0" dirty="0" err="1">
                <a:solidFill>
                  <a:srgbClr val="002060"/>
                </a:solidFill>
                <a:effectLst/>
                <a:latin typeface="Arial" panose="020B0604020202020204" pitchFamily="34" charset="0"/>
              </a:rPr>
              <a:t>צַרְתָּנִי</a:t>
            </a:r>
            <a:r>
              <a:rPr lang="he-IL" sz="1600" b="0" i="0" dirty="0">
                <a:solidFill>
                  <a:srgbClr val="000000"/>
                </a:solidFill>
                <a:effectLst/>
                <a:latin typeface="Arial" panose="020B0604020202020204" pitchFamily="34" charset="0"/>
              </a:rPr>
              <a:t>"? </a:t>
            </a:r>
          </a:p>
          <a:p>
            <a:pPr>
              <a:lnSpc>
                <a:spcPct val="120000"/>
              </a:lnSpc>
            </a:pPr>
            <a:endParaRPr lang="he-IL" sz="900" b="0" i="0" dirty="0">
              <a:solidFill>
                <a:srgbClr val="000000"/>
              </a:solidFill>
              <a:effectLst/>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כדרבי אמי </a:t>
            </a:r>
            <a:r>
              <a:rPr lang="he-IL" sz="1600" b="0" i="0" dirty="0" err="1">
                <a:solidFill>
                  <a:srgbClr val="000000"/>
                </a:solidFill>
                <a:effectLst/>
                <a:latin typeface="Arial" panose="020B0604020202020204" pitchFamily="34" charset="0"/>
              </a:rPr>
              <a:t>דאמר</a:t>
            </a:r>
            <a:r>
              <a:rPr lang="he-IL" sz="1600" b="0" i="0" dirty="0">
                <a:solidFill>
                  <a:srgbClr val="000000"/>
                </a:solidFill>
                <a:effectLst/>
                <a:latin typeface="Arial" panose="020B0604020202020204" pitchFamily="34" charset="0"/>
              </a:rPr>
              <a:t> ר' אמי: אחור למעשה בראשית וקדם לפורענות.</a:t>
            </a:r>
          </a:p>
          <a:p>
            <a:pPr>
              <a:lnSpc>
                <a:spcPct val="120000"/>
              </a:lnSpc>
            </a:pPr>
            <a:endParaRPr lang="he-IL" sz="500" dirty="0">
              <a:solidFill>
                <a:srgbClr val="000000"/>
              </a:solidFill>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       </a:t>
            </a:r>
            <a:r>
              <a:rPr lang="he-IL" sz="1600" b="0" i="0" dirty="0" err="1">
                <a:solidFill>
                  <a:srgbClr val="000000"/>
                </a:solidFill>
                <a:effectLst/>
                <a:latin typeface="Arial" panose="020B0604020202020204" pitchFamily="34" charset="0"/>
              </a:rPr>
              <a:t>בשלמא</a:t>
            </a:r>
            <a:r>
              <a:rPr lang="he-IL" sz="1600" b="0" i="0" dirty="0">
                <a:solidFill>
                  <a:srgbClr val="000000"/>
                </a:solidFill>
                <a:effectLst/>
                <a:latin typeface="Arial" panose="020B0604020202020204" pitchFamily="34" charset="0"/>
              </a:rPr>
              <a:t> אחור למעשה בראשית - דלא אברי עד מעלי שבתא, </a:t>
            </a:r>
          </a:p>
          <a:p>
            <a:pPr>
              <a:lnSpc>
                <a:spcPct val="120000"/>
              </a:lnSpc>
            </a:pPr>
            <a:r>
              <a:rPr lang="he-IL" sz="1600" b="0" i="0" dirty="0">
                <a:solidFill>
                  <a:srgbClr val="000000"/>
                </a:solidFill>
                <a:effectLst/>
                <a:latin typeface="Arial" panose="020B0604020202020204" pitchFamily="34" charset="0"/>
              </a:rPr>
              <a:t>       אלא וקדם לפורענות - פורענות דמאי? </a:t>
            </a:r>
          </a:p>
          <a:p>
            <a:pPr>
              <a:lnSpc>
                <a:spcPct val="120000"/>
              </a:lnSpc>
            </a:pPr>
            <a:endParaRPr lang="he-IL" sz="300" b="0" i="0" dirty="0">
              <a:solidFill>
                <a:srgbClr val="000000"/>
              </a:solidFill>
              <a:effectLst/>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       </a:t>
            </a:r>
            <a:r>
              <a:rPr lang="he-IL" sz="1600" b="0" i="0" dirty="0" err="1">
                <a:solidFill>
                  <a:srgbClr val="000000"/>
                </a:solidFill>
                <a:effectLst/>
                <a:latin typeface="Arial" panose="020B0604020202020204" pitchFamily="34" charset="0"/>
              </a:rPr>
              <a:t>אילימא</a:t>
            </a:r>
            <a:r>
              <a:rPr lang="he-IL" sz="1600" b="0" i="0" dirty="0">
                <a:solidFill>
                  <a:srgbClr val="000000"/>
                </a:solidFill>
                <a:effectLst/>
                <a:latin typeface="Arial" panose="020B0604020202020204" pitchFamily="34" charset="0"/>
              </a:rPr>
              <a:t> פורענות </a:t>
            </a:r>
            <a:r>
              <a:rPr lang="he-IL" sz="1600" b="0" i="0" dirty="0" err="1">
                <a:solidFill>
                  <a:srgbClr val="000000"/>
                </a:solidFill>
                <a:effectLst/>
                <a:latin typeface="Arial" panose="020B0604020202020204" pitchFamily="34" charset="0"/>
              </a:rPr>
              <a:t>דנחש</a:t>
            </a:r>
            <a:r>
              <a:rPr lang="he-IL" sz="1600" b="0" i="0" dirty="0">
                <a:solidFill>
                  <a:srgbClr val="000000"/>
                </a:solidFill>
                <a:effectLst/>
                <a:latin typeface="Arial" panose="020B0604020202020204" pitchFamily="34" charset="0"/>
              </a:rPr>
              <a:t>, </a:t>
            </a:r>
          </a:p>
          <a:p>
            <a:pPr>
              <a:lnSpc>
                <a:spcPct val="120000"/>
              </a:lnSpc>
            </a:pPr>
            <a:r>
              <a:rPr lang="he-IL" sz="1600" b="0" i="0" dirty="0">
                <a:solidFill>
                  <a:srgbClr val="000000"/>
                </a:solidFill>
                <a:effectLst/>
                <a:latin typeface="Arial" panose="020B0604020202020204" pitchFamily="34" charset="0"/>
              </a:rPr>
              <a:t>       והתניא: </a:t>
            </a:r>
          </a:p>
          <a:p>
            <a:pPr>
              <a:lnSpc>
                <a:spcPct val="120000"/>
              </a:lnSpc>
            </a:pPr>
            <a:r>
              <a:rPr lang="he-IL" sz="1600" dirty="0">
                <a:solidFill>
                  <a:srgbClr val="F79646">
                    <a:lumMod val="50000"/>
                  </a:srgbClr>
                </a:solidFill>
              </a:rPr>
              <a:t>       רבי אומר: בגדולה </a:t>
            </a:r>
            <a:r>
              <a:rPr lang="he-IL" sz="1600" dirty="0" err="1">
                <a:solidFill>
                  <a:srgbClr val="F79646">
                    <a:lumMod val="50000"/>
                  </a:srgbClr>
                </a:solidFill>
              </a:rPr>
              <a:t>מתחילין</a:t>
            </a:r>
            <a:r>
              <a:rPr lang="he-IL" sz="1600" dirty="0">
                <a:solidFill>
                  <a:srgbClr val="F79646">
                    <a:lumMod val="50000"/>
                  </a:srgbClr>
                </a:solidFill>
              </a:rPr>
              <a:t> מן הגדול, ובקללה </a:t>
            </a:r>
            <a:r>
              <a:rPr lang="he-IL" sz="1600" dirty="0" err="1">
                <a:solidFill>
                  <a:srgbClr val="F79646">
                    <a:lumMod val="50000"/>
                  </a:srgbClr>
                </a:solidFill>
              </a:rPr>
              <a:t>מתחילין</a:t>
            </a:r>
            <a:r>
              <a:rPr lang="he-IL" sz="1600" dirty="0">
                <a:solidFill>
                  <a:srgbClr val="F79646">
                    <a:lumMod val="50000"/>
                  </a:srgbClr>
                </a:solidFill>
              </a:rPr>
              <a:t> מן הקטן</a:t>
            </a:r>
            <a:r>
              <a:rPr lang="he-IL" sz="1600" dirty="0">
                <a:solidFill>
                  <a:srgbClr val="000000"/>
                </a:solidFill>
                <a:latin typeface="Arial" panose="020B0604020202020204" pitchFamily="34" charset="0"/>
              </a:rPr>
              <a:t>.</a:t>
            </a:r>
            <a:endParaRPr lang="he-IL" sz="1600" b="0" i="0" dirty="0">
              <a:solidFill>
                <a:srgbClr val="000000"/>
              </a:solidFill>
              <a:effectLst/>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       בגדולה </a:t>
            </a:r>
            <a:r>
              <a:rPr lang="he-IL" sz="1600" b="0" i="0" dirty="0" err="1">
                <a:solidFill>
                  <a:srgbClr val="000000"/>
                </a:solidFill>
                <a:effectLst/>
                <a:latin typeface="Arial" panose="020B0604020202020204" pitchFamily="34" charset="0"/>
              </a:rPr>
              <a:t>מתחילין</a:t>
            </a:r>
            <a:r>
              <a:rPr lang="he-IL" sz="1600" b="0" i="0" dirty="0">
                <a:solidFill>
                  <a:srgbClr val="000000"/>
                </a:solidFill>
                <a:effectLst/>
                <a:latin typeface="Arial" panose="020B0604020202020204" pitchFamily="34" charset="0"/>
              </a:rPr>
              <a:t> מן הגדול - </a:t>
            </a:r>
            <a:r>
              <a:rPr lang="he-IL" sz="1600" b="0" i="0" dirty="0" err="1">
                <a:solidFill>
                  <a:srgbClr val="000000"/>
                </a:solidFill>
                <a:effectLst/>
                <a:latin typeface="Arial" panose="020B0604020202020204" pitchFamily="34" charset="0"/>
              </a:rPr>
              <a:t>דכתיב</a:t>
            </a:r>
            <a:r>
              <a:rPr lang="he-IL" sz="1600" b="0" i="0" dirty="0">
                <a:solidFill>
                  <a:srgbClr val="000000"/>
                </a:solidFill>
                <a:effectLst/>
                <a:latin typeface="Arial" panose="020B0604020202020204" pitchFamily="34" charset="0"/>
              </a:rPr>
              <a:t> "</a:t>
            </a:r>
            <a:r>
              <a:rPr lang="he-IL" sz="1600" b="0" i="0" dirty="0">
                <a:solidFill>
                  <a:srgbClr val="002060"/>
                </a:solidFill>
                <a:effectLst/>
                <a:latin typeface="Arial" panose="020B0604020202020204" pitchFamily="34" charset="0"/>
              </a:rPr>
              <a:t>וַיְדַבֵּר מֹשֶׁה אֶל אַהֲרֹן וְאֶל אֶלְעָזָר וְאֶל אִיתָמָר בָּנָיו הַנּוֹתָרִים קְחוּ</a:t>
            </a:r>
            <a:r>
              <a:rPr lang="he-IL" sz="1600" b="0" i="0" dirty="0">
                <a:solidFill>
                  <a:srgbClr val="000000"/>
                </a:solidFill>
                <a:effectLst/>
                <a:latin typeface="Arial" panose="020B0604020202020204" pitchFamily="34" charset="0"/>
              </a:rPr>
              <a:t>" וגו', </a:t>
            </a:r>
          </a:p>
          <a:p>
            <a:pPr>
              <a:lnSpc>
                <a:spcPct val="120000"/>
              </a:lnSpc>
            </a:pPr>
            <a:r>
              <a:rPr lang="he-IL" sz="1600" b="0" i="0" dirty="0">
                <a:solidFill>
                  <a:srgbClr val="000000"/>
                </a:solidFill>
                <a:effectLst/>
                <a:latin typeface="Arial" panose="020B0604020202020204" pitchFamily="34" charset="0"/>
              </a:rPr>
              <a:t>       בקללה </a:t>
            </a:r>
            <a:r>
              <a:rPr lang="he-IL" sz="1600" b="0" i="0" dirty="0" err="1">
                <a:solidFill>
                  <a:srgbClr val="000000"/>
                </a:solidFill>
                <a:effectLst/>
                <a:latin typeface="Arial" panose="020B0604020202020204" pitchFamily="34" charset="0"/>
              </a:rPr>
              <a:t>מתחילין</a:t>
            </a:r>
            <a:r>
              <a:rPr lang="he-IL" sz="1600" b="0" i="0" dirty="0">
                <a:solidFill>
                  <a:srgbClr val="000000"/>
                </a:solidFill>
                <a:effectLst/>
                <a:latin typeface="Arial" panose="020B0604020202020204" pitchFamily="34" charset="0"/>
              </a:rPr>
              <a:t> מן הקטן - </a:t>
            </a:r>
            <a:r>
              <a:rPr lang="he-IL" sz="1600" b="0" i="0" dirty="0" err="1">
                <a:solidFill>
                  <a:srgbClr val="000000"/>
                </a:solidFill>
                <a:effectLst/>
                <a:latin typeface="Arial" panose="020B0604020202020204" pitchFamily="34" charset="0"/>
              </a:rPr>
              <a:t>בתחלה</a:t>
            </a:r>
            <a:r>
              <a:rPr lang="he-IL" sz="1600" b="0" i="0" dirty="0">
                <a:solidFill>
                  <a:srgbClr val="000000"/>
                </a:solidFill>
                <a:effectLst/>
                <a:latin typeface="Arial" panose="020B0604020202020204" pitchFamily="34" charset="0"/>
              </a:rPr>
              <a:t> </a:t>
            </a:r>
            <a:r>
              <a:rPr lang="he-IL" sz="1600" b="0" i="0" dirty="0" err="1">
                <a:solidFill>
                  <a:srgbClr val="000000"/>
                </a:solidFill>
                <a:effectLst/>
                <a:latin typeface="Arial" panose="020B0604020202020204" pitchFamily="34" charset="0"/>
              </a:rPr>
              <a:t>נתקלל</a:t>
            </a:r>
            <a:r>
              <a:rPr lang="he-IL" sz="1600" b="0" i="0" dirty="0">
                <a:solidFill>
                  <a:srgbClr val="000000"/>
                </a:solidFill>
                <a:effectLst/>
                <a:latin typeface="Arial" panose="020B0604020202020204" pitchFamily="34" charset="0"/>
              </a:rPr>
              <a:t> נחש ולבסוף </a:t>
            </a:r>
            <a:r>
              <a:rPr lang="he-IL" sz="1600" b="0" i="0" dirty="0" err="1">
                <a:solidFill>
                  <a:srgbClr val="000000"/>
                </a:solidFill>
                <a:effectLst/>
                <a:latin typeface="Arial" panose="020B0604020202020204" pitchFamily="34" charset="0"/>
              </a:rPr>
              <a:t>נתקללה</a:t>
            </a:r>
            <a:r>
              <a:rPr lang="he-IL" sz="1600" b="0" i="0" dirty="0">
                <a:solidFill>
                  <a:srgbClr val="000000"/>
                </a:solidFill>
                <a:effectLst/>
                <a:latin typeface="Arial" panose="020B0604020202020204" pitchFamily="34" charset="0"/>
              </a:rPr>
              <a:t> חוה ולבסוף </a:t>
            </a:r>
            <a:r>
              <a:rPr lang="he-IL" sz="1600" b="0" i="0" dirty="0" err="1">
                <a:solidFill>
                  <a:srgbClr val="000000"/>
                </a:solidFill>
                <a:effectLst/>
                <a:latin typeface="Arial" panose="020B0604020202020204" pitchFamily="34" charset="0"/>
              </a:rPr>
              <a:t>נתקלל</a:t>
            </a:r>
            <a:r>
              <a:rPr lang="he-IL" sz="1600" b="0" i="0" dirty="0">
                <a:solidFill>
                  <a:srgbClr val="000000"/>
                </a:solidFill>
                <a:effectLst/>
                <a:latin typeface="Arial" panose="020B0604020202020204" pitchFamily="34" charset="0"/>
              </a:rPr>
              <a:t> אדם.</a:t>
            </a:r>
          </a:p>
          <a:p>
            <a:pPr>
              <a:lnSpc>
                <a:spcPct val="120000"/>
              </a:lnSpc>
            </a:pPr>
            <a:endParaRPr lang="he-IL" sz="300" b="0" i="0" dirty="0">
              <a:solidFill>
                <a:srgbClr val="000000"/>
              </a:solidFill>
              <a:effectLst/>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       אלא פורענות </a:t>
            </a:r>
            <a:r>
              <a:rPr lang="he-IL" sz="1600" b="0" i="0" dirty="0" err="1">
                <a:solidFill>
                  <a:srgbClr val="000000"/>
                </a:solidFill>
                <a:effectLst/>
                <a:latin typeface="Arial" panose="020B0604020202020204" pitchFamily="34" charset="0"/>
              </a:rPr>
              <a:t>דמבול</a:t>
            </a:r>
            <a:r>
              <a:rPr lang="he-IL" sz="1600" b="0" i="0" dirty="0">
                <a:solidFill>
                  <a:srgbClr val="000000"/>
                </a:solidFill>
                <a:effectLst/>
                <a:latin typeface="Arial" panose="020B0604020202020204" pitchFamily="34" charset="0"/>
              </a:rPr>
              <a:t>, </a:t>
            </a:r>
          </a:p>
          <a:p>
            <a:pPr>
              <a:lnSpc>
                <a:spcPct val="120000"/>
              </a:lnSpc>
            </a:pPr>
            <a:r>
              <a:rPr lang="he-IL" sz="1600" b="0" i="0" dirty="0">
                <a:solidFill>
                  <a:srgbClr val="000000"/>
                </a:solidFill>
                <a:effectLst/>
                <a:latin typeface="Arial" panose="020B0604020202020204" pitchFamily="34" charset="0"/>
              </a:rPr>
              <a:t>       </a:t>
            </a:r>
            <a:r>
              <a:rPr lang="he-IL" sz="1600" b="0" i="0" dirty="0" err="1">
                <a:solidFill>
                  <a:srgbClr val="000000"/>
                </a:solidFill>
                <a:effectLst/>
                <a:latin typeface="Arial" panose="020B0604020202020204" pitchFamily="34" charset="0"/>
              </a:rPr>
              <a:t>דכתיב</a:t>
            </a:r>
            <a:r>
              <a:rPr lang="he-IL" sz="1600" b="0" i="0" dirty="0">
                <a:solidFill>
                  <a:srgbClr val="000000"/>
                </a:solidFill>
                <a:effectLst/>
                <a:latin typeface="Arial" panose="020B0604020202020204" pitchFamily="34" charset="0"/>
              </a:rPr>
              <a:t>: "</a:t>
            </a:r>
            <a:r>
              <a:rPr lang="he-IL" sz="1600" b="0" i="0" dirty="0" err="1">
                <a:solidFill>
                  <a:srgbClr val="002060"/>
                </a:solidFill>
                <a:effectLst/>
                <a:latin typeface="Arial" panose="020B0604020202020204" pitchFamily="34" charset="0"/>
              </a:rPr>
              <a:t>וַיִּמַח</a:t>
            </a:r>
            <a:r>
              <a:rPr lang="he-IL" sz="1600" b="0" i="0" dirty="0">
                <a:solidFill>
                  <a:srgbClr val="002060"/>
                </a:solidFill>
                <a:effectLst/>
                <a:latin typeface="Arial" panose="020B0604020202020204" pitchFamily="34" charset="0"/>
              </a:rPr>
              <a:t> אֶת </a:t>
            </a:r>
            <a:r>
              <a:rPr lang="he-IL" sz="1600" b="0" i="0" dirty="0" err="1">
                <a:solidFill>
                  <a:srgbClr val="002060"/>
                </a:solidFill>
                <a:effectLst/>
                <a:latin typeface="Arial" panose="020B0604020202020204" pitchFamily="34" charset="0"/>
              </a:rPr>
              <a:t>כׇּל</a:t>
            </a:r>
            <a:r>
              <a:rPr lang="he-IL" sz="1600" b="0" i="0" dirty="0">
                <a:solidFill>
                  <a:srgbClr val="002060"/>
                </a:solidFill>
                <a:effectLst/>
                <a:latin typeface="Arial" panose="020B0604020202020204" pitchFamily="34" charset="0"/>
              </a:rPr>
              <a:t> הַיְקוּם אֲשֶׁר עַל פְּנֵי הָאֲדָמָה מֵאָדָם וְעַד בְּהֵמָה</a:t>
            </a:r>
            <a:r>
              <a:rPr lang="he-IL" sz="1600" b="0" i="0" dirty="0">
                <a:solidFill>
                  <a:srgbClr val="000000"/>
                </a:solidFill>
                <a:effectLst/>
                <a:latin typeface="Arial" panose="020B0604020202020204" pitchFamily="34" charset="0"/>
              </a:rPr>
              <a:t>", ברישא אדם והדר בהמה.</a:t>
            </a:r>
          </a:p>
          <a:p>
            <a:pPr>
              <a:lnSpc>
                <a:spcPct val="120000"/>
              </a:lnSpc>
            </a:pPr>
            <a:endParaRPr lang="he-IL" dirty="0">
              <a:solidFill>
                <a:srgbClr val="000000"/>
              </a:solidFill>
              <a:latin typeface="Arial" panose="020B0604020202020204" pitchFamily="34" charset="0"/>
            </a:endParaRPr>
          </a:p>
          <a:p>
            <a:pPr>
              <a:lnSpc>
                <a:spcPct val="120000"/>
              </a:lnSpc>
            </a:pPr>
            <a:r>
              <a:rPr lang="he-IL" sz="1600" b="0" i="0" dirty="0" err="1">
                <a:solidFill>
                  <a:srgbClr val="000000"/>
                </a:solidFill>
                <a:effectLst/>
                <a:latin typeface="Arial" panose="020B0604020202020204" pitchFamily="34" charset="0"/>
              </a:rPr>
              <a:t>בשלמא</a:t>
            </a:r>
            <a:r>
              <a:rPr lang="he-IL" sz="1600" b="0" i="0" dirty="0">
                <a:solidFill>
                  <a:srgbClr val="000000"/>
                </a:solidFill>
                <a:effectLst/>
                <a:latin typeface="Arial" panose="020B0604020202020204" pitchFamily="34" charset="0"/>
              </a:rPr>
              <a:t> למאן </a:t>
            </a:r>
            <a:r>
              <a:rPr lang="he-IL" sz="1600" b="0" i="0" dirty="0" err="1">
                <a:solidFill>
                  <a:srgbClr val="000000"/>
                </a:solidFill>
                <a:effectLst/>
                <a:latin typeface="Arial" panose="020B0604020202020204" pitchFamily="34" charset="0"/>
              </a:rPr>
              <a:t>דאמר</a:t>
            </a:r>
            <a:r>
              <a:rPr lang="he-IL" sz="1600" b="0" i="0" dirty="0">
                <a:solidFill>
                  <a:srgbClr val="000000"/>
                </a:solidFill>
                <a:effectLst/>
                <a:latin typeface="Arial" panose="020B0604020202020204" pitchFamily="34" charset="0"/>
              </a:rPr>
              <a:t> פרצוף - היינו </a:t>
            </a:r>
            <a:r>
              <a:rPr lang="he-IL" sz="1600" b="0" i="0" dirty="0" err="1">
                <a:solidFill>
                  <a:srgbClr val="000000"/>
                </a:solidFill>
                <a:effectLst/>
                <a:latin typeface="Arial" panose="020B0604020202020204" pitchFamily="34" charset="0"/>
              </a:rPr>
              <a:t>דכתיב</a:t>
            </a:r>
            <a:r>
              <a:rPr lang="he-IL" sz="1600" b="0" i="0" dirty="0">
                <a:solidFill>
                  <a:srgbClr val="000000"/>
                </a:solidFill>
                <a:effectLst/>
                <a:latin typeface="Arial" panose="020B0604020202020204" pitchFamily="34" charset="0"/>
              </a:rPr>
              <a:t> "וַיִּיצֶר" בשני </a:t>
            </a:r>
            <a:r>
              <a:rPr lang="he-IL" sz="1600" b="0" i="0" dirty="0" err="1">
                <a:solidFill>
                  <a:srgbClr val="000000"/>
                </a:solidFill>
                <a:effectLst/>
                <a:latin typeface="Arial" panose="020B0604020202020204" pitchFamily="34" charset="0"/>
              </a:rPr>
              <a:t>יודי''ן</a:t>
            </a:r>
            <a:r>
              <a:rPr lang="he-IL" sz="1600" dirty="0">
                <a:solidFill>
                  <a:srgbClr val="000000"/>
                </a:solidFill>
                <a:latin typeface="Arial" panose="020B0604020202020204" pitchFamily="34" charset="0"/>
              </a:rPr>
              <a:t>,</a:t>
            </a:r>
            <a:endParaRPr lang="he-IL" sz="1600" b="0" i="0" dirty="0">
              <a:solidFill>
                <a:srgbClr val="000000"/>
              </a:solidFill>
              <a:effectLst/>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אלא למאן </a:t>
            </a:r>
            <a:r>
              <a:rPr lang="he-IL" sz="1600" b="0" i="0" dirty="0" err="1">
                <a:solidFill>
                  <a:srgbClr val="000000"/>
                </a:solidFill>
                <a:effectLst/>
                <a:latin typeface="Arial" panose="020B0604020202020204" pitchFamily="34" charset="0"/>
              </a:rPr>
              <a:t>דאמר</a:t>
            </a:r>
            <a:r>
              <a:rPr lang="he-IL" sz="1600" b="0" i="0" dirty="0">
                <a:solidFill>
                  <a:srgbClr val="000000"/>
                </a:solidFill>
                <a:effectLst/>
                <a:latin typeface="Arial" panose="020B0604020202020204" pitchFamily="34" charset="0"/>
              </a:rPr>
              <a:t> זנב - מאי "</a:t>
            </a:r>
            <a:r>
              <a:rPr lang="he-IL" sz="1600" b="0" i="0" dirty="0">
                <a:solidFill>
                  <a:srgbClr val="002060"/>
                </a:solidFill>
                <a:effectLst/>
                <a:latin typeface="Arial" panose="020B0604020202020204" pitchFamily="34" charset="0"/>
              </a:rPr>
              <a:t>וַיִּיצֶר</a:t>
            </a:r>
            <a:r>
              <a:rPr lang="he-IL" sz="1600" b="0" i="0" dirty="0">
                <a:solidFill>
                  <a:srgbClr val="000000"/>
                </a:solidFill>
                <a:effectLst/>
                <a:latin typeface="Arial" panose="020B0604020202020204" pitchFamily="34" charset="0"/>
              </a:rPr>
              <a:t>"? </a:t>
            </a:r>
          </a:p>
          <a:p>
            <a:pPr>
              <a:lnSpc>
                <a:spcPct val="120000"/>
              </a:lnSpc>
            </a:pPr>
            <a:endParaRPr lang="he-IL" sz="900" b="0" i="0" dirty="0">
              <a:solidFill>
                <a:srgbClr val="000000"/>
              </a:solidFill>
              <a:effectLst/>
              <a:latin typeface="Arial" panose="020B0604020202020204" pitchFamily="34" charset="0"/>
            </a:endParaRPr>
          </a:p>
          <a:p>
            <a:pPr>
              <a:lnSpc>
                <a:spcPct val="120000"/>
              </a:lnSpc>
            </a:pPr>
            <a:r>
              <a:rPr lang="he-IL" sz="1600" b="0" i="0" dirty="0" err="1">
                <a:solidFill>
                  <a:srgbClr val="000000"/>
                </a:solidFill>
                <a:effectLst/>
                <a:latin typeface="Arial" panose="020B0604020202020204" pitchFamily="34" charset="0"/>
              </a:rPr>
              <a:t>כדר''ש</a:t>
            </a:r>
            <a:r>
              <a:rPr lang="he-IL" sz="1600" b="0" i="0" dirty="0">
                <a:solidFill>
                  <a:srgbClr val="000000"/>
                </a:solidFill>
                <a:effectLst/>
                <a:latin typeface="Arial" panose="020B0604020202020204" pitchFamily="34" charset="0"/>
              </a:rPr>
              <a:t> בן פזי </a:t>
            </a:r>
            <a:r>
              <a:rPr lang="he-IL" sz="1600" b="0" i="0" dirty="0" err="1">
                <a:solidFill>
                  <a:srgbClr val="000000"/>
                </a:solidFill>
                <a:effectLst/>
                <a:latin typeface="Arial" panose="020B0604020202020204" pitchFamily="34" charset="0"/>
              </a:rPr>
              <a:t>דאמר</a:t>
            </a:r>
            <a:r>
              <a:rPr lang="he-IL" sz="1600" b="0" i="0" dirty="0">
                <a:solidFill>
                  <a:srgbClr val="000000"/>
                </a:solidFill>
                <a:effectLst/>
                <a:latin typeface="Arial" panose="020B0604020202020204" pitchFamily="34" charset="0"/>
              </a:rPr>
              <a:t> ר' שמעון בן פזי: אוי לי מיוצרי אוי לי מיצרי.</a:t>
            </a:r>
          </a:p>
        </p:txBody>
      </p:sp>
      <p:sp>
        <p:nvSpPr>
          <p:cNvPr id="8" name="תיבת טקסט 7">
            <a:extLst>
              <a:ext uri="{FF2B5EF4-FFF2-40B4-BE49-F238E27FC236}">
                <a16:creationId xmlns:a16="http://schemas.microsoft.com/office/drawing/2014/main" id="{8B423429-3C8C-5741-A9FF-CD3B7A9378F8}"/>
              </a:ext>
            </a:extLst>
          </p:cNvPr>
          <p:cNvSpPr txBox="1"/>
          <p:nvPr/>
        </p:nvSpPr>
        <p:spPr>
          <a:xfrm>
            <a:off x="8604448" y="1082799"/>
            <a:ext cx="467544" cy="4616648"/>
          </a:xfrm>
          <a:prstGeom prst="rect">
            <a:avLst/>
          </a:prstGeom>
          <a:noFill/>
        </p:spPr>
        <p:txBody>
          <a:bodyPr wrap="square" rtlCol="1">
            <a:spAutoFit/>
          </a:bodyPr>
          <a:lstStyle/>
          <a:p>
            <a:r>
              <a:rPr lang="he-IL" sz="1400" dirty="0"/>
              <a:t>❶</a:t>
            </a:r>
          </a:p>
          <a:p>
            <a:endParaRPr lang="he-IL" sz="1400" dirty="0"/>
          </a:p>
          <a:p>
            <a:endParaRPr lang="he-IL" sz="1400" dirty="0"/>
          </a:p>
          <a:p>
            <a:endParaRPr lang="he-IL" sz="1400" dirty="0"/>
          </a:p>
          <a:p>
            <a:endParaRPr lang="he-IL" sz="1400" dirty="0"/>
          </a:p>
          <a:p>
            <a:endParaRPr lang="he-IL" sz="1400" dirty="0"/>
          </a:p>
          <a:p>
            <a:endParaRPr lang="he-IL" sz="1100" dirty="0"/>
          </a:p>
          <a:p>
            <a:endParaRPr lang="he-IL" sz="1400" dirty="0"/>
          </a:p>
          <a:p>
            <a:endParaRPr lang="he-IL" sz="1400" dirty="0"/>
          </a:p>
          <a:p>
            <a:endParaRPr lang="he-IL" sz="1300" dirty="0"/>
          </a:p>
          <a:p>
            <a:endParaRPr lang="he-IL" sz="1400" dirty="0"/>
          </a:p>
          <a:p>
            <a:endParaRPr lang="he-IL" sz="1400" dirty="0"/>
          </a:p>
          <a:p>
            <a:endParaRPr lang="he-IL" sz="1400" dirty="0"/>
          </a:p>
          <a:p>
            <a:endParaRPr lang="he-IL" sz="1400" dirty="0"/>
          </a:p>
          <a:p>
            <a:endParaRPr lang="he-IL" sz="1400" dirty="0"/>
          </a:p>
          <a:p>
            <a:endParaRPr lang="he-IL" sz="1400" dirty="0"/>
          </a:p>
          <a:p>
            <a:endParaRPr lang="he-IL" sz="1400" dirty="0"/>
          </a:p>
          <a:p>
            <a:endParaRPr lang="he-IL" sz="1400" dirty="0"/>
          </a:p>
          <a:p>
            <a:endParaRPr lang="he-IL" sz="1400" dirty="0"/>
          </a:p>
          <a:p>
            <a:endParaRPr lang="he-IL" sz="1400" dirty="0"/>
          </a:p>
          <a:p>
            <a:r>
              <a:rPr lang="he-IL" sz="1400" dirty="0"/>
              <a:t>❷</a:t>
            </a:r>
          </a:p>
        </p:txBody>
      </p:sp>
      <p:sp>
        <p:nvSpPr>
          <p:cNvPr id="3" name="חץ: שמאלה 2">
            <a:extLst>
              <a:ext uri="{FF2B5EF4-FFF2-40B4-BE49-F238E27FC236}">
                <a16:creationId xmlns:a16="http://schemas.microsoft.com/office/drawing/2014/main" id="{3EF6E739-E162-B8A7-F272-736279268D10}"/>
              </a:ext>
            </a:extLst>
          </p:cNvPr>
          <p:cNvSpPr/>
          <p:nvPr/>
        </p:nvSpPr>
        <p:spPr>
          <a:xfrm>
            <a:off x="323528" y="6237312"/>
            <a:ext cx="936104" cy="360040"/>
          </a:xfrm>
          <a:prstGeom prst="leftArrow">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4" name="הסבר מלבני מעוגל 6">
            <a:extLst>
              <a:ext uri="{FF2B5EF4-FFF2-40B4-BE49-F238E27FC236}">
                <a16:creationId xmlns:a16="http://schemas.microsoft.com/office/drawing/2014/main" id="{CE54C38B-2735-B96F-0513-68EB08C3662F}"/>
              </a:ext>
            </a:extLst>
          </p:cNvPr>
          <p:cNvSpPr/>
          <p:nvPr/>
        </p:nvSpPr>
        <p:spPr>
          <a:xfrm>
            <a:off x="1564442" y="116632"/>
            <a:ext cx="2821597" cy="606127"/>
          </a:xfrm>
          <a:prstGeom prst="wedgeRoundRectCallout">
            <a:avLst>
              <a:gd name="adj1" fmla="val 64620"/>
              <a:gd name="adj2" fmla="val -15980"/>
              <a:gd name="adj3" fmla="val 16667"/>
            </a:avLst>
          </a:prstGeom>
          <a:noFill/>
          <a:ln w="190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nSpc>
                <a:spcPct val="120000"/>
              </a:lnSpc>
            </a:pPr>
            <a:r>
              <a:rPr lang="he-IL" sz="1200" dirty="0">
                <a:solidFill>
                  <a:srgbClr val="000000"/>
                </a:solidFill>
                <a:latin typeface="Arial" panose="020B0604020202020204" pitchFamily="34" charset="0"/>
              </a:rPr>
              <a:t>בראשית ב/</a:t>
            </a:r>
            <a:r>
              <a:rPr lang="he-IL" sz="1200" dirty="0" err="1">
                <a:solidFill>
                  <a:srgbClr val="000000"/>
                </a:solidFill>
                <a:latin typeface="Arial" panose="020B0604020202020204" pitchFamily="34" charset="0"/>
              </a:rPr>
              <a:t>כב</a:t>
            </a:r>
            <a:r>
              <a:rPr lang="he-IL" sz="1200" dirty="0">
                <a:solidFill>
                  <a:srgbClr val="000000"/>
                </a:solidFill>
                <a:latin typeface="Arial" panose="020B0604020202020204" pitchFamily="34" charset="0"/>
              </a:rPr>
              <a:t>: </a:t>
            </a:r>
            <a:r>
              <a:rPr lang="he-IL" sz="1200" dirty="0" err="1">
                <a:solidFill>
                  <a:srgbClr val="002060"/>
                </a:solidFill>
                <a:latin typeface="Arial" panose="020B0604020202020204" pitchFamily="34" charset="0"/>
              </a:rPr>
              <a:t>וַיִּבֶן</a:t>
            </a:r>
            <a:r>
              <a:rPr lang="he-IL" sz="1200" dirty="0">
                <a:solidFill>
                  <a:srgbClr val="002060"/>
                </a:solidFill>
                <a:latin typeface="Arial" panose="020B0604020202020204" pitchFamily="34" charset="0"/>
              </a:rPr>
              <a:t> יְהוָה </a:t>
            </a:r>
            <a:r>
              <a:rPr lang="he-IL" sz="1200" dirty="0" err="1">
                <a:solidFill>
                  <a:srgbClr val="002060"/>
                </a:solidFill>
                <a:latin typeface="Arial" panose="020B0604020202020204" pitchFamily="34" charset="0"/>
              </a:rPr>
              <a:t>אֱלֹהִים</a:t>
            </a:r>
            <a:r>
              <a:rPr lang="he-IL" sz="1200" dirty="0">
                <a:solidFill>
                  <a:srgbClr val="002060"/>
                </a:solidFill>
                <a:latin typeface="Arial" panose="020B0604020202020204" pitchFamily="34" charset="0"/>
              </a:rPr>
              <a:t> אֶת הַצֵּלָע אֲשֶׁר לָקַח מִן הָאָדָם לְאִשָּׁה וַיְבִאֶהָ אֶל הָאָדָם.</a:t>
            </a:r>
            <a:endParaRPr lang="he-IL" sz="1200" dirty="0">
              <a:solidFill>
                <a:srgbClr val="002060"/>
              </a:solidFill>
            </a:endParaRPr>
          </a:p>
        </p:txBody>
      </p:sp>
      <p:sp>
        <p:nvSpPr>
          <p:cNvPr id="6" name="תיבת טקסט 5">
            <a:extLst>
              <a:ext uri="{FF2B5EF4-FFF2-40B4-BE49-F238E27FC236}">
                <a16:creationId xmlns:a16="http://schemas.microsoft.com/office/drawing/2014/main" id="{087D5A20-F224-B507-F079-A91383A4FB9F}"/>
              </a:ext>
            </a:extLst>
          </p:cNvPr>
          <p:cNvSpPr txBox="1"/>
          <p:nvPr/>
        </p:nvSpPr>
        <p:spPr>
          <a:xfrm>
            <a:off x="8230586" y="2887895"/>
            <a:ext cx="310243" cy="1754326"/>
          </a:xfrm>
          <a:prstGeom prst="rect">
            <a:avLst/>
          </a:prstGeom>
          <a:noFill/>
        </p:spPr>
        <p:txBody>
          <a:bodyPr wrap="square" rtlCol="1">
            <a:spAutoFit/>
          </a:bodyPr>
          <a:lstStyle/>
          <a:p>
            <a:r>
              <a:rPr lang="he-IL" sz="1000" dirty="0"/>
              <a:t>①</a:t>
            </a:r>
          </a:p>
          <a:p>
            <a:endParaRPr lang="he-IL" sz="1000" dirty="0"/>
          </a:p>
          <a:p>
            <a:endParaRPr lang="he-IL" sz="1000" dirty="0"/>
          </a:p>
          <a:p>
            <a:endParaRPr lang="he-IL" sz="1900" dirty="0"/>
          </a:p>
          <a:p>
            <a:endParaRPr lang="he-IL" sz="1000" dirty="0"/>
          </a:p>
          <a:p>
            <a:endParaRPr lang="he-IL" sz="1000" dirty="0"/>
          </a:p>
          <a:p>
            <a:endParaRPr lang="he-IL" sz="1000" dirty="0"/>
          </a:p>
          <a:p>
            <a:endParaRPr lang="he-IL" sz="1000" dirty="0"/>
          </a:p>
          <a:p>
            <a:endParaRPr lang="he-IL" sz="1000" dirty="0"/>
          </a:p>
          <a:p>
            <a:r>
              <a:rPr lang="he-IL" sz="1000" dirty="0"/>
              <a:t>②</a:t>
            </a:r>
          </a:p>
        </p:txBody>
      </p:sp>
    </p:spTree>
    <p:extLst>
      <p:ext uri="{BB962C8B-B14F-4D97-AF65-F5344CB8AC3E}">
        <p14:creationId xmlns:p14="http://schemas.microsoft.com/office/powerpoint/2010/main" val="4094936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B058FF-7B43-AB43-DC95-DBB5DA150636}"/>
            </a:ext>
          </a:extLst>
        </p:cNvPr>
        <p:cNvGrpSpPr/>
        <p:nvPr/>
      </p:nvGrpSpPr>
      <p:grpSpPr>
        <a:xfrm>
          <a:off x="0" y="0"/>
          <a:ext cx="0" cy="0"/>
          <a:chOff x="0" y="0"/>
          <a:chExt cx="0" cy="0"/>
        </a:xfrm>
      </p:grpSpPr>
      <p:pic>
        <p:nvPicPr>
          <p:cNvPr id="2" name="תמונה 1">
            <a:extLst>
              <a:ext uri="{FF2B5EF4-FFF2-40B4-BE49-F238E27FC236}">
                <a16:creationId xmlns:a16="http://schemas.microsoft.com/office/drawing/2014/main" id="{1D9AF663-0FD9-C3E0-A10D-AAA900487EE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6021288"/>
            <a:ext cx="3114799" cy="670505"/>
          </a:xfrm>
          <a:prstGeom prst="rect">
            <a:avLst/>
          </a:prstGeom>
        </p:spPr>
      </p:pic>
      <p:sp>
        <p:nvSpPr>
          <p:cNvPr id="5" name="TextBox 4">
            <a:extLst>
              <a:ext uri="{FF2B5EF4-FFF2-40B4-BE49-F238E27FC236}">
                <a16:creationId xmlns:a16="http://schemas.microsoft.com/office/drawing/2014/main" id="{BBF0133E-C638-8A7E-B288-9FEEF130135C}"/>
              </a:ext>
            </a:extLst>
          </p:cNvPr>
          <p:cNvSpPr txBox="1"/>
          <p:nvPr/>
        </p:nvSpPr>
        <p:spPr>
          <a:xfrm>
            <a:off x="-145088" y="35330"/>
            <a:ext cx="1548736" cy="338554"/>
          </a:xfrm>
          <a:prstGeom prst="rect">
            <a:avLst/>
          </a:prstGeom>
          <a:noFill/>
        </p:spPr>
        <p:txBody>
          <a:bodyPr wrap="square" rtlCol="1">
            <a:spAutoFit/>
          </a:bodyPr>
          <a:lstStyle/>
          <a:p>
            <a:r>
              <a:rPr lang="he-IL" sz="1600" b="1" dirty="0">
                <a:solidFill>
                  <a:schemeClr val="bg1">
                    <a:lumMod val="50000"/>
                  </a:schemeClr>
                </a:solidFill>
              </a:rPr>
              <a:t>דף </a:t>
            </a:r>
            <a:r>
              <a:rPr lang="he-IL" sz="1600" b="1" dirty="0" err="1">
                <a:solidFill>
                  <a:schemeClr val="bg1">
                    <a:lumMod val="50000"/>
                  </a:schemeClr>
                </a:solidFill>
              </a:rPr>
              <a:t>סא</a:t>
            </a:r>
            <a:r>
              <a:rPr lang="he-IL" sz="1600" b="1" dirty="0">
                <a:solidFill>
                  <a:schemeClr val="bg1">
                    <a:lumMod val="50000"/>
                  </a:schemeClr>
                </a:solidFill>
              </a:rPr>
              <a:t> עמוד א</a:t>
            </a:r>
          </a:p>
        </p:txBody>
      </p:sp>
      <p:sp>
        <p:nvSpPr>
          <p:cNvPr id="7" name="TextBox 3">
            <a:extLst>
              <a:ext uri="{FF2B5EF4-FFF2-40B4-BE49-F238E27FC236}">
                <a16:creationId xmlns:a16="http://schemas.microsoft.com/office/drawing/2014/main" id="{C8AE7DFC-4FF4-3727-24EB-74D0DE7C12CE}"/>
              </a:ext>
            </a:extLst>
          </p:cNvPr>
          <p:cNvSpPr txBox="1"/>
          <p:nvPr/>
        </p:nvSpPr>
        <p:spPr>
          <a:xfrm>
            <a:off x="1162457" y="79583"/>
            <a:ext cx="7416824" cy="6805453"/>
          </a:xfrm>
          <a:prstGeom prst="rect">
            <a:avLst/>
          </a:prstGeom>
          <a:noFill/>
        </p:spPr>
        <p:txBody>
          <a:bodyPr wrap="square" rtlCol="1">
            <a:spAutoFit/>
          </a:bodyPr>
          <a:lstStyle/>
          <a:p>
            <a:pPr>
              <a:lnSpc>
                <a:spcPct val="120000"/>
              </a:lnSpc>
            </a:pPr>
            <a:r>
              <a:rPr lang="he-IL" sz="1600" b="0" i="0" dirty="0" err="1">
                <a:solidFill>
                  <a:srgbClr val="000000"/>
                </a:solidFill>
                <a:effectLst/>
                <a:latin typeface="Arial" panose="020B0604020202020204" pitchFamily="34" charset="0"/>
              </a:rPr>
              <a:t>בשלמא</a:t>
            </a:r>
            <a:r>
              <a:rPr lang="he-IL" sz="1600" b="0" i="0" dirty="0">
                <a:solidFill>
                  <a:srgbClr val="000000"/>
                </a:solidFill>
                <a:effectLst/>
                <a:latin typeface="Arial" panose="020B0604020202020204" pitchFamily="34" charset="0"/>
              </a:rPr>
              <a:t> למאן </a:t>
            </a:r>
            <a:r>
              <a:rPr lang="he-IL" sz="1600" b="0" i="0" dirty="0" err="1">
                <a:solidFill>
                  <a:srgbClr val="000000"/>
                </a:solidFill>
                <a:effectLst/>
                <a:latin typeface="Arial" panose="020B0604020202020204" pitchFamily="34" charset="0"/>
              </a:rPr>
              <a:t>דאמר</a:t>
            </a:r>
            <a:r>
              <a:rPr lang="he-IL" sz="1600" b="0" i="0" dirty="0">
                <a:solidFill>
                  <a:srgbClr val="000000"/>
                </a:solidFill>
                <a:effectLst/>
                <a:latin typeface="Arial" panose="020B0604020202020204" pitchFamily="34" charset="0"/>
              </a:rPr>
              <a:t> פרצוף - היינו </a:t>
            </a:r>
            <a:r>
              <a:rPr lang="he-IL" sz="1600" b="0" i="0" dirty="0" err="1">
                <a:solidFill>
                  <a:srgbClr val="000000"/>
                </a:solidFill>
                <a:effectLst/>
                <a:latin typeface="Arial" panose="020B0604020202020204" pitchFamily="34" charset="0"/>
              </a:rPr>
              <a:t>דכתיב</a:t>
            </a:r>
            <a:r>
              <a:rPr lang="he-IL" sz="1600" b="0" i="0" dirty="0">
                <a:solidFill>
                  <a:srgbClr val="000000"/>
                </a:solidFill>
                <a:effectLst/>
                <a:latin typeface="Arial" panose="020B0604020202020204" pitchFamily="34" charset="0"/>
              </a:rPr>
              <a:t> "</a:t>
            </a:r>
            <a:r>
              <a:rPr lang="he-IL" sz="1600" b="0" i="0" dirty="0">
                <a:solidFill>
                  <a:srgbClr val="002060"/>
                </a:solidFill>
                <a:effectLst/>
                <a:latin typeface="Arial" panose="020B0604020202020204" pitchFamily="34" charset="0"/>
              </a:rPr>
              <a:t>זָכָר וּנְקֵבָה בְּרָאָם</a:t>
            </a:r>
            <a:r>
              <a:rPr lang="he-IL" sz="1600" b="0" i="0" dirty="0">
                <a:solidFill>
                  <a:srgbClr val="000000"/>
                </a:solidFill>
                <a:effectLst/>
                <a:latin typeface="Arial" panose="020B0604020202020204" pitchFamily="34" charset="0"/>
              </a:rPr>
              <a:t>",</a:t>
            </a:r>
          </a:p>
          <a:p>
            <a:pPr>
              <a:lnSpc>
                <a:spcPct val="120000"/>
              </a:lnSpc>
            </a:pPr>
            <a:r>
              <a:rPr lang="he-IL" sz="1600" b="0" i="0" dirty="0">
                <a:solidFill>
                  <a:srgbClr val="000000"/>
                </a:solidFill>
                <a:effectLst/>
                <a:latin typeface="Arial" panose="020B0604020202020204" pitchFamily="34" charset="0"/>
              </a:rPr>
              <a:t>אלא למאן </a:t>
            </a:r>
            <a:r>
              <a:rPr lang="he-IL" sz="1600" b="0" i="0" dirty="0" err="1">
                <a:solidFill>
                  <a:srgbClr val="000000"/>
                </a:solidFill>
                <a:effectLst/>
                <a:latin typeface="Arial" panose="020B0604020202020204" pitchFamily="34" charset="0"/>
              </a:rPr>
              <a:t>דאמר</a:t>
            </a:r>
            <a:r>
              <a:rPr lang="he-IL" sz="1600" b="0" i="0" dirty="0">
                <a:solidFill>
                  <a:srgbClr val="000000"/>
                </a:solidFill>
                <a:effectLst/>
                <a:latin typeface="Arial" panose="020B0604020202020204" pitchFamily="34" charset="0"/>
              </a:rPr>
              <a:t> זנב - מאי "</a:t>
            </a:r>
            <a:r>
              <a:rPr lang="he-IL" sz="1600" b="0" i="0" dirty="0">
                <a:solidFill>
                  <a:srgbClr val="002060"/>
                </a:solidFill>
                <a:effectLst/>
                <a:latin typeface="Arial" panose="020B0604020202020204" pitchFamily="34" charset="0"/>
              </a:rPr>
              <a:t>זָכָר וּנְקֵבָה בְּרָאָם</a:t>
            </a:r>
            <a:r>
              <a:rPr lang="he-IL" sz="1600" b="0" i="0" dirty="0">
                <a:solidFill>
                  <a:srgbClr val="000000"/>
                </a:solidFill>
                <a:effectLst/>
                <a:latin typeface="Arial" panose="020B0604020202020204" pitchFamily="34" charset="0"/>
              </a:rPr>
              <a:t>"?</a:t>
            </a:r>
          </a:p>
          <a:p>
            <a:pPr>
              <a:lnSpc>
                <a:spcPct val="120000"/>
              </a:lnSpc>
            </a:pPr>
            <a:endParaRPr lang="he-IL" sz="600" b="0" i="0" dirty="0">
              <a:solidFill>
                <a:srgbClr val="000000"/>
              </a:solidFill>
              <a:effectLst/>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כדר' אבהו, </a:t>
            </a:r>
          </a:p>
          <a:p>
            <a:pPr>
              <a:lnSpc>
                <a:spcPct val="120000"/>
              </a:lnSpc>
            </a:pPr>
            <a:r>
              <a:rPr lang="he-IL" sz="1600" b="0" i="0" dirty="0">
                <a:solidFill>
                  <a:srgbClr val="000000"/>
                </a:solidFill>
                <a:effectLst/>
                <a:latin typeface="Arial" panose="020B0604020202020204" pitchFamily="34" charset="0"/>
              </a:rPr>
              <a:t>דרבי אבהו רמי: כתיב "</a:t>
            </a:r>
            <a:r>
              <a:rPr lang="he-IL" sz="1600" b="0" i="0" dirty="0">
                <a:solidFill>
                  <a:srgbClr val="002060"/>
                </a:solidFill>
                <a:effectLst/>
                <a:latin typeface="Arial" panose="020B0604020202020204" pitchFamily="34" charset="0"/>
              </a:rPr>
              <a:t>זָכָר וּנְקֵבָה בְּרָאָם</a:t>
            </a:r>
            <a:r>
              <a:rPr lang="he-IL" sz="1600" b="0" i="0" dirty="0">
                <a:solidFill>
                  <a:srgbClr val="000000"/>
                </a:solidFill>
                <a:effectLst/>
                <a:latin typeface="Arial" panose="020B0604020202020204" pitchFamily="34" charset="0"/>
              </a:rPr>
              <a:t>" וכתיב "</a:t>
            </a:r>
            <a:r>
              <a:rPr lang="he-IL" sz="1600" b="0" i="0" dirty="0">
                <a:solidFill>
                  <a:srgbClr val="002060"/>
                </a:solidFill>
                <a:effectLst/>
                <a:latin typeface="Arial" panose="020B0604020202020204" pitchFamily="34" charset="0"/>
              </a:rPr>
              <a:t>כִּי בְּצֶלֶם </a:t>
            </a:r>
            <a:r>
              <a:rPr lang="he-IL" sz="1600" b="0" i="0" dirty="0" err="1">
                <a:solidFill>
                  <a:srgbClr val="002060"/>
                </a:solidFill>
                <a:effectLst/>
                <a:latin typeface="Arial" panose="020B0604020202020204" pitchFamily="34" charset="0"/>
              </a:rPr>
              <a:t>אֱלֹהִים</a:t>
            </a:r>
            <a:r>
              <a:rPr lang="he-IL" sz="1600" b="0" i="0" dirty="0">
                <a:solidFill>
                  <a:srgbClr val="002060"/>
                </a:solidFill>
                <a:effectLst/>
                <a:latin typeface="Arial" panose="020B0604020202020204" pitchFamily="34" charset="0"/>
              </a:rPr>
              <a:t> עָשָׂה אֶת הָאָדָם</a:t>
            </a:r>
            <a:r>
              <a:rPr lang="he-IL" sz="1600" b="0" i="0" dirty="0">
                <a:solidFill>
                  <a:srgbClr val="000000"/>
                </a:solidFill>
                <a:effectLst/>
                <a:latin typeface="Arial" panose="020B0604020202020204" pitchFamily="34" charset="0"/>
              </a:rPr>
              <a:t>",</a:t>
            </a:r>
          </a:p>
          <a:p>
            <a:pPr>
              <a:lnSpc>
                <a:spcPct val="120000"/>
              </a:lnSpc>
            </a:pPr>
            <a:r>
              <a:rPr lang="he-IL" sz="1600" b="0" i="0" dirty="0">
                <a:solidFill>
                  <a:srgbClr val="000000"/>
                </a:solidFill>
                <a:effectLst/>
                <a:latin typeface="Arial" panose="020B0604020202020204" pitchFamily="34" charset="0"/>
              </a:rPr>
              <a:t>                      הא כיצד? </a:t>
            </a:r>
            <a:r>
              <a:rPr lang="he-IL" sz="1600" b="0" i="0" dirty="0" err="1">
                <a:solidFill>
                  <a:srgbClr val="000000"/>
                </a:solidFill>
                <a:effectLst/>
                <a:latin typeface="Arial" panose="020B0604020202020204" pitchFamily="34" charset="0"/>
              </a:rPr>
              <a:t>בתחלה</a:t>
            </a:r>
            <a:r>
              <a:rPr lang="he-IL" sz="1600" b="0" i="0" dirty="0">
                <a:solidFill>
                  <a:srgbClr val="000000"/>
                </a:solidFill>
                <a:effectLst/>
                <a:latin typeface="Arial" panose="020B0604020202020204" pitchFamily="34" charset="0"/>
              </a:rPr>
              <a:t> עלה במחשבה </a:t>
            </a:r>
            <a:r>
              <a:rPr lang="he-IL" sz="1600" b="0" i="0" dirty="0" err="1">
                <a:solidFill>
                  <a:srgbClr val="000000"/>
                </a:solidFill>
                <a:effectLst/>
                <a:latin typeface="Arial" panose="020B0604020202020204" pitchFamily="34" charset="0"/>
              </a:rPr>
              <a:t>לבראת</a:t>
            </a:r>
            <a:r>
              <a:rPr lang="he-IL" sz="1600" b="0" i="0" dirty="0">
                <a:solidFill>
                  <a:srgbClr val="000000"/>
                </a:solidFill>
                <a:effectLst/>
                <a:latin typeface="Arial" panose="020B0604020202020204" pitchFamily="34" charset="0"/>
              </a:rPr>
              <a:t> ב' ולבסוף לא נברא אלא אחד. </a:t>
            </a:r>
          </a:p>
          <a:p>
            <a:pPr>
              <a:lnSpc>
                <a:spcPct val="120000"/>
              </a:lnSpc>
            </a:pPr>
            <a:endParaRPr lang="he-IL" sz="2400" dirty="0">
              <a:solidFill>
                <a:srgbClr val="000000"/>
              </a:solidFill>
              <a:latin typeface="Arial" panose="020B0604020202020204" pitchFamily="34" charset="0"/>
            </a:endParaRPr>
          </a:p>
          <a:p>
            <a:pPr>
              <a:lnSpc>
                <a:spcPct val="120000"/>
              </a:lnSpc>
            </a:pPr>
            <a:r>
              <a:rPr lang="he-IL" sz="1600" b="0" i="0" dirty="0" err="1">
                <a:solidFill>
                  <a:srgbClr val="000000"/>
                </a:solidFill>
                <a:effectLst/>
                <a:latin typeface="Arial" panose="020B0604020202020204" pitchFamily="34" charset="0"/>
              </a:rPr>
              <a:t>בשלמא</a:t>
            </a:r>
            <a:r>
              <a:rPr lang="he-IL" sz="1600" b="0" i="0" dirty="0">
                <a:solidFill>
                  <a:srgbClr val="000000"/>
                </a:solidFill>
                <a:effectLst/>
                <a:latin typeface="Arial" panose="020B0604020202020204" pitchFamily="34" charset="0"/>
              </a:rPr>
              <a:t> למאן </a:t>
            </a:r>
            <a:r>
              <a:rPr lang="he-IL" sz="1600" b="0" i="0" dirty="0" err="1">
                <a:solidFill>
                  <a:srgbClr val="000000"/>
                </a:solidFill>
                <a:effectLst/>
                <a:latin typeface="Arial" panose="020B0604020202020204" pitchFamily="34" charset="0"/>
              </a:rPr>
              <a:t>דאמר</a:t>
            </a:r>
            <a:r>
              <a:rPr lang="he-IL" sz="1600" b="0" i="0" dirty="0">
                <a:solidFill>
                  <a:srgbClr val="000000"/>
                </a:solidFill>
                <a:effectLst/>
                <a:latin typeface="Arial" panose="020B0604020202020204" pitchFamily="34" charset="0"/>
              </a:rPr>
              <a:t> פרצוף היינו </a:t>
            </a:r>
            <a:r>
              <a:rPr lang="he-IL" sz="1600" b="0" i="0" dirty="0" err="1">
                <a:solidFill>
                  <a:srgbClr val="000000"/>
                </a:solidFill>
                <a:effectLst/>
                <a:latin typeface="Arial" panose="020B0604020202020204" pitchFamily="34" charset="0"/>
              </a:rPr>
              <a:t>דכתיב</a:t>
            </a:r>
            <a:r>
              <a:rPr lang="he-IL" sz="1600" dirty="0">
                <a:solidFill>
                  <a:srgbClr val="000000"/>
                </a:solidFill>
                <a:latin typeface="Arial" panose="020B0604020202020204" pitchFamily="34" charset="0"/>
              </a:rPr>
              <a:t> "</a:t>
            </a:r>
            <a:r>
              <a:rPr lang="he-IL" sz="1600" b="0" i="0" dirty="0" err="1">
                <a:solidFill>
                  <a:srgbClr val="002060"/>
                </a:solidFill>
                <a:effectLst/>
                <a:latin typeface="Arial" panose="020B0604020202020204" pitchFamily="34" charset="0"/>
              </a:rPr>
              <a:t>וַיִּסְגֹּר</a:t>
            </a:r>
            <a:r>
              <a:rPr lang="he-IL" sz="1600" b="0" i="0" dirty="0">
                <a:solidFill>
                  <a:srgbClr val="002060"/>
                </a:solidFill>
                <a:effectLst/>
                <a:latin typeface="Arial" panose="020B0604020202020204" pitchFamily="34" charset="0"/>
              </a:rPr>
              <a:t> בָּשָׂר תַּחְתֶּנָּה</a:t>
            </a:r>
            <a:r>
              <a:rPr lang="he-IL" sz="1600" b="0" i="0" dirty="0">
                <a:solidFill>
                  <a:srgbClr val="000000"/>
                </a:solidFill>
                <a:effectLst/>
                <a:latin typeface="Arial" panose="020B0604020202020204" pitchFamily="34" charset="0"/>
              </a:rPr>
              <a:t>",</a:t>
            </a:r>
          </a:p>
          <a:p>
            <a:pPr>
              <a:lnSpc>
                <a:spcPct val="120000"/>
              </a:lnSpc>
            </a:pPr>
            <a:r>
              <a:rPr lang="he-IL" sz="1600" b="0" i="0" dirty="0">
                <a:solidFill>
                  <a:srgbClr val="000000"/>
                </a:solidFill>
                <a:effectLst/>
                <a:latin typeface="Arial" panose="020B0604020202020204" pitchFamily="34" charset="0"/>
              </a:rPr>
              <a:t>אלא למאן </a:t>
            </a:r>
            <a:r>
              <a:rPr lang="he-IL" sz="1600" b="0" i="0" dirty="0" err="1">
                <a:solidFill>
                  <a:srgbClr val="000000"/>
                </a:solidFill>
                <a:effectLst/>
                <a:latin typeface="Arial" panose="020B0604020202020204" pitchFamily="34" charset="0"/>
              </a:rPr>
              <a:t>דאמר</a:t>
            </a:r>
            <a:r>
              <a:rPr lang="he-IL" sz="1600" b="0" i="0" dirty="0">
                <a:solidFill>
                  <a:srgbClr val="000000"/>
                </a:solidFill>
                <a:effectLst/>
                <a:latin typeface="Arial" panose="020B0604020202020204" pitchFamily="34" charset="0"/>
              </a:rPr>
              <a:t> זנב מאי "</a:t>
            </a:r>
            <a:r>
              <a:rPr lang="he-IL" sz="1600" b="0" i="0" dirty="0" err="1">
                <a:solidFill>
                  <a:srgbClr val="002060"/>
                </a:solidFill>
                <a:effectLst/>
                <a:latin typeface="Arial" panose="020B0604020202020204" pitchFamily="34" charset="0"/>
              </a:rPr>
              <a:t>וַיִּסְגֹּר</a:t>
            </a:r>
            <a:r>
              <a:rPr lang="he-IL" sz="1600" b="0" i="0" dirty="0">
                <a:solidFill>
                  <a:srgbClr val="002060"/>
                </a:solidFill>
                <a:effectLst/>
                <a:latin typeface="Arial" panose="020B0604020202020204" pitchFamily="34" charset="0"/>
              </a:rPr>
              <a:t> בָּשָׂר תַּחְתֶּנָּה</a:t>
            </a:r>
            <a:r>
              <a:rPr lang="he-IL" sz="1600" b="0" i="0" dirty="0">
                <a:solidFill>
                  <a:srgbClr val="000000"/>
                </a:solidFill>
                <a:effectLst/>
                <a:latin typeface="Arial" panose="020B0604020202020204" pitchFamily="34" charset="0"/>
              </a:rPr>
              <a:t>"? </a:t>
            </a:r>
          </a:p>
          <a:p>
            <a:pPr>
              <a:lnSpc>
                <a:spcPct val="120000"/>
              </a:lnSpc>
            </a:pPr>
            <a:endParaRPr lang="he-IL" sz="600" b="0" i="0" dirty="0">
              <a:solidFill>
                <a:srgbClr val="000000"/>
              </a:solidFill>
              <a:effectLst/>
              <a:latin typeface="Arial" panose="020B0604020202020204" pitchFamily="34" charset="0"/>
            </a:endParaRPr>
          </a:p>
          <a:p>
            <a:pPr>
              <a:lnSpc>
                <a:spcPct val="120000"/>
              </a:lnSpc>
            </a:pPr>
            <a:r>
              <a:rPr lang="he-IL" sz="1600" b="0" i="0" dirty="0" err="1">
                <a:solidFill>
                  <a:srgbClr val="000000"/>
                </a:solidFill>
                <a:effectLst/>
                <a:latin typeface="Arial" panose="020B0604020202020204" pitchFamily="34" charset="0"/>
              </a:rPr>
              <a:t>א''ר</a:t>
            </a:r>
            <a:r>
              <a:rPr lang="he-IL" sz="1600" b="0" i="0" dirty="0">
                <a:solidFill>
                  <a:srgbClr val="000000"/>
                </a:solidFill>
                <a:effectLst/>
                <a:latin typeface="Arial" panose="020B0604020202020204" pitchFamily="34" charset="0"/>
              </a:rPr>
              <a:t> ירמיה </a:t>
            </a:r>
            <a:r>
              <a:rPr lang="he-IL" sz="1600" b="0" i="0" dirty="0" err="1">
                <a:solidFill>
                  <a:srgbClr val="000000"/>
                </a:solidFill>
                <a:effectLst/>
                <a:latin typeface="Arial" panose="020B0604020202020204" pitchFamily="34" charset="0"/>
              </a:rPr>
              <a:t>ואיתימא</a:t>
            </a:r>
            <a:r>
              <a:rPr lang="he-IL" sz="1600" b="0" i="0" dirty="0">
                <a:solidFill>
                  <a:srgbClr val="000000"/>
                </a:solidFill>
                <a:effectLst/>
                <a:latin typeface="Arial" panose="020B0604020202020204" pitchFamily="34" charset="0"/>
              </a:rPr>
              <a:t> רב </a:t>
            </a:r>
            <a:r>
              <a:rPr lang="he-IL" sz="1600" b="0" i="0" dirty="0" err="1">
                <a:solidFill>
                  <a:srgbClr val="000000"/>
                </a:solidFill>
                <a:effectLst/>
                <a:latin typeface="Arial" panose="020B0604020202020204" pitchFamily="34" charset="0"/>
              </a:rPr>
              <a:t>זביד</a:t>
            </a:r>
            <a:r>
              <a:rPr lang="he-IL" sz="1600" b="0" i="0" dirty="0">
                <a:solidFill>
                  <a:srgbClr val="000000"/>
                </a:solidFill>
                <a:effectLst/>
                <a:latin typeface="Arial" panose="020B0604020202020204" pitchFamily="34" charset="0"/>
              </a:rPr>
              <a:t> </a:t>
            </a:r>
            <a:r>
              <a:rPr lang="he-IL" sz="1600" b="0" i="0" dirty="0" err="1">
                <a:solidFill>
                  <a:srgbClr val="000000"/>
                </a:solidFill>
                <a:effectLst/>
                <a:latin typeface="Arial" panose="020B0604020202020204" pitchFamily="34" charset="0"/>
              </a:rPr>
              <a:t>ואיתימא</a:t>
            </a:r>
            <a:r>
              <a:rPr lang="he-IL" sz="1600" b="0" i="0" dirty="0">
                <a:solidFill>
                  <a:srgbClr val="000000"/>
                </a:solidFill>
                <a:effectLst/>
                <a:latin typeface="Arial" panose="020B0604020202020204" pitchFamily="34" charset="0"/>
              </a:rPr>
              <a:t> רב נחמן בר יצחק: </a:t>
            </a:r>
          </a:p>
          <a:p>
            <a:pPr>
              <a:lnSpc>
                <a:spcPct val="120000"/>
              </a:lnSpc>
            </a:pPr>
            <a:r>
              <a:rPr lang="he-IL" sz="1600" b="0" i="0" dirty="0">
                <a:solidFill>
                  <a:srgbClr val="000000"/>
                </a:solidFill>
                <a:effectLst/>
                <a:latin typeface="Arial" panose="020B0604020202020204" pitchFamily="34" charset="0"/>
              </a:rPr>
              <a:t>לא נצרכה אלא למקום חתך.</a:t>
            </a:r>
          </a:p>
          <a:p>
            <a:pPr>
              <a:lnSpc>
                <a:spcPct val="120000"/>
              </a:lnSpc>
            </a:pPr>
            <a:endParaRPr lang="he-IL" sz="2400" dirty="0">
              <a:solidFill>
                <a:srgbClr val="000000"/>
              </a:solidFill>
              <a:latin typeface="Arial" panose="020B0604020202020204" pitchFamily="34" charset="0"/>
            </a:endParaRPr>
          </a:p>
          <a:p>
            <a:pPr>
              <a:lnSpc>
                <a:spcPct val="120000"/>
              </a:lnSpc>
            </a:pPr>
            <a:r>
              <a:rPr lang="he-IL" sz="1600" b="0" i="0" dirty="0" err="1">
                <a:solidFill>
                  <a:srgbClr val="000000"/>
                </a:solidFill>
                <a:effectLst/>
                <a:latin typeface="Arial" panose="020B0604020202020204" pitchFamily="34" charset="0"/>
              </a:rPr>
              <a:t>בשלמא</a:t>
            </a:r>
            <a:r>
              <a:rPr lang="he-IL" sz="1600" b="0" i="0" dirty="0">
                <a:solidFill>
                  <a:srgbClr val="000000"/>
                </a:solidFill>
                <a:effectLst/>
                <a:latin typeface="Arial" panose="020B0604020202020204" pitchFamily="34" charset="0"/>
              </a:rPr>
              <a:t> </a:t>
            </a:r>
            <a:r>
              <a:rPr lang="he-IL" sz="1600" b="0" i="0" dirty="0" err="1">
                <a:solidFill>
                  <a:srgbClr val="000000"/>
                </a:solidFill>
                <a:effectLst/>
                <a:latin typeface="Arial" panose="020B0604020202020204" pitchFamily="34" charset="0"/>
              </a:rPr>
              <a:t>למ</a:t>
            </a:r>
            <a:r>
              <a:rPr lang="he-IL" sz="1600" b="0" i="0" dirty="0">
                <a:solidFill>
                  <a:srgbClr val="000000"/>
                </a:solidFill>
                <a:effectLst/>
                <a:latin typeface="Arial" panose="020B0604020202020204" pitchFamily="34" charset="0"/>
              </a:rPr>
              <a:t>''ד זנב - היינו </a:t>
            </a:r>
            <a:r>
              <a:rPr lang="he-IL" sz="1600" b="0" i="0" dirty="0" err="1">
                <a:solidFill>
                  <a:srgbClr val="000000"/>
                </a:solidFill>
                <a:effectLst/>
                <a:latin typeface="Arial" panose="020B0604020202020204" pitchFamily="34" charset="0"/>
              </a:rPr>
              <a:t>דכתיב</a:t>
            </a:r>
            <a:r>
              <a:rPr lang="he-IL" sz="1600" b="0" i="0" dirty="0">
                <a:solidFill>
                  <a:srgbClr val="000000"/>
                </a:solidFill>
                <a:effectLst/>
                <a:latin typeface="Arial" panose="020B0604020202020204" pitchFamily="34" charset="0"/>
              </a:rPr>
              <a:t> "</a:t>
            </a:r>
            <a:r>
              <a:rPr lang="he-IL" sz="1600" b="0" i="0" dirty="0" err="1">
                <a:solidFill>
                  <a:srgbClr val="002060"/>
                </a:solidFill>
                <a:effectLst/>
                <a:latin typeface="Arial" panose="020B0604020202020204" pitchFamily="34" charset="0"/>
              </a:rPr>
              <a:t>וַיִּבֶן</a:t>
            </a:r>
            <a:r>
              <a:rPr lang="he-IL" sz="1600" b="0" i="0" dirty="0">
                <a:solidFill>
                  <a:srgbClr val="000000"/>
                </a:solidFill>
                <a:effectLst/>
                <a:latin typeface="Arial" panose="020B0604020202020204" pitchFamily="34" charset="0"/>
              </a:rPr>
              <a:t>", </a:t>
            </a:r>
          </a:p>
          <a:p>
            <a:pPr>
              <a:lnSpc>
                <a:spcPct val="120000"/>
              </a:lnSpc>
            </a:pPr>
            <a:r>
              <a:rPr lang="he-IL" sz="1600" b="0" i="0" dirty="0">
                <a:solidFill>
                  <a:srgbClr val="000000"/>
                </a:solidFill>
                <a:effectLst/>
                <a:latin typeface="Arial" panose="020B0604020202020204" pitchFamily="34" charset="0"/>
              </a:rPr>
              <a:t>אלא </a:t>
            </a:r>
            <a:r>
              <a:rPr lang="he-IL" sz="1600" b="0" i="0" dirty="0" err="1">
                <a:solidFill>
                  <a:srgbClr val="000000"/>
                </a:solidFill>
                <a:effectLst/>
                <a:latin typeface="Arial" panose="020B0604020202020204" pitchFamily="34" charset="0"/>
              </a:rPr>
              <a:t>למ</a:t>
            </a:r>
            <a:r>
              <a:rPr lang="he-IL" sz="1600" b="0" i="0" dirty="0">
                <a:solidFill>
                  <a:srgbClr val="000000"/>
                </a:solidFill>
                <a:effectLst/>
                <a:latin typeface="Arial" panose="020B0604020202020204" pitchFamily="34" charset="0"/>
              </a:rPr>
              <a:t>''ד פרצוף - מאי "</a:t>
            </a:r>
            <a:r>
              <a:rPr lang="he-IL" sz="1600" b="0" i="0" dirty="0" err="1">
                <a:solidFill>
                  <a:srgbClr val="000000"/>
                </a:solidFill>
                <a:effectLst/>
                <a:latin typeface="Arial" panose="020B0604020202020204" pitchFamily="34" charset="0"/>
              </a:rPr>
              <a:t>וַיִּבֶן</a:t>
            </a:r>
            <a:r>
              <a:rPr lang="he-IL" sz="1600" b="0" i="0" dirty="0">
                <a:solidFill>
                  <a:srgbClr val="000000"/>
                </a:solidFill>
                <a:effectLst/>
                <a:latin typeface="Arial" panose="020B0604020202020204" pitchFamily="34" charset="0"/>
              </a:rPr>
              <a:t>"? </a:t>
            </a:r>
          </a:p>
          <a:p>
            <a:pPr>
              <a:lnSpc>
                <a:spcPct val="120000"/>
              </a:lnSpc>
            </a:pPr>
            <a:endParaRPr lang="he-IL" sz="600" b="0" i="0" dirty="0">
              <a:solidFill>
                <a:srgbClr val="000000"/>
              </a:solidFill>
              <a:effectLst/>
              <a:latin typeface="Arial" panose="020B0604020202020204" pitchFamily="34" charset="0"/>
            </a:endParaRPr>
          </a:p>
          <a:p>
            <a:pPr>
              <a:lnSpc>
                <a:spcPct val="120000"/>
              </a:lnSpc>
            </a:pPr>
            <a:r>
              <a:rPr lang="he-IL" sz="1600" b="0" i="0" dirty="0" err="1">
                <a:solidFill>
                  <a:srgbClr val="000000"/>
                </a:solidFill>
                <a:effectLst/>
                <a:latin typeface="Arial" panose="020B0604020202020204" pitchFamily="34" charset="0"/>
              </a:rPr>
              <a:t>לכדר''ש</a:t>
            </a:r>
            <a:r>
              <a:rPr lang="he-IL" sz="1600" b="0" i="0" dirty="0">
                <a:solidFill>
                  <a:srgbClr val="000000"/>
                </a:solidFill>
                <a:effectLst/>
                <a:latin typeface="Arial" panose="020B0604020202020204" pitchFamily="34" charset="0"/>
              </a:rPr>
              <a:t> בן </a:t>
            </a:r>
            <a:r>
              <a:rPr lang="he-IL" sz="1600" b="0" i="0" dirty="0" err="1">
                <a:solidFill>
                  <a:srgbClr val="000000"/>
                </a:solidFill>
                <a:effectLst/>
                <a:latin typeface="Arial" panose="020B0604020202020204" pitchFamily="34" charset="0"/>
              </a:rPr>
              <a:t>מנסיא</a:t>
            </a:r>
            <a:r>
              <a:rPr lang="he-IL" sz="1600" b="0" i="0" dirty="0">
                <a:solidFill>
                  <a:srgbClr val="000000"/>
                </a:solidFill>
                <a:effectLst/>
                <a:latin typeface="Arial" panose="020B0604020202020204" pitchFamily="34" charset="0"/>
              </a:rPr>
              <a:t>, </a:t>
            </a:r>
          </a:p>
          <a:p>
            <a:pPr>
              <a:lnSpc>
                <a:spcPct val="120000"/>
              </a:lnSpc>
            </a:pPr>
            <a:r>
              <a:rPr lang="he-IL" sz="1600" b="0" i="0" dirty="0" err="1">
                <a:solidFill>
                  <a:srgbClr val="000000"/>
                </a:solidFill>
                <a:effectLst/>
                <a:latin typeface="Arial" panose="020B0604020202020204" pitchFamily="34" charset="0"/>
              </a:rPr>
              <a:t>דדרש</a:t>
            </a:r>
            <a:r>
              <a:rPr lang="he-IL" sz="1600" b="0" i="0" dirty="0">
                <a:solidFill>
                  <a:srgbClr val="000000"/>
                </a:solidFill>
                <a:effectLst/>
                <a:latin typeface="Arial" panose="020B0604020202020204" pitchFamily="34" charset="0"/>
              </a:rPr>
              <a:t> </a:t>
            </a:r>
            <a:r>
              <a:rPr lang="he-IL" sz="1600" b="0" i="0" dirty="0" err="1">
                <a:solidFill>
                  <a:srgbClr val="000000"/>
                </a:solidFill>
                <a:effectLst/>
                <a:latin typeface="Arial" panose="020B0604020202020204" pitchFamily="34" charset="0"/>
              </a:rPr>
              <a:t>ר''ש</a:t>
            </a:r>
            <a:r>
              <a:rPr lang="he-IL" sz="1600" b="0" i="0" dirty="0">
                <a:solidFill>
                  <a:srgbClr val="000000"/>
                </a:solidFill>
                <a:effectLst/>
                <a:latin typeface="Arial" panose="020B0604020202020204" pitchFamily="34" charset="0"/>
              </a:rPr>
              <a:t> בן </a:t>
            </a:r>
            <a:r>
              <a:rPr lang="he-IL" sz="1600" b="0" i="0" dirty="0" err="1">
                <a:solidFill>
                  <a:srgbClr val="000000"/>
                </a:solidFill>
                <a:effectLst/>
                <a:latin typeface="Arial" panose="020B0604020202020204" pitchFamily="34" charset="0"/>
              </a:rPr>
              <a:t>מנסיא</a:t>
            </a:r>
            <a:r>
              <a:rPr lang="he-IL" sz="1600" b="0" i="0" dirty="0">
                <a:solidFill>
                  <a:srgbClr val="000000"/>
                </a:solidFill>
                <a:effectLst/>
                <a:latin typeface="Arial" panose="020B0604020202020204" pitchFamily="34" charset="0"/>
              </a:rPr>
              <a:t>: </a:t>
            </a:r>
          </a:p>
          <a:p>
            <a:pPr>
              <a:lnSpc>
                <a:spcPct val="120000"/>
              </a:lnSpc>
            </a:pPr>
            <a:r>
              <a:rPr lang="he-IL" sz="1600" b="0" i="0" dirty="0">
                <a:solidFill>
                  <a:srgbClr val="000000"/>
                </a:solidFill>
                <a:effectLst/>
                <a:latin typeface="Arial" panose="020B0604020202020204" pitchFamily="34" charset="0"/>
              </a:rPr>
              <a:t>מאי </a:t>
            </a:r>
            <a:r>
              <a:rPr lang="he-IL" sz="1600" b="0" i="0" dirty="0" err="1">
                <a:solidFill>
                  <a:srgbClr val="000000"/>
                </a:solidFill>
                <a:effectLst/>
                <a:latin typeface="Arial" panose="020B0604020202020204" pitchFamily="34" charset="0"/>
              </a:rPr>
              <a:t>דכתיב</a:t>
            </a:r>
            <a:r>
              <a:rPr lang="he-IL" sz="1600" b="0" i="0" dirty="0">
                <a:solidFill>
                  <a:srgbClr val="000000"/>
                </a:solidFill>
                <a:effectLst/>
                <a:latin typeface="Arial" panose="020B0604020202020204" pitchFamily="34" charset="0"/>
              </a:rPr>
              <a:t> "</a:t>
            </a:r>
            <a:r>
              <a:rPr lang="he-IL" sz="1600" b="0" i="0" dirty="0" err="1">
                <a:solidFill>
                  <a:srgbClr val="002060"/>
                </a:solidFill>
                <a:effectLst/>
                <a:latin typeface="Arial" panose="020B0604020202020204" pitchFamily="34" charset="0"/>
              </a:rPr>
              <a:t>וַיִּבֶן</a:t>
            </a:r>
            <a:r>
              <a:rPr lang="he-IL" sz="1600" b="0" i="0" dirty="0">
                <a:solidFill>
                  <a:srgbClr val="002060"/>
                </a:solidFill>
                <a:effectLst/>
                <a:latin typeface="Arial" panose="020B0604020202020204" pitchFamily="34" charset="0"/>
              </a:rPr>
              <a:t> ה'... אֶת הַצֶּלַע</a:t>
            </a:r>
            <a:r>
              <a:rPr lang="he-IL" sz="1600" b="0" i="0" dirty="0">
                <a:solidFill>
                  <a:srgbClr val="000000"/>
                </a:solidFill>
                <a:effectLst/>
                <a:latin typeface="Arial" panose="020B0604020202020204" pitchFamily="34" charset="0"/>
              </a:rPr>
              <a:t>"? </a:t>
            </a:r>
          </a:p>
          <a:p>
            <a:pPr>
              <a:lnSpc>
                <a:spcPct val="120000"/>
              </a:lnSpc>
            </a:pPr>
            <a:r>
              <a:rPr lang="he-IL" sz="1600" b="0" i="0" dirty="0">
                <a:solidFill>
                  <a:srgbClr val="000000"/>
                </a:solidFill>
                <a:effectLst/>
                <a:latin typeface="Arial" panose="020B0604020202020204" pitchFamily="34" charset="0"/>
              </a:rPr>
              <a:t>מלמד שקלעה </a:t>
            </a:r>
            <a:r>
              <a:rPr lang="he-IL" sz="1600" b="0" i="0" dirty="0" err="1">
                <a:solidFill>
                  <a:srgbClr val="000000"/>
                </a:solidFill>
                <a:effectLst/>
                <a:latin typeface="Arial" panose="020B0604020202020204" pitchFamily="34" charset="0"/>
              </a:rPr>
              <a:t>הקב''ה</a:t>
            </a:r>
            <a:r>
              <a:rPr lang="he-IL" sz="1600" b="0" i="0" dirty="0">
                <a:solidFill>
                  <a:srgbClr val="000000"/>
                </a:solidFill>
                <a:effectLst/>
                <a:latin typeface="Arial" panose="020B0604020202020204" pitchFamily="34" charset="0"/>
              </a:rPr>
              <a:t> </a:t>
            </a:r>
            <a:r>
              <a:rPr lang="he-IL" sz="1600" b="0" i="0" dirty="0" err="1">
                <a:solidFill>
                  <a:srgbClr val="000000"/>
                </a:solidFill>
                <a:effectLst/>
                <a:latin typeface="Arial" panose="020B0604020202020204" pitchFamily="34" charset="0"/>
              </a:rPr>
              <a:t>לחוה</a:t>
            </a:r>
            <a:r>
              <a:rPr lang="he-IL" sz="1600" b="0" i="0" dirty="0">
                <a:solidFill>
                  <a:srgbClr val="000000"/>
                </a:solidFill>
                <a:effectLst/>
                <a:latin typeface="Arial" panose="020B0604020202020204" pitchFamily="34" charset="0"/>
              </a:rPr>
              <a:t> והביאה לאדם הראשון, שכן בכרכי הים קורין </a:t>
            </a:r>
            <a:r>
              <a:rPr lang="he-IL" sz="1600" b="0" i="0" dirty="0" err="1">
                <a:solidFill>
                  <a:srgbClr val="000000"/>
                </a:solidFill>
                <a:effectLst/>
                <a:latin typeface="Arial" panose="020B0604020202020204" pitchFamily="34" charset="0"/>
              </a:rPr>
              <a:t>לקליעתא</a:t>
            </a:r>
            <a:r>
              <a:rPr lang="he-IL" sz="1600" b="0" i="0" dirty="0">
                <a:solidFill>
                  <a:srgbClr val="000000"/>
                </a:solidFill>
                <a:effectLst/>
                <a:latin typeface="Arial" panose="020B0604020202020204" pitchFamily="34" charset="0"/>
              </a:rPr>
              <a:t> </a:t>
            </a:r>
            <a:r>
              <a:rPr lang="he-IL" sz="1600" b="0" i="0" dirty="0" err="1">
                <a:solidFill>
                  <a:srgbClr val="000000"/>
                </a:solidFill>
                <a:effectLst/>
                <a:latin typeface="Arial" panose="020B0604020202020204" pitchFamily="34" charset="0"/>
              </a:rPr>
              <a:t>בנייתא</a:t>
            </a:r>
            <a:r>
              <a:rPr lang="he-IL" sz="1600" dirty="0">
                <a:solidFill>
                  <a:srgbClr val="000000"/>
                </a:solidFill>
                <a:latin typeface="Arial" panose="020B0604020202020204" pitchFamily="34" charset="0"/>
              </a:rPr>
              <a:t>.</a:t>
            </a:r>
            <a:endParaRPr lang="he-IL" sz="1600" b="0" i="0" dirty="0">
              <a:solidFill>
                <a:srgbClr val="000000"/>
              </a:solidFill>
              <a:effectLst/>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דבר אחר: "</a:t>
            </a:r>
            <a:r>
              <a:rPr lang="he-IL" sz="1600" b="0" i="0" dirty="0" err="1">
                <a:solidFill>
                  <a:srgbClr val="002060"/>
                </a:solidFill>
                <a:effectLst/>
                <a:latin typeface="Arial" panose="020B0604020202020204" pitchFamily="34" charset="0"/>
              </a:rPr>
              <a:t>וַיִּבֶן</a:t>
            </a:r>
            <a:r>
              <a:rPr lang="he-IL" sz="1600" b="0" i="0" dirty="0">
                <a:solidFill>
                  <a:srgbClr val="000000"/>
                </a:solidFill>
                <a:effectLst/>
                <a:latin typeface="Arial" panose="020B0604020202020204" pitchFamily="34" charset="0"/>
              </a:rPr>
              <a:t>" - אמר רב </a:t>
            </a:r>
            <a:r>
              <a:rPr lang="he-IL" sz="1600" b="0" i="0" dirty="0" err="1">
                <a:solidFill>
                  <a:srgbClr val="000000"/>
                </a:solidFill>
                <a:effectLst/>
                <a:latin typeface="Arial" panose="020B0604020202020204" pitchFamily="34" charset="0"/>
              </a:rPr>
              <a:t>חסדא</a:t>
            </a:r>
            <a:r>
              <a:rPr lang="he-IL" sz="1600" b="0" i="0" dirty="0">
                <a:solidFill>
                  <a:srgbClr val="000000"/>
                </a:solidFill>
                <a:effectLst/>
                <a:latin typeface="Arial" panose="020B0604020202020204" pitchFamily="34" charset="0"/>
              </a:rPr>
              <a:t> ואמרי לה </a:t>
            </a:r>
            <a:r>
              <a:rPr lang="he-IL" sz="1600" b="0" i="0" dirty="0" err="1">
                <a:solidFill>
                  <a:srgbClr val="000000"/>
                </a:solidFill>
                <a:effectLst/>
                <a:latin typeface="Arial" panose="020B0604020202020204" pitchFamily="34" charset="0"/>
              </a:rPr>
              <a:t>במתניתא</a:t>
            </a:r>
            <a:r>
              <a:rPr lang="he-IL" sz="1600" b="0" i="0" dirty="0">
                <a:solidFill>
                  <a:srgbClr val="000000"/>
                </a:solidFill>
                <a:effectLst/>
                <a:latin typeface="Arial" panose="020B0604020202020204" pitchFamily="34" charset="0"/>
              </a:rPr>
              <a:t> תנא: </a:t>
            </a:r>
            <a:r>
              <a:rPr lang="he-IL" sz="1600" dirty="0">
                <a:solidFill>
                  <a:srgbClr val="F79646">
                    <a:lumMod val="50000"/>
                  </a:srgbClr>
                </a:solidFill>
              </a:rPr>
              <a:t>מלמד שבנאה </a:t>
            </a:r>
            <a:r>
              <a:rPr lang="he-IL" sz="1600" dirty="0" err="1">
                <a:solidFill>
                  <a:srgbClr val="F79646">
                    <a:lumMod val="50000"/>
                  </a:srgbClr>
                </a:solidFill>
              </a:rPr>
              <a:t>הקב''ה</a:t>
            </a:r>
            <a:r>
              <a:rPr lang="he-IL" sz="1600" dirty="0">
                <a:solidFill>
                  <a:srgbClr val="F79646">
                    <a:lumMod val="50000"/>
                  </a:srgbClr>
                </a:solidFill>
              </a:rPr>
              <a:t> </a:t>
            </a:r>
            <a:r>
              <a:rPr lang="he-IL" sz="1600" dirty="0" err="1">
                <a:solidFill>
                  <a:srgbClr val="F79646">
                    <a:lumMod val="50000"/>
                  </a:srgbClr>
                </a:solidFill>
              </a:rPr>
              <a:t>לחוה</a:t>
            </a:r>
            <a:r>
              <a:rPr lang="he-IL" sz="1600" dirty="0">
                <a:solidFill>
                  <a:srgbClr val="F79646">
                    <a:lumMod val="50000"/>
                  </a:srgbClr>
                </a:solidFill>
              </a:rPr>
              <a:t> כבנין אוצר, מה אוצר זה קצר מלמעלה ורחב מלמטה כדי לקבל את הפירות אף </a:t>
            </a:r>
            <a:r>
              <a:rPr lang="he-IL" sz="1600" dirty="0" err="1">
                <a:solidFill>
                  <a:srgbClr val="F79646">
                    <a:lumMod val="50000"/>
                  </a:srgbClr>
                </a:solidFill>
              </a:rPr>
              <a:t>אשה</a:t>
            </a:r>
            <a:r>
              <a:rPr lang="he-IL" sz="1600" dirty="0">
                <a:solidFill>
                  <a:srgbClr val="F79646">
                    <a:lumMod val="50000"/>
                  </a:srgbClr>
                </a:solidFill>
              </a:rPr>
              <a:t> קצרה מלמעלה ורחבה מלמטה כדי לקבל את הולד.</a:t>
            </a:r>
          </a:p>
        </p:txBody>
      </p:sp>
      <p:sp>
        <p:nvSpPr>
          <p:cNvPr id="3" name="תיבת טקסט 2">
            <a:extLst>
              <a:ext uri="{FF2B5EF4-FFF2-40B4-BE49-F238E27FC236}">
                <a16:creationId xmlns:a16="http://schemas.microsoft.com/office/drawing/2014/main" id="{58768933-8449-E3E9-8470-368C9AF624B7}"/>
              </a:ext>
            </a:extLst>
          </p:cNvPr>
          <p:cNvSpPr txBox="1"/>
          <p:nvPr/>
        </p:nvSpPr>
        <p:spPr>
          <a:xfrm>
            <a:off x="8507273" y="135329"/>
            <a:ext cx="467544" cy="4093428"/>
          </a:xfrm>
          <a:prstGeom prst="rect">
            <a:avLst/>
          </a:prstGeom>
          <a:noFill/>
        </p:spPr>
        <p:txBody>
          <a:bodyPr wrap="square" rtlCol="1">
            <a:spAutoFit/>
          </a:bodyPr>
          <a:lstStyle/>
          <a:p>
            <a:r>
              <a:rPr lang="he-IL" sz="1400" dirty="0"/>
              <a:t>❸</a:t>
            </a:r>
          </a:p>
          <a:p>
            <a:endParaRPr lang="he-IL" sz="1400" dirty="0"/>
          </a:p>
          <a:p>
            <a:endParaRPr lang="he-IL" sz="1400" dirty="0"/>
          </a:p>
          <a:p>
            <a:endParaRPr lang="he-IL" sz="1400" dirty="0"/>
          </a:p>
          <a:p>
            <a:endParaRPr lang="he-IL" sz="1400" dirty="0"/>
          </a:p>
          <a:p>
            <a:endParaRPr lang="he-IL" sz="1400" dirty="0"/>
          </a:p>
          <a:p>
            <a:endParaRPr lang="he-IL" sz="1400" dirty="0"/>
          </a:p>
          <a:p>
            <a:endParaRPr lang="he-IL" sz="2000" dirty="0"/>
          </a:p>
          <a:p>
            <a:endParaRPr lang="he-IL" sz="1400" dirty="0"/>
          </a:p>
          <a:p>
            <a:r>
              <a:rPr lang="he-IL" sz="1400" dirty="0"/>
              <a:t>❹</a:t>
            </a:r>
          </a:p>
          <a:p>
            <a:endParaRPr lang="he-IL" sz="1400" dirty="0"/>
          </a:p>
          <a:p>
            <a:endParaRPr lang="he-IL" sz="1400" dirty="0"/>
          </a:p>
          <a:p>
            <a:endParaRPr lang="he-IL" dirty="0"/>
          </a:p>
          <a:p>
            <a:endParaRPr lang="he-IL" sz="2300" dirty="0"/>
          </a:p>
          <a:p>
            <a:endParaRPr lang="he-IL" sz="1600" dirty="0"/>
          </a:p>
          <a:p>
            <a:endParaRPr lang="he-IL" sz="1400" dirty="0"/>
          </a:p>
          <a:p>
            <a:r>
              <a:rPr lang="he-IL" sz="1400" dirty="0"/>
              <a:t>❺</a:t>
            </a:r>
          </a:p>
        </p:txBody>
      </p:sp>
    </p:spTree>
    <p:extLst>
      <p:ext uri="{BB962C8B-B14F-4D97-AF65-F5344CB8AC3E}">
        <p14:creationId xmlns:p14="http://schemas.microsoft.com/office/powerpoint/2010/main" val="4213813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40FFBE-ECF5-D365-8839-A8327D61E357}"/>
            </a:ext>
          </a:extLst>
        </p:cNvPr>
        <p:cNvGrpSpPr/>
        <p:nvPr/>
      </p:nvGrpSpPr>
      <p:grpSpPr>
        <a:xfrm>
          <a:off x="0" y="0"/>
          <a:ext cx="0" cy="0"/>
          <a:chOff x="0" y="0"/>
          <a:chExt cx="0" cy="0"/>
        </a:xfrm>
      </p:grpSpPr>
      <p:pic>
        <p:nvPicPr>
          <p:cNvPr id="2" name="תמונה 1">
            <a:extLst>
              <a:ext uri="{FF2B5EF4-FFF2-40B4-BE49-F238E27FC236}">
                <a16:creationId xmlns:a16="http://schemas.microsoft.com/office/drawing/2014/main" id="{69B4EEDA-A0DB-2B41-BF95-98434FA9E81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6021288"/>
            <a:ext cx="3114799" cy="670505"/>
          </a:xfrm>
          <a:prstGeom prst="rect">
            <a:avLst/>
          </a:prstGeom>
        </p:spPr>
      </p:pic>
      <p:sp>
        <p:nvSpPr>
          <p:cNvPr id="5" name="TextBox 4">
            <a:extLst>
              <a:ext uri="{FF2B5EF4-FFF2-40B4-BE49-F238E27FC236}">
                <a16:creationId xmlns:a16="http://schemas.microsoft.com/office/drawing/2014/main" id="{5BB7073B-2D82-C3B3-E3E7-11C270A3EEE3}"/>
              </a:ext>
            </a:extLst>
          </p:cNvPr>
          <p:cNvSpPr txBox="1"/>
          <p:nvPr/>
        </p:nvSpPr>
        <p:spPr>
          <a:xfrm>
            <a:off x="-145088" y="35330"/>
            <a:ext cx="1548736" cy="338554"/>
          </a:xfrm>
          <a:prstGeom prst="rect">
            <a:avLst/>
          </a:prstGeom>
          <a:noFill/>
        </p:spPr>
        <p:txBody>
          <a:bodyPr wrap="square" rtlCol="1">
            <a:spAutoFit/>
          </a:bodyPr>
          <a:lstStyle/>
          <a:p>
            <a:r>
              <a:rPr lang="he-IL" sz="1600" b="1" dirty="0">
                <a:solidFill>
                  <a:schemeClr val="bg1">
                    <a:lumMod val="50000"/>
                  </a:schemeClr>
                </a:solidFill>
              </a:rPr>
              <a:t>דף </a:t>
            </a:r>
            <a:r>
              <a:rPr lang="he-IL" sz="1600" b="1" dirty="0" err="1">
                <a:solidFill>
                  <a:schemeClr val="bg1">
                    <a:lumMod val="50000"/>
                  </a:schemeClr>
                </a:solidFill>
              </a:rPr>
              <a:t>סא</a:t>
            </a:r>
            <a:r>
              <a:rPr lang="he-IL" sz="1600" b="1" dirty="0">
                <a:solidFill>
                  <a:schemeClr val="bg1">
                    <a:lumMod val="50000"/>
                  </a:schemeClr>
                </a:solidFill>
              </a:rPr>
              <a:t> עמוד א</a:t>
            </a:r>
          </a:p>
        </p:txBody>
      </p:sp>
      <p:sp>
        <p:nvSpPr>
          <p:cNvPr id="7" name="TextBox 3">
            <a:extLst>
              <a:ext uri="{FF2B5EF4-FFF2-40B4-BE49-F238E27FC236}">
                <a16:creationId xmlns:a16="http://schemas.microsoft.com/office/drawing/2014/main" id="{5B438672-8186-86E1-E939-3FD902D10F72}"/>
              </a:ext>
            </a:extLst>
          </p:cNvPr>
          <p:cNvSpPr txBox="1"/>
          <p:nvPr/>
        </p:nvSpPr>
        <p:spPr>
          <a:xfrm>
            <a:off x="1306473" y="1452269"/>
            <a:ext cx="7204831" cy="3959930"/>
          </a:xfrm>
          <a:prstGeom prst="rect">
            <a:avLst/>
          </a:prstGeom>
          <a:noFill/>
        </p:spPr>
        <p:txBody>
          <a:bodyPr wrap="square" rtlCol="1">
            <a:spAutoFit/>
          </a:bodyPr>
          <a:lstStyle/>
          <a:p>
            <a:pPr>
              <a:lnSpc>
                <a:spcPct val="120000"/>
              </a:lnSpc>
            </a:pPr>
            <a:r>
              <a:rPr lang="he-IL" sz="1700" b="0" i="0" dirty="0">
                <a:solidFill>
                  <a:srgbClr val="000000"/>
                </a:solidFill>
                <a:effectLst/>
                <a:latin typeface="Arial" panose="020B0604020202020204" pitchFamily="34" charset="0"/>
              </a:rPr>
              <a:t>"</a:t>
            </a:r>
            <a:r>
              <a:rPr lang="he-IL" sz="1700" b="0" i="0" dirty="0">
                <a:solidFill>
                  <a:srgbClr val="002060"/>
                </a:solidFill>
                <a:effectLst/>
                <a:latin typeface="Arial" panose="020B0604020202020204" pitchFamily="34" charset="0"/>
              </a:rPr>
              <a:t>וַיְבִיאֶהָ אֶל הָאָדָם</a:t>
            </a:r>
            <a:r>
              <a:rPr lang="he-IL" sz="1700" b="0" i="0" dirty="0">
                <a:solidFill>
                  <a:srgbClr val="000000"/>
                </a:solidFill>
                <a:effectLst/>
                <a:latin typeface="Arial" panose="020B0604020202020204" pitchFamily="34" charset="0"/>
              </a:rPr>
              <a:t>" – </a:t>
            </a:r>
          </a:p>
          <a:p>
            <a:pPr>
              <a:lnSpc>
                <a:spcPct val="120000"/>
              </a:lnSpc>
            </a:pPr>
            <a:r>
              <a:rPr lang="he-IL" sz="1700" b="0" i="0" dirty="0" err="1">
                <a:solidFill>
                  <a:srgbClr val="000000"/>
                </a:solidFill>
                <a:effectLst/>
                <a:latin typeface="Arial" panose="020B0604020202020204" pitchFamily="34" charset="0"/>
              </a:rPr>
              <a:t>א''ר</a:t>
            </a:r>
            <a:r>
              <a:rPr lang="he-IL" sz="1700" b="0" i="0" dirty="0">
                <a:solidFill>
                  <a:srgbClr val="000000"/>
                </a:solidFill>
                <a:effectLst/>
                <a:latin typeface="Arial" panose="020B0604020202020204" pitchFamily="34" charset="0"/>
              </a:rPr>
              <a:t> ירמיה בן אלעזר: </a:t>
            </a:r>
          </a:p>
          <a:p>
            <a:pPr>
              <a:lnSpc>
                <a:spcPct val="120000"/>
              </a:lnSpc>
            </a:pPr>
            <a:r>
              <a:rPr lang="he-IL" sz="1700" b="0" i="0" dirty="0">
                <a:solidFill>
                  <a:srgbClr val="000000"/>
                </a:solidFill>
                <a:effectLst/>
                <a:latin typeface="Arial" panose="020B0604020202020204" pitchFamily="34" charset="0"/>
              </a:rPr>
              <a:t>מלמד שנעשה </a:t>
            </a:r>
            <a:r>
              <a:rPr lang="he-IL" sz="1700" b="0" i="0" dirty="0" err="1">
                <a:solidFill>
                  <a:srgbClr val="000000"/>
                </a:solidFill>
                <a:effectLst/>
                <a:latin typeface="Arial" panose="020B0604020202020204" pitchFamily="34" charset="0"/>
              </a:rPr>
              <a:t>הקב''ה</a:t>
            </a:r>
            <a:r>
              <a:rPr lang="he-IL" sz="1700" b="0" i="0" dirty="0">
                <a:solidFill>
                  <a:srgbClr val="000000"/>
                </a:solidFill>
                <a:effectLst/>
                <a:latin typeface="Arial" panose="020B0604020202020204" pitchFamily="34" charset="0"/>
              </a:rPr>
              <a:t> שושבין לאדם הראשון,</a:t>
            </a:r>
          </a:p>
          <a:p>
            <a:pPr>
              <a:lnSpc>
                <a:spcPct val="120000"/>
              </a:lnSpc>
            </a:pPr>
            <a:r>
              <a:rPr lang="he-IL" sz="1700" b="0" i="0" dirty="0">
                <a:solidFill>
                  <a:srgbClr val="000000"/>
                </a:solidFill>
                <a:effectLst/>
                <a:latin typeface="Arial" panose="020B0604020202020204" pitchFamily="34" charset="0"/>
              </a:rPr>
              <a:t>מכאן למדה תורה דרך ארץ שיחזור גדול עם קטן בשושבינות ואל ירע לו. </a:t>
            </a:r>
          </a:p>
          <a:p>
            <a:pPr>
              <a:lnSpc>
                <a:spcPct val="120000"/>
              </a:lnSpc>
            </a:pPr>
            <a:endParaRPr lang="he-IL" sz="3600" dirty="0">
              <a:solidFill>
                <a:srgbClr val="000000"/>
              </a:solidFill>
              <a:latin typeface="Arial" panose="020B0604020202020204" pitchFamily="34" charset="0"/>
            </a:endParaRPr>
          </a:p>
          <a:p>
            <a:pPr>
              <a:lnSpc>
                <a:spcPct val="120000"/>
              </a:lnSpc>
            </a:pPr>
            <a:r>
              <a:rPr lang="he-IL" sz="1700" b="0" i="0" dirty="0">
                <a:solidFill>
                  <a:srgbClr val="000000"/>
                </a:solidFill>
                <a:effectLst/>
                <a:latin typeface="Arial" panose="020B0604020202020204" pitchFamily="34" charset="0"/>
              </a:rPr>
              <a:t>ולמאן </a:t>
            </a:r>
            <a:r>
              <a:rPr lang="he-IL" sz="1700" b="0" i="0" dirty="0" err="1">
                <a:solidFill>
                  <a:srgbClr val="000000"/>
                </a:solidFill>
                <a:effectLst/>
                <a:latin typeface="Arial" panose="020B0604020202020204" pitchFamily="34" charset="0"/>
              </a:rPr>
              <a:t>דאמר</a:t>
            </a:r>
            <a:r>
              <a:rPr lang="he-IL" sz="1700" b="0" i="0" dirty="0">
                <a:solidFill>
                  <a:srgbClr val="000000"/>
                </a:solidFill>
                <a:effectLst/>
                <a:latin typeface="Arial" panose="020B0604020202020204" pitchFamily="34" charset="0"/>
              </a:rPr>
              <a:t> פרצוף - הי </a:t>
            </a:r>
            <a:r>
              <a:rPr lang="he-IL" sz="1700" b="0" i="0" dirty="0" err="1">
                <a:solidFill>
                  <a:srgbClr val="000000"/>
                </a:solidFill>
                <a:effectLst/>
                <a:latin typeface="Arial" panose="020B0604020202020204" pitchFamily="34" charset="0"/>
              </a:rPr>
              <a:t>מינייהו</a:t>
            </a:r>
            <a:r>
              <a:rPr lang="he-IL" sz="1700" b="0" i="0" dirty="0">
                <a:solidFill>
                  <a:srgbClr val="000000"/>
                </a:solidFill>
                <a:effectLst/>
                <a:latin typeface="Arial" panose="020B0604020202020204" pitchFamily="34" charset="0"/>
              </a:rPr>
              <a:t> סגי ברישא?</a:t>
            </a:r>
          </a:p>
          <a:p>
            <a:pPr>
              <a:lnSpc>
                <a:spcPct val="120000"/>
              </a:lnSpc>
            </a:pPr>
            <a:endParaRPr lang="he-IL" sz="500" b="0" i="0" dirty="0">
              <a:solidFill>
                <a:srgbClr val="000000"/>
              </a:solidFill>
              <a:effectLst/>
              <a:latin typeface="Arial" panose="020B0604020202020204" pitchFamily="34" charset="0"/>
            </a:endParaRPr>
          </a:p>
          <a:p>
            <a:pPr>
              <a:lnSpc>
                <a:spcPct val="120000"/>
              </a:lnSpc>
            </a:pPr>
            <a:r>
              <a:rPr lang="he-IL" sz="1700" b="0" i="0" dirty="0">
                <a:solidFill>
                  <a:srgbClr val="000000"/>
                </a:solidFill>
                <a:effectLst/>
                <a:latin typeface="Arial" panose="020B0604020202020204" pitchFamily="34" charset="0"/>
              </a:rPr>
              <a:t>אמר רב נחמן בר יצחק: </a:t>
            </a:r>
          </a:p>
          <a:p>
            <a:pPr>
              <a:lnSpc>
                <a:spcPct val="120000"/>
              </a:lnSpc>
            </a:pPr>
            <a:r>
              <a:rPr lang="he-IL" sz="1700" b="0" i="0" dirty="0">
                <a:solidFill>
                  <a:srgbClr val="000000"/>
                </a:solidFill>
                <a:effectLst/>
                <a:latin typeface="Arial" panose="020B0604020202020204" pitchFamily="34" charset="0"/>
              </a:rPr>
              <a:t>מסתברא </a:t>
            </a:r>
            <a:r>
              <a:rPr lang="he-IL" sz="1700" b="0" i="0" dirty="0" err="1">
                <a:solidFill>
                  <a:srgbClr val="000000"/>
                </a:solidFill>
                <a:effectLst/>
                <a:latin typeface="Arial" panose="020B0604020202020204" pitchFamily="34" charset="0"/>
              </a:rPr>
              <a:t>דגברא</a:t>
            </a:r>
            <a:r>
              <a:rPr lang="he-IL" sz="1700" b="0" i="0" dirty="0">
                <a:solidFill>
                  <a:srgbClr val="000000"/>
                </a:solidFill>
                <a:effectLst/>
                <a:latin typeface="Arial" panose="020B0604020202020204" pitchFamily="34" charset="0"/>
              </a:rPr>
              <a:t> סגי ברישא, </a:t>
            </a:r>
          </a:p>
          <a:p>
            <a:pPr>
              <a:lnSpc>
                <a:spcPct val="120000"/>
              </a:lnSpc>
            </a:pPr>
            <a:r>
              <a:rPr lang="he-IL" sz="1700" b="0" i="0" dirty="0" err="1">
                <a:solidFill>
                  <a:srgbClr val="000000"/>
                </a:solidFill>
                <a:effectLst/>
                <a:latin typeface="Arial" panose="020B0604020202020204" pitchFamily="34" charset="0"/>
              </a:rPr>
              <a:t>דתניא</a:t>
            </a:r>
            <a:r>
              <a:rPr lang="he-IL" sz="1700" b="0" i="0" dirty="0">
                <a:solidFill>
                  <a:srgbClr val="000000"/>
                </a:solidFill>
                <a:effectLst/>
                <a:latin typeface="Arial" panose="020B0604020202020204" pitchFamily="34" charset="0"/>
              </a:rPr>
              <a:t>: </a:t>
            </a:r>
            <a:r>
              <a:rPr lang="he-IL" sz="1700" dirty="0">
                <a:solidFill>
                  <a:srgbClr val="F79646">
                    <a:lumMod val="50000"/>
                  </a:srgbClr>
                </a:solidFill>
              </a:rPr>
              <a:t>לא יהלך אדם אחורי </a:t>
            </a:r>
            <a:r>
              <a:rPr lang="he-IL" sz="1700" dirty="0" err="1">
                <a:solidFill>
                  <a:srgbClr val="F79646">
                    <a:lumMod val="50000"/>
                  </a:srgbClr>
                </a:solidFill>
              </a:rPr>
              <a:t>אשה</a:t>
            </a:r>
            <a:r>
              <a:rPr lang="he-IL" sz="1700" dirty="0">
                <a:solidFill>
                  <a:srgbClr val="F79646">
                    <a:lumMod val="50000"/>
                  </a:srgbClr>
                </a:solidFill>
              </a:rPr>
              <a:t> בדרך ואפי' אשתו. </a:t>
            </a:r>
          </a:p>
          <a:p>
            <a:pPr>
              <a:lnSpc>
                <a:spcPct val="120000"/>
              </a:lnSpc>
            </a:pPr>
            <a:r>
              <a:rPr lang="he-IL" sz="1700" dirty="0">
                <a:solidFill>
                  <a:srgbClr val="F79646">
                    <a:lumMod val="50000"/>
                  </a:srgbClr>
                </a:solidFill>
              </a:rPr>
              <a:t>          </a:t>
            </a:r>
            <a:r>
              <a:rPr lang="he-IL" sz="1700" dirty="0" err="1">
                <a:solidFill>
                  <a:srgbClr val="F79646">
                    <a:lumMod val="50000"/>
                  </a:srgbClr>
                </a:solidFill>
              </a:rPr>
              <a:t>נזדמנה</a:t>
            </a:r>
            <a:r>
              <a:rPr lang="he-IL" sz="1700" dirty="0">
                <a:solidFill>
                  <a:srgbClr val="F79646">
                    <a:lumMod val="50000"/>
                  </a:srgbClr>
                </a:solidFill>
              </a:rPr>
              <a:t> לו על הגשר - </a:t>
            </a:r>
            <a:r>
              <a:rPr lang="he-IL" sz="1700" dirty="0" err="1">
                <a:solidFill>
                  <a:srgbClr val="F79646">
                    <a:lumMod val="50000"/>
                  </a:srgbClr>
                </a:solidFill>
              </a:rPr>
              <a:t>יסלקנה</a:t>
            </a:r>
            <a:r>
              <a:rPr lang="he-IL" sz="1700" dirty="0">
                <a:solidFill>
                  <a:srgbClr val="F79646">
                    <a:lumMod val="50000"/>
                  </a:srgbClr>
                </a:solidFill>
              </a:rPr>
              <a:t> </a:t>
            </a:r>
            <a:r>
              <a:rPr lang="he-IL" sz="1700" dirty="0" err="1">
                <a:solidFill>
                  <a:srgbClr val="F79646">
                    <a:lumMod val="50000"/>
                  </a:srgbClr>
                </a:solidFill>
              </a:rPr>
              <a:t>לצדדין</a:t>
            </a:r>
            <a:r>
              <a:rPr lang="he-IL" sz="1700" dirty="0">
                <a:solidFill>
                  <a:srgbClr val="F79646">
                    <a:lumMod val="50000"/>
                  </a:srgbClr>
                </a:solidFill>
              </a:rPr>
              <a:t>, </a:t>
            </a:r>
          </a:p>
          <a:p>
            <a:pPr>
              <a:lnSpc>
                <a:spcPct val="120000"/>
              </a:lnSpc>
            </a:pPr>
            <a:r>
              <a:rPr lang="he-IL" sz="1700" dirty="0">
                <a:solidFill>
                  <a:srgbClr val="F79646">
                    <a:lumMod val="50000"/>
                  </a:srgbClr>
                </a:solidFill>
              </a:rPr>
              <a:t>          וכל העובר אחורי </a:t>
            </a:r>
            <a:r>
              <a:rPr lang="he-IL" sz="1700" dirty="0" err="1">
                <a:solidFill>
                  <a:srgbClr val="F79646">
                    <a:lumMod val="50000"/>
                  </a:srgbClr>
                </a:solidFill>
              </a:rPr>
              <a:t>אשה</a:t>
            </a:r>
            <a:r>
              <a:rPr lang="he-IL" sz="1700" dirty="0">
                <a:solidFill>
                  <a:srgbClr val="F79646">
                    <a:lumMod val="50000"/>
                  </a:srgbClr>
                </a:solidFill>
              </a:rPr>
              <a:t> בנהר - אין לו חלק לעולם הבא. </a:t>
            </a:r>
          </a:p>
        </p:txBody>
      </p:sp>
      <p:sp>
        <p:nvSpPr>
          <p:cNvPr id="3" name="הסבר מלבני מעוגל 6">
            <a:extLst>
              <a:ext uri="{FF2B5EF4-FFF2-40B4-BE49-F238E27FC236}">
                <a16:creationId xmlns:a16="http://schemas.microsoft.com/office/drawing/2014/main" id="{EA25A1E7-D149-6FDC-DD4E-E982227FBDDC}"/>
              </a:ext>
            </a:extLst>
          </p:cNvPr>
          <p:cNvSpPr/>
          <p:nvPr/>
        </p:nvSpPr>
        <p:spPr>
          <a:xfrm>
            <a:off x="5292080" y="485126"/>
            <a:ext cx="3253645" cy="639618"/>
          </a:xfrm>
          <a:prstGeom prst="wedgeRoundRectCallout">
            <a:avLst>
              <a:gd name="adj1" fmla="val 61052"/>
              <a:gd name="adj2" fmla="val -53349"/>
              <a:gd name="adj3" fmla="val 16667"/>
            </a:avLst>
          </a:prstGeom>
          <a:noFill/>
          <a:ln w="190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nSpc>
                <a:spcPct val="120000"/>
              </a:lnSpc>
            </a:pPr>
            <a:r>
              <a:rPr lang="he-IL" sz="1400" dirty="0">
                <a:solidFill>
                  <a:srgbClr val="000000"/>
                </a:solidFill>
                <a:latin typeface="Arial" panose="020B0604020202020204" pitchFamily="34" charset="0"/>
              </a:rPr>
              <a:t>בראשית ב/</a:t>
            </a:r>
            <a:r>
              <a:rPr lang="he-IL" sz="1400" dirty="0" err="1">
                <a:solidFill>
                  <a:srgbClr val="000000"/>
                </a:solidFill>
                <a:latin typeface="Arial" panose="020B0604020202020204" pitchFamily="34" charset="0"/>
              </a:rPr>
              <a:t>כב</a:t>
            </a:r>
            <a:r>
              <a:rPr lang="he-IL" sz="1400" dirty="0">
                <a:solidFill>
                  <a:srgbClr val="000000"/>
                </a:solidFill>
                <a:latin typeface="Arial" panose="020B0604020202020204" pitchFamily="34" charset="0"/>
              </a:rPr>
              <a:t>: </a:t>
            </a:r>
            <a:r>
              <a:rPr lang="he-IL" sz="1400" dirty="0" err="1">
                <a:solidFill>
                  <a:srgbClr val="002060"/>
                </a:solidFill>
                <a:latin typeface="Arial" panose="020B0604020202020204" pitchFamily="34" charset="0"/>
              </a:rPr>
              <a:t>וַיִּבֶן</a:t>
            </a:r>
            <a:r>
              <a:rPr lang="he-IL" sz="1400" dirty="0">
                <a:solidFill>
                  <a:srgbClr val="002060"/>
                </a:solidFill>
                <a:latin typeface="Arial" panose="020B0604020202020204" pitchFamily="34" charset="0"/>
              </a:rPr>
              <a:t> יְהוָה </a:t>
            </a:r>
            <a:r>
              <a:rPr lang="he-IL" sz="1400" dirty="0" err="1">
                <a:solidFill>
                  <a:srgbClr val="002060"/>
                </a:solidFill>
                <a:latin typeface="Arial" panose="020B0604020202020204" pitchFamily="34" charset="0"/>
              </a:rPr>
              <a:t>אֱלֹהִים</a:t>
            </a:r>
            <a:r>
              <a:rPr lang="he-IL" sz="1400" dirty="0">
                <a:solidFill>
                  <a:srgbClr val="002060"/>
                </a:solidFill>
                <a:latin typeface="Arial" panose="020B0604020202020204" pitchFamily="34" charset="0"/>
              </a:rPr>
              <a:t> אֶת הַצֵּלָע אֲשֶׁר לָקַח מִן הָאָדָם לְאִשָּׁה וַיְבִאֶהָ אֶל הָאָדָם.</a:t>
            </a:r>
            <a:endParaRPr lang="he-IL" sz="1400" dirty="0">
              <a:solidFill>
                <a:srgbClr val="002060"/>
              </a:solidFill>
            </a:endParaRPr>
          </a:p>
        </p:txBody>
      </p:sp>
    </p:spTree>
    <p:extLst>
      <p:ext uri="{BB962C8B-B14F-4D97-AF65-F5344CB8AC3E}">
        <p14:creationId xmlns:p14="http://schemas.microsoft.com/office/powerpoint/2010/main" val="33029451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5EC405-E0A6-D785-E293-5169B186EC23}"/>
            </a:ext>
          </a:extLst>
        </p:cNvPr>
        <p:cNvGrpSpPr/>
        <p:nvPr/>
      </p:nvGrpSpPr>
      <p:grpSpPr>
        <a:xfrm>
          <a:off x="0" y="0"/>
          <a:ext cx="0" cy="0"/>
          <a:chOff x="0" y="0"/>
          <a:chExt cx="0" cy="0"/>
        </a:xfrm>
      </p:grpSpPr>
      <p:pic>
        <p:nvPicPr>
          <p:cNvPr id="2" name="תמונה 1">
            <a:extLst>
              <a:ext uri="{FF2B5EF4-FFF2-40B4-BE49-F238E27FC236}">
                <a16:creationId xmlns:a16="http://schemas.microsoft.com/office/drawing/2014/main" id="{0A3075FE-CAEC-F939-DF8B-C058D8DB7BF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6021288"/>
            <a:ext cx="3114799" cy="670505"/>
          </a:xfrm>
          <a:prstGeom prst="rect">
            <a:avLst/>
          </a:prstGeom>
        </p:spPr>
      </p:pic>
      <p:sp>
        <p:nvSpPr>
          <p:cNvPr id="5" name="TextBox 4">
            <a:extLst>
              <a:ext uri="{FF2B5EF4-FFF2-40B4-BE49-F238E27FC236}">
                <a16:creationId xmlns:a16="http://schemas.microsoft.com/office/drawing/2014/main" id="{7294778A-078E-4BBF-5D87-49AF1D1B0CE4}"/>
              </a:ext>
            </a:extLst>
          </p:cNvPr>
          <p:cNvSpPr txBox="1"/>
          <p:nvPr/>
        </p:nvSpPr>
        <p:spPr>
          <a:xfrm>
            <a:off x="-145088" y="35330"/>
            <a:ext cx="1548736" cy="338554"/>
          </a:xfrm>
          <a:prstGeom prst="rect">
            <a:avLst/>
          </a:prstGeom>
          <a:noFill/>
        </p:spPr>
        <p:txBody>
          <a:bodyPr wrap="square" rtlCol="1">
            <a:spAutoFit/>
          </a:bodyPr>
          <a:lstStyle/>
          <a:p>
            <a:r>
              <a:rPr lang="he-IL" sz="1600" b="1" dirty="0">
                <a:solidFill>
                  <a:schemeClr val="bg1">
                    <a:lumMod val="50000"/>
                  </a:schemeClr>
                </a:solidFill>
              </a:rPr>
              <a:t>דף </a:t>
            </a:r>
            <a:r>
              <a:rPr lang="he-IL" sz="1600" b="1" dirty="0" err="1">
                <a:solidFill>
                  <a:schemeClr val="bg1">
                    <a:lumMod val="50000"/>
                  </a:schemeClr>
                </a:solidFill>
              </a:rPr>
              <a:t>סא</a:t>
            </a:r>
            <a:r>
              <a:rPr lang="he-IL" sz="1600" b="1" dirty="0">
                <a:solidFill>
                  <a:schemeClr val="bg1">
                    <a:lumMod val="50000"/>
                  </a:schemeClr>
                </a:solidFill>
              </a:rPr>
              <a:t> עמוד א</a:t>
            </a:r>
          </a:p>
        </p:txBody>
      </p:sp>
      <p:sp>
        <p:nvSpPr>
          <p:cNvPr id="7" name="TextBox 3">
            <a:extLst>
              <a:ext uri="{FF2B5EF4-FFF2-40B4-BE49-F238E27FC236}">
                <a16:creationId xmlns:a16="http://schemas.microsoft.com/office/drawing/2014/main" id="{695C9E1E-2E13-374E-1635-99FACB8734F9}"/>
              </a:ext>
            </a:extLst>
          </p:cNvPr>
          <p:cNvSpPr txBox="1"/>
          <p:nvPr/>
        </p:nvSpPr>
        <p:spPr>
          <a:xfrm>
            <a:off x="539553" y="4082"/>
            <a:ext cx="8043760" cy="6815584"/>
          </a:xfrm>
          <a:prstGeom prst="rect">
            <a:avLst/>
          </a:prstGeom>
          <a:noFill/>
        </p:spPr>
        <p:txBody>
          <a:bodyPr wrap="square" rtlCol="1">
            <a:spAutoFit/>
          </a:bodyPr>
          <a:lstStyle/>
          <a:p>
            <a:pPr>
              <a:lnSpc>
                <a:spcPct val="120000"/>
              </a:lnSpc>
            </a:pPr>
            <a:r>
              <a:rPr lang="he-IL" sz="1550" b="0" i="0" dirty="0">
                <a:solidFill>
                  <a:srgbClr val="000000"/>
                </a:solidFill>
                <a:effectLst/>
                <a:latin typeface="Arial" panose="020B0604020202020204" pitchFamily="34" charset="0"/>
              </a:rPr>
              <a:t>תנו רבנן:</a:t>
            </a:r>
          </a:p>
          <a:p>
            <a:pPr>
              <a:lnSpc>
                <a:spcPct val="120000"/>
              </a:lnSpc>
            </a:pPr>
            <a:r>
              <a:rPr lang="he-IL" sz="1550" dirty="0">
                <a:solidFill>
                  <a:srgbClr val="F79646">
                    <a:lumMod val="50000"/>
                  </a:srgbClr>
                </a:solidFill>
              </a:rPr>
              <a:t>המרצה מעות לאשה מידו לידה כדי להסתכל בה – </a:t>
            </a:r>
          </a:p>
          <a:p>
            <a:pPr>
              <a:lnSpc>
                <a:spcPct val="120000"/>
              </a:lnSpc>
            </a:pPr>
            <a:r>
              <a:rPr lang="he-IL" sz="1550" dirty="0">
                <a:solidFill>
                  <a:srgbClr val="F79646">
                    <a:lumMod val="50000"/>
                  </a:srgbClr>
                </a:solidFill>
              </a:rPr>
              <a:t>אפילו יש בידו תורה ומעשים טובים כמשה רבינו לא ינקה מדינה של </a:t>
            </a:r>
            <a:r>
              <a:rPr lang="he-IL" sz="1550" dirty="0" err="1">
                <a:solidFill>
                  <a:srgbClr val="F79646">
                    <a:lumMod val="50000"/>
                  </a:srgbClr>
                </a:solidFill>
              </a:rPr>
              <a:t>גיהנם</a:t>
            </a:r>
            <a:r>
              <a:rPr lang="he-IL" sz="1550" dirty="0">
                <a:solidFill>
                  <a:srgbClr val="F79646">
                    <a:lumMod val="50000"/>
                  </a:srgbClr>
                </a:solidFill>
              </a:rPr>
              <a:t>, </a:t>
            </a:r>
          </a:p>
          <a:p>
            <a:pPr>
              <a:lnSpc>
                <a:spcPct val="120000"/>
              </a:lnSpc>
            </a:pPr>
            <a:r>
              <a:rPr lang="he-IL" sz="1550" dirty="0">
                <a:solidFill>
                  <a:srgbClr val="F79646">
                    <a:lumMod val="50000"/>
                  </a:srgbClr>
                </a:solidFill>
              </a:rPr>
              <a:t>שנאמר: "יָד לְיָד לֹא יִנָּקֶה רָּע" - לא ינקה מדינה של </a:t>
            </a:r>
            <a:r>
              <a:rPr lang="he-IL" sz="1550" dirty="0" err="1">
                <a:solidFill>
                  <a:srgbClr val="F79646">
                    <a:lumMod val="50000"/>
                  </a:srgbClr>
                </a:solidFill>
              </a:rPr>
              <a:t>גיהנם</a:t>
            </a:r>
            <a:r>
              <a:rPr lang="he-IL" sz="1550" dirty="0">
                <a:solidFill>
                  <a:srgbClr val="F79646">
                    <a:lumMod val="50000"/>
                  </a:srgbClr>
                </a:solidFill>
              </a:rPr>
              <a:t>.</a:t>
            </a:r>
          </a:p>
          <a:p>
            <a:pPr>
              <a:lnSpc>
                <a:spcPct val="120000"/>
              </a:lnSpc>
            </a:pPr>
            <a:endParaRPr lang="he-IL" sz="1300" dirty="0">
              <a:solidFill>
                <a:srgbClr val="000000"/>
              </a:solidFill>
              <a:latin typeface="Arial" panose="020B0604020202020204" pitchFamily="34" charset="0"/>
            </a:endParaRPr>
          </a:p>
          <a:p>
            <a:pPr>
              <a:lnSpc>
                <a:spcPct val="120000"/>
              </a:lnSpc>
            </a:pPr>
            <a:r>
              <a:rPr lang="he-IL" sz="1550" b="0" i="0" dirty="0" err="1">
                <a:solidFill>
                  <a:srgbClr val="000000"/>
                </a:solidFill>
                <a:effectLst/>
                <a:latin typeface="Arial" panose="020B0604020202020204" pitchFamily="34" charset="0"/>
              </a:rPr>
              <a:t>א''ר</a:t>
            </a:r>
            <a:r>
              <a:rPr lang="he-IL" sz="1550" b="0" i="0" dirty="0">
                <a:solidFill>
                  <a:srgbClr val="000000"/>
                </a:solidFill>
                <a:effectLst/>
                <a:latin typeface="Arial" panose="020B0604020202020204" pitchFamily="34" charset="0"/>
              </a:rPr>
              <a:t> נחמן: </a:t>
            </a:r>
          </a:p>
          <a:p>
            <a:pPr>
              <a:lnSpc>
                <a:spcPct val="120000"/>
              </a:lnSpc>
            </a:pPr>
            <a:r>
              <a:rPr lang="he-IL" sz="1550" b="0" i="0" dirty="0">
                <a:solidFill>
                  <a:srgbClr val="000000"/>
                </a:solidFill>
                <a:effectLst/>
                <a:latin typeface="Arial" panose="020B0604020202020204" pitchFamily="34" charset="0"/>
              </a:rPr>
              <a:t>מנוח עם הארץ היה, </a:t>
            </a:r>
            <a:r>
              <a:rPr lang="he-IL" sz="1550" b="0" i="0" dirty="0" err="1">
                <a:solidFill>
                  <a:srgbClr val="000000"/>
                </a:solidFill>
                <a:effectLst/>
                <a:latin typeface="Arial" panose="020B0604020202020204" pitchFamily="34" charset="0"/>
              </a:rPr>
              <a:t>דכתיב</a:t>
            </a:r>
            <a:r>
              <a:rPr lang="he-IL" sz="1550" dirty="0">
                <a:solidFill>
                  <a:srgbClr val="000000"/>
                </a:solidFill>
                <a:latin typeface="Arial" panose="020B0604020202020204" pitchFamily="34" charset="0"/>
              </a:rPr>
              <a:t>: "</a:t>
            </a:r>
            <a:r>
              <a:rPr lang="he-IL" sz="1550" b="0" i="0" dirty="0">
                <a:solidFill>
                  <a:srgbClr val="002060"/>
                </a:solidFill>
                <a:effectLst/>
                <a:latin typeface="Arial" panose="020B0604020202020204" pitchFamily="34" charset="0"/>
              </a:rPr>
              <a:t>וַיֵּלֶךְ מָנוֹחַ אַחֲרֵי אִשְׁתּוֹ</a:t>
            </a:r>
            <a:r>
              <a:rPr lang="he-IL" sz="1550" b="0" i="0" dirty="0">
                <a:solidFill>
                  <a:srgbClr val="000000"/>
                </a:solidFill>
                <a:effectLst/>
                <a:latin typeface="Arial" panose="020B0604020202020204" pitchFamily="34" charset="0"/>
              </a:rPr>
              <a:t>".</a:t>
            </a:r>
          </a:p>
          <a:p>
            <a:pPr>
              <a:lnSpc>
                <a:spcPct val="120000"/>
              </a:lnSpc>
            </a:pPr>
            <a:endParaRPr lang="he-IL" sz="500" b="0" i="0" dirty="0">
              <a:solidFill>
                <a:srgbClr val="000000"/>
              </a:solidFill>
              <a:effectLst/>
              <a:latin typeface="Arial" panose="020B0604020202020204" pitchFamily="34" charset="0"/>
            </a:endParaRPr>
          </a:p>
          <a:p>
            <a:pPr>
              <a:lnSpc>
                <a:spcPct val="120000"/>
              </a:lnSpc>
            </a:pPr>
            <a:r>
              <a:rPr lang="he-IL" sz="1550" b="0" i="0" dirty="0">
                <a:solidFill>
                  <a:srgbClr val="000000"/>
                </a:solidFill>
                <a:effectLst/>
                <a:latin typeface="Arial" panose="020B0604020202020204" pitchFamily="34" charset="0"/>
              </a:rPr>
              <a:t>       מתקיף לה רב נחמן בר יצחק: </a:t>
            </a:r>
          </a:p>
          <a:p>
            <a:pPr>
              <a:lnSpc>
                <a:spcPct val="120000"/>
              </a:lnSpc>
            </a:pPr>
            <a:r>
              <a:rPr lang="he-IL" sz="1550" b="0" i="0" dirty="0">
                <a:solidFill>
                  <a:srgbClr val="000000"/>
                </a:solidFill>
                <a:effectLst/>
                <a:latin typeface="Arial" panose="020B0604020202020204" pitchFamily="34" charset="0"/>
              </a:rPr>
              <a:t>       אלא מעתה גבי אלקנה </a:t>
            </a:r>
            <a:r>
              <a:rPr lang="he-IL" sz="1550" b="0" i="0" dirty="0" err="1">
                <a:solidFill>
                  <a:srgbClr val="000000"/>
                </a:solidFill>
                <a:effectLst/>
                <a:latin typeface="Arial" panose="020B0604020202020204" pitchFamily="34" charset="0"/>
              </a:rPr>
              <a:t>דכתיב</a:t>
            </a:r>
            <a:r>
              <a:rPr lang="he-IL" sz="1550" b="0" i="0" dirty="0">
                <a:solidFill>
                  <a:srgbClr val="000000"/>
                </a:solidFill>
                <a:effectLst/>
                <a:latin typeface="Arial" panose="020B0604020202020204" pitchFamily="34" charset="0"/>
              </a:rPr>
              <a:t> "</a:t>
            </a:r>
            <a:r>
              <a:rPr lang="he-IL" sz="1550" b="0" i="0" dirty="0">
                <a:solidFill>
                  <a:srgbClr val="002060"/>
                </a:solidFill>
                <a:effectLst/>
                <a:latin typeface="Arial" panose="020B0604020202020204" pitchFamily="34" charset="0"/>
              </a:rPr>
              <a:t>וילך אלקנה אחרי אשתו</a:t>
            </a:r>
            <a:r>
              <a:rPr lang="he-IL" sz="1550" b="0" i="0" dirty="0">
                <a:solidFill>
                  <a:srgbClr val="000000"/>
                </a:solidFill>
                <a:effectLst/>
                <a:latin typeface="Arial" panose="020B0604020202020204" pitchFamily="34" charset="0"/>
              </a:rPr>
              <a:t>", וגבי אלישע </a:t>
            </a:r>
            <a:r>
              <a:rPr lang="he-IL" sz="1550" b="0" i="0" dirty="0" err="1">
                <a:solidFill>
                  <a:srgbClr val="000000"/>
                </a:solidFill>
                <a:effectLst/>
                <a:latin typeface="Arial" panose="020B0604020202020204" pitchFamily="34" charset="0"/>
              </a:rPr>
              <a:t>דכתיב</a:t>
            </a:r>
            <a:r>
              <a:rPr lang="he-IL" sz="1550" b="0" i="0" dirty="0">
                <a:solidFill>
                  <a:srgbClr val="000000"/>
                </a:solidFill>
                <a:effectLst/>
                <a:latin typeface="Arial" panose="020B0604020202020204" pitchFamily="34" charset="0"/>
              </a:rPr>
              <a:t> "</a:t>
            </a:r>
            <a:r>
              <a:rPr lang="he-IL" sz="1550" b="0" i="0" dirty="0" err="1">
                <a:solidFill>
                  <a:srgbClr val="002060"/>
                </a:solidFill>
                <a:effectLst/>
                <a:latin typeface="Arial" panose="020B0604020202020204" pitchFamily="34" charset="0"/>
              </a:rPr>
              <a:t>וַיָּקׇם</a:t>
            </a:r>
            <a:r>
              <a:rPr lang="he-IL" sz="1550" b="0" i="0" dirty="0">
                <a:solidFill>
                  <a:srgbClr val="002060"/>
                </a:solidFill>
                <a:effectLst/>
                <a:latin typeface="Arial" panose="020B0604020202020204" pitchFamily="34" charset="0"/>
              </a:rPr>
              <a:t> וַיֵּלֶךְ אַחֲרֶיהָ</a:t>
            </a:r>
            <a:r>
              <a:rPr lang="he-IL" sz="1550" b="0" i="0" dirty="0">
                <a:solidFill>
                  <a:srgbClr val="000000"/>
                </a:solidFill>
                <a:effectLst/>
                <a:latin typeface="Arial" panose="020B0604020202020204" pitchFamily="34" charset="0"/>
              </a:rPr>
              <a:t>", </a:t>
            </a:r>
          </a:p>
          <a:p>
            <a:pPr>
              <a:lnSpc>
                <a:spcPct val="120000"/>
              </a:lnSpc>
            </a:pPr>
            <a:r>
              <a:rPr lang="he-IL" sz="1550" b="0" i="0" dirty="0">
                <a:solidFill>
                  <a:srgbClr val="000000"/>
                </a:solidFill>
                <a:effectLst/>
                <a:latin typeface="Arial" panose="020B0604020202020204" pitchFamily="34" charset="0"/>
              </a:rPr>
              <a:t>       הכי נמי אחריה ממש?</a:t>
            </a:r>
          </a:p>
          <a:p>
            <a:pPr>
              <a:lnSpc>
                <a:spcPct val="120000"/>
              </a:lnSpc>
            </a:pPr>
            <a:r>
              <a:rPr lang="he-IL" sz="1550" b="0" i="0" dirty="0">
                <a:solidFill>
                  <a:srgbClr val="000000"/>
                </a:solidFill>
                <a:effectLst/>
                <a:latin typeface="Arial" panose="020B0604020202020204" pitchFamily="34" charset="0"/>
              </a:rPr>
              <a:t>       אלא אחרי דבריה ואחרי עצתה, הכא נמי אחרי דבריה ואחרי עצתה.</a:t>
            </a:r>
          </a:p>
          <a:p>
            <a:pPr>
              <a:lnSpc>
                <a:spcPct val="120000"/>
              </a:lnSpc>
            </a:pPr>
            <a:endParaRPr lang="he-IL" sz="500" dirty="0">
              <a:solidFill>
                <a:srgbClr val="000000"/>
              </a:solidFill>
              <a:latin typeface="Arial" panose="020B0604020202020204" pitchFamily="34" charset="0"/>
            </a:endParaRPr>
          </a:p>
          <a:p>
            <a:pPr>
              <a:lnSpc>
                <a:spcPct val="120000"/>
              </a:lnSpc>
            </a:pPr>
            <a:r>
              <a:rPr lang="he-IL" sz="1550" b="0" i="0" dirty="0">
                <a:solidFill>
                  <a:srgbClr val="000000"/>
                </a:solidFill>
                <a:effectLst/>
                <a:latin typeface="Arial" panose="020B0604020202020204" pitchFamily="34" charset="0"/>
              </a:rPr>
              <a:t>       </a:t>
            </a:r>
            <a:r>
              <a:rPr lang="he-IL" sz="1550" b="0" i="0" dirty="0" err="1">
                <a:solidFill>
                  <a:srgbClr val="000000"/>
                </a:solidFill>
                <a:effectLst/>
                <a:latin typeface="Arial" panose="020B0604020202020204" pitchFamily="34" charset="0"/>
              </a:rPr>
              <a:t>א''ר</a:t>
            </a:r>
            <a:r>
              <a:rPr lang="he-IL" sz="1550" b="0" i="0" dirty="0">
                <a:solidFill>
                  <a:srgbClr val="000000"/>
                </a:solidFill>
                <a:effectLst/>
                <a:latin typeface="Arial" panose="020B0604020202020204" pitchFamily="34" charset="0"/>
              </a:rPr>
              <a:t> אשי: </a:t>
            </a:r>
          </a:p>
          <a:p>
            <a:pPr>
              <a:lnSpc>
                <a:spcPct val="120000"/>
              </a:lnSpc>
            </a:pPr>
            <a:r>
              <a:rPr lang="he-IL" sz="1550" b="0" i="0" dirty="0">
                <a:solidFill>
                  <a:srgbClr val="000000"/>
                </a:solidFill>
                <a:effectLst/>
                <a:latin typeface="Arial" panose="020B0604020202020204" pitchFamily="34" charset="0"/>
              </a:rPr>
              <a:t>       ולמאי </a:t>
            </a:r>
            <a:r>
              <a:rPr lang="he-IL" sz="1550" b="0" i="0" dirty="0" err="1">
                <a:solidFill>
                  <a:srgbClr val="000000"/>
                </a:solidFill>
                <a:effectLst/>
                <a:latin typeface="Arial" panose="020B0604020202020204" pitchFamily="34" charset="0"/>
              </a:rPr>
              <a:t>דקאמר</a:t>
            </a:r>
            <a:r>
              <a:rPr lang="he-IL" sz="1550" b="0" i="0" dirty="0">
                <a:solidFill>
                  <a:srgbClr val="000000"/>
                </a:solidFill>
                <a:effectLst/>
                <a:latin typeface="Arial" panose="020B0604020202020204" pitchFamily="34" charset="0"/>
              </a:rPr>
              <a:t> רב נחמן מנוח עם הארץ היה, אפי' בי רב נמי לא קרא, </a:t>
            </a:r>
          </a:p>
          <a:p>
            <a:pPr>
              <a:lnSpc>
                <a:spcPct val="120000"/>
              </a:lnSpc>
            </a:pPr>
            <a:r>
              <a:rPr lang="he-IL" sz="1550" b="0" i="0" dirty="0">
                <a:solidFill>
                  <a:srgbClr val="000000"/>
                </a:solidFill>
                <a:effectLst/>
                <a:latin typeface="Arial" panose="020B0604020202020204" pitchFamily="34" charset="0"/>
              </a:rPr>
              <a:t>       שנאמר: "</a:t>
            </a:r>
            <a:r>
              <a:rPr lang="he-IL" sz="1550" b="0" i="0" dirty="0" err="1">
                <a:solidFill>
                  <a:srgbClr val="002060"/>
                </a:solidFill>
                <a:effectLst/>
                <a:latin typeface="Arial" panose="020B0604020202020204" pitchFamily="34" charset="0"/>
              </a:rPr>
              <a:t>וַתָּקׇם</a:t>
            </a:r>
            <a:r>
              <a:rPr lang="he-IL" sz="1550" b="0" i="0" dirty="0">
                <a:solidFill>
                  <a:srgbClr val="002060"/>
                </a:solidFill>
                <a:effectLst/>
                <a:latin typeface="Arial" panose="020B0604020202020204" pitchFamily="34" charset="0"/>
              </a:rPr>
              <a:t> רִבְקָה </a:t>
            </a:r>
            <a:r>
              <a:rPr lang="he-IL" sz="1550" b="0" i="0" dirty="0" err="1">
                <a:solidFill>
                  <a:srgbClr val="002060"/>
                </a:solidFill>
                <a:effectLst/>
                <a:latin typeface="Arial" panose="020B0604020202020204" pitchFamily="34" charset="0"/>
              </a:rPr>
              <a:t>וְנַעֲרֹתֶיה</a:t>
            </a:r>
            <a:r>
              <a:rPr lang="he-IL" sz="1550" b="0" i="0" dirty="0">
                <a:solidFill>
                  <a:srgbClr val="002060"/>
                </a:solidFill>
                <a:effectLst/>
                <a:latin typeface="Arial" panose="020B0604020202020204" pitchFamily="34" charset="0"/>
              </a:rPr>
              <a:t>ָ וַתִּרְכַּבְנָה עַל הַגְּמַלִּים וַתֵּלַכְנָה אַחֲרֵי הָאִישׁ</a:t>
            </a:r>
            <a:r>
              <a:rPr lang="he-IL" sz="1550" b="0" i="0" dirty="0">
                <a:solidFill>
                  <a:srgbClr val="000000"/>
                </a:solidFill>
                <a:effectLst/>
                <a:latin typeface="Arial" panose="020B0604020202020204" pitchFamily="34" charset="0"/>
              </a:rPr>
              <a:t>" ולא לפני האיש.</a:t>
            </a:r>
          </a:p>
          <a:p>
            <a:pPr>
              <a:lnSpc>
                <a:spcPct val="120000"/>
              </a:lnSpc>
            </a:pPr>
            <a:endParaRPr lang="he-IL" sz="1300" dirty="0">
              <a:solidFill>
                <a:srgbClr val="000000"/>
              </a:solidFill>
              <a:latin typeface="Arial" panose="020B0604020202020204" pitchFamily="34" charset="0"/>
            </a:endParaRPr>
          </a:p>
          <a:p>
            <a:pPr>
              <a:lnSpc>
                <a:spcPct val="120000"/>
              </a:lnSpc>
            </a:pPr>
            <a:r>
              <a:rPr lang="he-IL" sz="1550" b="0" i="0" dirty="0" err="1">
                <a:solidFill>
                  <a:srgbClr val="000000"/>
                </a:solidFill>
                <a:effectLst/>
                <a:latin typeface="Arial" panose="020B0604020202020204" pitchFamily="34" charset="0"/>
              </a:rPr>
              <a:t>א''ר</a:t>
            </a:r>
            <a:r>
              <a:rPr lang="he-IL" sz="1550" b="0" i="0" dirty="0">
                <a:solidFill>
                  <a:srgbClr val="000000"/>
                </a:solidFill>
                <a:effectLst/>
                <a:latin typeface="Arial" panose="020B0604020202020204" pitchFamily="34" charset="0"/>
              </a:rPr>
              <a:t> יוחנן: </a:t>
            </a:r>
          </a:p>
          <a:p>
            <a:pPr>
              <a:lnSpc>
                <a:spcPct val="120000"/>
              </a:lnSpc>
            </a:pPr>
            <a:r>
              <a:rPr lang="he-IL" sz="1550" b="0" i="0" dirty="0">
                <a:solidFill>
                  <a:srgbClr val="000000"/>
                </a:solidFill>
                <a:effectLst/>
                <a:latin typeface="Arial" panose="020B0604020202020204" pitchFamily="34" charset="0"/>
              </a:rPr>
              <a:t>אחורי ארי ולא אחורי </a:t>
            </a:r>
            <a:r>
              <a:rPr lang="he-IL" sz="1550" b="0" i="0" dirty="0" err="1">
                <a:solidFill>
                  <a:srgbClr val="000000"/>
                </a:solidFill>
                <a:effectLst/>
                <a:latin typeface="Arial" panose="020B0604020202020204" pitchFamily="34" charset="0"/>
              </a:rPr>
              <a:t>אשה</a:t>
            </a:r>
            <a:r>
              <a:rPr lang="he-IL" sz="1550" b="0" i="0" dirty="0">
                <a:solidFill>
                  <a:srgbClr val="000000"/>
                </a:solidFill>
                <a:effectLst/>
                <a:latin typeface="Arial" panose="020B0604020202020204" pitchFamily="34" charset="0"/>
              </a:rPr>
              <a:t>, </a:t>
            </a:r>
          </a:p>
          <a:p>
            <a:pPr>
              <a:lnSpc>
                <a:spcPct val="120000"/>
              </a:lnSpc>
            </a:pPr>
            <a:r>
              <a:rPr lang="he-IL" sz="1550" b="0" i="0" dirty="0">
                <a:solidFill>
                  <a:srgbClr val="000000"/>
                </a:solidFill>
                <a:effectLst/>
                <a:latin typeface="Arial" panose="020B0604020202020204" pitchFamily="34" charset="0"/>
              </a:rPr>
              <a:t>אחורי </a:t>
            </a:r>
            <a:r>
              <a:rPr lang="he-IL" sz="1550" b="0" i="0" dirty="0" err="1">
                <a:solidFill>
                  <a:srgbClr val="000000"/>
                </a:solidFill>
                <a:effectLst/>
                <a:latin typeface="Arial" panose="020B0604020202020204" pitchFamily="34" charset="0"/>
              </a:rPr>
              <a:t>אשה</a:t>
            </a:r>
            <a:r>
              <a:rPr lang="he-IL" sz="1550" b="0" i="0" dirty="0">
                <a:solidFill>
                  <a:srgbClr val="000000"/>
                </a:solidFill>
                <a:effectLst/>
                <a:latin typeface="Arial" panose="020B0604020202020204" pitchFamily="34" charset="0"/>
              </a:rPr>
              <a:t> ולא אחורי </a:t>
            </a:r>
            <a:r>
              <a:rPr lang="he-IL" sz="1550" b="0" i="0" dirty="0" err="1">
                <a:solidFill>
                  <a:srgbClr val="000000"/>
                </a:solidFill>
                <a:effectLst/>
                <a:latin typeface="Arial" panose="020B0604020202020204" pitchFamily="34" charset="0"/>
              </a:rPr>
              <a:t>עכו''ם</a:t>
            </a:r>
            <a:r>
              <a:rPr lang="he-IL" sz="1550" b="0" i="0" dirty="0">
                <a:solidFill>
                  <a:srgbClr val="000000"/>
                </a:solidFill>
                <a:effectLst/>
                <a:latin typeface="Arial" panose="020B0604020202020204" pitchFamily="34" charset="0"/>
              </a:rPr>
              <a:t>, </a:t>
            </a:r>
          </a:p>
          <a:p>
            <a:pPr>
              <a:lnSpc>
                <a:spcPct val="120000"/>
              </a:lnSpc>
            </a:pPr>
            <a:r>
              <a:rPr lang="he-IL" sz="1550" b="0" i="0" dirty="0">
                <a:solidFill>
                  <a:srgbClr val="000000"/>
                </a:solidFill>
                <a:effectLst/>
                <a:latin typeface="Arial" panose="020B0604020202020204" pitchFamily="34" charset="0"/>
              </a:rPr>
              <a:t>אחורי </a:t>
            </a:r>
            <a:r>
              <a:rPr lang="he-IL" sz="1550" b="0" i="0" dirty="0" err="1">
                <a:solidFill>
                  <a:srgbClr val="000000"/>
                </a:solidFill>
                <a:effectLst/>
                <a:latin typeface="Arial" panose="020B0604020202020204" pitchFamily="34" charset="0"/>
              </a:rPr>
              <a:t>עכו''ם</a:t>
            </a:r>
            <a:r>
              <a:rPr lang="he-IL" sz="1550" b="0" i="0" dirty="0">
                <a:solidFill>
                  <a:srgbClr val="000000"/>
                </a:solidFill>
                <a:effectLst/>
                <a:latin typeface="Arial" panose="020B0604020202020204" pitchFamily="34" charset="0"/>
              </a:rPr>
              <a:t> ולא אחורי </a:t>
            </a:r>
            <a:r>
              <a:rPr lang="he-IL" sz="1550" b="0" i="0" dirty="0" err="1">
                <a:solidFill>
                  <a:srgbClr val="000000"/>
                </a:solidFill>
                <a:effectLst/>
                <a:latin typeface="Arial" panose="020B0604020202020204" pitchFamily="34" charset="0"/>
              </a:rPr>
              <a:t>בהכ</a:t>
            </a:r>
            <a:r>
              <a:rPr lang="he-IL" sz="1550" b="0" i="0" dirty="0">
                <a:solidFill>
                  <a:srgbClr val="000000"/>
                </a:solidFill>
                <a:effectLst/>
                <a:latin typeface="Arial" panose="020B0604020202020204" pitchFamily="34" charset="0"/>
              </a:rPr>
              <a:t>''נ בשעה שהצבור </a:t>
            </a:r>
            <a:r>
              <a:rPr lang="he-IL" sz="1550" b="0" i="0" dirty="0" err="1">
                <a:solidFill>
                  <a:srgbClr val="000000"/>
                </a:solidFill>
                <a:effectLst/>
                <a:latin typeface="Arial" panose="020B0604020202020204" pitchFamily="34" charset="0"/>
              </a:rPr>
              <a:t>מתפללין</a:t>
            </a:r>
            <a:r>
              <a:rPr lang="he-IL" sz="1550" b="0" i="0" dirty="0">
                <a:solidFill>
                  <a:srgbClr val="000000"/>
                </a:solidFill>
                <a:effectLst/>
                <a:latin typeface="Arial" panose="020B0604020202020204" pitchFamily="34" charset="0"/>
              </a:rPr>
              <a:t>, </a:t>
            </a:r>
          </a:p>
          <a:p>
            <a:pPr>
              <a:lnSpc>
                <a:spcPct val="120000"/>
              </a:lnSpc>
            </a:pPr>
            <a:r>
              <a:rPr lang="he-IL" sz="1550" b="0" i="0" dirty="0">
                <a:solidFill>
                  <a:srgbClr val="000000"/>
                </a:solidFill>
                <a:effectLst/>
                <a:latin typeface="Arial" panose="020B0604020202020204" pitchFamily="34" charset="0"/>
              </a:rPr>
              <a:t>       ולא אמרן אלא דלא דרי מידי, ואי דרי מידי לית לן בה, </a:t>
            </a:r>
          </a:p>
          <a:p>
            <a:pPr>
              <a:lnSpc>
                <a:spcPct val="120000"/>
              </a:lnSpc>
            </a:pPr>
            <a:r>
              <a:rPr lang="he-IL" sz="1550" b="0" i="0" dirty="0">
                <a:solidFill>
                  <a:srgbClr val="000000"/>
                </a:solidFill>
                <a:effectLst/>
                <a:latin typeface="Arial" panose="020B0604020202020204" pitchFamily="34" charset="0"/>
              </a:rPr>
              <a:t>       ולא אמרן אלא </a:t>
            </a:r>
            <a:r>
              <a:rPr lang="he-IL" sz="1550" b="0" i="0" dirty="0" err="1">
                <a:solidFill>
                  <a:srgbClr val="000000"/>
                </a:solidFill>
                <a:effectLst/>
                <a:latin typeface="Arial" panose="020B0604020202020204" pitchFamily="34" charset="0"/>
              </a:rPr>
              <a:t>דליכא</a:t>
            </a:r>
            <a:r>
              <a:rPr lang="he-IL" sz="1550" b="0" i="0" dirty="0">
                <a:solidFill>
                  <a:srgbClr val="000000"/>
                </a:solidFill>
                <a:effectLst/>
                <a:latin typeface="Arial" panose="020B0604020202020204" pitchFamily="34" charset="0"/>
              </a:rPr>
              <a:t> </a:t>
            </a:r>
            <a:r>
              <a:rPr lang="he-IL" sz="1550" b="0" i="0" dirty="0" err="1">
                <a:solidFill>
                  <a:srgbClr val="000000"/>
                </a:solidFill>
                <a:effectLst/>
                <a:latin typeface="Arial" panose="020B0604020202020204" pitchFamily="34" charset="0"/>
              </a:rPr>
              <a:t>פתחא</a:t>
            </a:r>
            <a:r>
              <a:rPr lang="he-IL" sz="1550" b="0" i="0" dirty="0">
                <a:solidFill>
                  <a:srgbClr val="000000"/>
                </a:solidFill>
                <a:effectLst/>
                <a:latin typeface="Arial" panose="020B0604020202020204" pitchFamily="34" charset="0"/>
              </a:rPr>
              <a:t> </a:t>
            </a:r>
            <a:r>
              <a:rPr lang="he-IL" sz="1550" b="0" i="0" dirty="0" err="1">
                <a:solidFill>
                  <a:srgbClr val="000000"/>
                </a:solidFill>
                <a:effectLst/>
                <a:latin typeface="Arial" panose="020B0604020202020204" pitchFamily="34" charset="0"/>
              </a:rPr>
              <a:t>אחרינא</a:t>
            </a:r>
            <a:r>
              <a:rPr lang="he-IL" sz="1550" b="0" i="0" dirty="0">
                <a:solidFill>
                  <a:srgbClr val="000000"/>
                </a:solidFill>
                <a:effectLst/>
                <a:latin typeface="Arial" panose="020B0604020202020204" pitchFamily="34" charset="0"/>
              </a:rPr>
              <a:t>, ואי איכא </a:t>
            </a:r>
            <a:r>
              <a:rPr lang="he-IL" sz="1550" b="0" i="0" dirty="0" err="1">
                <a:solidFill>
                  <a:srgbClr val="000000"/>
                </a:solidFill>
                <a:effectLst/>
                <a:latin typeface="Arial" panose="020B0604020202020204" pitchFamily="34" charset="0"/>
              </a:rPr>
              <a:t>פתחא</a:t>
            </a:r>
            <a:r>
              <a:rPr lang="he-IL" sz="1550" b="0" i="0" dirty="0">
                <a:solidFill>
                  <a:srgbClr val="000000"/>
                </a:solidFill>
                <a:effectLst/>
                <a:latin typeface="Arial" panose="020B0604020202020204" pitchFamily="34" charset="0"/>
              </a:rPr>
              <a:t> </a:t>
            </a:r>
            <a:r>
              <a:rPr lang="he-IL" sz="1550" b="0" i="0" dirty="0" err="1">
                <a:solidFill>
                  <a:srgbClr val="000000"/>
                </a:solidFill>
                <a:effectLst/>
                <a:latin typeface="Arial" panose="020B0604020202020204" pitchFamily="34" charset="0"/>
              </a:rPr>
              <a:t>אחרינא</a:t>
            </a:r>
            <a:r>
              <a:rPr lang="he-IL" sz="1550" b="0" i="0" dirty="0">
                <a:solidFill>
                  <a:srgbClr val="000000"/>
                </a:solidFill>
                <a:effectLst/>
                <a:latin typeface="Arial" panose="020B0604020202020204" pitchFamily="34" charset="0"/>
              </a:rPr>
              <a:t> לית לן בה,</a:t>
            </a:r>
          </a:p>
          <a:p>
            <a:pPr>
              <a:lnSpc>
                <a:spcPct val="120000"/>
              </a:lnSpc>
            </a:pPr>
            <a:r>
              <a:rPr lang="he-IL" sz="1550" b="0" i="0" dirty="0">
                <a:solidFill>
                  <a:srgbClr val="000000"/>
                </a:solidFill>
                <a:effectLst/>
                <a:latin typeface="Arial" panose="020B0604020202020204" pitchFamily="34" charset="0"/>
              </a:rPr>
              <a:t>       ולא אמרן אלא דלא רכיב חמרא, אבל רכיב חמרא לית לן בה,</a:t>
            </a:r>
          </a:p>
          <a:p>
            <a:pPr>
              <a:lnSpc>
                <a:spcPct val="120000"/>
              </a:lnSpc>
            </a:pPr>
            <a:r>
              <a:rPr lang="he-IL" sz="1550" b="0" i="0" dirty="0">
                <a:solidFill>
                  <a:srgbClr val="000000"/>
                </a:solidFill>
                <a:effectLst/>
                <a:latin typeface="Arial" panose="020B0604020202020204" pitchFamily="34" charset="0"/>
              </a:rPr>
              <a:t>       ולא אמרן אלא דלא מנח תפילין, אבל מנח תפילין לית לן בה.</a:t>
            </a:r>
            <a:endParaRPr lang="he-IL" sz="1550" dirty="0">
              <a:solidFill>
                <a:srgbClr val="F79646">
                  <a:lumMod val="50000"/>
                </a:srgbClr>
              </a:solidFill>
            </a:endParaRPr>
          </a:p>
        </p:txBody>
      </p:sp>
      <p:sp>
        <p:nvSpPr>
          <p:cNvPr id="3" name="תיבת טקסט 2">
            <a:extLst>
              <a:ext uri="{FF2B5EF4-FFF2-40B4-BE49-F238E27FC236}">
                <a16:creationId xmlns:a16="http://schemas.microsoft.com/office/drawing/2014/main" id="{B6A23FC7-60FA-9FC7-2F8C-70864C423B3F}"/>
              </a:ext>
            </a:extLst>
          </p:cNvPr>
          <p:cNvSpPr txBox="1"/>
          <p:nvPr/>
        </p:nvSpPr>
        <p:spPr>
          <a:xfrm>
            <a:off x="8527544" y="8523"/>
            <a:ext cx="360040" cy="4755148"/>
          </a:xfrm>
          <a:prstGeom prst="rect">
            <a:avLst/>
          </a:prstGeom>
          <a:noFill/>
        </p:spPr>
        <p:txBody>
          <a:bodyPr wrap="square" rtlCol="1">
            <a:spAutoFit/>
          </a:bodyPr>
          <a:lstStyle/>
          <a:p>
            <a:r>
              <a:rPr lang="he-IL" sz="1600" dirty="0"/>
              <a:t>●</a:t>
            </a:r>
          </a:p>
          <a:p>
            <a:endParaRPr lang="he-IL" sz="1600" dirty="0"/>
          </a:p>
          <a:p>
            <a:endParaRPr lang="he-IL" sz="1100" dirty="0"/>
          </a:p>
          <a:p>
            <a:endParaRPr lang="he-IL" sz="2800" dirty="0"/>
          </a:p>
          <a:p>
            <a:endParaRPr lang="he-IL" sz="2100" dirty="0"/>
          </a:p>
          <a:p>
            <a:r>
              <a:rPr lang="he-IL" sz="1600" dirty="0"/>
              <a:t>●</a:t>
            </a:r>
          </a:p>
          <a:p>
            <a:endParaRPr lang="he-IL" sz="1600" dirty="0"/>
          </a:p>
          <a:p>
            <a:endParaRPr lang="he-IL" sz="1600" dirty="0"/>
          </a:p>
          <a:p>
            <a:endParaRPr lang="he-IL" sz="1600" dirty="0"/>
          </a:p>
          <a:p>
            <a:endParaRPr lang="he-IL" sz="1600" dirty="0"/>
          </a:p>
          <a:p>
            <a:endParaRPr lang="he-IL" sz="1600" dirty="0"/>
          </a:p>
          <a:p>
            <a:endParaRPr lang="he-IL" sz="1600" dirty="0"/>
          </a:p>
          <a:p>
            <a:endParaRPr lang="he-IL" sz="1600" dirty="0"/>
          </a:p>
          <a:p>
            <a:endParaRPr lang="he-IL" sz="1600" dirty="0"/>
          </a:p>
          <a:p>
            <a:endParaRPr lang="he-IL" sz="1900" dirty="0"/>
          </a:p>
          <a:p>
            <a:endParaRPr lang="he-IL" sz="1600" dirty="0"/>
          </a:p>
          <a:p>
            <a:endParaRPr lang="he-IL" sz="1600" dirty="0"/>
          </a:p>
          <a:p>
            <a:r>
              <a:rPr lang="he-IL" sz="1600" dirty="0"/>
              <a:t>●</a:t>
            </a:r>
          </a:p>
        </p:txBody>
      </p:sp>
    </p:spTree>
    <p:extLst>
      <p:ext uri="{BB962C8B-B14F-4D97-AF65-F5344CB8AC3E}">
        <p14:creationId xmlns:p14="http://schemas.microsoft.com/office/powerpoint/2010/main" val="35190222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964129-F2EA-E83B-CE0C-1FD12A06C78D}"/>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DEFEEA55-CF20-E4B8-17F0-6FFCABABE9DA}"/>
              </a:ext>
            </a:extLst>
          </p:cNvPr>
          <p:cNvSpPr txBox="1"/>
          <p:nvPr/>
        </p:nvSpPr>
        <p:spPr>
          <a:xfrm>
            <a:off x="-145088" y="35330"/>
            <a:ext cx="2844880" cy="338554"/>
          </a:xfrm>
          <a:prstGeom prst="rect">
            <a:avLst/>
          </a:prstGeom>
          <a:noFill/>
        </p:spPr>
        <p:txBody>
          <a:bodyPr wrap="square" rtlCol="1">
            <a:spAutoFit/>
          </a:bodyPr>
          <a:lstStyle/>
          <a:p>
            <a:r>
              <a:rPr lang="he-IL" sz="1600" b="1" dirty="0">
                <a:solidFill>
                  <a:schemeClr val="bg1">
                    <a:lumMod val="50000"/>
                  </a:schemeClr>
                </a:solidFill>
              </a:rPr>
              <a:t>דף </a:t>
            </a:r>
            <a:r>
              <a:rPr lang="he-IL" sz="1600" b="1" dirty="0" err="1">
                <a:solidFill>
                  <a:schemeClr val="bg1">
                    <a:lumMod val="50000"/>
                  </a:schemeClr>
                </a:solidFill>
              </a:rPr>
              <a:t>סא</a:t>
            </a:r>
            <a:r>
              <a:rPr lang="he-IL" sz="1600" b="1" dirty="0">
                <a:solidFill>
                  <a:schemeClr val="bg1">
                    <a:lumMod val="50000"/>
                  </a:schemeClr>
                </a:solidFill>
              </a:rPr>
              <a:t> עמוד א - דף </a:t>
            </a:r>
            <a:r>
              <a:rPr lang="he-IL" sz="1600" b="1" dirty="0" err="1">
                <a:solidFill>
                  <a:schemeClr val="bg1">
                    <a:lumMod val="50000"/>
                  </a:schemeClr>
                </a:solidFill>
              </a:rPr>
              <a:t>סא</a:t>
            </a:r>
            <a:r>
              <a:rPr lang="he-IL" sz="1600" b="1" dirty="0">
                <a:solidFill>
                  <a:schemeClr val="bg1">
                    <a:lumMod val="50000"/>
                  </a:schemeClr>
                </a:solidFill>
              </a:rPr>
              <a:t> עמוד ב</a:t>
            </a:r>
          </a:p>
        </p:txBody>
      </p:sp>
      <p:sp>
        <p:nvSpPr>
          <p:cNvPr id="7" name="TextBox 3">
            <a:extLst>
              <a:ext uri="{FF2B5EF4-FFF2-40B4-BE49-F238E27FC236}">
                <a16:creationId xmlns:a16="http://schemas.microsoft.com/office/drawing/2014/main" id="{9B341FA3-86FE-133B-1799-43E6C0AECE6C}"/>
              </a:ext>
            </a:extLst>
          </p:cNvPr>
          <p:cNvSpPr txBox="1"/>
          <p:nvPr/>
        </p:nvSpPr>
        <p:spPr>
          <a:xfrm>
            <a:off x="1115616" y="49520"/>
            <a:ext cx="7137719" cy="6713120"/>
          </a:xfrm>
          <a:prstGeom prst="rect">
            <a:avLst/>
          </a:prstGeom>
          <a:noFill/>
        </p:spPr>
        <p:txBody>
          <a:bodyPr wrap="square" rtlCol="1">
            <a:spAutoFit/>
          </a:bodyPr>
          <a:lstStyle/>
          <a:p>
            <a:pPr>
              <a:lnSpc>
                <a:spcPct val="120000"/>
              </a:lnSpc>
            </a:pPr>
            <a:r>
              <a:rPr lang="he-IL" sz="1600" b="0" i="0" dirty="0">
                <a:solidFill>
                  <a:srgbClr val="000000"/>
                </a:solidFill>
                <a:effectLst/>
                <a:latin typeface="Arial" panose="020B0604020202020204" pitchFamily="34" charset="0"/>
              </a:rPr>
              <a:t>אמר רב: </a:t>
            </a:r>
          </a:p>
          <a:p>
            <a:pPr>
              <a:lnSpc>
                <a:spcPct val="120000"/>
              </a:lnSpc>
            </a:pPr>
            <a:r>
              <a:rPr lang="he-IL" sz="1600" b="0" i="0" dirty="0">
                <a:solidFill>
                  <a:srgbClr val="000000"/>
                </a:solidFill>
                <a:effectLst/>
                <a:latin typeface="Arial" panose="020B0604020202020204" pitchFamily="34" charset="0"/>
              </a:rPr>
              <a:t>יצר הרע דומה לזבוב ויושב בין שני מפתחי הלב, </a:t>
            </a:r>
          </a:p>
          <a:p>
            <a:pPr>
              <a:lnSpc>
                <a:spcPct val="120000"/>
              </a:lnSpc>
            </a:pPr>
            <a:r>
              <a:rPr lang="he-IL" sz="1600" b="0" i="0" dirty="0">
                <a:solidFill>
                  <a:srgbClr val="000000"/>
                </a:solidFill>
                <a:effectLst/>
                <a:latin typeface="Arial" panose="020B0604020202020204" pitchFamily="34" charset="0"/>
              </a:rPr>
              <a:t>שנא': "</a:t>
            </a:r>
            <a:r>
              <a:rPr lang="he-IL" sz="1600" b="0" i="0" dirty="0">
                <a:solidFill>
                  <a:srgbClr val="002060"/>
                </a:solidFill>
                <a:effectLst/>
                <a:latin typeface="Arial" panose="020B0604020202020204" pitchFamily="34" charset="0"/>
              </a:rPr>
              <a:t>זְבוּבֵי מָוֶת יַבְאִישׁ יַבִּיעַ שֶׁמֶן רוֹקֵחַ</a:t>
            </a:r>
            <a:r>
              <a:rPr lang="he-IL" sz="1600" b="0" i="0" dirty="0">
                <a:solidFill>
                  <a:srgbClr val="000000"/>
                </a:solidFill>
                <a:effectLst/>
                <a:latin typeface="Arial" panose="020B0604020202020204" pitchFamily="34" charset="0"/>
              </a:rPr>
              <a:t>".</a:t>
            </a:r>
          </a:p>
          <a:p>
            <a:pPr>
              <a:lnSpc>
                <a:spcPct val="120000"/>
              </a:lnSpc>
            </a:pPr>
            <a:endParaRPr lang="he-IL" sz="600" dirty="0">
              <a:solidFill>
                <a:srgbClr val="000000"/>
              </a:solidFill>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ושמואל אמר: </a:t>
            </a:r>
          </a:p>
          <a:p>
            <a:pPr>
              <a:lnSpc>
                <a:spcPct val="120000"/>
              </a:lnSpc>
            </a:pPr>
            <a:r>
              <a:rPr lang="he-IL" sz="1600" b="0" i="0" dirty="0">
                <a:solidFill>
                  <a:srgbClr val="000000"/>
                </a:solidFill>
                <a:effectLst/>
                <a:latin typeface="Arial" panose="020B0604020202020204" pitchFamily="34" charset="0"/>
              </a:rPr>
              <a:t>כמין </a:t>
            </a:r>
            <a:r>
              <a:rPr lang="he-IL" sz="1600" b="0" i="0" dirty="0" err="1">
                <a:solidFill>
                  <a:srgbClr val="000000"/>
                </a:solidFill>
                <a:effectLst/>
                <a:latin typeface="Arial" panose="020B0604020202020204" pitchFamily="34" charset="0"/>
              </a:rPr>
              <a:t>חטה</a:t>
            </a:r>
            <a:r>
              <a:rPr lang="he-IL" sz="1600" b="0" i="0" dirty="0">
                <a:solidFill>
                  <a:srgbClr val="000000"/>
                </a:solidFill>
                <a:effectLst/>
                <a:latin typeface="Arial" panose="020B0604020202020204" pitchFamily="34" charset="0"/>
              </a:rPr>
              <a:t> הוא דומה, </a:t>
            </a:r>
          </a:p>
          <a:p>
            <a:pPr>
              <a:lnSpc>
                <a:spcPct val="120000"/>
              </a:lnSpc>
            </a:pPr>
            <a:r>
              <a:rPr lang="he-IL" sz="1600" b="0" i="0" dirty="0">
                <a:solidFill>
                  <a:srgbClr val="000000"/>
                </a:solidFill>
                <a:effectLst/>
                <a:latin typeface="Arial" panose="020B0604020202020204" pitchFamily="34" charset="0"/>
              </a:rPr>
              <a:t>שנאמר: "</a:t>
            </a:r>
            <a:r>
              <a:rPr lang="he-IL" sz="1600" b="0" i="0" dirty="0">
                <a:solidFill>
                  <a:srgbClr val="002060"/>
                </a:solidFill>
                <a:effectLst/>
                <a:latin typeface="Arial" panose="020B0604020202020204" pitchFamily="34" charset="0"/>
              </a:rPr>
              <a:t>לַפֶּתַח חַטָּאת רוֹבֵץ</a:t>
            </a:r>
            <a:r>
              <a:rPr lang="he-IL" sz="1600" b="0" i="0" dirty="0">
                <a:solidFill>
                  <a:srgbClr val="000000"/>
                </a:solidFill>
                <a:effectLst/>
                <a:latin typeface="Arial" panose="020B0604020202020204" pitchFamily="34" charset="0"/>
              </a:rPr>
              <a:t>". </a:t>
            </a:r>
          </a:p>
          <a:p>
            <a:pPr>
              <a:lnSpc>
                <a:spcPct val="120000"/>
              </a:lnSpc>
            </a:pPr>
            <a:endParaRPr lang="he-IL" sz="1400" dirty="0">
              <a:solidFill>
                <a:srgbClr val="000000"/>
              </a:solidFill>
              <a:latin typeface="Arial" panose="020B0604020202020204" pitchFamily="34" charset="0"/>
            </a:endParaRPr>
          </a:p>
          <a:p>
            <a:pPr>
              <a:lnSpc>
                <a:spcPct val="120000"/>
              </a:lnSpc>
            </a:pPr>
            <a:r>
              <a:rPr lang="he-IL" sz="1600" b="0" i="0" dirty="0" err="1">
                <a:solidFill>
                  <a:srgbClr val="000000"/>
                </a:solidFill>
                <a:effectLst/>
                <a:latin typeface="Arial" panose="020B0604020202020204" pitchFamily="34" charset="0"/>
              </a:rPr>
              <a:t>ת''ר</a:t>
            </a:r>
            <a:r>
              <a:rPr lang="he-IL" sz="1600" b="0" i="0" dirty="0">
                <a:solidFill>
                  <a:srgbClr val="000000"/>
                </a:solidFill>
                <a:effectLst/>
                <a:latin typeface="Arial" panose="020B0604020202020204" pitchFamily="34" charset="0"/>
              </a:rPr>
              <a:t>: </a:t>
            </a:r>
          </a:p>
          <a:p>
            <a:pPr>
              <a:lnSpc>
                <a:spcPct val="120000"/>
              </a:lnSpc>
            </a:pPr>
            <a:r>
              <a:rPr lang="he-IL" sz="1600" dirty="0">
                <a:solidFill>
                  <a:srgbClr val="F79646">
                    <a:lumMod val="50000"/>
                  </a:srgbClr>
                </a:solidFill>
              </a:rPr>
              <a:t>שתי כליות יש בו באדם - אחת יועצתו לטובה ואחת יועצתו לרעה. </a:t>
            </a:r>
          </a:p>
          <a:p>
            <a:pPr>
              <a:lnSpc>
                <a:spcPct val="120000"/>
              </a:lnSpc>
            </a:pPr>
            <a:r>
              <a:rPr lang="he-IL" sz="1600" dirty="0">
                <a:solidFill>
                  <a:srgbClr val="000000"/>
                </a:solidFill>
                <a:latin typeface="Arial" panose="020B0604020202020204" pitchFamily="34" charset="0"/>
              </a:rPr>
              <a:t>ומסתברא </a:t>
            </a:r>
            <a:r>
              <a:rPr lang="he-IL" sz="1600" dirty="0" err="1">
                <a:solidFill>
                  <a:srgbClr val="000000"/>
                </a:solidFill>
                <a:latin typeface="Arial" panose="020B0604020202020204" pitchFamily="34" charset="0"/>
              </a:rPr>
              <a:t>דטובה</a:t>
            </a:r>
            <a:r>
              <a:rPr lang="he-IL" sz="1600" dirty="0">
                <a:solidFill>
                  <a:srgbClr val="000000"/>
                </a:solidFill>
                <a:latin typeface="Arial" panose="020B0604020202020204" pitchFamily="34" charset="0"/>
              </a:rPr>
              <a:t> לימינו ורעה לשמאלו, </a:t>
            </a:r>
            <a:r>
              <a:rPr lang="he-IL" sz="1600" dirty="0" err="1">
                <a:solidFill>
                  <a:srgbClr val="000000"/>
                </a:solidFill>
                <a:latin typeface="Arial" panose="020B0604020202020204" pitchFamily="34" charset="0"/>
              </a:rPr>
              <a:t>דכתיב</a:t>
            </a:r>
            <a:r>
              <a:rPr lang="he-IL" sz="1600" dirty="0">
                <a:solidFill>
                  <a:srgbClr val="000000"/>
                </a:solidFill>
                <a:latin typeface="Arial" panose="020B0604020202020204" pitchFamily="34" charset="0"/>
              </a:rPr>
              <a:t>: "</a:t>
            </a:r>
            <a:r>
              <a:rPr lang="he-IL" sz="1600" dirty="0">
                <a:solidFill>
                  <a:srgbClr val="002060"/>
                </a:solidFill>
                <a:latin typeface="Arial" panose="020B0604020202020204" pitchFamily="34" charset="0"/>
              </a:rPr>
              <a:t>לֵב חָכָם לִימִינוֹ וְלֵב כְּסִיל לִשְׂמֹאלוֹ</a:t>
            </a:r>
            <a:r>
              <a:rPr lang="he-IL" sz="1600" dirty="0">
                <a:solidFill>
                  <a:srgbClr val="000000"/>
                </a:solidFill>
                <a:latin typeface="Arial" panose="020B0604020202020204" pitchFamily="34" charset="0"/>
              </a:rPr>
              <a:t>".</a:t>
            </a:r>
          </a:p>
          <a:p>
            <a:pPr>
              <a:lnSpc>
                <a:spcPct val="120000"/>
              </a:lnSpc>
            </a:pPr>
            <a:endParaRPr lang="he-IL" sz="1200" dirty="0">
              <a:solidFill>
                <a:srgbClr val="000000"/>
              </a:solidFill>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תנו רבנן: </a:t>
            </a:r>
          </a:p>
          <a:p>
            <a:pPr>
              <a:lnSpc>
                <a:spcPct val="120000"/>
              </a:lnSpc>
            </a:pPr>
            <a:r>
              <a:rPr lang="he-IL" sz="1600" dirty="0">
                <a:solidFill>
                  <a:srgbClr val="F79646">
                    <a:lumMod val="50000"/>
                  </a:srgbClr>
                </a:solidFill>
              </a:rPr>
              <a:t>כליות יועצות, לב מבין, </a:t>
            </a:r>
          </a:p>
          <a:p>
            <a:pPr>
              <a:lnSpc>
                <a:spcPct val="120000"/>
              </a:lnSpc>
            </a:pPr>
            <a:r>
              <a:rPr lang="he-IL" sz="1600" dirty="0">
                <a:solidFill>
                  <a:srgbClr val="F79646">
                    <a:lumMod val="50000"/>
                  </a:srgbClr>
                </a:solidFill>
              </a:rPr>
              <a:t>לשון מחתך, פה גומר, </a:t>
            </a:r>
          </a:p>
          <a:p>
            <a:pPr>
              <a:lnSpc>
                <a:spcPct val="120000"/>
              </a:lnSpc>
            </a:pPr>
            <a:r>
              <a:rPr lang="he-IL" sz="1600" dirty="0">
                <a:solidFill>
                  <a:srgbClr val="F79646">
                    <a:lumMod val="50000"/>
                  </a:srgbClr>
                </a:solidFill>
              </a:rPr>
              <a:t>ושט מכניס ומוציא כל מיני מאכל, קנה מוציא קול, </a:t>
            </a:r>
          </a:p>
          <a:p>
            <a:pPr>
              <a:lnSpc>
                <a:spcPct val="120000"/>
              </a:lnSpc>
            </a:pPr>
            <a:r>
              <a:rPr lang="he-IL" sz="1600" dirty="0">
                <a:solidFill>
                  <a:srgbClr val="F79646">
                    <a:lumMod val="50000"/>
                  </a:srgbClr>
                </a:solidFill>
              </a:rPr>
              <a:t>ריאה שואבת כל מיני משקין, </a:t>
            </a:r>
          </a:p>
          <a:p>
            <a:pPr>
              <a:lnSpc>
                <a:spcPct val="120000"/>
              </a:lnSpc>
            </a:pPr>
            <a:r>
              <a:rPr lang="he-IL" sz="1600" dirty="0">
                <a:solidFill>
                  <a:srgbClr val="F79646">
                    <a:lumMod val="50000"/>
                  </a:srgbClr>
                </a:solidFill>
              </a:rPr>
              <a:t>כבד כועס, מרה זורקת בו </a:t>
            </a:r>
            <a:r>
              <a:rPr lang="he-IL" sz="1600" dirty="0" err="1">
                <a:solidFill>
                  <a:srgbClr val="F79646">
                    <a:lumMod val="50000"/>
                  </a:srgbClr>
                </a:solidFill>
              </a:rPr>
              <a:t>טפה</a:t>
            </a:r>
            <a:r>
              <a:rPr lang="he-IL" sz="1600" dirty="0">
                <a:solidFill>
                  <a:srgbClr val="F79646">
                    <a:lumMod val="50000"/>
                  </a:srgbClr>
                </a:solidFill>
              </a:rPr>
              <a:t> </a:t>
            </a:r>
            <a:r>
              <a:rPr lang="he-IL" sz="1600" dirty="0" err="1">
                <a:solidFill>
                  <a:srgbClr val="F79646">
                    <a:lumMod val="50000"/>
                  </a:srgbClr>
                </a:solidFill>
              </a:rPr>
              <a:t>ומניחתו</a:t>
            </a:r>
            <a:r>
              <a:rPr lang="he-IL" sz="1600" dirty="0">
                <a:solidFill>
                  <a:srgbClr val="F79646">
                    <a:lumMod val="50000"/>
                  </a:srgbClr>
                </a:solidFill>
              </a:rPr>
              <a:t>, </a:t>
            </a:r>
          </a:p>
          <a:p>
            <a:pPr>
              <a:lnSpc>
                <a:spcPct val="120000"/>
              </a:lnSpc>
            </a:pPr>
            <a:r>
              <a:rPr lang="he-IL" sz="1600" dirty="0">
                <a:solidFill>
                  <a:srgbClr val="F79646">
                    <a:lumMod val="50000"/>
                  </a:srgbClr>
                </a:solidFill>
              </a:rPr>
              <a:t>טחול שוחק, </a:t>
            </a:r>
            <a:r>
              <a:rPr lang="he-IL" sz="1600" dirty="0" err="1">
                <a:solidFill>
                  <a:srgbClr val="F79646">
                    <a:lumMod val="50000"/>
                  </a:srgbClr>
                </a:solidFill>
              </a:rPr>
              <a:t>קרקבן</a:t>
            </a:r>
            <a:r>
              <a:rPr lang="he-IL" sz="1600" dirty="0">
                <a:solidFill>
                  <a:srgbClr val="F79646">
                    <a:lumMod val="50000"/>
                  </a:srgbClr>
                </a:solidFill>
              </a:rPr>
              <a:t> טוחן, </a:t>
            </a:r>
          </a:p>
          <a:p>
            <a:pPr>
              <a:lnSpc>
                <a:spcPct val="120000"/>
              </a:lnSpc>
            </a:pPr>
            <a:r>
              <a:rPr lang="he-IL" sz="1600" dirty="0">
                <a:solidFill>
                  <a:srgbClr val="F79646">
                    <a:lumMod val="50000"/>
                  </a:srgbClr>
                </a:solidFill>
              </a:rPr>
              <a:t>קיבה ישנה, אף נעור, </a:t>
            </a:r>
          </a:p>
          <a:p>
            <a:pPr>
              <a:lnSpc>
                <a:spcPct val="120000"/>
              </a:lnSpc>
            </a:pPr>
            <a:r>
              <a:rPr lang="he-IL" sz="1600" dirty="0">
                <a:solidFill>
                  <a:srgbClr val="F79646">
                    <a:lumMod val="50000"/>
                  </a:srgbClr>
                </a:solidFill>
              </a:rPr>
              <a:t>       נעור הישן ישן הנעור - </a:t>
            </a:r>
            <a:r>
              <a:rPr lang="he-IL" sz="1600" dirty="0" err="1">
                <a:solidFill>
                  <a:srgbClr val="F79646">
                    <a:lumMod val="50000"/>
                  </a:srgbClr>
                </a:solidFill>
              </a:rPr>
              <a:t>נמוק</a:t>
            </a:r>
            <a:r>
              <a:rPr lang="he-IL" sz="1600" dirty="0">
                <a:solidFill>
                  <a:srgbClr val="F79646">
                    <a:lumMod val="50000"/>
                  </a:srgbClr>
                </a:solidFill>
              </a:rPr>
              <a:t> והולך לו. </a:t>
            </a:r>
          </a:p>
          <a:p>
            <a:pPr>
              <a:lnSpc>
                <a:spcPct val="120000"/>
              </a:lnSpc>
            </a:pPr>
            <a:endParaRPr lang="he-IL" sz="200" dirty="0">
              <a:solidFill>
                <a:srgbClr val="000000"/>
              </a:solidFill>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       תנא: </a:t>
            </a:r>
          </a:p>
          <a:p>
            <a:pPr>
              <a:lnSpc>
                <a:spcPct val="120000"/>
              </a:lnSpc>
            </a:pPr>
            <a:r>
              <a:rPr lang="he-IL" sz="1600" dirty="0">
                <a:solidFill>
                  <a:srgbClr val="F79646">
                    <a:lumMod val="50000"/>
                  </a:srgbClr>
                </a:solidFill>
              </a:rPr>
              <a:t>       אם שניהם ישנים או שניהם נעורים - מיד מת.</a:t>
            </a:r>
          </a:p>
        </p:txBody>
      </p:sp>
      <p:sp>
        <p:nvSpPr>
          <p:cNvPr id="3" name="תיבת טקסט 2">
            <a:extLst>
              <a:ext uri="{FF2B5EF4-FFF2-40B4-BE49-F238E27FC236}">
                <a16:creationId xmlns:a16="http://schemas.microsoft.com/office/drawing/2014/main" id="{A817E981-B11D-9923-5E4F-13BF232293BA}"/>
              </a:ext>
            </a:extLst>
          </p:cNvPr>
          <p:cNvSpPr txBox="1"/>
          <p:nvPr/>
        </p:nvSpPr>
        <p:spPr>
          <a:xfrm>
            <a:off x="8249305" y="66298"/>
            <a:ext cx="360040" cy="2785378"/>
          </a:xfrm>
          <a:prstGeom prst="rect">
            <a:avLst/>
          </a:prstGeom>
          <a:noFill/>
        </p:spPr>
        <p:txBody>
          <a:bodyPr wrap="square" rtlCol="1">
            <a:spAutoFit/>
          </a:bodyPr>
          <a:lstStyle/>
          <a:p>
            <a:r>
              <a:rPr lang="he-IL" sz="1600" dirty="0"/>
              <a:t>●</a:t>
            </a:r>
          </a:p>
          <a:p>
            <a:endParaRPr lang="he-IL" sz="1600" dirty="0"/>
          </a:p>
          <a:p>
            <a:endParaRPr lang="he-IL" sz="1100" dirty="0"/>
          </a:p>
          <a:p>
            <a:endParaRPr lang="he-IL" sz="2800" dirty="0"/>
          </a:p>
          <a:p>
            <a:endParaRPr lang="he-IL" sz="2800" dirty="0"/>
          </a:p>
          <a:p>
            <a:endParaRPr lang="he-IL" sz="1900" dirty="0"/>
          </a:p>
          <a:p>
            <a:endParaRPr lang="he-IL" sz="2100" dirty="0"/>
          </a:p>
          <a:p>
            <a:r>
              <a:rPr lang="he-IL" sz="1600" dirty="0"/>
              <a:t>●</a:t>
            </a:r>
          </a:p>
          <a:p>
            <a:endParaRPr lang="he-IL" sz="1600" dirty="0"/>
          </a:p>
        </p:txBody>
      </p:sp>
      <p:sp>
        <p:nvSpPr>
          <p:cNvPr id="4" name="TextBox 5">
            <a:extLst>
              <a:ext uri="{FF2B5EF4-FFF2-40B4-BE49-F238E27FC236}">
                <a16:creationId xmlns:a16="http://schemas.microsoft.com/office/drawing/2014/main" id="{792AB9BC-DA33-5E6C-A3F2-5A0549356141}"/>
              </a:ext>
            </a:extLst>
          </p:cNvPr>
          <p:cNvSpPr txBox="1"/>
          <p:nvPr/>
        </p:nvSpPr>
        <p:spPr>
          <a:xfrm>
            <a:off x="8341584" y="4525898"/>
            <a:ext cx="480985" cy="215444"/>
          </a:xfrm>
          <a:prstGeom prst="rect">
            <a:avLst/>
          </a:prstGeom>
          <a:noFill/>
        </p:spPr>
        <p:txBody>
          <a:bodyPr wrap="square" rtlCol="1">
            <a:spAutoFit/>
          </a:bodyPr>
          <a:lstStyle/>
          <a:p>
            <a:r>
              <a:rPr lang="he-IL" sz="800" dirty="0"/>
              <a:t>עמוד ב</a:t>
            </a:r>
          </a:p>
        </p:txBody>
      </p:sp>
      <p:pic>
        <p:nvPicPr>
          <p:cNvPr id="10" name="תמונה 9">
            <a:extLst>
              <a:ext uri="{FF2B5EF4-FFF2-40B4-BE49-F238E27FC236}">
                <a16:creationId xmlns:a16="http://schemas.microsoft.com/office/drawing/2014/main" id="{28EE6501-248C-84EA-F324-8B8DA467F349}"/>
              </a:ext>
            </a:extLst>
          </p:cNvPr>
          <p:cNvPicPr>
            <a:picLocks noChangeAspect="1"/>
          </p:cNvPicPr>
          <p:nvPr/>
        </p:nvPicPr>
        <p:blipFill>
          <a:blip r:embed="rId3"/>
          <a:stretch>
            <a:fillRect/>
          </a:stretch>
        </p:blipFill>
        <p:spPr>
          <a:xfrm>
            <a:off x="827584" y="3628919"/>
            <a:ext cx="2088232" cy="2104337"/>
          </a:xfrm>
          <a:prstGeom prst="rect">
            <a:avLst/>
          </a:prstGeom>
        </p:spPr>
      </p:pic>
      <p:sp>
        <p:nvSpPr>
          <p:cNvPr id="11" name="תיבת טקסט 10">
            <a:extLst>
              <a:ext uri="{FF2B5EF4-FFF2-40B4-BE49-F238E27FC236}">
                <a16:creationId xmlns:a16="http://schemas.microsoft.com/office/drawing/2014/main" id="{0F9C82EC-6FC7-71CB-4014-9DA8DCA361F3}"/>
              </a:ext>
            </a:extLst>
          </p:cNvPr>
          <p:cNvSpPr txBox="1"/>
          <p:nvPr/>
        </p:nvSpPr>
        <p:spPr>
          <a:xfrm>
            <a:off x="35496" y="5517232"/>
            <a:ext cx="720080" cy="215444"/>
          </a:xfrm>
          <a:prstGeom prst="rect">
            <a:avLst/>
          </a:prstGeom>
          <a:noFill/>
        </p:spPr>
        <p:txBody>
          <a:bodyPr wrap="square" rtlCol="1">
            <a:spAutoFit/>
          </a:bodyPr>
          <a:lstStyle/>
          <a:p>
            <a:r>
              <a:rPr lang="he-IL" sz="800" dirty="0">
                <a:hlinkClick r:id="rId4"/>
              </a:rPr>
              <a:t>מקור</a:t>
            </a:r>
            <a:endParaRPr lang="he-IL" sz="800" dirty="0"/>
          </a:p>
        </p:txBody>
      </p:sp>
      <p:sp>
        <p:nvSpPr>
          <p:cNvPr id="12" name="תיבת טקסט 11">
            <a:extLst>
              <a:ext uri="{FF2B5EF4-FFF2-40B4-BE49-F238E27FC236}">
                <a16:creationId xmlns:a16="http://schemas.microsoft.com/office/drawing/2014/main" id="{0E2C2708-FD2F-369A-B777-013659B09303}"/>
              </a:ext>
            </a:extLst>
          </p:cNvPr>
          <p:cNvSpPr txBox="1"/>
          <p:nvPr/>
        </p:nvSpPr>
        <p:spPr>
          <a:xfrm>
            <a:off x="285076" y="5910506"/>
            <a:ext cx="2592288" cy="584775"/>
          </a:xfrm>
          <a:prstGeom prst="rect">
            <a:avLst/>
          </a:prstGeom>
          <a:noFill/>
        </p:spPr>
        <p:txBody>
          <a:bodyPr wrap="square" rtlCol="1">
            <a:spAutoFit/>
          </a:bodyPr>
          <a:lstStyle/>
          <a:p>
            <a:r>
              <a:rPr lang="he-IL" sz="800" dirty="0"/>
              <a:t>מרה היא נוזל המיוצר בכבד ומשמש בתהליך העיכול. המרה מופרשת מהכבד ונאגרת בכיס המרה, ממנו היא משוחררת בזמן עיכול של שומנים דרך צינור המרה אל התריסריון (תחילת המעי הדק), על מנת לעזור בפירוק המזון.</a:t>
            </a:r>
          </a:p>
        </p:txBody>
      </p:sp>
      <p:sp>
        <p:nvSpPr>
          <p:cNvPr id="2" name="הסבר מלבני מעוגל 6">
            <a:extLst>
              <a:ext uri="{FF2B5EF4-FFF2-40B4-BE49-F238E27FC236}">
                <a16:creationId xmlns:a16="http://schemas.microsoft.com/office/drawing/2014/main" id="{1CBADB54-0826-A1D7-1427-665674EAE8E7}"/>
              </a:ext>
            </a:extLst>
          </p:cNvPr>
          <p:cNvSpPr/>
          <p:nvPr/>
        </p:nvSpPr>
        <p:spPr>
          <a:xfrm>
            <a:off x="251520" y="573443"/>
            <a:ext cx="3238181" cy="911341"/>
          </a:xfrm>
          <a:prstGeom prst="wedgeRoundRectCallout">
            <a:avLst>
              <a:gd name="adj1" fmla="val 64728"/>
              <a:gd name="adj2" fmla="val -50249"/>
              <a:gd name="adj3" fmla="val 16667"/>
            </a:avLst>
          </a:prstGeom>
          <a:noFill/>
          <a:ln w="190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nSpc>
                <a:spcPct val="120000"/>
              </a:lnSpc>
            </a:pPr>
            <a:r>
              <a:rPr lang="he-IL" sz="1200" dirty="0">
                <a:solidFill>
                  <a:srgbClr val="000000"/>
                </a:solidFill>
                <a:latin typeface="Arial" panose="020B0604020202020204" pitchFamily="34" charset="0"/>
              </a:rPr>
              <a:t>משנה נד ע"א:</a:t>
            </a:r>
          </a:p>
          <a:p>
            <a:pPr>
              <a:lnSpc>
                <a:spcPct val="120000"/>
              </a:lnSpc>
            </a:pPr>
            <a:r>
              <a:rPr lang="he-IL" sz="1200" dirty="0">
                <a:solidFill>
                  <a:srgbClr val="F79646">
                    <a:lumMod val="50000"/>
                  </a:srgbClr>
                </a:solidFill>
              </a:rPr>
              <a:t>חייב אדם לברך על הרעה כשם שמברך על הטובה, </a:t>
            </a:r>
          </a:p>
          <a:p>
            <a:pPr>
              <a:lnSpc>
                <a:spcPct val="120000"/>
              </a:lnSpc>
            </a:pPr>
            <a:r>
              <a:rPr lang="he-IL" sz="1200" dirty="0">
                <a:solidFill>
                  <a:srgbClr val="F79646">
                    <a:lumMod val="50000"/>
                  </a:srgbClr>
                </a:solidFill>
              </a:rPr>
              <a:t>שנאמר: "וְאָהַבְתָּ אֵת ה' </a:t>
            </a:r>
            <a:r>
              <a:rPr lang="he-IL" sz="1200" dirty="0" err="1">
                <a:solidFill>
                  <a:srgbClr val="F79646">
                    <a:lumMod val="50000"/>
                  </a:srgbClr>
                </a:solidFill>
              </a:rPr>
              <a:t>אֱלֹהֶיך</a:t>
            </a:r>
            <a:r>
              <a:rPr lang="he-IL" sz="1200" dirty="0">
                <a:solidFill>
                  <a:srgbClr val="F79646">
                    <a:lumMod val="50000"/>
                  </a:srgbClr>
                </a:solidFill>
              </a:rPr>
              <a:t>ָ </a:t>
            </a:r>
            <a:r>
              <a:rPr lang="he-IL" sz="1200" dirty="0" err="1">
                <a:solidFill>
                  <a:srgbClr val="F79646">
                    <a:lumMod val="50000"/>
                  </a:srgbClr>
                </a:solidFill>
              </a:rPr>
              <a:t>בְּכׇל</a:t>
            </a:r>
            <a:r>
              <a:rPr lang="he-IL" sz="1200" dirty="0">
                <a:solidFill>
                  <a:srgbClr val="F79646">
                    <a:lumMod val="50000"/>
                  </a:srgbClr>
                </a:solidFill>
              </a:rPr>
              <a:t> לְבָבְךָ" וגו' –</a:t>
            </a:r>
          </a:p>
          <a:p>
            <a:pPr>
              <a:lnSpc>
                <a:spcPct val="120000"/>
              </a:lnSpc>
            </a:pPr>
            <a:r>
              <a:rPr lang="he-IL" sz="1200" dirty="0">
                <a:solidFill>
                  <a:srgbClr val="F79646">
                    <a:lumMod val="50000"/>
                  </a:srgbClr>
                </a:solidFill>
              </a:rPr>
              <a:t>'</a:t>
            </a:r>
            <a:r>
              <a:rPr lang="he-IL" sz="1200" dirty="0" err="1">
                <a:solidFill>
                  <a:srgbClr val="F79646">
                    <a:lumMod val="50000"/>
                  </a:srgbClr>
                </a:solidFill>
              </a:rPr>
              <a:t>בְּכׇל</a:t>
            </a:r>
            <a:r>
              <a:rPr lang="he-IL" sz="1200" dirty="0">
                <a:solidFill>
                  <a:srgbClr val="F79646">
                    <a:lumMod val="50000"/>
                  </a:srgbClr>
                </a:solidFill>
              </a:rPr>
              <a:t> לְבָבְךָ' - בשני יצריך ביצר טוב וביצר הרע...</a:t>
            </a:r>
          </a:p>
        </p:txBody>
      </p:sp>
    </p:spTree>
    <p:extLst>
      <p:ext uri="{BB962C8B-B14F-4D97-AF65-F5344CB8AC3E}">
        <p14:creationId xmlns:p14="http://schemas.microsoft.com/office/powerpoint/2010/main" val="6872468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2D076F-6FAB-8FD5-DD76-946427F2060B}"/>
            </a:ext>
          </a:extLst>
        </p:cNvPr>
        <p:cNvGrpSpPr/>
        <p:nvPr/>
      </p:nvGrpSpPr>
      <p:grpSpPr>
        <a:xfrm>
          <a:off x="0" y="0"/>
          <a:ext cx="0" cy="0"/>
          <a:chOff x="0" y="0"/>
          <a:chExt cx="0" cy="0"/>
        </a:xfrm>
      </p:grpSpPr>
      <p:pic>
        <p:nvPicPr>
          <p:cNvPr id="2" name="תמונה 1">
            <a:extLst>
              <a:ext uri="{FF2B5EF4-FFF2-40B4-BE49-F238E27FC236}">
                <a16:creationId xmlns:a16="http://schemas.microsoft.com/office/drawing/2014/main" id="{A383F4CF-2E46-6B2C-68DB-1003BF9AF14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6021288"/>
            <a:ext cx="3114799" cy="670505"/>
          </a:xfrm>
          <a:prstGeom prst="rect">
            <a:avLst/>
          </a:prstGeom>
        </p:spPr>
      </p:pic>
      <p:sp>
        <p:nvSpPr>
          <p:cNvPr id="5" name="TextBox 4">
            <a:extLst>
              <a:ext uri="{FF2B5EF4-FFF2-40B4-BE49-F238E27FC236}">
                <a16:creationId xmlns:a16="http://schemas.microsoft.com/office/drawing/2014/main" id="{FCA77265-5FD0-74BB-F5C6-64EE46AF6168}"/>
              </a:ext>
            </a:extLst>
          </p:cNvPr>
          <p:cNvSpPr txBox="1"/>
          <p:nvPr/>
        </p:nvSpPr>
        <p:spPr>
          <a:xfrm>
            <a:off x="-183540" y="35330"/>
            <a:ext cx="1548736" cy="338554"/>
          </a:xfrm>
          <a:prstGeom prst="rect">
            <a:avLst/>
          </a:prstGeom>
          <a:noFill/>
        </p:spPr>
        <p:txBody>
          <a:bodyPr wrap="square" rtlCol="1">
            <a:spAutoFit/>
          </a:bodyPr>
          <a:lstStyle/>
          <a:p>
            <a:r>
              <a:rPr lang="he-IL" sz="1600" b="1" dirty="0">
                <a:solidFill>
                  <a:schemeClr val="bg1">
                    <a:lumMod val="50000"/>
                  </a:schemeClr>
                </a:solidFill>
              </a:rPr>
              <a:t>דף </a:t>
            </a:r>
            <a:r>
              <a:rPr lang="he-IL" sz="1600" b="1" dirty="0" err="1">
                <a:solidFill>
                  <a:schemeClr val="bg1">
                    <a:lumMod val="50000"/>
                  </a:schemeClr>
                </a:solidFill>
              </a:rPr>
              <a:t>סא</a:t>
            </a:r>
            <a:r>
              <a:rPr lang="he-IL" sz="1600" b="1" dirty="0">
                <a:solidFill>
                  <a:schemeClr val="bg1">
                    <a:lumMod val="50000"/>
                  </a:schemeClr>
                </a:solidFill>
              </a:rPr>
              <a:t> עמוד ב</a:t>
            </a:r>
          </a:p>
        </p:txBody>
      </p:sp>
      <p:sp>
        <p:nvSpPr>
          <p:cNvPr id="7" name="TextBox 3">
            <a:extLst>
              <a:ext uri="{FF2B5EF4-FFF2-40B4-BE49-F238E27FC236}">
                <a16:creationId xmlns:a16="http://schemas.microsoft.com/office/drawing/2014/main" id="{ABDE037A-4FC9-454E-B857-7CE1819D478B}"/>
              </a:ext>
            </a:extLst>
          </p:cNvPr>
          <p:cNvSpPr txBox="1"/>
          <p:nvPr/>
        </p:nvSpPr>
        <p:spPr>
          <a:xfrm>
            <a:off x="539552" y="548680"/>
            <a:ext cx="7920880" cy="5158592"/>
          </a:xfrm>
          <a:prstGeom prst="rect">
            <a:avLst/>
          </a:prstGeom>
          <a:noFill/>
        </p:spPr>
        <p:txBody>
          <a:bodyPr wrap="square" rtlCol="1">
            <a:spAutoFit/>
          </a:bodyPr>
          <a:lstStyle/>
          <a:p>
            <a:pPr>
              <a:lnSpc>
                <a:spcPct val="120000"/>
              </a:lnSpc>
            </a:pPr>
            <a:r>
              <a:rPr lang="he-IL" b="0" i="0" dirty="0">
                <a:solidFill>
                  <a:srgbClr val="000000"/>
                </a:solidFill>
                <a:effectLst/>
                <a:latin typeface="Arial" panose="020B0604020202020204" pitchFamily="34" charset="0"/>
              </a:rPr>
              <a:t>תניא: </a:t>
            </a:r>
          </a:p>
          <a:p>
            <a:pPr>
              <a:lnSpc>
                <a:spcPct val="120000"/>
              </a:lnSpc>
            </a:pPr>
            <a:r>
              <a:rPr lang="he-IL" dirty="0">
                <a:solidFill>
                  <a:srgbClr val="F79646">
                    <a:lumMod val="50000"/>
                  </a:srgbClr>
                </a:solidFill>
              </a:rPr>
              <a:t>רבי יוסי הגלילי אומר: </a:t>
            </a:r>
          </a:p>
          <a:p>
            <a:pPr>
              <a:lnSpc>
                <a:spcPct val="120000"/>
              </a:lnSpc>
            </a:pPr>
            <a:r>
              <a:rPr lang="he-IL" dirty="0">
                <a:solidFill>
                  <a:srgbClr val="F79646">
                    <a:lumMod val="50000"/>
                  </a:srgbClr>
                </a:solidFill>
              </a:rPr>
              <a:t>צדיקים - יצר טוב שופטן, שנאמר: "וְלִבִּי חָלַל בְּקִרְבִּי",</a:t>
            </a:r>
          </a:p>
          <a:p>
            <a:pPr>
              <a:lnSpc>
                <a:spcPct val="120000"/>
              </a:lnSpc>
            </a:pPr>
            <a:r>
              <a:rPr lang="he-IL" dirty="0">
                <a:solidFill>
                  <a:srgbClr val="F79646">
                    <a:lumMod val="50000"/>
                  </a:srgbClr>
                </a:solidFill>
              </a:rPr>
              <a:t>רשעים - יצר רע שופטן, שנאמר: "נְאֻם פֶּשַׁע לָרָשָׁע בְּקֶרֶב לִבִּי אֵין פַּחַד </a:t>
            </a:r>
            <a:r>
              <a:rPr lang="he-IL" dirty="0" err="1">
                <a:solidFill>
                  <a:srgbClr val="F79646">
                    <a:lumMod val="50000"/>
                  </a:srgbClr>
                </a:solidFill>
              </a:rPr>
              <a:t>אֱלֹהִים</a:t>
            </a:r>
            <a:r>
              <a:rPr lang="he-IL" dirty="0">
                <a:solidFill>
                  <a:srgbClr val="F79646">
                    <a:lumMod val="50000"/>
                  </a:srgbClr>
                </a:solidFill>
              </a:rPr>
              <a:t> לְנֶגֶד עֵינָיו", </a:t>
            </a:r>
          </a:p>
          <a:p>
            <a:pPr>
              <a:lnSpc>
                <a:spcPct val="120000"/>
              </a:lnSpc>
            </a:pPr>
            <a:r>
              <a:rPr lang="he-IL" dirty="0">
                <a:solidFill>
                  <a:srgbClr val="F79646">
                    <a:lumMod val="50000"/>
                  </a:srgbClr>
                </a:solidFill>
              </a:rPr>
              <a:t>בינונים - זה וזה שופטן, שנאמר: "יַעֲמֹד לִימִין אֶבְיוֹן לְהוֹשִׁיעַ מִשֹּׁפְטֵי נַפְשׁוֹ". </a:t>
            </a:r>
          </a:p>
          <a:p>
            <a:pPr>
              <a:lnSpc>
                <a:spcPct val="120000"/>
              </a:lnSpc>
            </a:pPr>
            <a:endParaRPr lang="he-IL" sz="1200" dirty="0">
              <a:solidFill>
                <a:srgbClr val="000000"/>
              </a:solidFill>
              <a:latin typeface="Arial" panose="020B0604020202020204" pitchFamily="34" charset="0"/>
            </a:endParaRPr>
          </a:p>
          <a:p>
            <a:pPr>
              <a:lnSpc>
                <a:spcPct val="120000"/>
              </a:lnSpc>
            </a:pPr>
            <a:r>
              <a:rPr lang="he-IL" b="0" i="0" dirty="0">
                <a:solidFill>
                  <a:srgbClr val="000000"/>
                </a:solidFill>
                <a:effectLst/>
                <a:latin typeface="Arial" panose="020B0604020202020204" pitchFamily="34" charset="0"/>
              </a:rPr>
              <a:t>אמר רבא: כגון אנו בינונים. </a:t>
            </a:r>
            <a:endParaRPr lang="he-IL" dirty="0">
              <a:solidFill>
                <a:srgbClr val="000000"/>
              </a:solidFill>
              <a:latin typeface="Arial" panose="020B0604020202020204" pitchFamily="34" charset="0"/>
            </a:endParaRPr>
          </a:p>
          <a:p>
            <a:pPr>
              <a:lnSpc>
                <a:spcPct val="120000"/>
              </a:lnSpc>
            </a:pPr>
            <a:r>
              <a:rPr lang="he-IL" b="0" i="0" dirty="0">
                <a:solidFill>
                  <a:srgbClr val="000000"/>
                </a:solidFill>
                <a:effectLst/>
                <a:latin typeface="Arial" panose="020B0604020202020204" pitchFamily="34" charset="0"/>
              </a:rPr>
              <a:t>אמר ליה </a:t>
            </a:r>
            <a:r>
              <a:rPr lang="he-IL" b="0" i="0" dirty="0" err="1">
                <a:solidFill>
                  <a:srgbClr val="000000"/>
                </a:solidFill>
                <a:effectLst/>
                <a:latin typeface="Arial" panose="020B0604020202020204" pitchFamily="34" charset="0"/>
              </a:rPr>
              <a:t>אביי</a:t>
            </a:r>
            <a:r>
              <a:rPr lang="he-IL" b="0" i="0" dirty="0">
                <a:solidFill>
                  <a:srgbClr val="000000"/>
                </a:solidFill>
                <a:effectLst/>
                <a:latin typeface="Arial" panose="020B0604020202020204" pitchFamily="34" charset="0"/>
              </a:rPr>
              <a:t>: לא שביק מר חיי לכל בריה! </a:t>
            </a:r>
          </a:p>
          <a:p>
            <a:pPr>
              <a:lnSpc>
                <a:spcPct val="120000"/>
              </a:lnSpc>
            </a:pPr>
            <a:endParaRPr lang="he-IL" sz="2400" dirty="0">
              <a:solidFill>
                <a:srgbClr val="000000"/>
              </a:solidFill>
              <a:latin typeface="Arial" panose="020B0604020202020204" pitchFamily="34" charset="0"/>
            </a:endParaRPr>
          </a:p>
          <a:p>
            <a:pPr>
              <a:lnSpc>
                <a:spcPct val="120000"/>
              </a:lnSpc>
            </a:pPr>
            <a:r>
              <a:rPr lang="he-IL" b="0" i="0" dirty="0">
                <a:solidFill>
                  <a:srgbClr val="000000"/>
                </a:solidFill>
                <a:effectLst/>
                <a:latin typeface="Arial" panose="020B0604020202020204" pitchFamily="34" charset="0"/>
              </a:rPr>
              <a:t>ואמר רבא: לא איברי עלמא אלא </a:t>
            </a:r>
            <a:r>
              <a:rPr lang="he-IL" b="0" i="0" dirty="0" err="1">
                <a:solidFill>
                  <a:srgbClr val="000000"/>
                </a:solidFill>
                <a:effectLst/>
                <a:latin typeface="Arial" panose="020B0604020202020204" pitchFamily="34" charset="0"/>
              </a:rPr>
              <a:t>לרשיעי</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גמורי</a:t>
            </a:r>
            <a:r>
              <a:rPr lang="he-IL" b="0" i="0" dirty="0">
                <a:solidFill>
                  <a:srgbClr val="000000"/>
                </a:solidFill>
                <a:effectLst/>
                <a:latin typeface="Arial" panose="020B0604020202020204" pitchFamily="34" charset="0"/>
              </a:rPr>
              <a:t> או לצדיקי </a:t>
            </a:r>
            <a:r>
              <a:rPr lang="he-IL" b="0" i="0" dirty="0" err="1">
                <a:solidFill>
                  <a:srgbClr val="000000"/>
                </a:solidFill>
                <a:effectLst/>
                <a:latin typeface="Arial" panose="020B0604020202020204" pitchFamily="34" charset="0"/>
              </a:rPr>
              <a:t>גמורי</a:t>
            </a:r>
            <a:r>
              <a:rPr lang="he-IL" b="0" i="0" dirty="0">
                <a:solidFill>
                  <a:srgbClr val="000000"/>
                </a:solidFill>
                <a:effectLst/>
                <a:latin typeface="Arial" panose="020B0604020202020204" pitchFamily="34" charset="0"/>
              </a:rPr>
              <a:t>. </a:t>
            </a:r>
          </a:p>
          <a:p>
            <a:pPr>
              <a:lnSpc>
                <a:spcPct val="120000"/>
              </a:lnSpc>
            </a:pPr>
            <a:r>
              <a:rPr lang="he-IL" b="0" i="0" dirty="0">
                <a:solidFill>
                  <a:srgbClr val="000000"/>
                </a:solidFill>
                <a:effectLst/>
                <a:latin typeface="Arial" panose="020B0604020202020204" pitchFamily="34" charset="0"/>
              </a:rPr>
              <a:t>אמר רבא: לידע </a:t>
            </a:r>
            <a:r>
              <a:rPr lang="he-IL" b="0" i="0" dirty="0" err="1">
                <a:solidFill>
                  <a:srgbClr val="000000"/>
                </a:solidFill>
                <a:effectLst/>
                <a:latin typeface="Arial" panose="020B0604020202020204" pitchFamily="34" charset="0"/>
              </a:rPr>
              <a:t>אינש</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בנפשיה</a:t>
            </a:r>
            <a:r>
              <a:rPr lang="he-IL" b="0" i="0" dirty="0">
                <a:solidFill>
                  <a:srgbClr val="000000"/>
                </a:solidFill>
                <a:effectLst/>
                <a:latin typeface="Arial" panose="020B0604020202020204" pitchFamily="34" charset="0"/>
              </a:rPr>
              <a:t> אם צדיק גמור הוא אם לאו. </a:t>
            </a:r>
          </a:p>
          <a:p>
            <a:pPr>
              <a:lnSpc>
                <a:spcPct val="120000"/>
              </a:lnSpc>
            </a:pPr>
            <a:endParaRPr lang="he-IL" sz="2400" dirty="0">
              <a:solidFill>
                <a:srgbClr val="000000"/>
              </a:solidFill>
              <a:latin typeface="Arial" panose="020B0604020202020204" pitchFamily="34" charset="0"/>
            </a:endParaRPr>
          </a:p>
          <a:p>
            <a:pPr>
              <a:lnSpc>
                <a:spcPct val="120000"/>
              </a:lnSpc>
            </a:pPr>
            <a:r>
              <a:rPr lang="he-IL" b="0" i="0" dirty="0">
                <a:solidFill>
                  <a:srgbClr val="000000"/>
                </a:solidFill>
                <a:effectLst/>
                <a:latin typeface="Arial" panose="020B0604020202020204" pitchFamily="34" charset="0"/>
              </a:rPr>
              <a:t>אמר רב: </a:t>
            </a:r>
          </a:p>
          <a:p>
            <a:pPr>
              <a:lnSpc>
                <a:spcPct val="120000"/>
              </a:lnSpc>
            </a:pPr>
            <a:r>
              <a:rPr lang="he-IL" b="0" i="0" dirty="0">
                <a:solidFill>
                  <a:srgbClr val="000000"/>
                </a:solidFill>
                <a:effectLst/>
                <a:latin typeface="Arial" panose="020B0604020202020204" pitchFamily="34" charset="0"/>
              </a:rPr>
              <a:t>לא איברי עלמא אלא לאחאב בן עמרי </a:t>
            </a:r>
            <a:r>
              <a:rPr lang="he-IL" b="0" i="0" dirty="0" err="1">
                <a:solidFill>
                  <a:srgbClr val="000000"/>
                </a:solidFill>
                <a:effectLst/>
                <a:latin typeface="Arial" panose="020B0604020202020204" pitchFamily="34" charset="0"/>
              </a:rPr>
              <a:t>ולר</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חנינא</a:t>
            </a:r>
            <a:r>
              <a:rPr lang="he-IL" b="0" i="0" dirty="0">
                <a:solidFill>
                  <a:srgbClr val="000000"/>
                </a:solidFill>
                <a:effectLst/>
                <a:latin typeface="Arial" panose="020B0604020202020204" pitchFamily="34" charset="0"/>
              </a:rPr>
              <a:t> בן </a:t>
            </a:r>
            <a:r>
              <a:rPr lang="he-IL" b="0" i="0" dirty="0" err="1">
                <a:solidFill>
                  <a:srgbClr val="000000"/>
                </a:solidFill>
                <a:effectLst/>
                <a:latin typeface="Arial" panose="020B0604020202020204" pitchFamily="34" charset="0"/>
              </a:rPr>
              <a:t>דוסא</a:t>
            </a:r>
            <a:r>
              <a:rPr lang="he-IL" b="0" i="0" dirty="0">
                <a:solidFill>
                  <a:srgbClr val="000000"/>
                </a:solidFill>
                <a:effectLst/>
                <a:latin typeface="Arial" panose="020B0604020202020204" pitchFamily="34" charset="0"/>
              </a:rPr>
              <a:t> –  </a:t>
            </a:r>
          </a:p>
          <a:p>
            <a:pPr>
              <a:lnSpc>
                <a:spcPct val="120000"/>
              </a:lnSpc>
            </a:pPr>
            <a:r>
              <a:rPr lang="he-IL" b="0" i="0" dirty="0">
                <a:solidFill>
                  <a:srgbClr val="000000"/>
                </a:solidFill>
                <a:effectLst/>
                <a:latin typeface="Arial" panose="020B0604020202020204" pitchFamily="34" charset="0"/>
              </a:rPr>
              <a:t>לאחאב בן עמרי העולם הזה, ולרבי </a:t>
            </a:r>
            <a:r>
              <a:rPr lang="he-IL" b="0" i="0" dirty="0" err="1">
                <a:solidFill>
                  <a:srgbClr val="000000"/>
                </a:solidFill>
                <a:effectLst/>
                <a:latin typeface="Arial" panose="020B0604020202020204" pitchFamily="34" charset="0"/>
              </a:rPr>
              <a:t>חנינא</a:t>
            </a:r>
            <a:r>
              <a:rPr lang="he-IL" b="0" i="0" dirty="0">
                <a:solidFill>
                  <a:srgbClr val="000000"/>
                </a:solidFill>
                <a:effectLst/>
                <a:latin typeface="Arial" panose="020B0604020202020204" pitchFamily="34" charset="0"/>
              </a:rPr>
              <a:t> בן </a:t>
            </a:r>
            <a:r>
              <a:rPr lang="he-IL" b="0" i="0" dirty="0" err="1">
                <a:solidFill>
                  <a:srgbClr val="000000"/>
                </a:solidFill>
                <a:effectLst/>
                <a:latin typeface="Arial" panose="020B0604020202020204" pitchFamily="34" charset="0"/>
              </a:rPr>
              <a:t>דוסא</a:t>
            </a:r>
            <a:r>
              <a:rPr lang="he-IL" b="0" i="0" dirty="0">
                <a:solidFill>
                  <a:srgbClr val="000000"/>
                </a:solidFill>
                <a:effectLst/>
                <a:latin typeface="Arial" panose="020B0604020202020204" pitchFamily="34" charset="0"/>
              </a:rPr>
              <a:t> העולם הבא.</a:t>
            </a:r>
          </a:p>
        </p:txBody>
      </p:sp>
    </p:spTree>
    <p:extLst>
      <p:ext uri="{BB962C8B-B14F-4D97-AF65-F5344CB8AC3E}">
        <p14:creationId xmlns:p14="http://schemas.microsoft.com/office/powerpoint/2010/main" val="20887241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D05560-96FA-81CF-A6BD-6BFEBDB91A79}"/>
            </a:ext>
          </a:extLst>
        </p:cNvPr>
        <p:cNvGrpSpPr/>
        <p:nvPr/>
      </p:nvGrpSpPr>
      <p:grpSpPr>
        <a:xfrm>
          <a:off x="0" y="0"/>
          <a:ext cx="0" cy="0"/>
          <a:chOff x="0" y="0"/>
          <a:chExt cx="0" cy="0"/>
        </a:xfrm>
      </p:grpSpPr>
      <p:pic>
        <p:nvPicPr>
          <p:cNvPr id="2" name="תמונה 1">
            <a:extLst>
              <a:ext uri="{FF2B5EF4-FFF2-40B4-BE49-F238E27FC236}">
                <a16:creationId xmlns:a16="http://schemas.microsoft.com/office/drawing/2014/main" id="{73402FFB-8E66-2F9B-BC6C-2DF27A425D2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6021288"/>
            <a:ext cx="3114799" cy="670505"/>
          </a:xfrm>
          <a:prstGeom prst="rect">
            <a:avLst/>
          </a:prstGeom>
        </p:spPr>
      </p:pic>
      <p:sp>
        <p:nvSpPr>
          <p:cNvPr id="7" name="TextBox 3">
            <a:extLst>
              <a:ext uri="{FF2B5EF4-FFF2-40B4-BE49-F238E27FC236}">
                <a16:creationId xmlns:a16="http://schemas.microsoft.com/office/drawing/2014/main" id="{FFF276A9-D62A-C447-133D-36BC0DAAD882}"/>
              </a:ext>
            </a:extLst>
          </p:cNvPr>
          <p:cNvSpPr txBox="1"/>
          <p:nvPr/>
        </p:nvSpPr>
        <p:spPr>
          <a:xfrm>
            <a:off x="539552" y="2367345"/>
            <a:ext cx="7920880" cy="3644331"/>
          </a:xfrm>
          <a:prstGeom prst="rect">
            <a:avLst/>
          </a:prstGeom>
          <a:noFill/>
        </p:spPr>
        <p:txBody>
          <a:bodyPr wrap="square" rtlCol="1">
            <a:spAutoFit/>
          </a:bodyPr>
          <a:lstStyle/>
          <a:p>
            <a:pPr>
              <a:lnSpc>
                <a:spcPct val="120000"/>
              </a:lnSpc>
            </a:pPr>
            <a:r>
              <a:rPr lang="he-IL" b="0" i="0" dirty="0">
                <a:solidFill>
                  <a:srgbClr val="000000"/>
                </a:solidFill>
                <a:effectLst/>
                <a:latin typeface="Arial" panose="020B0604020202020204" pitchFamily="34" charset="0"/>
              </a:rPr>
              <a:t>ואהבת את </a:t>
            </a:r>
            <a:r>
              <a:rPr lang="he-IL" b="0" i="0" dirty="0" err="1">
                <a:solidFill>
                  <a:srgbClr val="000000"/>
                </a:solidFill>
                <a:effectLst/>
                <a:latin typeface="Arial" panose="020B0604020202020204" pitchFamily="34" charset="0"/>
              </a:rPr>
              <a:t>י''י</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אלהיך</a:t>
            </a:r>
            <a:r>
              <a:rPr lang="he-IL" b="0" i="0" dirty="0">
                <a:solidFill>
                  <a:srgbClr val="000000"/>
                </a:solidFill>
                <a:effectLst/>
                <a:latin typeface="Arial" panose="020B0604020202020204" pitchFamily="34" charset="0"/>
              </a:rPr>
              <a:t>: </a:t>
            </a:r>
          </a:p>
          <a:p>
            <a:pPr>
              <a:lnSpc>
                <a:spcPct val="120000"/>
              </a:lnSpc>
            </a:pPr>
            <a:endParaRPr lang="he-IL" sz="1600" dirty="0">
              <a:solidFill>
                <a:srgbClr val="000000"/>
              </a:solidFill>
              <a:latin typeface="Arial" panose="020B0604020202020204" pitchFamily="34" charset="0"/>
            </a:endParaRPr>
          </a:p>
          <a:p>
            <a:pPr>
              <a:lnSpc>
                <a:spcPct val="120000"/>
              </a:lnSpc>
            </a:pPr>
            <a:r>
              <a:rPr lang="he-IL" b="0" i="0" dirty="0">
                <a:solidFill>
                  <a:srgbClr val="000000"/>
                </a:solidFill>
                <a:effectLst/>
                <a:latin typeface="Arial" panose="020B0604020202020204" pitchFamily="34" charset="0"/>
              </a:rPr>
              <a:t>תניא: </a:t>
            </a:r>
          </a:p>
          <a:p>
            <a:pPr>
              <a:lnSpc>
                <a:spcPct val="120000"/>
              </a:lnSpc>
            </a:pPr>
            <a:endParaRPr lang="he-IL" sz="700" dirty="0">
              <a:solidFill>
                <a:srgbClr val="F79646">
                  <a:lumMod val="50000"/>
                </a:srgbClr>
              </a:solidFill>
            </a:endParaRPr>
          </a:p>
          <a:p>
            <a:pPr>
              <a:lnSpc>
                <a:spcPct val="120000"/>
              </a:lnSpc>
            </a:pPr>
            <a:r>
              <a:rPr lang="he-IL" dirty="0">
                <a:solidFill>
                  <a:srgbClr val="F79646">
                    <a:lumMod val="50000"/>
                  </a:srgbClr>
                </a:solidFill>
              </a:rPr>
              <a:t>ר' אליעזר אומר: </a:t>
            </a:r>
          </a:p>
          <a:p>
            <a:pPr>
              <a:lnSpc>
                <a:spcPct val="120000"/>
              </a:lnSpc>
            </a:pPr>
            <a:r>
              <a:rPr lang="he-IL" dirty="0">
                <a:solidFill>
                  <a:srgbClr val="F79646">
                    <a:lumMod val="50000"/>
                  </a:srgbClr>
                </a:solidFill>
              </a:rPr>
              <a:t>אם נאמר "</a:t>
            </a:r>
            <a:r>
              <a:rPr lang="he-IL" dirty="0" err="1">
                <a:solidFill>
                  <a:srgbClr val="F79646">
                    <a:lumMod val="50000"/>
                  </a:srgbClr>
                </a:solidFill>
              </a:rPr>
              <a:t>בְכׇל</a:t>
            </a:r>
            <a:r>
              <a:rPr lang="he-IL" dirty="0">
                <a:solidFill>
                  <a:srgbClr val="F79646">
                    <a:lumMod val="50000"/>
                  </a:srgbClr>
                </a:solidFill>
              </a:rPr>
              <a:t> נַפְשְׁךָ" למה נאמר "</a:t>
            </a:r>
            <a:r>
              <a:rPr lang="he-IL" dirty="0" err="1">
                <a:solidFill>
                  <a:srgbClr val="F79646">
                    <a:lumMod val="50000"/>
                  </a:srgbClr>
                </a:solidFill>
              </a:rPr>
              <a:t>בְכׇל</a:t>
            </a:r>
            <a:r>
              <a:rPr lang="he-IL" dirty="0">
                <a:solidFill>
                  <a:srgbClr val="F79646">
                    <a:lumMod val="50000"/>
                  </a:srgbClr>
                </a:solidFill>
              </a:rPr>
              <a:t> מְאֹדֶךָ"? </a:t>
            </a:r>
          </a:p>
          <a:p>
            <a:pPr>
              <a:lnSpc>
                <a:spcPct val="120000"/>
              </a:lnSpc>
            </a:pPr>
            <a:r>
              <a:rPr lang="he-IL" dirty="0">
                <a:solidFill>
                  <a:srgbClr val="F79646">
                    <a:lumMod val="50000"/>
                  </a:srgbClr>
                </a:solidFill>
              </a:rPr>
              <a:t>ואם נאמר "</a:t>
            </a:r>
            <a:r>
              <a:rPr lang="he-IL" dirty="0" err="1">
                <a:solidFill>
                  <a:srgbClr val="F79646">
                    <a:lumMod val="50000"/>
                  </a:srgbClr>
                </a:solidFill>
              </a:rPr>
              <a:t>בְכׇל</a:t>
            </a:r>
            <a:r>
              <a:rPr lang="he-IL" dirty="0">
                <a:solidFill>
                  <a:srgbClr val="F79646">
                    <a:lumMod val="50000"/>
                  </a:srgbClr>
                </a:solidFill>
              </a:rPr>
              <a:t> מְאֹדֶךָ" למה נאמר "</a:t>
            </a:r>
            <a:r>
              <a:rPr lang="he-IL" dirty="0" err="1">
                <a:solidFill>
                  <a:srgbClr val="F79646">
                    <a:lumMod val="50000"/>
                  </a:srgbClr>
                </a:solidFill>
              </a:rPr>
              <a:t>בְכׇל</a:t>
            </a:r>
            <a:r>
              <a:rPr lang="he-IL" dirty="0">
                <a:solidFill>
                  <a:srgbClr val="F79646">
                    <a:lumMod val="50000"/>
                  </a:srgbClr>
                </a:solidFill>
              </a:rPr>
              <a:t> נַפְשְׁךָ"? </a:t>
            </a:r>
          </a:p>
          <a:p>
            <a:pPr>
              <a:lnSpc>
                <a:spcPct val="120000"/>
              </a:lnSpc>
            </a:pPr>
            <a:r>
              <a:rPr lang="he-IL" dirty="0">
                <a:solidFill>
                  <a:srgbClr val="F79646">
                    <a:lumMod val="50000"/>
                  </a:srgbClr>
                </a:solidFill>
              </a:rPr>
              <a:t>אלא אם יש לך אדם שגופו חביב עליו מממונו לכך נאמר "</a:t>
            </a:r>
            <a:r>
              <a:rPr lang="he-IL" dirty="0" err="1">
                <a:solidFill>
                  <a:srgbClr val="F79646">
                    <a:lumMod val="50000"/>
                  </a:srgbClr>
                </a:solidFill>
              </a:rPr>
              <a:t>בְכׇל</a:t>
            </a:r>
            <a:r>
              <a:rPr lang="he-IL" dirty="0">
                <a:solidFill>
                  <a:srgbClr val="F79646">
                    <a:lumMod val="50000"/>
                  </a:srgbClr>
                </a:solidFill>
              </a:rPr>
              <a:t> נַפְשְׁךָ", </a:t>
            </a:r>
          </a:p>
          <a:p>
            <a:pPr>
              <a:lnSpc>
                <a:spcPct val="120000"/>
              </a:lnSpc>
            </a:pPr>
            <a:r>
              <a:rPr lang="he-IL" dirty="0">
                <a:solidFill>
                  <a:srgbClr val="F79646">
                    <a:lumMod val="50000"/>
                  </a:srgbClr>
                </a:solidFill>
              </a:rPr>
              <a:t>       ואם יש לך אדם שממונו חביב עליו מגופו לכך נאמר "</a:t>
            </a:r>
            <a:r>
              <a:rPr lang="he-IL" dirty="0" err="1">
                <a:solidFill>
                  <a:srgbClr val="F79646">
                    <a:lumMod val="50000"/>
                  </a:srgbClr>
                </a:solidFill>
              </a:rPr>
              <a:t>בְכׇל</a:t>
            </a:r>
            <a:r>
              <a:rPr lang="he-IL" dirty="0">
                <a:solidFill>
                  <a:srgbClr val="F79646">
                    <a:lumMod val="50000"/>
                  </a:srgbClr>
                </a:solidFill>
              </a:rPr>
              <a:t> מְאֹדֶךָ". </a:t>
            </a:r>
          </a:p>
          <a:p>
            <a:pPr>
              <a:lnSpc>
                <a:spcPct val="120000"/>
              </a:lnSpc>
            </a:pPr>
            <a:endParaRPr lang="he-IL" sz="700" dirty="0">
              <a:solidFill>
                <a:srgbClr val="F79646">
                  <a:lumMod val="50000"/>
                </a:srgbClr>
              </a:solidFill>
            </a:endParaRPr>
          </a:p>
          <a:p>
            <a:pPr>
              <a:lnSpc>
                <a:spcPct val="120000"/>
              </a:lnSpc>
            </a:pPr>
            <a:r>
              <a:rPr lang="he-IL" dirty="0">
                <a:solidFill>
                  <a:srgbClr val="F79646">
                    <a:lumMod val="50000"/>
                  </a:srgbClr>
                </a:solidFill>
              </a:rPr>
              <a:t>רבי עקיבא אומר: </a:t>
            </a:r>
          </a:p>
          <a:p>
            <a:pPr>
              <a:lnSpc>
                <a:spcPct val="120000"/>
              </a:lnSpc>
            </a:pPr>
            <a:r>
              <a:rPr lang="he-IL" dirty="0">
                <a:solidFill>
                  <a:srgbClr val="F79646">
                    <a:lumMod val="50000"/>
                  </a:srgbClr>
                </a:solidFill>
              </a:rPr>
              <a:t>"</a:t>
            </a:r>
            <a:r>
              <a:rPr lang="he-IL" dirty="0" err="1">
                <a:solidFill>
                  <a:srgbClr val="F79646">
                    <a:lumMod val="50000"/>
                  </a:srgbClr>
                </a:solidFill>
              </a:rPr>
              <a:t>בְכׇל</a:t>
            </a:r>
            <a:r>
              <a:rPr lang="he-IL" dirty="0">
                <a:solidFill>
                  <a:srgbClr val="F79646">
                    <a:lumMod val="50000"/>
                  </a:srgbClr>
                </a:solidFill>
              </a:rPr>
              <a:t> נַפְשְׁךָ" אפילו נוטל את נפשך. </a:t>
            </a:r>
          </a:p>
        </p:txBody>
      </p:sp>
      <p:sp>
        <p:nvSpPr>
          <p:cNvPr id="3" name="הסבר מלבני מעוגל 6">
            <a:extLst>
              <a:ext uri="{FF2B5EF4-FFF2-40B4-BE49-F238E27FC236}">
                <a16:creationId xmlns:a16="http://schemas.microsoft.com/office/drawing/2014/main" id="{E48BA94D-680E-F758-0960-15FB53BE96EB}"/>
              </a:ext>
            </a:extLst>
          </p:cNvPr>
          <p:cNvSpPr/>
          <p:nvPr/>
        </p:nvSpPr>
        <p:spPr>
          <a:xfrm>
            <a:off x="2145402" y="391095"/>
            <a:ext cx="6361871" cy="1741761"/>
          </a:xfrm>
          <a:prstGeom prst="wedgeRoundRectCallout">
            <a:avLst>
              <a:gd name="adj1" fmla="val 53201"/>
              <a:gd name="adj2" fmla="val -46567"/>
              <a:gd name="adj3" fmla="val 16667"/>
            </a:avLst>
          </a:prstGeom>
          <a:noFill/>
          <a:ln w="190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nSpc>
                <a:spcPct val="120000"/>
              </a:lnSpc>
            </a:pPr>
            <a:r>
              <a:rPr lang="he-IL" sz="1400" dirty="0">
                <a:solidFill>
                  <a:srgbClr val="000000"/>
                </a:solidFill>
                <a:latin typeface="Arial" panose="020B0604020202020204" pitchFamily="34" charset="0"/>
              </a:rPr>
              <a:t>משנה נד ע"א:</a:t>
            </a:r>
          </a:p>
          <a:p>
            <a:pPr>
              <a:lnSpc>
                <a:spcPct val="120000"/>
              </a:lnSpc>
            </a:pPr>
            <a:r>
              <a:rPr lang="he-IL" sz="1400" dirty="0">
                <a:solidFill>
                  <a:srgbClr val="F79646">
                    <a:lumMod val="50000"/>
                  </a:srgbClr>
                </a:solidFill>
              </a:rPr>
              <a:t>חייב אדם לברך על הרעה כשם שמברך על הטובה, </a:t>
            </a:r>
          </a:p>
          <a:p>
            <a:pPr>
              <a:lnSpc>
                <a:spcPct val="120000"/>
              </a:lnSpc>
            </a:pPr>
            <a:r>
              <a:rPr lang="he-IL" sz="1400" dirty="0">
                <a:solidFill>
                  <a:srgbClr val="F79646">
                    <a:lumMod val="50000"/>
                  </a:srgbClr>
                </a:solidFill>
              </a:rPr>
              <a:t>שנאמר: "וְאָהַבְתָּ אֵת ה' </a:t>
            </a:r>
            <a:r>
              <a:rPr lang="he-IL" sz="1400" dirty="0" err="1">
                <a:solidFill>
                  <a:srgbClr val="F79646">
                    <a:lumMod val="50000"/>
                  </a:srgbClr>
                </a:solidFill>
              </a:rPr>
              <a:t>אֱלֹהֶיך</a:t>
            </a:r>
            <a:r>
              <a:rPr lang="he-IL" sz="1400" dirty="0">
                <a:solidFill>
                  <a:srgbClr val="F79646">
                    <a:lumMod val="50000"/>
                  </a:srgbClr>
                </a:solidFill>
              </a:rPr>
              <a:t>ָ </a:t>
            </a:r>
            <a:r>
              <a:rPr lang="he-IL" sz="1400" dirty="0" err="1">
                <a:solidFill>
                  <a:srgbClr val="F79646">
                    <a:lumMod val="50000"/>
                  </a:srgbClr>
                </a:solidFill>
              </a:rPr>
              <a:t>בְּכׇל</a:t>
            </a:r>
            <a:r>
              <a:rPr lang="he-IL" sz="1400" dirty="0">
                <a:solidFill>
                  <a:srgbClr val="F79646">
                    <a:lumMod val="50000"/>
                  </a:srgbClr>
                </a:solidFill>
              </a:rPr>
              <a:t> לְבָבְךָ" וגו' –</a:t>
            </a:r>
          </a:p>
          <a:p>
            <a:pPr>
              <a:lnSpc>
                <a:spcPct val="120000"/>
              </a:lnSpc>
            </a:pPr>
            <a:r>
              <a:rPr lang="he-IL" sz="1400" dirty="0">
                <a:solidFill>
                  <a:srgbClr val="F79646">
                    <a:lumMod val="50000"/>
                  </a:srgbClr>
                </a:solidFill>
              </a:rPr>
              <a:t>'</a:t>
            </a:r>
            <a:r>
              <a:rPr lang="he-IL" sz="1400" dirty="0" err="1">
                <a:solidFill>
                  <a:srgbClr val="F79646">
                    <a:lumMod val="50000"/>
                  </a:srgbClr>
                </a:solidFill>
              </a:rPr>
              <a:t>בְּכׇל</a:t>
            </a:r>
            <a:r>
              <a:rPr lang="he-IL" sz="1400" dirty="0">
                <a:solidFill>
                  <a:srgbClr val="F79646">
                    <a:lumMod val="50000"/>
                  </a:srgbClr>
                </a:solidFill>
              </a:rPr>
              <a:t> לְבָבְךָ' - בשני יצריך ביצר טוב וביצר הרע, </a:t>
            </a:r>
          </a:p>
          <a:p>
            <a:pPr>
              <a:lnSpc>
                <a:spcPct val="120000"/>
              </a:lnSpc>
            </a:pPr>
            <a:r>
              <a:rPr lang="he-IL" sz="1400" dirty="0">
                <a:solidFill>
                  <a:srgbClr val="F79646">
                    <a:lumMod val="50000"/>
                  </a:srgbClr>
                </a:solidFill>
              </a:rPr>
              <a:t>'</a:t>
            </a:r>
            <a:r>
              <a:rPr lang="he-IL" sz="1400" dirty="0" err="1">
                <a:solidFill>
                  <a:srgbClr val="F79646">
                    <a:lumMod val="50000"/>
                  </a:srgbClr>
                </a:solidFill>
              </a:rPr>
              <a:t>וּבְכׇל</a:t>
            </a:r>
            <a:r>
              <a:rPr lang="he-IL" sz="1400" dirty="0">
                <a:solidFill>
                  <a:srgbClr val="F79646">
                    <a:lumMod val="50000"/>
                  </a:srgbClr>
                </a:solidFill>
              </a:rPr>
              <a:t> נַפְשְׁךָ' - אפילו הוא נוטל את נפשך, </a:t>
            </a:r>
          </a:p>
          <a:p>
            <a:pPr>
              <a:lnSpc>
                <a:spcPct val="120000"/>
              </a:lnSpc>
            </a:pPr>
            <a:r>
              <a:rPr lang="he-IL" sz="1400" dirty="0">
                <a:solidFill>
                  <a:srgbClr val="F79646">
                    <a:lumMod val="50000"/>
                  </a:srgbClr>
                </a:solidFill>
              </a:rPr>
              <a:t>'</a:t>
            </a:r>
            <a:r>
              <a:rPr lang="he-IL" sz="1400" dirty="0" err="1">
                <a:solidFill>
                  <a:srgbClr val="F79646">
                    <a:lumMod val="50000"/>
                  </a:srgbClr>
                </a:solidFill>
              </a:rPr>
              <a:t>וּבְכׇל</a:t>
            </a:r>
            <a:r>
              <a:rPr lang="he-IL" sz="1400" dirty="0">
                <a:solidFill>
                  <a:srgbClr val="F79646">
                    <a:lumMod val="50000"/>
                  </a:srgbClr>
                </a:solidFill>
              </a:rPr>
              <a:t> מְאֹדֶךָ' - בכל ממונך, </a:t>
            </a:r>
            <a:r>
              <a:rPr lang="he-IL" sz="1400" dirty="0" err="1">
                <a:solidFill>
                  <a:srgbClr val="F79646">
                    <a:lumMod val="50000"/>
                  </a:srgbClr>
                </a:solidFill>
              </a:rPr>
              <a:t>ד''א</a:t>
            </a:r>
            <a:r>
              <a:rPr lang="he-IL" sz="1400" dirty="0">
                <a:solidFill>
                  <a:srgbClr val="F79646">
                    <a:lumMod val="50000"/>
                  </a:srgbClr>
                </a:solidFill>
              </a:rPr>
              <a:t>: '</a:t>
            </a:r>
            <a:r>
              <a:rPr lang="he-IL" sz="1400" dirty="0" err="1">
                <a:solidFill>
                  <a:srgbClr val="F79646">
                    <a:lumMod val="50000"/>
                  </a:srgbClr>
                </a:solidFill>
              </a:rPr>
              <a:t>בְכׇל</a:t>
            </a:r>
            <a:r>
              <a:rPr lang="he-IL" sz="1400" dirty="0">
                <a:solidFill>
                  <a:srgbClr val="F79646">
                    <a:lumMod val="50000"/>
                  </a:srgbClr>
                </a:solidFill>
              </a:rPr>
              <a:t> מְאֹדֶךָ' - בכל מדה ומדה שהוא מודד לך הוי מודה לו.</a:t>
            </a:r>
          </a:p>
        </p:txBody>
      </p:sp>
      <p:sp>
        <p:nvSpPr>
          <p:cNvPr id="4" name="TextBox 4">
            <a:extLst>
              <a:ext uri="{FF2B5EF4-FFF2-40B4-BE49-F238E27FC236}">
                <a16:creationId xmlns:a16="http://schemas.microsoft.com/office/drawing/2014/main" id="{2013CFCF-1F50-1EF3-A613-38FA1D434091}"/>
              </a:ext>
            </a:extLst>
          </p:cNvPr>
          <p:cNvSpPr txBox="1"/>
          <p:nvPr/>
        </p:nvSpPr>
        <p:spPr>
          <a:xfrm>
            <a:off x="-183540" y="35330"/>
            <a:ext cx="1548736" cy="338554"/>
          </a:xfrm>
          <a:prstGeom prst="rect">
            <a:avLst/>
          </a:prstGeom>
          <a:noFill/>
        </p:spPr>
        <p:txBody>
          <a:bodyPr wrap="square" rtlCol="1">
            <a:spAutoFit/>
          </a:bodyPr>
          <a:lstStyle/>
          <a:p>
            <a:r>
              <a:rPr lang="he-IL" sz="1600" b="1" dirty="0">
                <a:solidFill>
                  <a:schemeClr val="bg1">
                    <a:lumMod val="50000"/>
                  </a:schemeClr>
                </a:solidFill>
              </a:rPr>
              <a:t>דף </a:t>
            </a:r>
            <a:r>
              <a:rPr lang="he-IL" sz="1600" b="1" dirty="0" err="1">
                <a:solidFill>
                  <a:schemeClr val="bg1">
                    <a:lumMod val="50000"/>
                  </a:schemeClr>
                </a:solidFill>
              </a:rPr>
              <a:t>סא</a:t>
            </a:r>
            <a:r>
              <a:rPr lang="he-IL" sz="1600" b="1" dirty="0">
                <a:solidFill>
                  <a:schemeClr val="bg1">
                    <a:lumMod val="50000"/>
                  </a:schemeClr>
                </a:solidFill>
              </a:rPr>
              <a:t> עמוד ב</a:t>
            </a:r>
          </a:p>
        </p:txBody>
      </p:sp>
      <p:sp>
        <p:nvSpPr>
          <p:cNvPr id="5" name="חץ: שמאלה 4">
            <a:extLst>
              <a:ext uri="{FF2B5EF4-FFF2-40B4-BE49-F238E27FC236}">
                <a16:creationId xmlns:a16="http://schemas.microsoft.com/office/drawing/2014/main" id="{63119DC0-1B7E-46C6-9C2D-159D5C84672F}"/>
              </a:ext>
            </a:extLst>
          </p:cNvPr>
          <p:cNvSpPr/>
          <p:nvPr/>
        </p:nvSpPr>
        <p:spPr>
          <a:xfrm>
            <a:off x="251520" y="6381328"/>
            <a:ext cx="936104" cy="360040"/>
          </a:xfrm>
          <a:prstGeom prst="leftArrow">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4226879843"/>
      </p:ext>
    </p:extLst>
  </p:cSld>
  <p:clrMapOvr>
    <a:masterClrMapping/>
  </p:clrMapOvr>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44597</TotalTime>
  <Words>2314</Words>
  <Application>Microsoft Office PowerPoint</Application>
  <PresentationFormat>‫הצגה על המסך (4:3)</PresentationFormat>
  <Paragraphs>402</Paragraphs>
  <Slides>14</Slides>
  <Notes>12</Notes>
  <HiddenSlides>0</HiddenSlides>
  <MMClips>0</MMClips>
  <ScaleCrop>false</ScaleCrop>
  <HeadingPairs>
    <vt:vector size="6" baseType="variant">
      <vt:variant>
        <vt:lpstr>גופנים בשימוש</vt:lpstr>
      </vt:variant>
      <vt:variant>
        <vt:i4>2</vt:i4>
      </vt:variant>
      <vt:variant>
        <vt:lpstr>ערכת נושא</vt:lpstr>
      </vt:variant>
      <vt:variant>
        <vt:i4>1</vt:i4>
      </vt:variant>
      <vt:variant>
        <vt:lpstr>כותרות שקופיות</vt:lpstr>
      </vt:variant>
      <vt:variant>
        <vt:i4>14</vt:i4>
      </vt:variant>
    </vt:vector>
  </HeadingPairs>
  <TitlesOfParts>
    <vt:vector size="17" baseType="lpstr">
      <vt:lpstr>Arial</vt:lpstr>
      <vt:lpstr>Calibri</vt:lpstr>
      <vt:lpstr>ערכת נושא Office</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creator>הראל</dc:creator>
  <cp:lastModifiedBy>נועם שפירא</cp:lastModifiedBy>
  <cp:revision>3071</cp:revision>
  <dcterms:created xsi:type="dcterms:W3CDTF">2015-01-28T10:22:53Z</dcterms:created>
  <dcterms:modified xsi:type="dcterms:W3CDTF">2024-12-04T10:58:13Z</dcterms:modified>
</cp:coreProperties>
</file>