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840" r:id="rId2"/>
    <p:sldId id="808" r:id="rId3"/>
    <p:sldId id="841" r:id="rId4"/>
    <p:sldId id="842" r:id="rId5"/>
    <p:sldId id="843" r:id="rId6"/>
    <p:sldId id="844" r:id="rId7"/>
    <p:sldId id="845" r:id="rId8"/>
    <p:sldId id="846" r:id="rId9"/>
    <p:sldId id="847" r:id="rId10"/>
    <p:sldId id="848" r:id="rId11"/>
    <p:sldId id="849" r:id="rId12"/>
    <p:sldId id="850" r:id="rId13"/>
    <p:sldId id="851" r:id="rId14"/>
    <p:sldId id="853" r:id="rId15"/>
    <p:sldId id="429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הראל" initials="ה" lastIdx="1" clrIdx="0">
    <p:extLst>
      <p:ext uri="{19B8F6BF-5375-455C-9EA6-DF929625EA0E}">
        <p15:presenceInfo xmlns:p15="http://schemas.microsoft.com/office/powerpoint/2012/main" userId="הרא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5250" autoAdjust="0"/>
  </p:normalViewPr>
  <p:slideViewPr>
    <p:cSldViewPr>
      <p:cViewPr varScale="1">
        <p:scale>
          <a:sx n="91" d="100"/>
          <a:sy n="91" d="100"/>
        </p:scale>
        <p:origin x="123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E648E-CA2E-4885-8A88-243AF9A8D75E}" type="datetimeFigureOut">
              <a:rPr lang="he-IL" smtClean="0"/>
              <a:pPr/>
              <a:t>י"ב/כסלו/תשפ"ה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125537-8725-4A13-8BEE-395E38D92F7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9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692BF-D639-AA97-04D7-57589D364B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9BAEB57B-946B-9248-F06A-AC3488F746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E3205225-7FCB-6D56-BD5A-ACF4501B98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0867408-631E-D1CC-CC9D-2EF0002D09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3995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28D323-5F18-B900-AF87-46E445383E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0E51D856-5889-098B-2ED4-5AD27BE388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1A8613C4-7D47-8CB5-0E7F-A2BD696904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6C8347A-04FE-880A-C9C2-AC99914E67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72672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CC90B1-312C-141B-BFA5-6BE4D879FA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5AF4F575-8972-7B15-203E-EA9D75F5F5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F5D3E51E-30EC-276E-9FC7-AB2C5A65F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CC803C4-938D-A00A-BD6F-B69FCBA685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49212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F75B91-0C2D-C33A-9834-2781BCAA7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5BD26959-2806-378C-E1BF-796CE9BB64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70C83C1E-A8F9-6CDC-1E52-18517CAE0A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7B7B6B5-01FA-76BC-50E0-CAE1FC615E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9881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CF40E4-E9DF-A729-919C-8A1D4EC53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64A361A6-0684-401D-572B-22B7CF9E30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AAFC57BD-517B-2331-6DEF-38B9FA80F5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1F81901-4C44-1E2A-15EE-A5E0E98C25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0639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D16ECA-E587-3356-F89A-D29E8B724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8BCACDBB-C6E0-D8B3-EDE1-830C45C17C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D003F266-BF57-96B4-E72E-B650186757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AF97A15E-24C0-7260-BC38-BA76847D00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4165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09FB65-6557-D9CA-363E-938BA9B9A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BA2B3649-2213-A058-5E3B-ECA6E4018A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3381F2E3-C828-0C4A-A1C0-0BBF3B0709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3452EB9-6BC8-6121-D22B-44A436D8F2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2346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12B6F7-8253-9015-EB52-84265A9E9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693EE603-2BAD-6A21-577E-C203AC7A26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C380A40D-D0E5-5934-AA1C-B26018C050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73460CD-6017-4F46-5057-2F586C1E5B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2292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55246C-09A9-1F66-44D5-215361150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B467BADA-BA0D-911C-F03E-C94121B732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86580C5A-46BE-9026-5163-74C3CA3D41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7A307EC-2032-1F7D-45BB-58A6F12ABB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5956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4A57AE-C76A-C328-86C9-B180729E6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59AD3244-00D3-EB11-F721-0091EEA731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69436F6E-F795-39F8-06F9-4B9C1FC6FA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8ABA44B-FFAA-8B00-047B-572699099B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3753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C767C-9C1A-C2AA-C5D7-6CABC0AE7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F965A316-17EE-FC12-04B4-9D3484AC87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4B3F17CA-A24D-1FB5-6AD9-4FA67AA7A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6C56B18-2253-5B14-E80F-90ED5337BE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7600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A811F3-D709-F9D8-1297-AF0EC5DE5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AD1019DC-B4BD-7FD4-1002-0F89D02E94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CE1B28DE-BB70-802D-9F11-897C15F5D4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951DAB6-87FB-A4EB-CFD2-0B81B413BA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3003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1058A1-AA03-1A36-5A4F-5F5FD1F2CE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2F189E3F-D80B-CEAD-E290-3C44CCC90E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E400F3B3-C994-CC63-A953-33BEE143F3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A0A571BC-26A3-0DC7-CB53-78007314C0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8278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י"ב/כסלו/תשפ"ה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1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י"ב/כסלו/תשפ"ה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44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י"ב/כסלו/תשפ"ה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3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י"ב/כסלו/תשפ"ה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1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י"ב/כסלו/תשפ"ה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3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י"ב/כסלו/תשפ"ה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5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י"ב/כסלו/תשפ"ה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י"ב/כסלו/תשפ"ה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6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י"ב/כסלו/תשפ"ה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י"ב/כסלו/תשפ"ה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י"ב/כסלו/תשפ"ה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2D9F-8966-4E40-B24B-F4D66135C1D0}" type="datetimeFigureOut">
              <a:rPr lang="he-IL" smtClean="0"/>
              <a:pPr/>
              <a:t>י"ב/כסלו/תשפ"ה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1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f-yomi.com/MediaPage.aspx?id=28137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1386064"/>
            <a:ext cx="8820472" cy="5324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מסכת ברכות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דף סב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20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דף 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סב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ע"א (שורה ראשונה) – דף </a:t>
            </a:r>
            <a:r>
              <a:rPr lang="he-IL" sz="2400" b="1" dirty="0" err="1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סג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ע"א (שורה 7)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20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מצגת עזר ללימוד הדף היומי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800" b="1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בעריכת: הראל שפירא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400" b="1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2400" b="1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לשמיעת השיעור בליווי המצגת – 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  <a:hlinkClick r:id="rId3"/>
              </a:rPr>
              <a:t>לחץ כאן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36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ליצירת קשר: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טל': 054-4931075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דוא"ל: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rlshapira@gmail.com</a:t>
            </a: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06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C50549A4-DC4D-23C5-C062-3253B5C56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165B0E5C-3AEE-08C2-DF95-FF53BD0F20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55CE608-69D7-FB5E-FC05-D6101B78925C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סב עמוד ב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04A7E9C2-419B-AABA-DB86-C008BCB35093}"/>
              </a:ext>
            </a:extLst>
          </p:cNvPr>
          <p:cNvSpPr txBox="1"/>
          <p:nvPr/>
        </p:nvSpPr>
        <p:spPr>
          <a:xfrm>
            <a:off x="353591" y="406989"/>
            <a:ext cx="8037845" cy="525425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אִם ה' הֱסִיתְךָ בִי יָרַח מִנְחָה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–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רבי אלעזר: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ליה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הקב''ה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לדוד: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מסית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קרית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לי?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הרי אני מכשילך בדבר שאפי' תינוקות של בית רבן יודעים אותו, </a:t>
            </a:r>
          </a:p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דכתיב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כִּי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תִשָּׂא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אֶת רֹאשׁ בְּנֵי יִשְׂרָאֵל לִפְקֻדֵיהֶם וְנָתְנוּ אִישׁ כֹּפֶר נַפְשׁוֹ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וגו'.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מיד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וַיַּעֲמֹד שָׂטָן עַל יִשְׂרָאֵל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", וכתיב: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וַיָּסֶת אֶת דָּוִד בָּהֶם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לֵאמֹר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לֵךְ מְנֵה אֶת יִשְׂרָאֵל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וכיון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דמנינהו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לא שקל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מינייהו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כופר,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דכתיב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8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he-IL" sz="800" dirty="0" err="1">
                <a:solidFill>
                  <a:srgbClr val="000000"/>
                </a:solidFill>
                <a:latin typeface="Arial" panose="020B0604020202020204" pitchFamily="34" charset="0"/>
              </a:rPr>
              <a:t>כת"י</a:t>
            </a:r>
            <a:r>
              <a:rPr lang="he-IL" sz="800" dirty="0">
                <a:solidFill>
                  <a:srgbClr val="000000"/>
                </a:solidFill>
                <a:latin typeface="Arial" panose="020B0604020202020204" pitchFamily="34" charset="0"/>
              </a:rPr>
              <a:t>: וכתיב)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"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וַיִּתֵּן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ה' דֶּבֶר בְּיִשְׂרָאֵל מֵהַבֹּקֶר וְעַד עֵת מוֹעֵד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</a:t>
            </a:r>
          </a:p>
          <a:p>
            <a:pPr>
              <a:lnSpc>
                <a:spcPct val="120000"/>
              </a:lnSpc>
            </a:pPr>
            <a:endParaRPr lang="he-IL" sz="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מאי 'עת מועד'?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אמר שמואל סבא חתניה דרבי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חנינא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משמיה דרבי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חנינא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משעת שחיטת התמיד עד שעת זריקתו.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רבי יוחנן אמר: עד חצות ממש.</a:t>
            </a:r>
          </a:p>
          <a:p>
            <a:pPr>
              <a:lnSpc>
                <a:spcPct val="120000"/>
              </a:lnSpc>
            </a:pPr>
            <a:endParaRPr lang="he-IL" sz="3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וַיֹּאמֶר לַמַּלְאָךְ הַמַּשְׁחִית בָּעָם רַב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–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רבי אלעזר: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ליה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הקב''ה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למלאך: טול לי רב שבהם שיש בו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ליפרע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מהם כמה חובות.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באותה שעה מת אבישי בן צרויה ששקול כרובה של סנהדרין.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2D57FAE3-C17B-AEE4-F8AA-6DA7F0F17472}"/>
              </a:ext>
            </a:extLst>
          </p:cNvPr>
          <p:cNvSpPr txBox="1"/>
          <p:nvPr/>
        </p:nvSpPr>
        <p:spPr>
          <a:xfrm>
            <a:off x="8384931" y="409500"/>
            <a:ext cx="272672" cy="432426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sz="2200" dirty="0"/>
          </a:p>
          <a:p>
            <a:endParaRPr lang="he-IL" sz="2000" dirty="0"/>
          </a:p>
          <a:p>
            <a:endParaRPr lang="he-IL" sz="1600" dirty="0"/>
          </a:p>
          <a:p>
            <a:endParaRPr lang="he-IL" sz="17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500" dirty="0"/>
          </a:p>
          <a:p>
            <a:endParaRPr lang="he-IL" sz="2000" dirty="0"/>
          </a:p>
          <a:p>
            <a:r>
              <a:rPr lang="he-IL" sz="1600" dirty="0"/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1251315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32F8CB77-E287-4035-C563-202AE2F44B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6CBEB822-06BC-9EBD-CD94-E261A3BF5A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A21B8C1-07AB-3096-ABEC-673D93010CA9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סב עמוד ב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D7D98F21-E824-B80C-F9BD-88A39582C2B4}"/>
              </a:ext>
            </a:extLst>
          </p:cNvPr>
          <p:cNvSpPr txBox="1"/>
          <p:nvPr/>
        </p:nvSpPr>
        <p:spPr>
          <a:xfrm>
            <a:off x="323528" y="636531"/>
            <a:ext cx="8037845" cy="4570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וּכְהַשְׁחִית רָאָה ה' וַיִּנָּחֶם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–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מאי ראה? 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רב: ראה יעקב אבינו,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דכתיב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וַיֹּאמֶר יַעֲקֹב כַּאֲשֶׁר </a:t>
            </a:r>
            <a:r>
              <a:rPr lang="he-IL" sz="1600" b="1" dirty="0">
                <a:solidFill>
                  <a:srgbClr val="002060"/>
                </a:solidFill>
                <a:latin typeface="Arial" panose="020B0604020202020204" pitchFamily="34" charset="0"/>
              </a:rPr>
              <a:t>רָאָם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ושמואל אמר: אפרו של יצחק ראה, שנאמר: "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אֱלֹהִים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he-IL" sz="1600" b="1" dirty="0">
                <a:solidFill>
                  <a:srgbClr val="002060"/>
                </a:solidFill>
                <a:latin typeface="Arial" panose="020B0604020202020204" pitchFamily="34" charset="0"/>
              </a:rPr>
              <a:t>יִרְאֶה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לּוֹ הַשֶּׂה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רבי יצחק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נפחא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אמר: כסף כפורים ראה, 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וְלָקַחְתָּ אֶת כֶּסֶף הַכִּפּוּרִים מֵאֵת בְּנֵי יִשְׂרָאֵל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וגו'. 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רבי יוחנן אמר: בית המקדש ראה,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דכתיב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בְּהַר ה' </a:t>
            </a:r>
            <a:r>
              <a:rPr lang="he-IL" sz="1600" b="1" dirty="0">
                <a:solidFill>
                  <a:srgbClr val="002060"/>
                </a:solidFill>
                <a:latin typeface="Arial" panose="020B0604020202020204" pitchFamily="34" charset="0"/>
              </a:rPr>
              <a:t>יֵרָאֶה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endParaRPr lang="he-IL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פליגי בה ר' יעקב בר אידי ורבי שמואל בר נחמני –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חד אמר: כסף הכפורים ראה, 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וחד אמר: בית המקדש ראה. 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ומסתברא כמאן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דאמר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בית המקדש ראה, 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אֲשֶׁר יֵאָמֵר הַיּוֹם בְּהַר ה' יֵרָאֶה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C4C6B50B-E67E-FD2E-B74A-AE348E4F46F0}"/>
              </a:ext>
            </a:extLst>
          </p:cNvPr>
          <p:cNvSpPr txBox="1"/>
          <p:nvPr/>
        </p:nvSpPr>
        <p:spPr>
          <a:xfrm>
            <a:off x="8341583" y="1880339"/>
            <a:ext cx="360040" cy="13696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/>
              <a:t>①</a:t>
            </a:r>
          </a:p>
          <a:p>
            <a:endParaRPr lang="he-IL" sz="1100" dirty="0"/>
          </a:p>
          <a:p>
            <a:r>
              <a:rPr lang="he-IL" sz="1200" dirty="0"/>
              <a:t>②</a:t>
            </a:r>
          </a:p>
          <a:p>
            <a:endParaRPr lang="he-IL" sz="1200" dirty="0"/>
          </a:p>
          <a:p>
            <a:r>
              <a:rPr lang="he-IL" sz="1200" dirty="0"/>
              <a:t>③</a:t>
            </a:r>
          </a:p>
          <a:p>
            <a:endParaRPr lang="he-IL" sz="1200" dirty="0"/>
          </a:p>
          <a:p>
            <a:r>
              <a:rPr lang="he-IL" sz="1200" dirty="0"/>
              <a:t>④</a:t>
            </a:r>
          </a:p>
        </p:txBody>
      </p:sp>
    </p:spTree>
    <p:extLst>
      <p:ext uri="{BB962C8B-B14F-4D97-AF65-F5344CB8AC3E}">
        <p14:creationId xmlns:p14="http://schemas.microsoft.com/office/powerpoint/2010/main" val="73155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79B747E2-C824-9EFA-B157-47F9765091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0E83ECF9-FCF8-1F07-D297-7878B7C8D1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2A00DE-3E62-2475-A871-A703205DD3B5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סב עמוד ב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88C49A91-6222-261D-FA0D-CD2F9C61BEE9}"/>
              </a:ext>
            </a:extLst>
          </p:cNvPr>
          <p:cNvSpPr txBox="1"/>
          <p:nvPr/>
        </p:nvSpPr>
        <p:spPr>
          <a:xfrm>
            <a:off x="251520" y="1596167"/>
            <a:ext cx="8181861" cy="464486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לא יכנס אדם להר הבית במקלו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וכו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': 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מאי קפנדריא?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רבא: קפנדריא כשמה,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ורב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חנא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בר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אדא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משמיה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דרב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סמא בריה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דרב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מרי אמר: כמאן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דאמר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אינש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אדמקיפנא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אדרי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איעול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בהא.</a:t>
            </a:r>
          </a:p>
          <a:p>
            <a:pPr>
              <a:lnSpc>
                <a:spcPct val="120000"/>
              </a:lnSpc>
            </a:pPr>
            <a:endParaRPr lang="he-IL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רב נחמן אמר רבה בר אבוה: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הנכנס לבית הכנסת על מנת שלא לעשותו קפנדריא - מותר לעשותו קפנדריא. </a:t>
            </a:r>
          </a:p>
          <a:p>
            <a:pPr>
              <a:lnSpc>
                <a:spcPct val="120000"/>
              </a:lnSpc>
            </a:pPr>
            <a:endParaRPr lang="he-IL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רבי אבהו אמר: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אם היה שביל מעיקרו - מותר. </a:t>
            </a:r>
          </a:p>
          <a:p>
            <a:pPr>
              <a:lnSpc>
                <a:spcPct val="120000"/>
              </a:lnSpc>
            </a:pPr>
            <a:endParaRPr lang="he-IL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ר' חלבו אמר רב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הונא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הנכנס לבית הכנסת להתפלל - מותר </a:t>
            </a:r>
            <a:r>
              <a:rPr lang="he-IL" sz="800" dirty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he-IL" sz="800" dirty="0" err="1">
                <a:solidFill>
                  <a:srgbClr val="000000"/>
                </a:solidFill>
                <a:latin typeface="Arial" panose="020B0604020202020204" pitchFamily="34" charset="0"/>
              </a:rPr>
              <a:t>גי</a:t>
            </a:r>
            <a:r>
              <a:rPr lang="he-IL" sz="800" dirty="0">
                <a:solidFill>
                  <a:srgbClr val="000000"/>
                </a:solidFill>
                <a:latin typeface="Arial" panose="020B0604020202020204" pitchFamily="34" charset="0"/>
              </a:rPr>
              <a:t>' </a:t>
            </a:r>
            <a:r>
              <a:rPr lang="he-IL" sz="800" dirty="0" err="1">
                <a:solidFill>
                  <a:srgbClr val="000000"/>
                </a:solidFill>
                <a:latin typeface="Arial" panose="020B0604020202020204" pitchFamily="34" charset="0"/>
              </a:rPr>
              <a:t>רי"ף</a:t>
            </a:r>
            <a:r>
              <a:rPr lang="he-IL" sz="800" dirty="0">
                <a:solidFill>
                  <a:srgbClr val="000000"/>
                </a:solidFill>
                <a:latin typeface="Arial" panose="020B0604020202020204" pitchFamily="34" charset="0"/>
              </a:rPr>
              <a:t>: מצוה]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לעשותו קפנדריא,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וּבְבֹא עַם הָאָרֶץ לִפְנֵי ה' בַּמּוֹעֲדִים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וגו'.</a:t>
            </a:r>
          </a:p>
        </p:txBody>
      </p:sp>
      <p:sp>
        <p:nvSpPr>
          <p:cNvPr id="4" name="הסבר מלבני מעוגל 6">
            <a:extLst>
              <a:ext uri="{FF2B5EF4-FFF2-40B4-BE49-F238E27FC236}">
                <a16:creationId xmlns:a16="http://schemas.microsoft.com/office/drawing/2014/main" id="{74123109-FDD9-211E-3B64-3FEE988809BF}"/>
              </a:ext>
            </a:extLst>
          </p:cNvPr>
          <p:cNvSpPr/>
          <p:nvPr/>
        </p:nvSpPr>
        <p:spPr>
          <a:xfrm>
            <a:off x="3203848" y="332656"/>
            <a:ext cx="5209743" cy="997649"/>
          </a:xfrm>
          <a:prstGeom prst="wedgeRoundRectCallout">
            <a:avLst>
              <a:gd name="adj1" fmla="val 53201"/>
              <a:gd name="adj2" fmla="val -46567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משנה נד ע"א: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ולא יכנס להר הבית במקלו ובמנעלו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ובפונדתו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ובאבק שעל רגליו,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ולא יעשנו קפנדריא, ורקיקה מקל וחומר.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41767FDC-0A99-D358-86A8-0C3A4A2F9D82}"/>
              </a:ext>
            </a:extLst>
          </p:cNvPr>
          <p:cNvSpPr txBox="1"/>
          <p:nvPr/>
        </p:nvSpPr>
        <p:spPr>
          <a:xfrm>
            <a:off x="8582774" y="1615515"/>
            <a:ext cx="360040" cy="3077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dirty="0"/>
          </a:p>
          <a:p>
            <a:endParaRPr lang="he-IL" sz="2800" dirty="0"/>
          </a:p>
          <a:p>
            <a:endParaRPr lang="he-IL" sz="3600" dirty="0"/>
          </a:p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E8A80B9C-D6A9-510E-4EA0-E60E266B4618}"/>
              </a:ext>
            </a:extLst>
          </p:cNvPr>
          <p:cNvSpPr txBox="1"/>
          <p:nvPr/>
        </p:nvSpPr>
        <p:spPr>
          <a:xfrm>
            <a:off x="8286353" y="3655452"/>
            <a:ext cx="360040" cy="19928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/>
              <a:t>①</a:t>
            </a:r>
          </a:p>
          <a:p>
            <a:endParaRPr lang="he-IL" sz="1000" dirty="0"/>
          </a:p>
          <a:p>
            <a:endParaRPr lang="he-IL" sz="1300" dirty="0"/>
          </a:p>
          <a:p>
            <a:endParaRPr lang="he-IL" sz="1000" dirty="0"/>
          </a:p>
          <a:p>
            <a:endParaRPr lang="he-IL" sz="1050" dirty="0"/>
          </a:p>
          <a:p>
            <a:r>
              <a:rPr lang="he-IL" sz="1000" dirty="0"/>
              <a:t>②</a:t>
            </a:r>
          </a:p>
          <a:p>
            <a:endParaRPr lang="he-IL" sz="1000" dirty="0"/>
          </a:p>
          <a:p>
            <a:endParaRPr lang="he-IL" sz="1050" dirty="0"/>
          </a:p>
          <a:p>
            <a:endParaRPr lang="he-IL" sz="1000" dirty="0"/>
          </a:p>
          <a:p>
            <a:endParaRPr lang="he-IL" sz="1050" dirty="0"/>
          </a:p>
          <a:p>
            <a:r>
              <a:rPr lang="he-IL" sz="1000" dirty="0"/>
              <a:t>③</a:t>
            </a:r>
          </a:p>
          <a:p>
            <a:endParaRPr lang="he-IL" sz="1000" dirty="0"/>
          </a:p>
        </p:txBody>
      </p:sp>
      <p:sp>
        <p:nvSpPr>
          <p:cNvPr id="3" name="הסבר מלבני מעוגל 6">
            <a:extLst>
              <a:ext uri="{FF2B5EF4-FFF2-40B4-BE49-F238E27FC236}">
                <a16:creationId xmlns:a16="http://schemas.microsoft.com/office/drawing/2014/main" id="{8244A36C-80C0-6290-F4D8-9F5AE2E7FE79}"/>
              </a:ext>
            </a:extLst>
          </p:cNvPr>
          <p:cNvSpPr/>
          <p:nvPr/>
        </p:nvSpPr>
        <p:spPr>
          <a:xfrm>
            <a:off x="248027" y="4909305"/>
            <a:ext cx="2883813" cy="1111983"/>
          </a:xfrm>
          <a:prstGeom prst="wedgeRoundRectCallout">
            <a:avLst>
              <a:gd name="adj1" fmla="val 55971"/>
              <a:gd name="adj2" fmla="val 39505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0000"/>
                </a:solidFill>
                <a:latin typeface="Arial" panose="020B0604020202020204" pitchFamily="34" charset="0"/>
              </a:rPr>
              <a:t>יחזקאל מו/ט: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2060"/>
                </a:solidFill>
              </a:rPr>
              <a:t>וּבְבוֹא עַם הָאָרֶץ לִפְנֵי יְהוָה בַּמּוֹעֲדִים הַבָּא דֶּרֶךְ שַׁעַר צָפוֹן </a:t>
            </a:r>
            <a:r>
              <a:rPr lang="he-IL" sz="1200" dirty="0" err="1">
                <a:solidFill>
                  <a:srgbClr val="002060"/>
                </a:solidFill>
              </a:rPr>
              <a:t>לְהִשְׁתַּחֲוֺת</a:t>
            </a:r>
            <a:r>
              <a:rPr lang="he-IL" sz="1200" dirty="0">
                <a:solidFill>
                  <a:srgbClr val="002060"/>
                </a:solidFill>
              </a:rPr>
              <a:t> יֵצֵא דֶּרֶךְ שַׁעַר נֶגֶב וְהַבָּא דֶּרֶךְ שַׁעַר נֶגֶב יֵצֵא דֶּרֶךְ שַׁעַר צָפוֹנָה לֹא יָשׁוּב דֶּרֶךְ הַשַּׁעַר אֲשֶׁר בָּא בוֹ כִּי נִכְחוֹ יֵצֵא.</a:t>
            </a:r>
          </a:p>
        </p:txBody>
      </p:sp>
    </p:spTree>
    <p:extLst>
      <p:ext uri="{BB962C8B-B14F-4D97-AF65-F5344CB8AC3E}">
        <p14:creationId xmlns:p14="http://schemas.microsoft.com/office/powerpoint/2010/main" val="987011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70580E15-E610-3B26-3587-BD0BA69374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6AB371F9-894F-CB9F-1197-A1DFAE2233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D7BFAC-7F06-0403-C8BB-AF82F1CEE37E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סב עמוד ב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E0468175-F5A2-4B88-E5A2-39472A902EA9}"/>
              </a:ext>
            </a:extLst>
          </p:cNvPr>
          <p:cNvSpPr txBox="1"/>
          <p:nvPr/>
        </p:nvSpPr>
        <p:spPr>
          <a:xfrm>
            <a:off x="3275856" y="1879093"/>
            <a:ext cx="5085517" cy="18379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ורקיקה מקל וחומר: 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רב ביבי אמר ר' יהושע בן לוי: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כל הרוקק בהר הבית בזמן הזה - כאילו רוקק בבת עינו,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וְהָיוּ עֵינַי וְלִבִּי שָׁם כָּל הַיָּמִים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הסבר מלבני מעוגל 6">
            <a:extLst>
              <a:ext uri="{FF2B5EF4-FFF2-40B4-BE49-F238E27FC236}">
                <a16:creationId xmlns:a16="http://schemas.microsoft.com/office/drawing/2014/main" id="{66043835-99ED-D4BC-A052-5D6918AF1687}"/>
              </a:ext>
            </a:extLst>
          </p:cNvPr>
          <p:cNvSpPr/>
          <p:nvPr/>
        </p:nvSpPr>
        <p:spPr>
          <a:xfrm>
            <a:off x="3203848" y="332656"/>
            <a:ext cx="5209743" cy="997649"/>
          </a:xfrm>
          <a:prstGeom prst="wedgeRoundRectCallout">
            <a:avLst>
              <a:gd name="adj1" fmla="val 53201"/>
              <a:gd name="adj2" fmla="val -46567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משנה נד ע"א: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ולא יכנס להר הבית במקלו ובמנעלו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ובפונדתו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ובאבק שעל רגליו,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ולא יעשנו קפנדריא, ורקיקה מקל וחומר.</a:t>
            </a:r>
          </a:p>
        </p:txBody>
      </p:sp>
    </p:spTree>
    <p:extLst>
      <p:ext uri="{BB962C8B-B14F-4D97-AF65-F5344CB8AC3E}">
        <p14:creationId xmlns:p14="http://schemas.microsoft.com/office/powerpoint/2010/main" val="3898712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337411C1-7784-AD21-62D0-8534F1665E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B447A47-9A42-C9C4-B6A6-27C2A12D0B5D}"/>
              </a:ext>
            </a:extLst>
          </p:cNvPr>
          <p:cNvSpPr txBox="1"/>
          <p:nvPr/>
        </p:nvSpPr>
        <p:spPr>
          <a:xfrm>
            <a:off x="-145088" y="35330"/>
            <a:ext cx="162074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סב עמוד ב - דף </a:t>
            </a:r>
            <a:r>
              <a:rPr lang="he-IL" sz="1600" b="1" dirty="0" err="1">
                <a:solidFill>
                  <a:schemeClr val="bg1">
                    <a:lumMod val="50000"/>
                  </a:schemeClr>
                </a:solidFill>
              </a:rPr>
              <a:t>סג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ACDB7B32-C220-8CC7-0664-292F11E99ED9}"/>
              </a:ext>
            </a:extLst>
          </p:cNvPr>
          <p:cNvSpPr txBox="1"/>
          <p:nvPr/>
        </p:nvSpPr>
        <p:spPr>
          <a:xfrm>
            <a:off x="10329" y="383031"/>
            <a:ext cx="8882151" cy="64949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אמר רבא: 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רקיקה בבית הכנסת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שריא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מידי דהוה </a:t>
            </a:r>
            <a:r>
              <a:rPr lang="he-IL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אמנעל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- מה מנעל בהר הבית אסור בבית הכנסת מותר, אף רקיקה בהר הבית הוא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דאסור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בבית הכנסת שרי. </a:t>
            </a:r>
          </a:p>
          <a:p>
            <a:pPr>
              <a:lnSpc>
                <a:spcPct val="120000"/>
              </a:lnSpc>
            </a:pPr>
            <a:endParaRPr lang="he-IL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אמר ליה רב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פפא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לרבא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ואמרי לה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רבינא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לרבא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ואמרי לה רב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אדא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בר מתנא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לרבא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אדיליף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ממנעל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נילף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400" b="1" dirty="0">
                <a:solidFill>
                  <a:srgbClr val="000000"/>
                </a:solidFill>
                <a:latin typeface="Arial" panose="020B0604020202020204" pitchFamily="34" charset="0"/>
              </a:rPr>
              <a:t>מקפנדריא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!</a:t>
            </a:r>
          </a:p>
          <a:p>
            <a:pPr>
              <a:lnSpc>
                <a:spcPct val="120000"/>
              </a:lnSpc>
            </a:pPr>
            <a:endParaRPr lang="he-IL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אמר ליה: 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תנא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יליף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ממנעל ואת אמרת מקפנדריא? </a:t>
            </a:r>
            <a:endParaRPr lang="he-IL" sz="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מאי היא? </a:t>
            </a:r>
          </a:p>
          <a:p>
            <a:pPr>
              <a:lnSpc>
                <a:spcPct val="120000"/>
              </a:lnSpc>
            </a:pP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דתניא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לא יכנס אדם להר הבית לא במקלו שבידו ולא במנעלו שברגלו ולא במעות הצרורים לו בסדינו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ובפונדתו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מופשלת לאחוריו, 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ולא יעשנה קפנדריא,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ורקיקה מקל וחומר </a:t>
            </a:r>
            <a:r>
              <a:rPr lang="he-IL" sz="1400" b="1" dirty="0">
                <a:solidFill>
                  <a:srgbClr val="F79646">
                    <a:lumMod val="50000"/>
                  </a:srgbClr>
                </a:solidFill>
              </a:rPr>
              <a:t>ממנעל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- ומה מנעל שאין בו דרך בזיון אמרה תורה "שַׁל נְעָלֶיךָ מֵעַל רַגְלֶיךָ" רקיקה שהיא דרך בזיון לא כל שכן? 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רבי יוסי בר יהודה אומר: אינו צריך, הרי הוא אומר "כִּי אֵין לָבוֹא אֶל שַׁעַר הַמֶּלֶךְ בִּלְבוּשׁ שָׂק" - והלא דברים קל וחומר: ומה שק שאינו מאוס לפני בשר ודם כך, רקיקה שהיא מאוסה לפני מלך מלכי המלכים לא כל שכן?</a:t>
            </a:r>
          </a:p>
          <a:p>
            <a:pPr>
              <a:lnSpc>
                <a:spcPct val="120000"/>
              </a:lnSpc>
            </a:pPr>
            <a:endParaRPr lang="he-IL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אמר ליה: 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אנא הכי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קאמינא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נימא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הכא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לחומרא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והכא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לחומרא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 -</a:t>
            </a:r>
          </a:p>
          <a:p>
            <a:pPr>
              <a:lnSpc>
                <a:spcPct val="120000"/>
              </a:lnSpc>
            </a:pP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ואימא הר הבית 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דאסור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במנעל 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לילפא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ממנעל,</a:t>
            </a:r>
          </a:p>
          <a:p>
            <a:pPr>
              <a:lnSpc>
                <a:spcPct val="120000"/>
              </a:lnSpc>
            </a:pP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אבל (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ב''ה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דשרי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במנעל 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אדיליף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ממנעל ולהיתר 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נילף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מקפנדריא ולאסור! </a:t>
            </a:r>
          </a:p>
          <a:p>
            <a:pPr>
              <a:lnSpc>
                <a:spcPct val="120000"/>
              </a:lnSpc>
            </a:pPr>
            <a:endParaRPr lang="he-IL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אלא אמר רבא: </a:t>
            </a:r>
          </a:p>
          <a:p>
            <a:pPr>
              <a:lnSpc>
                <a:spcPct val="120000"/>
              </a:lnSpc>
            </a:pP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כי ביתו </a:t>
            </a:r>
            <a:r>
              <a:rPr lang="he-IL" sz="1400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מה ביתו 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אקפנדריא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קפיד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אינש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ארקיקה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ומנעל לא 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קפיד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אינש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אף 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ב''ה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קפנדריא הוא </a:t>
            </a:r>
            <a:r>
              <a:rPr lang="he-IL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דאסור</a:t>
            </a: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רקיקה ומנעל שרי.</a:t>
            </a:r>
            <a:endParaRPr lang="he-IL" sz="1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17D89707-9733-B795-45C2-2E7429E7DBBB}"/>
              </a:ext>
            </a:extLst>
          </p:cNvPr>
          <p:cNvSpPr txBox="1"/>
          <p:nvPr/>
        </p:nvSpPr>
        <p:spPr>
          <a:xfrm>
            <a:off x="8679949" y="5407352"/>
            <a:ext cx="480985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/>
              <a:t>ע"א</a:t>
            </a:r>
          </a:p>
        </p:txBody>
      </p:sp>
      <p:sp>
        <p:nvSpPr>
          <p:cNvPr id="2" name="הסבר מלבני מעוגל 6">
            <a:extLst>
              <a:ext uri="{FF2B5EF4-FFF2-40B4-BE49-F238E27FC236}">
                <a16:creationId xmlns:a16="http://schemas.microsoft.com/office/drawing/2014/main" id="{84B73026-1727-4FCD-314E-DF6C9AA6F9AA}"/>
              </a:ext>
            </a:extLst>
          </p:cNvPr>
          <p:cNvSpPr/>
          <p:nvPr/>
        </p:nvSpPr>
        <p:spPr>
          <a:xfrm>
            <a:off x="2411760" y="116632"/>
            <a:ext cx="3697575" cy="709617"/>
          </a:xfrm>
          <a:prstGeom prst="wedgeRoundRectCallout">
            <a:avLst>
              <a:gd name="adj1" fmla="val 53366"/>
              <a:gd name="adj2" fmla="val -44202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100" dirty="0">
                <a:solidFill>
                  <a:srgbClr val="000000"/>
                </a:solidFill>
                <a:latin typeface="Arial" panose="020B0604020202020204" pitchFamily="34" charset="0"/>
              </a:rPr>
              <a:t>משנה נד ע"א:</a:t>
            </a:r>
          </a:p>
          <a:p>
            <a:pPr>
              <a:lnSpc>
                <a:spcPct val="120000"/>
              </a:lnSpc>
            </a:pPr>
            <a:r>
              <a:rPr lang="he-IL" sz="1100" dirty="0">
                <a:solidFill>
                  <a:srgbClr val="F79646">
                    <a:lumMod val="50000"/>
                  </a:srgbClr>
                </a:solidFill>
              </a:rPr>
              <a:t>ולא יכנס </a:t>
            </a:r>
            <a:r>
              <a:rPr lang="he-IL" sz="1100" b="1" dirty="0">
                <a:solidFill>
                  <a:srgbClr val="F79646">
                    <a:lumMod val="50000"/>
                  </a:srgbClr>
                </a:solidFill>
              </a:rPr>
              <a:t>להר הבית </a:t>
            </a:r>
            <a:r>
              <a:rPr lang="he-IL" sz="1100" dirty="0">
                <a:solidFill>
                  <a:srgbClr val="F79646">
                    <a:lumMod val="50000"/>
                  </a:srgbClr>
                </a:solidFill>
              </a:rPr>
              <a:t>במקלו </a:t>
            </a:r>
            <a:r>
              <a:rPr lang="he-IL" sz="1100" b="1" dirty="0">
                <a:solidFill>
                  <a:srgbClr val="F79646">
                    <a:lumMod val="50000"/>
                  </a:srgbClr>
                </a:solidFill>
              </a:rPr>
              <a:t>ובמנעלו</a:t>
            </a:r>
            <a:r>
              <a:rPr lang="he-IL" sz="11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100" dirty="0" err="1">
                <a:solidFill>
                  <a:srgbClr val="F79646">
                    <a:lumMod val="50000"/>
                  </a:srgbClr>
                </a:solidFill>
              </a:rPr>
              <a:t>ובפונדתו</a:t>
            </a:r>
            <a:r>
              <a:rPr lang="he-IL" sz="1100" dirty="0">
                <a:solidFill>
                  <a:srgbClr val="F79646">
                    <a:lumMod val="50000"/>
                  </a:srgbClr>
                </a:solidFill>
              </a:rPr>
              <a:t> ובאבק שעל רגליו, </a:t>
            </a:r>
          </a:p>
          <a:p>
            <a:pPr>
              <a:lnSpc>
                <a:spcPct val="120000"/>
              </a:lnSpc>
            </a:pPr>
            <a:r>
              <a:rPr lang="he-IL" sz="1100" dirty="0">
                <a:solidFill>
                  <a:srgbClr val="F79646">
                    <a:lumMod val="50000"/>
                  </a:srgbClr>
                </a:solidFill>
              </a:rPr>
              <a:t>ולא יעשנו </a:t>
            </a:r>
            <a:r>
              <a:rPr lang="he-IL" sz="1100" b="1" dirty="0">
                <a:solidFill>
                  <a:srgbClr val="F79646">
                    <a:lumMod val="50000"/>
                  </a:srgbClr>
                </a:solidFill>
              </a:rPr>
              <a:t>קפנדריא</a:t>
            </a:r>
            <a:r>
              <a:rPr lang="he-IL" sz="1100" dirty="0">
                <a:solidFill>
                  <a:srgbClr val="F79646">
                    <a:lumMod val="50000"/>
                  </a:srgbClr>
                </a:solidFill>
              </a:rPr>
              <a:t>, </a:t>
            </a:r>
            <a:r>
              <a:rPr lang="he-IL" sz="1100" b="1" dirty="0">
                <a:solidFill>
                  <a:srgbClr val="F79646">
                    <a:lumMod val="50000"/>
                  </a:srgbClr>
                </a:solidFill>
              </a:rPr>
              <a:t>ורקיקה</a:t>
            </a:r>
            <a:r>
              <a:rPr lang="he-IL" sz="1100" dirty="0">
                <a:solidFill>
                  <a:srgbClr val="F79646">
                    <a:lumMod val="50000"/>
                  </a:srgbClr>
                </a:solidFill>
              </a:rPr>
              <a:t> מקל וחומר.</a:t>
            </a: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9B55EDEC-C9DF-802F-0DD9-BC8E11F37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10424"/>
              </p:ext>
            </p:extLst>
          </p:nvPr>
        </p:nvGraphicFramePr>
        <p:xfrm>
          <a:off x="467547" y="1441584"/>
          <a:ext cx="2376261" cy="125616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92087">
                  <a:extLst>
                    <a:ext uri="{9D8B030D-6E8A-4147-A177-3AD203B41FA5}">
                      <a16:colId xmlns:a16="http://schemas.microsoft.com/office/drawing/2014/main" val="606403094"/>
                    </a:ext>
                  </a:extLst>
                </a:gridCol>
                <a:gridCol w="792087">
                  <a:extLst>
                    <a:ext uri="{9D8B030D-6E8A-4147-A177-3AD203B41FA5}">
                      <a16:colId xmlns:a16="http://schemas.microsoft.com/office/drawing/2014/main" val="4251306184"/>
                    </a:ext>
                  </a:extLst>
                </a:gridCol>
                <a:gridCol w="792087">
                  <a:extLst>
                    <a:ext uri="{9D8B030D-6E8A-4147-A177-3AD203B41FA5}">
                      <a16:colId xmlns:a16="http://schemas.microsoft.com/office/drawing/2014/main" val="3782435225"/>
                    </a:ext>
                  </a:extLst>
                </a:gridCol>
              </a:tblGrid>
              <a:tr h="314042">
                <a:tc>
                  <a:txBody>
                    <a:bodyPr/>
                    <a:lstStyle/>
                    <a:p>
                      <a:pPr rtl="1"/>
                      <a:endParaRPr lang="he-IL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הר הבית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ביכנ"ס</a:t>
                      </a:r>
                      <a:endParaRPr lang="he-IL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554725"/>
                  </a:ext>
                </a:extLst>
              </a:tr>
              <a:tr h="314042">
                <a:tc>
                  <a:txBody>
                    <a:bodyPr/>
                    <a:lstStyle/>
                    <a:p>
                      <a:pPr rtl="1"/>
                      <a:r>
                        <a:rPr lang="he-IL" sz="1400" b="0" dirty="0"/>
                        <a:t>מנעל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/>
                        <a:t>X</a:t>
                      </a:r>
                      <a:endParaRPr lang="he-IL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/>
                        <a:t>V</a:t>
                      </a:r>
                      <a:endParaRPr lang="he-IL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685956"/>
                  </a:ext>
                </a:extLst>
              </a:tr>
              <a:tr h="314042">
                <a:tc>
                  <a:txBody>
                    <a:bodyPr/>
                    <a:lstStyle/>
                    <a:p>
                      <a:pPr rtl="1"/>
                      <a:r>
                        <a:rPr lang="he-IL" sz="1400" b="0" dirty="0"/>
                        <a:t>קפנדריא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/>
                        <a:t>X</a:t>
                      </a:r>
                      <a:endParaRPr lang="he-IL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/>
                        <a:t>X</a:t>
                      </a:r>
                      <a:endParaRPr lang="he-IL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455873"/>
                  </a:ext>
                </a:extLst>
              </a:tr>
              <a:tr h="314042">
                <a:tc>
                  <a:txBody>
                    <a:bodyPr/>
                    <a:lstStyle/>
                    <a:p>
                      <a:pPr rtl="1"/>
                      <a:r>
                        <a:rPr lang="he-IL" sz="1400" b="0" dirty="0"/>
                        <a:t>רקיקה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/>
                        <a:t>X</a:t>
                      </a:r>
                      <a:endParaRPr lang="he-IL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23781"/>
                  </a:ext>
                </a:extLst>
              </a:tr>
            </a:tbl>
          </a:graphicData>
        </a:graphic>
      </p:graphicFrame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8B832B39-5D0E-67D0-8A17-0172DA01A3FB}"/>
              </a:ext>
            </a:extLst>
          </p:cNvPr>
          <p:cNvSpPr txBox="1"/>
          <p:nvPr/>
        </p:nvSpPr>
        <p:spPr>
          <a:xfrm>
            <a:off x="8773631" y="963305"/>
            <a:ext cx="360040" cy="585544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/>
              <a:t>①</a:t>
            </a:r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4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50" dirty="0"/>
          </a:p>
          <a:p>
            <a:r>
              <a:rPr lang="he-IL" sz="1000" dirty="0"/>
              <a:t>②</a:t>
            </a:r>
          </a:p>
          <a:p>
            <a:endParaRPr lang="he-IL" sz="1000" dirty="0"/>
          </a:p>
        </p:txBody>
      </p:sp>
    </p:spTree>
    <p:extLst>
      <p:ext uri="{BB962C8B-B14F-4D97-AF65-F5344CB8AC3E}">
        <p14:creationId xmlns:p14="http://schemas.microsoft.com/office/powerpoint/2010/main" val="1101114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2915647"/>
            <a:ext cx="8820472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דף סב ע"א (שורה ראשונה) – דף </a:t>
            </a:r>
            <a:r>
              <a:rPr lang="he-IL" sz="2400" b="1" dirty="0" err="1">
                <a:solidFill>
                  <a:srgbClr val="C0504D">
                    <a:lumMod val="75000"/>
                  </a:srgbClr>
                </a:solidFill>
              </a:rPr>
              <a:t>סג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 ע"א (שורה 7)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>
                <a:solidFill>
                  <a:srgbClr val="00B050"/>
                </a:solidFill>
              </a:rPr>
              <a:t>להתראות בדף </a:t>
            </a:r>
            <a:r>
              <a:rPr lang="he-IL" sz="2400" b="1" dirty="0" err="1">
                <a:solidFill>
                  <a:srgbClr val="00B050"/>
                </a:solidFill>
              </a:rPr>
              <a:t>סג</a:t>
            </a:r>
            <a:endParaRPr lang="he-IL" sz="2400" b="1" dirty="0">
              <a:solidFill>
                <a:srgbClr val="00B050"/>
              </a:solidFill>
            </a:endParaRPr>
          </a:p>
          <a:p>
            <a:pPr algn="ctr"/>
            <a:endParaRPr lang="he-IL" sz="20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r>
              <a:rPr lang="he-IL" sz="1400" dirty="0"/>
              <a:t>ליצירת קשר: </a:t>
            </a:r>
          </a:p>
          <a:p>
            <a:r>
              <a:rPr lang="he-IL" sz="1400" dirty="0"/>
              <a:t>טל': 054-4931075</a:t>
            </a:r>
            <a:endParaRPr lang="en-US" sz="1400" dirty="0"/>
          </a:p>
          <a:p>
            <a:r>
              <a:rPr lang="he-IL" sz="1400" dirty="0"/>
              <a:t>דוא"ל: </a:t>
            </a:r>
            <a:r>
              <a:rPr lang="en-US" sz="1400" dirty="0"/>
              <a:t>rlshapira@gmail.com</a:t>
            </a:r>
            <a:endParaRPr lang="he-IL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86E679-A7EC-45BA-8925-0D1259BA82A3}"/>
              </a:ext>
            </a:extLst>
          </p:cNvPr>
          <p:cNvSpPr txBox="1"/>
          <p:nvPr/>
        </p:nvSpPr>
        <p:spPr>
          <a:xfrm>
            <a:off x="8519188" y="2844246"/>
            <a:ext cx="301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/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104243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05541A-9B2C-CC46-D755-93C881A2C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E0A5CA57-67C9-2C35-6A64-AC3F8B9672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A179463-5BF8-2DA8-B822-2EC4E69BF48A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סב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84F1C443-FD7D-A054-77C9-1125FAC3D043}"/>
              </a:ext>
            </a:extLst>
          </p:cNvPr>
          <p:cNvSpPr txBox="1"/>
          <p:nvPr/>
        </p:nvSpPr>
        <p:spPr>
          <a:xfrm>
            <a:off x="2411760" y="41131"/>
            <a:ext cx="6209466" cy="68608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תניא: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אמר רבי עקיבא: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פעם אחת נכנסתי אחר ר' יהושע לבית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הכסא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, ולמדתי ממנו ג' דברים: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למדתי שאין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נפנין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מזרח ומערב אלא צפון ודרום,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ולמדתי שאין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נפרעין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מעומד אלא מיושב,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ולמדתי שאין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מקנחין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בימין אלא בשמאל.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אמר ליה בן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עזאי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: עד כאן העזת פניך ברבך?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א"ל: תורה היא וללמוד אני צריך. </a:t>
            </a:r>
          </a:p>
          <a:p>
            <a:pPr>
              <a:lnSpc>
                <a:spcPct val="120000"/>
              </a:lnSpc>
            </a:pPr>
            <a:endParaRPr lang="he-IL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תניא: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בן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עזאי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אומר: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פעם אחת נכנסתי אחר רבי עקיבא לבית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הכסא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, ולמדתי ממנו ג' דברים: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למדתי שאין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נפנין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מזרח ומערב אלא צפון ודרום,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ולמדתי שאין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נפרעין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מעומד אלא מיושב,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ולמדתי שאין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מקנחין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בימין אלא בשמאל.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אמר לו ר' יהודה: עד כאן העזת פניך ברבך?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אמר לו: תורה היא וללמוד אני צריך. </a:t>
            </a:r>
          </a:p>
          <a:p>
            <a:pPr>
              <a:lnSpc>
                <a:spcPct val="120000"/>
              </a:lnSpc>
            </a:pPr>
            <a:endParaRPr lang="he-IL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רב כהנא על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גנא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תותיה פורייה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דרב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שמעיה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דשח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ושחק ועשה צרכיו.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ליה: דמי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פומיה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דאבא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כדלא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שריף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תבשילא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א''ל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כהנא! הכא את?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פוק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דלאו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אורח ארעא!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לו: תורה היא וללמוד אני צריך. </a:t>
            </a:r>
            <a:endParaRPr lang="he-IL" sz="1600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DA43047A-19EF-F6F1-D115-7BB2FD2AA2C5}"/>
              </a:ext>
            </a:extLst>
          </p:cNvPr>
          <p:cNvSpPr txBox="1"/>
          <p:nvPr/>
        </p:nvSpPr>
        <p:spPr>
          <a:xfrm>
            <a:off x="8604448" y="41131"/>
            <a:ext cx="360040" cy="549381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dirty="0"/>
          </a:p>
          <a:p>
            <a:endParaRPr lang="he-IL" sz="2800" dirty="0"/>
          </a:p>
          <a:p>
            <a:endParaRPr lang="he-IL" sz="2800" dirty="0"/>
          </a:p>
          <a:p>
            <a:endParaRPr lang="he-IL" sz="2400" dirty="0"/>
          </a:p>
          <a:p>
            <a:endParaRPr lang="he-IL" sz="2100" dirty="0"/>
          </a:p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2100" dirty="0"/>
          </a:p>
          <a:p>
            <a:r>
              <a:rPr lang="he-IL" sz="1600" dirty="0"/>
              <a:t>●</a:t>
            </a:r>
          </a:p>
        </p:txBody>
      </p:sp>
      <p:sp>
        <p:nvSpPr>
          <p:cNvPr id="9" name="הסבר מלבני מעוגל 6">
            <a:extLst>
              <a:ext uri="{FF2B5EF4-FFF2-40B4-BE49-F238E27FC236}">
                <a16:creationId xmlns:a16="http://schemas.microsoft.com/office/drawing/2014/main" id="{554017E7-717A-AD2F-305D-2C0F9B485BF3}"/>
              </a:ext>
            </a:extLst>
          </p:cNvPr>
          <p:cNvSpPr/>
          <p:nvPr/>
        </p:nvSpPr>
        <p:spPr>
          <a:xfrm>
            <a:off x="336813" y="620688"/>
            <a:ext cx="2448272" cy="1470223"/>
          </a:xfrm>
          <a:prstGeom prst="wedgeRoundRectCallout">
            <a:avLst>
              <a:gd name="adj1" fmla="val 59138"/>
              <a:gd name="adj2" fmla="val -5478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סא</a:t>
            </a:r>
            <a:r>
              <a:rPr lang="he-IL" sz="1200" dirty="0">
                <a:solidFill>
                  <a:srgbClr val="000000"/>
                </a:solidFill>
                <a:latin typeface="Arial" panose="020B0604020202020204" pitchFamily="34" charset="0"/>
              </a:rPr>
              <a:t> עמוד ב:</a:t>
            </a:r>
          </a:p>
          <a:p>
            <a:pPr>
              <a:lnSpc>
                <a:spcPct val="120000"/>
              </a:lnSpc>
            </a:pPr>
            <a:r>
              <a:rPr lang="he-IL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תניא אידך: 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הנפנה ביהודה - לא יפנה מזרח ומערב אלא צפון ודרום, ובגליל - צפון ודרום אסור, מזרח ומערב מותר...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רבי עקיבא אוסר בכל מקום.</a:t>
            </a:r>
          </a:p>
        </p:txBody>
      </p:sp>
    </p:spTree>
    <p:extLst>
      <p:ext uri="{BB962C8B-B14F-4D97-AF65-F5344CB8AC3E}">
        <p14:creationId xmlns:p14="http://schemas.microsoft.com/office/powerpoint/2010/main" val="1831513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DF8936-8F8A-4F1A-1161-61B8D33367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AA6264BF-8870-CFCF-9AA4-E6F8F63C7B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1A5C88-79F7-EF4C-018B-6157C29D1B56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סב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051C1181-E7D3-FEEB-C799-77CE0D85E59E}"/>
              </a:ext>
            </a:extLst>
          </p:cNvPr>
          <p:cNvSpPr txBox="1"/>
          <p:nvPr/>
        </p:nvSpPr>
        <p:spPr>
          <a:xfrm>
            <a:off x="1890926" y="764704"/>
            <a:ext cx="6209466" cy="44199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מפני מה אין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מקנחין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בימין אלא בשמאל? </a:t>
            </a:r>
          </a:p>
          <a:p>
            <a:pPr>
              <a:lnSpc>
                <a:spcPct val="120000"/>
              </a:lnSpc>
            </a:pP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רבא: מפני שהתורה ניתנה בימין, שנאמר: "</a:t>
            </a:r>
            <a:r>
              <a:rPr lang="he-IL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מִימִינוֹ אֵשׁ דָּת לָמוֹ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רבה בר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בר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חנה אמר: מפני שהיא קרובה לפה. 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ור' שמעון בן לקיש אמר: מפני שקושר בה תפילין. 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רב נחמן בר יצחק אמר: מפני שמראה בה טעמי תורה. </a:t>
            </a:r>
          </a:p>
          <a:p>
            <a:pPr>
              <a:lnSpc>
                <a:spcPct val="120000"/>
              </a:lnSpc>
            </a:pPr>
            <a:endParaRPr lang="he-IL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כתנאי: </a:t>
            </a:r>
          </a:p>
          <a:p>
            <a:pPr>
              <a:lnSpc>
                <a:spcPct val="120000"/>
              </a:lnSpc>
            </a:pPr>
            <a:endParaRPr lang="he-IL" sz="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רבי אליעזר אומר: מפני שאוכל בה. 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ר' יהושע אומר: מפני שכותב בה. 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ר' עקיבא אומר: מפני שמראה בה טעמי תורה.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00E4A6E6-FBFD-AD0D-CBD9-046F9F2E33A3}"/>
              </a:ext>
            </a:extLst>
          </p:cNvPr>
          <p:cNvSpPr txBox="1"/>
          <p:nvPr/>
        </p:nvSpPr>
        <p:spPr>
          <a:xfrm>
            <a:off x="8100392" y="1525141"/>
            <a:ext cx="360040" cy="15234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/>
              <a:t>①</a:t>
            </a:r>
          </a:p>
          <a:p>
            <a:endParaRPr lang="he-IL" sz="1400" dirty="0"/>
          </a:p>
          <a:p>
            <a:r>
              <a:rPr lang="he-IL" sz="1200" dirty="0"/>
              <a:t>②</a:t>
            </a:r>
          </a:p>
          <a:p>
            <a:endParaRPr lang="he-IL" sz="1500" dirty="0"/>
          </a:p>
          <a:p>
            <a:r>
              <a:rPr lang="he-IL" sz="1200" dirty="0"/>
              <a:t>③</a:t>
            </a:r>
          </a:p>
          <a:p>
            <a:endParaRPr lang="he-IL" sz="1500" dirty="0"/>
          </a:p>
          <a:p>
            <a:r>
              <a:rPr lang="he-IL" sz="1200" dirty="0"/>
              <a:t>④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98B1C4B9-57E7-7087-485D-59BC08E9F18F}"/>
              </a:ext>
            </a:extLst>
          </p:cNvPr>
          <p:cNvSpPr txBox="1"/>
          <p:nvPr/>
        </p:nvSpPr>
        <p:spPr>
          <a:xfrm>
            <a:off x="8100392" y="4044072"/>
            <a:ext cx="360040" cy="12772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/>
              <a:t>①</a:t>
            </a:r>
          </a:p>
          <a:p>
            <a:endParaRPr lang="he-IL" sz="1400" dirty="0"/>
          </a:p>
          <a:p>
            <a:r>
              <a:rPr lang="he-IL" sz="1200" dirty="0"/>
              <a:t>②</a:t>
            </a:r>
          </a:p>
          <a:p>
            <a:endParaRPr lang="he-IL" sz="1500" dirty="0"/>
          </a:p>
          <a:p>
            <a:r>
              <a:rPr lang="he-IL" sz="1200" dirty="0"/>
              <a:t>③</a:t>
            </a:r>
          </a:p>
          <a:p>
            <a:endParaRPr lang="he-IL" sz="1200" dirty="0"/>
          </a:p>
        </p:txBody>
      </p:sp>
    </p:spTree>
    <p:extLst>
      <p:ext uri="{BB962C8B-B14F-4D97-AF65-F5344CB8AC3E}">
        <p14:creationId xmlns:p14="http://schemas.microsoft.com/office/powerpoint/2010/main" val="3557332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FAA11F8D-2F3A-68CB-1130-6E9AF4CA5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ED3E8389-AAA1-FAD8-115E-BF3F645A15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A0DC3CE-F009-EF61-583D-C0BBF7C5BE4C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סב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E676D7DB-0F9E-CE87-781D-02856C636EEE}"/>
              </a:ext>
            </a:extLst>
          </p:cNvPr>
          <p:cNvSpPr txBox="1"/>
          <p:nvPr/>
        </p:nvSpPr>
        <p:spPr>
          <a:xfrm>
            <a:off x="1793751" y="260648"/>
            <a:ext cx="6517288" cy="58804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א''ר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תנחום בר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חנילאי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כל הצנוע בבית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הכסא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</a:t>
            </a:r>
          </a:p>
          <a:p>
            <a:pPr>
              <a:lnSpc>
                <a:spcPct val="120000"/>
              </a:lnSpc>
            </a:pP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נצול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משלשה דברים: מן הנחשים ומן העקרבים ומן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המזיקין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he-IL" sz="17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ויש אומרים: אף חלומותיו מיושבים עליו. </a:t>
            </a:r>
          </a:p>
          <a:p>
            <a:pPr>
              <a:lnSpc>
                <a:spcPct val="120000"/>
              </a:lnSpc>
            </a:pPr>
            <a:endParaRPr lang="he-IL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ההוא בית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הכסא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דהוה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בטבריא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כי הוו עיילי ביה בי תרי אפי'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ביממא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מתזקי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רבי אמי ורבי אסי הוו עיילי ביה חד וחד לחודיה ולא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מתזקי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אמרי להו רבנן: לא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מסתפיתו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אמרי להו: אנן קבלה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גמירינן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             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קבלה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דבית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הכסא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צניעותא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ושתיקותא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             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קבלה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דיסורי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שתיקותא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ומבעי רחמי.</a:t>
            </a:r>
          </a:p>
          <a:p>
            <a:pPr>
              <a:lnSpc>
                <a:spcPct val="120000"/>
              </a:lnSpc>
            </a:pPr>
            <a:endParaRPr lang="he-IL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אביי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מרביא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ליה [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אמיה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]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למיעל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בהדיה לבית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הכסא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ולרביא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ליה גדיא!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שעיר בשעיר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מיחלף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he-IL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רבא מקמי דהוי רישא -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מקרקשא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ליה בת רב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חסדא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אמגוזא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בלקנא,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בתר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דמלך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עבדא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ליה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כוותא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ומנחא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ליה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ידא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ארישיה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346FE805-8F8F-6EF4-4D1B-7E136E6B685A}"/>
              </a:ext>
            </a:extLst>
          </p:cNvPr>
          <p:cNvSpPr txBox="1"/>
          <p:nvPr/>
        </p:nvSpPr>
        <p:spPr>
          <a:xfrm>
            <a:off x="8475792" y="281847"/>
            <a:ext cx="272672" cy="55245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dirty="0"/>
          </a:p>
          <a:p>
            <a:endParaRPr lang="he-IL" sz="2000" dirty="0"/>
          </a:p>
          <a:p>
            <a:endParaRPr lang="he-IL" sz="2100" dirty="0"/>
          </a:p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300" dirty="0"/>
          </a:p>
          <a:p>
            <a:endParaRPr lang="he-IL" sz="1600" dirty="0"/>
          </a:p>
          <a:p>
            <a:endParaRPr lang="he-IL" sz="2100" dirty="0"/>
          </a:p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2000" dirty="0"/>
          </a:p>
          <a:p>
            <a:r>
              <a:rPr lang="he-IL" sz="1600" dirty="0"/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3796825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72651923-44EF-60C6-AFAF-EEE6AD3719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CF22FDF2-A74D-5C07-1A8D-A798F16B19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76DECC-9ABA-6947-31BC-91DC834D4BCA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סב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791E7481-4CA1-33D8-7542-EEA042520740}"/>
              </a:ext>
            </a:extLst>
          </p:cNvPr>
          <p:cNvSpPr txBox="1"/>
          <p:nvPr/>
        </p:nvSpPr>
        <p:spPr>
          <a:xfrm>
            <a:off x="946433" y="188640"/>
            <a:ext cx="7381384" cy="64361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עולא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אחורי הגדר - נפנה מיד, ובבקעה - כל זמן שמתעטש ואין חברו שומע. </a:t>
            </a:r>
          </a:p>
          <a:p>
            <a:pPr>
              <a:lnSpc>
                <a:spcPct val="120000"/>
              </a:lnSpc>
            </a:pPr>
            <a:endParaRPr lang="he-IL" sz="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איסי בר נתן מתני הכי: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אחורי הגדר - כל זמן שמתעטש ואין חברו שומע, ובבקעה - כל זמן שאין חברו רואהו.</a:t>
            </a:r>
          </a:p>
          <a:p>
            <a:pPr>
              <a:lnSpc>
                <a:spcPct val="120000"/>
              </a:lnSpc>
            </a:pPr>
            <a:endParaRPr lang="he-IL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מיתיבי: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     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יוצאין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מפתח בית הבד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ונפנין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לאחורי הגדר והן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טהורין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  <a:p>
            <a:pPr>
              <a:lnSpc>
                <a:spcPct val="120000"/>
              </a:lnSpc>
            </a:pPr>
            <a:endParaRPr lang="he-IL" sz="3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בטהרות הקלו. </a:t>
            </a:r>
          </a:p>
          <a:p>
            <a:pPr>
              <a:lnSpc>
                <a:spcPct val="120000"/>
              </a:lnSpc>
            </a:pPr>
            <a:endParaRPr lang="he-IL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ת''ש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      כמה ירחקו ויהיו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טהורין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? כדי שיהא רואהו. </a:t>
            </a:r>
          </a:p>
          <a:p>
            <a:pPr>
              <a:lnSpc>
                <a:spcPct val="120000"/>
              </a:lnSpc>
            </a:pPr>
            <a:endParaRPr lang="he-IL" sz="3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שאני אוכלי טהרות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דאקילו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בהו רבנן. </a:t>
            </a: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רב אשי אמר: מאי 'כל זמן שאין חברו רואה'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דקאמר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איסי בר נתן? כל זמן שאין חברו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רואה את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פרועו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אבל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לדידיה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חזי ליה. </a:t>
            </a:r>
          </a:p>
          <a:p>
            <a:pPr>
              <a:lnSpc>
                <a:spcPct val="120000"/>
              </a:lnSpc>
            </a:pPr>
            <a:endParaRPr lang="he-IL" sz="1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ההוא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ספדנא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דנחית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קמיה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דרב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נחמן, אמר: האי צנוע באורחותיו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הוה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א''ל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רב נחמן: את עיילת בהדיה לבית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הכסא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וידעת אי צנוע אי לא?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דתניא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אין קורין צנוע אלא למי שצנוע בבית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הכסא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  <a:p>
            <a:pPr>
              <a:lnSpc>
                <a:spcPct val="120000"/>
              </a:lnSpc>
            </a:pPr>
            <a:endParaRPr lang="he-IL" sz="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ורב נחמן מאי נפקא ליה מיניה?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משום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דתניא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כשם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שנפרעין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מן המתים כך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נפרעין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מן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הספדנין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ומן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העונין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אחריהן.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C44636DB-CF20-DC02-D9AE-C47B74200865}"/>
              </a:ext>
            </a:extLst>
          </p:cNvPr>
          <p:cNvSpPr txBox="1"/>
          <p:nvPr/>
        </p:nvSpPr>
        <p:spPr>
          <a:xfrm>
            <a:off x="8522633" y="205418"/>
            <a:ext cx="272672" cy="46474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dirty="0"/>
          </a:p>
          <a:p>
            <a:endParaRPr lang="he-IL" sz="20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2400" dirty="0"/>
          </a:p>
          <a:p>
            <a:endParaRPr lang="he-IL" sz="1600" dirty="0"/>
          </a:p>
          <a:p>
            <a:endParaRPr lang="he-IL" dirty="0"/>
          </a:p>
          <a:p>
            <a:endParaRPr lang="he-IL" sz="1700" dirty="0"/>
          </a:p>
          <a:p>
            <a:endParaRPr lang="he-IL" sz="1600" dirty="0"/>
          </a:p>
          <a:p>
            <a:endParaRPr lang="he-IL" sz="2400" dirty="0"/>
          </a:p>
          <a:p>
            <a:r>
              <a:rPr lang="he-IL" sz="1600" dirty="0"/>
              <a:t>●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3033F080-FB08-EE3D-1486-35075827D112}"/>
              </a:ext>
            </a:extLst>
          </p:cNvPr>
          <p:cNvSpPr txBox="1"/>
          <p:nvPr/>
        </p:nvSpPr>
        <p:spPr>
          <a:xfrm>
            <a:off x="7859201" y="1630203"/>
            <a:ext cx="36004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/>
              <a:t>❶</a:t>
            </a:r>
            <a:endParaRPr lang="he-IL" sz="1200" dirty="0"/>
          </a:p>
          <a:p>
            <a:endParaRPr lang="he-IL" sz="1200" dirty="0"/>
          </a:p>
          <a:p>
            <a:endParaRPr lang="he-IL" sz="1200" dirty="0"/>
          </a:p>
          <a:p>
            <a:endParaRPr lang="he-IL" sz="1650" dirty="0"/>
          </a:p>
          <a:p>
            <a:endParaRPr lang="he-IL" sz="500" dirty="0"/>
          </a:p>
          <a:p>
            <a:endParaRPr lang="he-IL" sz="1200" dirty="0"/>
          </a:p>
          <a:p>
            <a:r>
              <a:rPr lang="he-IL" sz="1100" dirty="0"/>
              <a:t>❷</a:t>
            </a:r>
            <a:endParaRPr lang="he-IL" sz="1200" dirty="0"/>
          </a:p>
        </p:txBody>
      </p:sp>
    </p:spTree>
    <p:extLst>
      <p:ext uri="{BB962C8B-B14F-4D97-AF65-F5344CB8AC3E}">
        <p14:creationId xmlns:p14="http://schemas.microsoft.com/office/powerpoint/2010/main" val="3497995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01538C84-B1F9-E5AB-957F-FA3BA3446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50692A72-2479-A48A-3B12-E3BDE7A775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8C9B8C-A1E0-0579-B89C-F874C7DB2753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סב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9B941AB5-EFBF-172B-614D-283DD1FB8572}"/>
              </a:ext>
            </a:extLst>
          </p:cNvPr>
          <p:cNvSpPr txBox="1"/>
          <p:nvPr/>
        </p:nvSpPr>
        <p:spPr>
          <a:xfrm>
            <a:off x="187901" y="69791"/>
            <a:ext cx="8605520" cy="61960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תנו רבנן: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איזהו צנוע? זה הנפנה בלילה במקום שנפנה ביום. </a:t>
            </a:r>
          </a:p>
          <a:p>
            <a:pPr>
              <a:lnSpc>
                <a:spcPct val="120000"/>
              </a:lnSpc>
            </a:pPr>
            <a:endParaRPr lang="he-IL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איני?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והאמר רב יהודה אמר רב: לעולם ינהיג אדם את עצמו שחרית וערבית כדי שלא יהא צריך להתרחק,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ותו: רבא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ביממא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הוה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אזיל עד מיל,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ובליליא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א''ל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לשמעיה פנו לי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דוכתא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ברחובה דמתא.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וכן אמר ליה רבי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זירא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לשמעיה: חזי מאן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דאיכא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אחורי בית חבריא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דבעינא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למפני. </a:t>
            </a:r>
          </a:p>
          <a:p>
            <a:pPr>
              <a:lnSpc>
                <a:spcPct val="120000"/>
              </a:lnSpc>
            </a:pPr>
            <a:endParaRPr lang="he-IL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לא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תימא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במקום אלא אימא כדרך שנפנה ביום.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רב אשי אמר: אפילו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תימא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במקום לא נצרכה אלא לקרן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זוית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he-IL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גופא: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רב יהודה אמר רב: </a:t>
            </a:r>
            <a:b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לעולם ינהיג אדם את עצמו שחרית וערבית כדי שלא יהא צריך להתרחק. </a:t>
            </a:r>
          </a:p>
          <a:p>
            <a:pPr>
              <a:lnSpc>
                <a:spcPct val="120000"/>
              </a:lnSpc>
            </a:pPr>
            <a:endParaRPr lang="he-IL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תניא נמי הכי: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בן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עזאי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אומר: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השכם וצא הערב וצא כדי שלא תתרחק,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משמש ושב ואל תשב ותמשמש שכל היושב וממשמש אפי'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עושין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כשפים באספמיא באין עליו. </a:t>
            </a:r>
          </a:p>
          <a:p>
            <a:pPr>
              <a:lnSpc>
                <a:spcPct val="120000"/>
              </a:lnSpc>
            </a:pPr>
            <a:endParaRPr lang="he-IL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ואי אנשי ויתיב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ואח''כ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משמש מאי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תקנתיה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כי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קאי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לימא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הכי: לא לי לא לי, לא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תחים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ולא תחתים, לא הני ולא מהני, לא חרשי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דחרשא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ולא חרשי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דחרשתא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9E5ED4F7-69E7-30CD-B570-4C2FFF847D03}"/>
              </a:ext>
            </a:extLst>
          </p:cNvPr>
          <p:cNvSpPr txBox="1"/>
          <p:nvPr/>
        </p:nvSpPr>
        <p:spPr>
          <a:xfrm>
            <a:off x="8659678" y="2202061"/>
            <a:ext cx="360040" cy="5386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/>
              <a:t>①</a:t>
            </a:r>
          </a:p>
          <a:p>
            <a:endParaRPr lang="he-IL" sz="900" dirty="0"/>
          </a:p>
          <a:p>
            <a:r>
              <a:rPr lang="he-IL" sz="1000" dirty="0"/>
              <a:t>②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ED9494AD-3914-13C4-1D48-409EF86A8D11}"/>
              </a:ext>
            </a:extLst>
          </p:cNvPr>
          <p:cNvSpPr txBox="1"/>
          <p:nvPr/>
        </p:nvSpPr>
        <p:spPr>
          <a:xfrm>
            <a:off x="8780602" y="81429"/>
            <a:ext cx="272672" cy="34470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dirty="0"/>
          </a:p>
          <a:p>
            <a:endParaRPr lang="he-IL" sz="20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500" dirty="0"/>
          </a:p>
          <a:p>
            <a:endParaRPr lang="he-IL" sz="2000" dirty="0"/>
          </a:p>
          <a:p>
            <a:r>
              <a:rPr lang="he-IL" sz="1600" dirty="0"/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25731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611551EB-B115-331C-D851-0337BEFEF9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DC232A7A-AA3C-9A5E-8E91-394C947677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7A44049-307A-C4CF-9CFC-11BE7B2DAAE5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סב עמוד ב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52B2585B-340B-652B-CD49-E3E601351C3A}"/>
              </a:ext>
            </a:extLst>
          </p:cNvPr>
          <p:cNvSpPr txBox="1"/>
          <p:nvPr/>
        </p:nvSpPr>
        <p:spPr>
          <a:xfrm>
            <a:off x="154345" y="332656"/>
            <a:ext cx="8109853" cy="54573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תניא: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בן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עזאי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אומר: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על כל משכב שכב חוץ מן הקרקע.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על כל מושב שב חוץ מן הקורה. </a:t>
            </a:r>
          </a:p>
          <a:p>
            <a:pPr>
              <a:lnSpc>
                <a:spcPct val="120000"/>
              </a:lnSpc>
            </a:pP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שמואל: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שינה בעמוד השחר -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כאסטמא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לפרזלא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יציאה בעמוד השחר -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כאסטמא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לפרזלא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בר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קפרא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הוה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מזבן מילי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בדינרי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עד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דכפנת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- אכול,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עד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דצחית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- שתי,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עד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דרתחא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קדרך - שפוך, </a:t>
            </a:r>
          </a:p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קרנא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קריא ברומי - בר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מזבין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תאני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תאני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דאבוך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זבין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להו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אביי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לרבנן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כי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עייליתו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בשבילי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דמחוזא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למיפק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ביה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בחקלא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לא תחזו לא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להך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גיסא ולא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להך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גיסא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דלמא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יתבי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נשי ולאו אורח ארעא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לאסתכולי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בהו. 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7583789-B8BB-5E2D-1CD7-6BAA23DB2A4B}"/>
              </a:ext>
            </a:extLst>
          </p:cNvPr>
          <p:cNvSpPr txBox="1"/>
          <p:nvPr/>
        </p:nvSpPr>
        <p:spPr>
          <a:xfrm>
            <a:off x="8311506" y="341045"/>
            <a:ext cx="272672" cy="50937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sz="1700" dirty="0"/>
          </a:p>
          <a:p>
            <a:endParaRPr lang="he-IL" sz="1500" dirty="0"/>
          </a:p>
          <a:p>
            <a:endParaRPr lang="he-IL" sz="2000" dirty="0"/>
          </a:p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400" dirty="0"/>
          </a:p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dirty="0"/>
          </a:p>
          <a:p>
            <a:endParaRPr lang="he-IL" sz="1500" dirty="0"/>
          </a:p>
          <a:p>
            <a:endParaRPr lang="he-IL" sz="2000" dirty="0"/>
          </a:p>
          <a:p>
            <a:r>
              <a:rPr lang="he-IL" sz="1600" dirty="0"/>
              <a:t>●</a:t>
            </a:r>
          </a:p>
          <a:p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4110478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4161DE6A-47D0-3833-DF3D-BEA16D17A3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5802B248-9F11-8D07-51E1-A61F726573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C0173F3-A286-A6A9-A296-713D111D2F91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סב עמוד ב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DCBB7874-8435-65C3-CF5C-DC8636FCD0BD}"/>
              </a:ext>
            </a:extLst>
          </p:cNvPr>
          <p:cNvSpPr txBox="1"/>
          <p:nvPr/>
        </p:nvSpPr>
        <p:spPr>
          <a:xfrm>
            <a:off x="467544" y="292590"/>
            <a:ext cx="8037845" cy="55312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רב ספרא על לבית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הכסא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אתא רבי אבא נחר ליה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אבבא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ליה: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ליעול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מר. </a:t>
            </a:r>
          </a:p>
          <a:p>
            <a:pPr>
              <a:lnSpc>
                <a:spcPct val="120000"/>
              </a:lnSpc>
            </a:pPr>
            <a:endParaRPr lang="he-IL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בתר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דנפק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, אמר ליה: עד השתא לא עיילת לשעיר וגמרת לך מילי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דשעיר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?  לאו הכי תנן: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מדורה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היתה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שם ובית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הכסא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של כבוד וזה היה כבודו מצאו נעול בידוע שיש שם אדם מצאו פתוח בידוע שאין שם אדם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אלמא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לאו אורח ארעא הוא!</a:t>
            </a:r>
          </a:p>
          <a:p>
            <a:pPr>
              <a:lnSpc>
                <a:spcPct val="120000"/>
              </a:lnSpc>
            </a:pPr>
            <a:endParaRPr lang="he-IL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והוא סבר מסוכן הוא, </a:t>
            </a:r>
          </a:p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דתניא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רבן שמעון בן גמליאל אומר: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עמוד החוזר - מביא את האדם לידי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הדרוקן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סילון החוזר - מביא את האדם לידי ירקון. </a:t>
            </a:r>
          </a:p>
          <a:p>
            <a:pPr>
              <a:lnSpc>
                <a:spcPct val="120000"/>
              </a:lnSpc>
            </a:pPr>
            <a:endParaRPr lang="he-IL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רבי אלעזר על לבית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הכסא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אתא ההוא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פרסאה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דחקיה,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קם ר' אלעזר ונפק.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אתא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דרקונא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שמטיה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לכרכשיה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קרי עליה רבי אלעזר: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וְאֶתֵּן אָדָם תַּחְתֶּיךָ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- אל תקרי 'אדם' אלא 'אדום'.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56305645-8089-5CAF-46D1-743A1E423D07}"/>
              </a:ext>
            </a:extLst>
          </p:cNvPr>
          <p:cNvSpPr txBox="1"/>
          <p:nvPr/>
        </p:nvSpPr>
        <p:spPr>
          <a:xfrm>
            <a:off x="8498884" y="295101"/>
            <a:ext cx="272672" cy="432426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sz="2200" dirty="0"/>
          </a:p>
          <a:p>
            <a:endParaRPr lang="he-IL" sz="20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500" dirty="0"/>
          </a:p>
          <a:p>
            <a:endParaRPr lang="he-IL" sz="2000" dirty="0"/>
          </a:p>
          <a:p>
            <a:r>
              <a:rPr lang="he-IL" sz="1600" dirty="0"/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28394665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5DD5092B-DDF6-F5FF-6A31-6CD4A87F95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6BDCCC01-CAF7-7001-6425-3662F7D758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8E7E08D-C1A1-0A36-01FF-01CD4D42AC33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סב עמוד ב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3E64E2BC-1301-4038-348B-7C4FD78433A4}"/>
              </a:ext>
            </a:extLst>
          </p:cNvPr>
          <p:cNvSpPr txBox="1"/>
          <p:nvPr/>
        </p:nvSpPr>
        <p:spPr>
          <a:xfrm>
            <a:off x="918445" y="116632"/>
            <a:ext cx="7821821" cy="60298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וְאָמַר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לַהֲרָגֲך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ָ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וַתָּחָס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עָלֶיךָ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–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'ואמר'? ואמרתי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מיבעי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ליה!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'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ותחס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'? וחסתי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מיבעי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ליה! </a:t>
            </a:r>
          </a:p>
          <a:p>
            <a:pPr>
              <a:lnSpc>
                <a:spcPct val="120000"/>
              </a:lnSpc>
            </a:pPr>
            <a:endParaRPr lang="he-IL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רבי אלעזר: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לו דוד לשאול: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מן התורה בן הריגה אתה,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שהרי רודף אתה והתורה אמרה בא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להרגך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השכם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להרגו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אלא צניעות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שהיתה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בך היא חסה עליך. </a:t>
            </a:r>
          </a:p>
          <a:p>
            <a:pPr>
              <a:lnSpc>
                <a:spcPct val="120000"/>
              </a:lnSpc>
            </a:pPr>
            <a:endParaRPr lang="he-IL" sz="3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ומאי היא?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דכתיב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וַיָּבֹא אֶל גִּדְרוֹת הַצֹּאן עַל הַדֶּרֶךְ וְשָׁם מְעָרָה וַיָּבֹא שָׁאוּל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לְהָסֵך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ְ אֶת רַגְלָיו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תנא: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גדר לפנים מן גדר ומערה לפנים ממערה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he-IL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לְהָסֵך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ְ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–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ר' אלעזר: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מלמד שסכך עצמו כסוכה.</a:t>
            </a:r>
          </a:p>
          <a:p>
            <a:pPr>
              <a:lnSpc>
                <a:spcPct val="120000"/>
              </a:lnSpc>
            </a:pPr>
            <a:endParaRPr lang="he-IL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וַיָּקָם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דָּוִד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וַיִּכְרֹת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אֶת כְּנַף הַמְּעִיל אֲשֶׁר לְשָׁאוּל בַּלָּט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–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ר' יוסי בר'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חנינא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כל המבזה את הבגדים סוף אינו נהנה מהם,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וְהַמֶּלֶךְ דָּוִד זָקֵן בָּא בַּיָּמִים וַיְכַסֻּהוּ בַּבְּגָדִים וְלֹא יִחַם לוֹ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FDCC8216-D627-DF21-154B-C1325054CB75}"/>
              </a:ext>
            </a:extLst>
          </p:cNvPr>
          <p:cNvSpPr txBox="1"/>
          <p:nvPr/>
        </p:nvSpPr>
        <p:spPr>
          <a:xfrm>
            <a:off x="8738657" y="102154"/>
            <a:ext cx="272672" cy="51090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dirty="0"/>
          </a:p>
          <a:p>
            <a:endParaRPr lang="he-IL" dirty="0"/>
          </a:p>
          <a:p>
            <a:endParaRPr lang="he-IL" sz="31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500" dirty="0"/>
          </a:p>
          <a:p>
            <a:endParaRPr lang="he-IL" sz="2000" dirty="0"/>
          </a:p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sz="2000" dirty="0"/>
          </a:p>
          <a:p>
            <a:endParaRPr lang="he-IL" sz="1400" dirty="0"/>
          </a:p>
          <a:p>
            <a:r>
              <a:rPr lang="he-IL" sz="1600" dirty="0"/>
              <a:t>●</a:t>
            </a:r>
          </a:p>
        </p:txBody>
      </p:sp>
      <p:sp>
        <p:nvSpPr>
          <p:cNvPr id="3" name="הסבר מלבני מעוגל 6">
            <a:extLst>
              <a:ext uri="{FF2B5EF4-FFF2-40B4-BE49-F238E27FC236}">
                <a16:creationId xmlns:a16="http://schemas.microsoft.com/office/drawing/2014/main" id="{E941D051-E67A-DF77-3631-FBB63C92AEF9}"/>
              </a:ext>
            </a:extLst>
          </p:cNvPr>
          <p:cNvSpPr/>
          <p:nvPr/>
        </p:nvSpPr>
        <p:spPr>
          <a:xfrm>
            <a:off x="248027" y="548681"/>
            <a:ext cx="3528392" cy="1440159"/>
          </a:xfrm>
          <a:prstGeom prst="wedgeRoundRectCallout">
            <a:avLst>
              <a:gd name="adj1" fmla="val 54145"/>
              <a:gd name="adj2" fmla="val -34906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0000"/>
                </a:solidFill>
                <a:latin typeface="Arial" panose="020B0604020202020204" pitchFamily="34" charset="0"/>
              </a:rPr>
              <a:t>שמואל א כד/ט-י: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2060"/>
                </a:solidFill>
              </a:rPr>
              <a:t>וַיֹּאמֶר דָּוִד לְשָׁאוּל לָמָּה תִשְׁמַע אֶת דִּבְרֵי אָדָם </a:t>
            </a:r>
            <a:r>
              <a:rPr lang="he-IL" sz="1200" dirty="0" err="1">
                <a:solidFill>
                  <a:srgbClr val="002060"/>
                </a:solidFill>
              </a:rPr>
              <a:t>לֵאמֹר</a:t>
            </a:r>
            <a:r>
              <a:rPr lang="he-IL" sz="1200" dirty="0">
                <a:solidFill>
                  <a:srgbClr val="002060"/>
                </a:solidFill>
              </a:rPr>
              <a:t> הִנֵּה דָוִד מְבַקֵּשׁ רָעָתֶךָ. 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2060"/>
                </a:solidFill>
              </a:rPr>
              <a:t>הִנֵּה הַיּוֹם הַזֶּה רָאוּ עֵינֶיךָ אֵת אֲשֶׁר נְתָנְךָ יְהוָה הַיּוֹם בְּיָדִי בַּמְּעָרָה וְאָמַר </a:t>
            </a:r>
            <a:r>
              <a:rPr lang="he-IL" sz="1200" dirty="0" err="1">
                <a:solidFill>
                  <a:srgbClr val="002060"/>
                </a:solidFill>
              </a:rPr>
              <a:t>לַהֲרָגֲך</a:t>
            </a:r>
            <a:r>
              <a:rPr lang="he-IL" sz="1200" dirty="0">
                <a:solidFill>
                  <a:srgbClr val="002060"/>
                </a:solidFill>
              </a:rPr>
              <a:t>ָ </a:t>
            </a:r>
            <a:r>
              <a:rPr lang="he-IL" sz="1200" dirty="0" err="1">
                <a:solidFill>
                  <a:srgbClr val="002060"/>
                </a:solidFill>
              </a:rPr>
              <a:t>וַתָּחָס</a:t>
            </a:r>
            <a:r>
              <a:rPr lang="he-IL" sz="1200" dirty="0">
                <a:solidFill>
                  <a:srgbClr val="002060"/>
                </a:solidFill>
              </a:rPr>
              <a:t> עָלֶיךָ וָאֹמַר לֹא אֶשְׁלַח יָדִי בַּאדֹנִי כִּי מְשִׁיחַ יְהוָה הוּא.</a:t>
            </a:r>
          </a:p>
        </p:txBody>
      </p:sp>
      <p:sp>
        <p:nvSpPr>
          <p:cNvPr id="6" name="הסבר מלבני מעוגל 6">
            <a:extLst>
              <a:ext uri="{FF2B5EF4-FFF2-40B4-BE49-F238E27FC236}">
                <a16:creationId xmlns:a16="http://schemas.microsoft.com/office/drawing/2014/main" id="{B2709C1D-EFC6-184D-45C7-6A2470B83F64}"/>
              </a:ext>
            </a:extLst>
          </p:cNvPr>
          <p:cNvSpPr/>
          <p:nvPr/>
        </p:nvSpPr>
        <p:spPr>
          <a:xfrm>
            <a:off x="248027" y="3140968"/>
            <a:ext cx="3384376" cy="2736303"/>
          </a:xfrm>
          <a:prstGeom prst="wedgeRoundRectCallout">
            <a:avLst>
              <a:gd name="adj1" fmla="val 54145"/>
              <a:gd name="adj2" fmla="val -34906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0000"/>
                </a:solidFill>
                <a:latin typeface="Arial" panose="020B0604020202020204" pitchFamily="34" charset="0"/>
              </a:rPr>
              <a:t>שמואל א כד/א-ג: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2060"/>
                </a:solidFill>
              </a:rPr>
              <a:t> וַיְהִי כַּאֲשֶׁר שָׁב שָׁאוּל מֵאַחֲרֵי פְּלִשְׁתִּים </a:t>
            </a:r>
            <a:r>
              <a:rPr lang="he-IL" sz="1200" dirty="0" err="1">
                <a:solidFill>
                  <a:srgbClr val="002060"/>
                </a:solidFill>
              </a:rPr>
              <a:t>וַיַּגִּדו</a:t>
            </a:r>
            <a:r>
              <a:rPr lang="he-IL" sz="1200" dirty="0">
                <a:solidFill>
                  <a:srgbClr val="002060"/>
                </a:solidFill>
              </a:rPr>
              <a:t>ּ לוֹ </a:t>
            </a:r>
            <a:r>
              <a:rPr lang="he-IL" sz="1200" dirty="0" err="1">
                <a:solidFill>
                  <a:srgbClr val="002060"/>
                </a:solidFill>
              </a:rPr>
              <a:t>לֵאמֹר</a:t>
            </a:r>
            <a:r>
              <a:rPr lang="he-IL" sz="1200" dirty="0">
                <a:solidFill>
                  <a:srgbClr val="002060"/>
                </a:solidFill>
              </a:rPr>
              <a:t> הִנֵּה דָוִד בְּמִדְבַּר עֵין גֶּדִי. </a:t>
            </a:r>
          </a:p>
          <a:p>
            <a:pPr>
              <a:lnSpc>
                <a:spcPct val="120000"/>
              </a:lnSpc>
            </a:pPr>
            <a:r>
              <a:rPr lang="he-IL" sz="1200" dirty="0" err="1">
                <a:solidFill>
                  <a:srgbClr val="002060"/>
                </a:solidFill>
              </a:rPr>
              <a:t>וַיִּקַּח</a:t>
            </a:r>
            <a:r>
              <a:rPr lang="he-IL" sz="1200" dirty="0">
                <a:solidFill>
                  <a:srgbClr val="002060"/>
                </a:solidFill>
              </a:rPr>
              <a:t> שָׁאוּל שְׁלֹשֶׁת אֲלָפִים אִישׁ בָּחוּר מִכָּל יִשְׂרָאֵל וַיֵּלֶךְ לְבַקֵּשׁ אֶת דָּוִד וַאֲנָשָׁיו עַל פְּנֵי צוּרֵי הַיְּעֵלִים. 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2060"/>
                </a:solidFill>
              </a:rPr>
              <a:t>וַיָּבֹא אֶל גִּדְרוֹת הַצֹּאן עַל הַדֶּרֶךְ וְשָׁם מְעָרָה וַיָּבֹא שָׁאוּל </a:t>
            </a:r>
            <a:r>
              <a:rPr lang="he-IL" sz="1200" dirty="0" err="1">
                <a:solidFill>
                  <a:srgbClr val="002060"/>
                </a:solidFill>
              </a:rPr>
              <a:t>לְהָסֵך</a:t>
            </a:r>
            <a:r>
              <a:rPr lang="he-IL" sz="1200" dirty="0">
                <a:solidFill>
                  <a:srgbClr val="002060"/>
                </a:solidFill>
              </a:rPr>
              <a:t>ְ אֶת רַגְלָיו וְדָוִד וַאֲנָשָׁיו בְּיַרְכְּתֵי הַמְּעָרָה יֹשְׁבִים.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2060"/>
                </a:solidFill>
              </a:rPr>
              <a:t>וַיֹּאמְרוּ אַנְשֵׁי דָוִד אֵלָיו הִנֵּה הַיּוֹם </a:t>
            </a:r>
            <a:r>
              <a:rPr lang="he-IL" sz="1200" dirty="0" err="1">
                <a:solidFill>
                  <a:srgbClr val="002060"/>
                </a:solidFill>
              </a:rPr>
              <a:t>אֲ‍שֶׁר</a:t>
            </a:r>
            <a:r>
              <a:rPr lang="he-IL" sz="1200" dirty="0">
                <a:solidFill>
                  <a:srgbClr val="002060"/>
                </a:solidFill>
              </a:rPr>
              <a:t> אָמַר יְהוָה אֵלֶיךָ הִנֵּה אָנֹכִי נֹתֵן אֶת אֹיִבְךָ בְּיָדֶךָ וְעָשִׂיתָ לּוֹ כַּאֲשֶׁר </a:t>
            </a:r>
            <a:r>
              <a:rPr lang="he-IL" sz="1200" dirty="0" err="1">
                <a:solidFill>
                  <a:srgbClr val="002060"/>
                </a:solidFill>
              </a:rPr>
              <a:t>יִטַב</a:t>
            </a:r>
            <a:r>
              <a:rPr lang="he-IL" sz="1200" dirty="0">
                <a:solidFill>
                  <a:srgbClr val="002060"/>
                </a:solidFill>
              </a:rPr>
              <a:t> בְּעֵינֶיךָ </a:t>
            </a:r>
            <a:r>
              <a:rPr lang="he-IL" sz="1200" dirty="0" err="1">
                <a:solidFill>
                  <a:srgbClr val="002060"/>
                </a:solidFill>
              </a:rPr>
              <a:t>וַיָּקָם</a:t>
            </a:r>
            <a:r>
              <a:rPr lang="he-IL" sz="1200" dirty="0">
                <a:solidFill>
                  <a:srgbClr val="002060"/>
                </a:solidFill>
              </a:rPr>
              <a:t> דָּוִד </a:t>
            </a:r>
            <a:r>
              <a:rPr lang="he-IL" sz="1200" dirty="0" err="1">
                <a:solidFill>
                  <a:srgbClr val="002060"/>
                </a:solidFill>
              </a:rPr>
              <a:t>וַיִּכְרֹת</a:t>
            </a:r>
            <a:r>
              <a:rPr lang="he-IL" sz="1200" dirty="0">
                <a:solidFill>
                  <a:srgbClr val="002060"/>
                </a:solidFill>
              </a:rPr>
              <a:t> אֶת כְּנַף הַמְּעִיל אֲשֶׁר לְשָׁאוּל בַּלָּט.</a:t>
            </a:r>
          </a:p>
        </p:txBody>
      </p:sp>
    </p:spTree>
    <p:extLst>
      <p:ext uri="{BB962C8B-B14F-4D97-AF65-F5344CB8AC3E}">
        <p14:creationId xmlns:p14="http://schemas.microsoft.com/office/powerpoint/2010/main" val="3290824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45592</TotalTime>
  <Words>2301</Words>
  <Application>Microsoft Office PowerPoint</Application>
  <PresentationFormat>‫הצגה על המסך (4:3)</PresentationFormat>
  <Paragraphs>551</Paragraphs>
  <Slides>15</Slides>
  <Notes>13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8" baseType="lpstr">
      <vt:lpstr>Arial</vt:lpstr>
      <vt:lpstr>Calibri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הראל</dc:creator>
  <cp:lastModifiedBy>נועם שפירא</cp:lastModifiedBy>
  <cp:revision>3112</cp:revision>
  <dcterms:created xsi:type="dcterms:W3CDTF">2015-01-28T10:22:53Z</dcterms:created>
  <dcterms:modified xsi:type="dcterms:W3CDTF">2024-12-13T05:36:09Z</dcterms:modified>
</cp:coreProperties>
</file>