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5"/>
  </p:notesMasterIdLst>
  <p:sldIdLst>
    <p:sldId id="864" r:id="rId2"/>
    <p:sldId id="850" r:id="rId3"/>
    <p:sldId id="855" r:id="rId4"/>
    <p:sldId id="856" r:id="rId5"/>
    <p:sldId id="857" r:id="rId6"/>
    <p:sldId id="858" r:id="rId7"/>
    <p:sldId id="859" r:id="rId8"/>
    <p:sldId id="808" r:id="rId9"/>
    <p:sldId id="860" r:id="rId10"/>
    <p:sldId id="861" r:id="rId11"/>
    <p:sldId id="862" r:id="rId12"/>
    <p:sldId id="863" r:id="rId13"/>
    <p:sldId id="429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הראל" initials="ה" lastIdx="1" clrIdx="0">
    <p:extLst>
      <p:ext uri="{19B8F6BF-5375-455C-9EA6-DF929625EA0E}">
        <p15:presenceInfo xmlns:p15="http://schemas.microsoft.com/office/powerpoint/2012/main" userId="הראל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0" autoAdjust="0"/>
    <p:restoredTop sz="95250" autoAdjust="0"/>
  </p:normalViewPr>
  <p:slideViewPr>
    <p:cSldViewPr>
      <p:cViewPr varScale="1">
        <p:scale>
          <a:sx n="91" d="100"/>
          <a:sy n="91" d="100"/>
        </p:scale>
        <p:origin x="123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2E648E-CA2E-4885-8A88-243AF9A8D75E}" type="datetimeFigureOut">
              <a:rPr lang="he-IL" smtClean="0"/>
              <a:pPr/>
              <a:t>כ"ב/כסלו/תשפ"ה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8125537-8725-4A13-8BEE-395E38D92F7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799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CC90B1-312C-141B-BFA5-6BE4D879FA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5AF4F575-8972-7B15-203E-EA9D75F5F5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F5D3E51E-30EC-276E-9FC7-AB2C5A65F8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0CC803C4-938D-A00A-BD6F-B69FCBA685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49212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F58211-F371-702B-E5A2-4555B464C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B2202084-EFFA-1BE6-7237-51CB668227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7025988B-B2F7-97B8-575A-2602BD64FF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9A0B598-FAFB-9A94-51A0-ECA206CEFC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4728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C711E-C0EB-D8A2-DE71-4602A0583C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7114A186-6A19-7034-ABA2-A4D16C1025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53F21C87-73CB-A153-67DA-81A8937B38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EAEDF8A2-10A0-4DAD-252E-A70ED5814C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07031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054033-659A-BD59-354F-D2741D081F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36408C04-33AF-C28D-36F1-828BF7172B0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8E33E278-6AD2-70AB-7235-091C18B6EA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7657D2D3-19F5-ACDC-6ABD-AE9367FD3E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576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118530-7234-35F1-A734-2F0C74481A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BD2D93F7-6A78-089D-A63F-9DD10143A69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E4EC3CFA-AE60-0255-0C0E-054EE7A032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3DA6552C-D894-7F19-CAB5-35FDCFCC1A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1376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33469E-136B-77CE-304F-BF6F04AE3C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F1FF2B21-2EA0-E181-E599-D12418A583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BDC373AC-51B2-9BE5-B075-2839B1CA9D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A26E8F21-6450-5FF9-C595-90C6CDCD66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8811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FF4C76-A401-E0A3-FF10-BD1023F0D0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05A3B547-A395-E85F-3C31-ED495E7DA1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965CF3ED-A412-3425-DF32-D683D5C042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36C86B7-B2A2-CCBB-8320-F75A0024CE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4362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842E67-864F-9470-B5A5-0C6EE57DE2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62F125BF-9B36-35B9-74D9-2937E79389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E2C94AB7-A45A-0CC4-74C3-E191163910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7F26BF5-5E74-5062-5F1A-944EAA032A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2589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5692BF-D639-AA97-04D7-57589D364B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9BAEB57B-946B-9248-F06A-AC3488F746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E3205225-7FCB-6D56-BD5A-ACF4501B98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B0867408-631E-D1CC-CC9D-2EF0002D09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39954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859C33-F24A-280C-FE21-11F2B798F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D635AA30-BCD0-DCD3-FAF0-421D65FE13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8575ABB8-C633-C017-6651-FBE96CF49D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4699E557-1095-D6EF-9493-4323030008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6010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A166CC-77EF-6144-27B7-62194BD4C1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>
            <a:extLst>
              <a:ext uri="{FF2B5EF4-FFF2-40B4-BE49-F238E27FC236}">
                <a16:creationId xmlns:a16="http://schemas.microsoft.com/office/drawing/2014/main" id="{5E80FD58-248C-AC60-5085-3324EA10E1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>
            <a:extLst>
              <a:ext uri="{FF2B5EF4-FFF2-40B4-BE49-F238E27FC236}">
                <a16:creationId xmlns:a16="http://schemas.microsoft.com/office/drawing/2014/main" id="{7BBED367-EAE0-CD19-30B9-193EBDA5A2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dirty="0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C7BFF3F3-816E-E6A8-ECB4-AF86AA9A9E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125537-8725-4A13-8BEE-395E38D92F7F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986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כ"ב/כסלו/תשפ"ה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1113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כ"ב/כסלו/תשפ"ה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944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כ"ב/כסלו/תשפ"ה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031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כ"ב/כסלו/תשפ"ה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016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כ"ב/כסלו/תשפ"ה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733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כ"ב/כסלו/תשפ"ה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354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כ"ב/כסלו/תשפ"ה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47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כ"ב/כסלו/תשפ"ה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1671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כ"ב/כסלו/תשפ"ה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395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כ"ב/כסלו/תשפ"ה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677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2D9F-8966-4E40-B24B-F4D66135C1D0}" type="datetimeFigureOut">
              <a:rPr lang="he-IL" smtClean="0"/>
              <a:pPr/>
              <a:t>כ"ב/כסלו/תשפ"ה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5683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C2D9F-8966-4E40-B24B-F4D66135C1D0}" type="datetimeFigureOut">
              <a:rPr lang="he-IL" smtClean="0"/>
              <a:pPr/>
              <a:t>כ"ב/כסלו/תשפ"ה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9CE8-638D-4695-9CFF-D273E3DA2D53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116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af-yomi.com/MediaPage.aspx?id=28149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016" y="1386064"/>
            <a:ext cx="8820472" cy="532453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0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מסכת ברכות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0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דף </a:t>
            </a:r>
            <a:r>
              <a:rPr kumimoji="0" lang="he-IL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סג</a:t>
            </a:r>
            <a:endParaRPr kumimoji="0" lang="he-IL" sz="40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20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דף </a:t>
            </a:r>
            <a:r>
              <a:rPr lang="he-IL" sz="2400" b="1" dirty="0" err="1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סג</a:t>
            </a: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ע"א (שורה 7) – דף 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סד</a:t>
            </a: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ע"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  <a:latin typeface="Calibri"/>
                <a:cs typeface="Arial" panose="020B0604020202020204" pitchFamily="34" charset="0"/>
              </a:rPr>
              <a:t>א</a:t>
            </a: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(שורה 3)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20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מצגת עזר ללימוד הדף היומי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800" b="1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בעריכת: הראל שפירא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400" b="1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2400" b="1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לשמיעת השיעור בליווי המצגת – 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  <a:hlinkClick r:id="rId3"/>
              </a:rPr>
              <a:t>לחץ כאן</a:t>
            </a: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EEECE1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3600" b="1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ליצירת קשר: </a:t>
            </a: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טל': 054-4931075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דוא"ל: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rlshapira@gmail.com</a:t>
            </a:r>
            <a:endParaRPr kumimoji="0" lang="he-I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03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820BE6-A576-3DBB-4EA7-066BE4F7B6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9235B772-20D1-FFFA-0520-07630DE75F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7168F14-D2E6-6B45-E837-A7BD0A249337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sz="1600" b="1" dirty="0" err="1">
                <a:solidFill>
                  <a:schemeClr val="bg1">
                    <a:lumMod val="50000"/>
                  </a:schemeClr>
                </a:solidFill>
              </a:rPr>
              <a:t>סג</a:t>
            </a:r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 עמוד ב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EFBECE64-332B-0D74-EB82-2F49E8C10818}"/>
              </a:ext>
            </a:extLst>
          </p:cNvPr>
          <p:cNvSpPr txBox="1"/>
          <p:nvPr/>
        </p:nvSpPr>
        <p:spPr>
          <a:xfrm>
            <a:off x="683568" y="285039"/>
            <a:ext cx="7649626" cy="58082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אמרי דבי ר' ינאי: </a:t>
            </a:r>
          </a:p>
          <a:p>
            <a:pPr>
              <a:lnSpc>
                <a:spcPct val="120000"/>
              </a:lnSpc>
            </a:pPr>
            <a:endParaRPr lang="he-IL" sz="5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מאי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דכתיב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כִּי מִיץ חָלָב יוֹצִיא חֶמְאָה וּמִיץ אַף יוֹצִיא דָם וּמִיץ אַפַּיִם יוֹצִיא רִיב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"?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במי אתה מוצא חמאה של תורה?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במי שמקיא חלב שינק משדי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אמו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עליה.</a:t>
            </a:r>
          </a:p>
          <a:p>
            <a:pPr>
              <a:lnSpc>
                <a:spcPct val="120000"/>
              </a:lnSpc>
            </a:pPr>
            <a:endParaRPr lang="he-IL" sz="5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וּמִיץ אַף יוֹצִיא דָם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endParaRPr lang="he-IL" sz="1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כל תלמיד שכועס עליו רבו פעם ראשונה ושותק,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זוכה להבחין בין דם טמא לדם טהור. </a:t>
            </a:r>
          </a:p>
          <a:p>
            <a:pPr>
              <a:lnSpc>
                <a:spcPct val="120000"/>
              </a:lnSpc>
            </a:pPr>
            <a:endParaRPr lang="he-IL" sz="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וּמִיץ אַפַּיִם יוֹצִיא רִיב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כל תלמיד שכועס עליו רבו פעם ראשונה ושניה ושותק,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זוכה להבחין בין דיני ממונות לדיני נפשות,  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דתנן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ר' ישמעאל אומר: הרוצה שיתחכם יעסוק בדיני ממונות,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              שאין לך מקצוע בתורה יותר מהן שהן כמעין נובע. </a:t>
            </a:r>
          </a:p>
          <a:p>
            <a:pPr>
              <a:lnSpc>
                <a:spcPct val="120000"/>
              </a:lnSpc>
            </a:pPr>
            <a:endParaRPr lang="he-IL" sz="3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ר' שמואל בר נחמני: </a:t>
            </a:r>
          </a:p>
          <a:p>
            <a:pPr>
              <a:lnSpc>
                <a:spcPct val="120000"/>
              </a:lnSpc>
            </a:pPr>
            <a:endParaRPr lang="he-IL" sz="6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מאי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דכתיב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אִם נָבַלְתָּ בְהִתְנַשֵּׂא וְאִם </a:t>
            </a:r>
            <a:r>
              <a:rPr lang="he-IL" sz="16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זַמּוֹת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ָ יָד לְפֶה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"?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כל המנבל עצמו על דברי תורה - סופו להתנשא,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ואם זמם - יד לפה.</a:t>
            </a:r>
            <a:endParaRPr lang="he-IL" sz="1600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3" name="חץ: שמאלה 2">
            <a:extLst>
              <a:ext uri="{FF2B5EF4-FFF2-40B4-BE49-F238E27FC236}">
                <a16:creationId xmlns:a16="http://schemas.microsoft.com/office/drawing/2014/main" id="{CDF404D8-D8ED-E03C-756F-3FDA68557D21}"/>
              </a:ext>
            </a:extLst>
          </p:cNvPr>
          <p:cNvSpPr/>
          <p:nvPr/>
        </p:nvSpPr>
        <p:spPr>
          <a:xfrm>
            <a:off x="107504" y="6381328"/>
            <a:ext cx="936104" cy="360040"/>
          </a:xfrm>
          <a:prstGeom prst="left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6085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5FCD9-59C5-8C85-6EFF-BCBEA890DC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950D8022-E765-D637-6A5A-262190BF24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D428CF-1921-0301-F47A-CA2ACB2765E6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sz="1600" b="1" dirty="0" err="1">
                <a:solidFill>
                  <a:schemeClr val="bg1">
                    <a:lumMod val="50000"/>
                  </a:schemeClr>
                </a:solidFill>
              </a:rPr>
              <a:t>סג</a:t>
            </a:r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 עמוד ב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F1C669FB-80E8-144E-9961-B645BF53132B}"/>
              </a:ext>
            </a:extLst>
          </p:cNvPr>
          <p:cNvSpPr txBox="1"/>
          <p:nvPr/>
        </p:nvSpPr>
        <p:spPr>
          <a:xfrm>
            <a:off x="99115" y="1711797"/>
            <a:ext cx="8513722" cy="494205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פתח ר' נחמיה בכבוד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אכסניא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ודרש: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מאי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דכתיב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"וַיֹּאמֶר שָׁאוּל אֶל הַקֵּינִי לְכוּ סֻּרוּ רְדוּ מִתּוֹךְ עֲמָלֵקִי פֶּן אוֹסִפְךָ עִמּוֹ וְאַתָּה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עָשִׂיתָה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חֶסֶד עִם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כׇּל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בְּנֵי יִשְׂרָאֵל"?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והלא דברים קל וחומר: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ומה יתרו שלא קרב את משה אלא לכבוד עצמו כך,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המארח תלמיד חכם בתוך ביתו ומאכילו ומשקהו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ומהנהו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מנכסיו על אחת כמה וכמה.</a:t>
            </a:r>
          </a:p>
          <a:p>
            <a:pPr>
              <a:lnSpc>
                <a:spcPct val="120000"/>
              </a:lnSpc>
            </a:pPr>
            <a:endParaRPr lang="he-IL" sz="12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פתח ר' יוסי בכבוד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אכסניא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ודרש: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"לֹא תְתַעֵב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אֲדֹמִי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כִּי אָחִיךָ הוּא לֹא תְתַעֵב מִצְרִי כִּי גֵר הָיִיתָ בְאַרְצוֹ" -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והלא דברים קל וחומר: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ומה מצריים שלא קרבו את ישראל אלא לצורך עצמן, שנאמר: "וְאִם יָדַעְתָּ וְיֶשׁ בָּם אַנְשֵׁי חַיִל וְשַׂמְתָּם שָׂרֵי מִקְנֶה עַל אֲשֶׁר לִי" כך,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המארח תלמיד חכם בתוך ביתו ומאכילו ומשקהו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ומהנהו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מנכסיו על אחת כמה וכמה. </a:t>
            </a:r>
          </a:p>
          <a:p>
            <a:pPr>
              <a:lnSpc>
                <a:spcPct val="120000"/>
              </a:lnSpc>
            </a:pPr>
            <a:endParaRPr lang="he-IL" sz="1200" dirty="0">
              <a:solidFill>
                <a:srgbClr val="F79646">
                  <a:lumMod val="50000"/>
                </a:srgbClr>
              </a:solidFill>
            </a:endParaRP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פתח ר' אליעזר בנו של ר' יוסי הגלילי בכבוד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אכסניא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ודרש: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"וַיְבָרֶךְ ה' אֶת עֹבֵד אֱדֹם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הַגִּתִּי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בַּעֲבוּר אֲרוֹן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הָאֱלֹהִים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" -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והלא דברים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ק''ו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ומה ארון שלא אכל ושתה אלא כבד ורבץ לפניו כך,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המארח תלמיד חכם בתוך ביתו ומאכילו ומשקהו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ומהנהו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מנכסיו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עאכ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''ו. </a:t>
            </a:r>
            <a:endParaRPr lang="he-IL" sz="1600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3" name="הסבר מלבני מעוגל 6">
            <a:extLst>
              <a:ext uri="{FF2B5EF4-FFF2-40B4-BE49-F238E27FC236}">
                <a16:creationId xmlns:a16="http://schemas.microsoft.com/office/drawing/2014/main" id="{9A9960B5-C88E-182F-B1C9-FE9BC7DBBEE4}"/>
              </a:ext>
            </a:extLst>
          </p:cNvPr>
          <p:cNvSpPr/>
          <p:nvPr/>
        </p:nvSpPr>
        <p:spPr>
          <a:xfrm>
            <a:off x="3491880" y="204607"/>
            <a:ext cx="5184576" cy="1352185"/>
          </a:xfrm>
          <a:prstGeom prst="wedgeRoundRectCallout">
            <a:avLst>
              <a:gd name="adj1" fmla="val 53201"/>
              <a:gd name="adj2" fmla="val -46567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תנו רבנן: </a:t>
            </a:r>
            <a:endParaRPr lang="he-IL" sz="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כשנכנסו רבותינו לכרם ביבנה, 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היו שם רבי יהודה ורבי יוסי ור' נחמיה ור' אליעזר בנו של רבי יוסי הגלילי. </a:t>
            </a:r>
            <a:endParaRPr lang="he-IL" sz="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פתחו כולם בכבוד </a:t>
            </a: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אכסניא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 ודרשו. </a:t>
            </a:r>
            <a:endParaRPr lang="he-IL" sz="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פתח רבי יהודה ראש המדברים בכל מקום בכבוד תורה ודרש: </a:t>
            </a:r>
          </a:p>
        </p:txBody>
      </p:sp>
      <p:sp>
        <p:nvSpPr>
          <p:cNvPr id="4" name="חץ: שמאלה 3">
            <a:extLst>
              <a:ext uri="{FF2B5EF4-FFF2-40B4-BE49-F238E27FC236}">
                <a16:creationId xmlns:a16="http://schemas.microsoft.com/office/drawing/2014/main" id="{72F7DACF-0F5F-0056-DCF2-05C93AF5933F}"/>
              </a:ext>
            </a:extLst>
          </p:cNvPr>
          <p:cNvSpPr/>
          <p:nvPr/>
        </p:nvSpPr>
        <p:spPr>
          <a:xfrm>
            <a:off x="107504" y="6381328"/>
            <a:ext cx="936104" cy="360040"/>
          </a:xfrm>
          <a:prstGeom prst="left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9137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33EA6F-61C1-8D2E-D32D-375FB72DA9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D602A9F6-F7B4-F807-C66A-54DCE5B06E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897ECFA-0F08-C6E3-6ABE-0A7B39975146}"/>
              </a:ext>
            </a:extLst>
          </p:cNvPr>
          <p:cNvSpPr txBox="1"/>
          <p:nvPr/>
        </p:nvSpPr>
        <p:spPr>
          <a:xfrm>
            <a:off x="-145088" y="35330"/>
            <a:ext cx="284488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sz="1600" b="1" dirty="0" err="1">
                <a:solidFill>
                  <a:schemeClr val="bg1">
                    <a:lumMod val="50000"/>
                  </a:schemeClr>
                </a:solidFill>
              </a:rPr>
              <a:t>סג</a:t>
            </a:r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 עמוד ב - דף סד עמוד א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896024DF-AB72-A83E-909F-FC0E230F8289}"/>
              </a:ext>
            </a:extLst>
          </p:cNvPr>
          <p:cNvSpPr txBox="1"/>
          <p:nvPr/>
        </p:nvSpPr>
        <p:spPr>
          <a:xfrm>
            <a:off x="683568" y="2614040"/>
            <a:ext cx="7776864" cy="12470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מאי היא ברכה שברכו?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רב יהודה בר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זבידא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זו חמות וח' כלותיה שילדו ששה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ששה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בכרס אחד,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שנאמר 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פְּעֻלְּתַי הַשְּׁמִינִי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", וכתיב 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כִּי בֵרֲכוֹ </a:t>
            </a:r>
            <a:r>
              <a:rPr lang="he-IL" sz="16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אֱלֹהִים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",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כָּל אֵלֶּה מִבְּנֵי עֹבֵד אֱדֹם הֵמָּה וּבְנֵיהֶם וַאֲחֵיהֶם אִישׁ חַיִל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בַּכֹּח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ַ לַעֲבֹדָה שִׁשִּׁים וּשְׁנַיִם לְעֹבֵד אֱדֹם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</a:t>
            </a:r>
            <a:endParaRPr lang="he-IL" sz="1600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3" name="הסבר מלבני מעוגל 6">
            <a:extLst>
              <a:ext uri="{FF2B5EF4-FFF2-40B4-BE49-F238E27FC236}">
                <a16:creationId xmlns:a16="http://schemas.microsoft.com/office/drawing/2014/main" id="{033ED61A-CE87-260F-15EB-45449B9B634B}"/>
              </a:ext>
            </a:extLst>
          </p:cNvPr>
          <p:cNvSpPr/>
          <p:nvPr/>
        </p:nvSpPr>
        <p:spPr>
          <a:xfrm>
            <a:off x="3445039" y="852679"/>
            <a:ext cx="5040560" cy="1424193"/>
          </a:xfrm>
          <a:prstGeom prst="wedgeRoundRectCallout">
            <a:avLst>
              <a:gd name="adj1" fmla="val 53201"/>
              <a:gd name="adj2" fmla="val -46567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פתח ר' אליעזר בנו של ר' יוסי הגלילי בכבוד </a:t>
            </a: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אכסניא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 ודרש: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"ויברך ה' את עובד אדום (</a:t>
            </a: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הגתי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) בעבור ארון </a:t>
            </a: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האלהים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" -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והלא דברים </a:t>
            </a: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ק''ו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ומה ארון שלא אכל ושתה אלא כבד ורבץ לפניו כך, </a:t>
            </a:r>
          </a:p>
          <a:p>
            <a:pPr>
              <a:lnSpc>
                <a:spcPct val="120000"/>
              </a:lnSpc>
            </a:pP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המארח תלמיד חכם בתוך ביתו ומאכילו ומשקהו </a:t>
            </a: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ומהנהו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 מנכסיו </a:t>
            </a:r>
            <a:r>
              <a:rPr lang="he-IL" sz="1400" dirty="0" err="1">
                <a:solidFill>
                  <a:srgbClr val="F79646">
                    <a:lumMod val="50000"/>
                  </a:srgbClr>
                </a:solidFill>
              </a:rPr>
              <a:t>עאכ</a:t>
            </a:r>
            <a:r>
              <a:rPr lang="he-IL" sz="1400" dirty="0">
                <a:solidFill>
                  <a:srgbClr val="F79646">
                    <a:lumMod val="50000"/>
                  </a:srgbClr>
                </a:solidFill>
              </a:rPr>
              <a:t>''ו. </a:t>
            </a: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7BAAF6FA-1B46-315E-A57B-FF480A7E342D}"/>
              </a:ext>
            </a:extLst>
          </p:cNvPr>
          <p:cNvSpPr txBox="1"/>
          <p:nvPr/>
        </p:nvSpPr>
        <p:spPr>
          <a:xfrm>
            <a:off x="8431766" y="3293953"/>
            <a:ext cx="480985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/>
              <a:t>עמוד א</a:t>
            </a:r>
          </a:p>
        </p:txBody>
      </p:sp>
      <p:sp>
        <p:nvSpPr>
          <p:cNvPr id="6" name="הסבר מלבני מעוגל 6">
            <a:extLst>
              <a:ext uri="{FF2B5EF4-FFF2-40B4-BE49-F238E27FC236}">
                <a16:creationId xmlns:a16="http://schemas.microsoft.com/office/drawing/2014/main" id="{5F9E1A43-DE9D-60B6-BC07-963758F58F33}"/>
              </a:ext>
            </a:extLst>
          </p:cNvPr>
          <p:cNvSpPr/>
          <p:nvPr/>
        </p:nvSpPr>
        <p:spPr>
          <a:xfrm>
            <a:off x="611560" y="4509120"/>
            <a:ext cx="6048672" cy="1080120"/>
          </a:xfrm>
          <a:prstGeom prst="wedgeRoundRectCallout">
            <a:avLst>
              <a:gd name="adj1" fmla="val 53201"/>
              <a:gd name="adj2" fmla="val -46567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300" dirty="0">
                <a:solidFill>
                  <a:srgbClr val="000000"/>
                </a:solidFill>
                <a:latin typeface="Arial" panose="020B0604020202020204" pitchFamily="34" charset="0"/>
              </a:rPr>
              <a:t>דברי הימים א </a:t>
            </a:r>
            <a:r>
              <a:rPr lang="he-IL" sz="1300" dirty="0" err="1">
                <a:solidFill>
                  <a:srgbClr val="000000"/>
                </a:solidFill>
                <a:latin typeface="Arial" panose="020B0604020202020204" pitchFamily="34" charset="0"/>
              </a:rPr>
              <a:t>כו</a:t>
            </a:r>
            <a:r>
              <a:rPr lang="he-IL" sz="1300" dirty="0">
                <a:solidFill>
                  <a:srgbClr val="000000"/>
                </a:solidFill>
                <a:latin typeface="Arial" panose="020B0604020202020204" pitchFamily="34" charset="0"/>
              </a:rPr>
              <a:t>/ד-ח:</a:t>
            </a:r>
          </a:p>
          <a:p>
            <a:pPr>
              <a:lnSpc>
                <a:spcPct val="120000"/>
              </a:lnSpc>
            </a:pPr>
            <a:r>
              <a:rPr lang="he-IL" sz="1300" dirty="0">
                <a:solidFill>
                  <a:srgbClr val="002060"/>
                </a:solidFill>
                <a:latin typeface="Arial" panose="020B0604020202020204" pitchFamily="34" charset="0"/>
              </a:rPr>
              <a:t>וּלְעֹבֵד אֱדֹם בָּנִים שְׁמַעְיָה הַבְּכוֹר </a:t>
            </a:r>
            <a:r>
              <a:rPr lang="he-IL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יְהוֹזָבָד</a:t>
            </a:r>
            <a:r>
              <a:rPr lang="he-IL" sz="1300" dirty="0">
                <a:solidFill>
                  <a:srgbClr val="002060"/>
                </a:solidFill>
                <a:latin typeface="Arial" panose="020B0604020202020204" pitchFamily="34" charset="0"/>
              </a:rPr>
              <a:t> הַשֵּׁנִי </a:t>
            </a:r>
            <a:r>
              <a:rPr lang="he-IL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יוֹאָח</a:t>
            </a:r>
            <a:r>
              <a:rPr lang="he-IL" sz="13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he-IL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הַשְּׁלִשִׁי</a:t>
            </a:r>
            <a:r>
              <a:rPr lang="he-IL" sz="1300" dirty="0">
                <a:solidFill>
                  <a:srgbClr val="002060"/>
                </a:solidFill>
                <a:latin typeface="Arial" panose="020B0604020202020204" pitchFamily="34" charset="0"/>
              </a:rPr>
              <a:t> וְשָׂכָר הָרְבִיעִי וּנְתַנְאֵל הַחֲמִישִׁי.</a:t>
            </a:r>
          </a:p>
          <a:p>
            <a:pPr>
              <a:lnSpc>
                <a:spcPct val="120000"/>
              </a:lnSpc>
            </a:pPr>
            <a:r>
              <a:rPr lang="he-IL" sz="1300" dirty="0">
                <a:solidFill>
                  <a:srgbClr val="002060"/>
                </a:solidFill>
                <a:latin typeface="Arial" panose="020B0604020202020204" pitchFamily="34" charset="0"/>
              </a:rPr>
              <a:t>עַמִּיאֵל הַשִּׁשִּׁי יִשָׂשכָר הַשְּׁבִיעִי פְּעֻלְּתַי הַשְּׁמִינִי כִּי בֵרֲכוֹ </a:t>
            </a:r>
            <a:r>
              <a:rPr lang="he-IL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אֱלֹהִים</a:t>
            </a:r>
            <a:r>
              <a:rPr lang="he-IL" sz="1300" dirty="0">
                <a:solidFill>
                  <a:srgbClr val="002060"/>
                </a:solidFill>
                <a:latin typeface="Arial" panose="020B0604020202020204" pitchFamily="34" charset="0"/>
              </a:rPr>
              <a:t>...</a:t>
            </a:r>
          </a:p>
          <a:p>
            <a:pPr>
              <a:lnSpc>
                <a:spcPct val="120000"/>
              </a:lnSpc>
            </a:pPr>
            <a:r>
              <a:rPr lang="he-IL" sz="1300" dirty="0">
                <a:solidFill>
                  <a:srgbClr val="002060"/>
                </a:solidFill>
                <a:latin typeface="Arial" panose="020B0604020202020204" pitchFamily="34" charset="0"/>
              </a:rPr>
              <a:t>כָּל אֵלֶּה מִבְּנֵי עֹבֵד אֱדֹם הֵמָּה וּבְנֵיהֶם וַאֲחֵיהֶם אִישׁ חַיִל </a:t>
            </a:r>
            <a:r>
              <a:rPr lang="he-IL" sz="1300" dirty="0" err="1">
                <a:solidFill>
                  <a:srgbClr val="002060"/>
                </a:solidFill>
                <a:latin typeface="Arial" panose="020B0604020202020204" pitchFamily="34" charset="0"/>
              </a:rPr>
              <a:t>בַּכֹּח</a:t>
            </a:r>
            <a:r>
              <a:rPr lang="he-IL" sz="1300" dirty="0">
                <a:solidFill>
                  <a:srgbClr val="002060"/>
                </a:solidFill>
                <a:latin typeface="Arial" panose="020B0604020202020204" pitchFamily="34" charset="0"/>
              </a:rPr>
              <a:t>ַ לַעֲבֹדָה שִׁשִּׁים וּשְׁנַיִם לְעֹבֵד אֱדֹם.</a:t>
            </a:r>
          </a:p>
        </p:txBody>
      </p:sp>
    </p:spTree>
    <p:extLst>
      <p:ext uri="{BB962C8B-B14F-4D97-AF65-F5344CB8AC3E}">
        <p14:creationId xmlns:p14="http://schemas.microsoft.com/office/powerpoint/2010/main" val="1387940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116632"/>
            <a:ext cx="4438650" cy="10382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4016" y="2915647"/>
            <a:ext cx="8820472" cy="36317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דף </a:t>
            </a:r>
            <a:r>
              <a:rPr lang="he-IL" sz="2400" b="1" dirty="0" err="1">
                <a:solidFill>
                  <a:srgbClr val="C0504D">
                    <a:lumMod val="75000"/>
                  </a:srgbClr>
                </a:solidFill>
              </a:rPr>
              <a:t>סג</a:t>
            </a:r>
            <a:r>
              <a:rPr lang="he-IL" sz="2400" b="1" dirty="0">
                <a:solidFill>
                  <a:srgbClr val="C0504D">
                    <a:lumMod val="75000"/>
                  </a:srgbClr>
                </a:solidFill>
              </a:rPr>
              <a:t> ע"א (שורה 7) – דף סד ע"א (שורה 3)</a:t>
            </a: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24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he-IL" sz="2400" b="1" dirty="0">
                <a:solidFill>
                  <a:srgbClr val="00B050"/>
                </a:solidFill>
              </a:rPr>
              <a:t>להתראות בדף סד</a:t>
            </a:r>
          </a:p>
          <a:p>
            <a:pPr algn="ctr"/>
            <a:endParaRPr lang="he-IL" sz="20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endParaRPr lang="he-IL" sz="3600" b="1" dirty="0">
              <a:solidFill>
                <a:srgbClr val="C0504D">
                  <a:lumMod val="75000"/>
                </a:srgbClr>
              </a:solidFill>
            </a:endParaRPr>
          </a:p>
          <a:p>
            <a:r>
              <a:rPr lang="he-IL" sz="1400" dirty="0"/>
              <a:t>ליצירת קשר: </a:t>
            </a:r>
          </a:p>
          <a:p>
            <a:r>
              <a:rPr lang="he-IL" sz="1400" dirty="0"/>
              <a:t>טל': 054-4931075</a:t>
            </a:r>
            <a:endParaRPr lang="en-US" sz="1400" dirty="0"/>
          </a:p>
          <a:p>
            <a:r>
              <a:rPr lang="he-IL" sz="1400" dirty="0"/>
              <a:t>דוא"ל: </a:t>
            </a:r>
            <a:r>
              <a:rPr lang="en-US" sz="1400" dirty="0"/>
              <a:t>rlshapira@gmail.com</a:t>
            </a:r>
            <a:endParaRPr lang="he-IL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86E679-A7EC-45BA-8925-0D1259BA82A3}"/>
              </a:ext>
            </a:extLst>
          </p:cNvPr>
          <p:cNvSpPr txBox="1"/>
          <p:nvPr/>
        </p:nvSpPr>
        <p:spPr>
          <a:xfrm>
            <a:off x="8519188" y="2844246"/>
            <a:ext cx="30128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b="1" dirty="0"/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1042437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79B747E2-C824-9EFA-B157-47F9765091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0E83ECF9-FCF8-1F07-D297-7878B7C8D1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2A00DE-3E62-2475-A871-A703205DD3B5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sz="1600" b="1" dirty="0" err="1">
                <a:solidFill>
                  <a:schemeClr val="bg1">
                    <a:lumMod val="50000"/>
                  </a:schemeClr>
                </a:solidFill>
              </a:rPr>
              <a:t>סג</a:t>
            </a:r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 עמוד א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88C49A91-6222-261D-FA0D-CD2F9C61BEE9}"/>
              </a:ext>
            </a:extLst>
          </p:cNvPr>
          <p:cNvSpPr txBox="1"/>
          <p:nvPr/>
        </p:nvSpPr>
        <p:spPr>
          <a:xfrm>
            <a:off x="2148895" y="2133674"/>
            <a:ext cx="6237645" cy="31675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כל חותמי ברכות שבמקדש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וכו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': </a:t>
            </a:r>
          </a:p>
          <a:p>
            <a:pPr>
              <a:lnSpc>
                <a:spcPct val="120000"/>
              </a:lnSpc>
            </a:pPr>
            <a:endParaRPr lang="he-IL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כל כך למה?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לפי שאין עונין אמן במקדש. </a:t>
            </a:r>
          </a:p>
          <a:p>
            <a:pPr>
              <a:lnSpc>
                <a:spcPct val="120000"/>
              </a:lnSpc>
            </a:pPr>
            <a:endParaRPr lang="he-IL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ומנין שאין עונין אמן במקדש?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שנאמר: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קוּמוּ בָּרְכוּ אֶת ה'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אֱלֹהֵיכֶם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מִן הָעוֹלָם עַד הָעוֹלָם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ואומר: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וִיבָרְכוּ (את) שֵׁם כְּבֹדֶךָ וּמְרוֹמַם עַל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כׇּל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בְּרָכָה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וּתְהִלָּה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", </a:t>
            </a:r>
          </a:p>
          <a:p>
            <a:pPr>
              <a:lnSpc>
                <a:spcPct val="120000"/>
              </a:lnSpc>
            </a:pPr>
            <a:endParaRPr lang="he-IL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יכול כל הברכות כולן תהא להן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תהלה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אחת?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ת''ל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וּמְרוֹמַם עַל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כׇּל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בְּרָכָה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וּתְהִלָּה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- על כל ברכה וברכה תן לו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תהלה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4" name="הסבר מלבני מעוגל 6">
            <a:extLst>
              <a:ext uri="{FF2B5EF4-FFF2-40B4-BE49-F238E27FC236}">
                <a16:creationId xmlns:a16="http://schemas.microsoft.com/office/drawing/2014/main" id="{74123109-FDD9-211E-3B64-3FEE988809BF}"/>
              </a:ext>
            </a:extLst>
          </p:cNvPr>
          <p:cNvSpPr/>
          <p:nvPr/>
        </p:nvSpPr>
        <p:spPr>
          <a:xfrm>
            <a:off x="1259632" y="752598"/>
            <a:ext cx="7153959" cy="1008112"/>
          </a:xfrm>
          <a:prstGeom prst="wedgeRoundRectCallout">
            <a:avLst>
              <a:gd name="adj1" fmla="val 53201"/>
              <a:gd name="adj2" fmla="val -46567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משנה נד ע"א: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כל חותמי ברכות שבמקדש היו אומרים 'עד העולם',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משקלקלו הצדוקים ואמרו אין עולם אלא אחד התקינו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שיהו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אומרים 'מן העולם ועד העולם'.</a:t>
            </a:r>
          </a:p>
        </p:txBody>
      </p:sp>
    </p:spTree>
    <p:extLst>
      <p:ext uri="{BB962C8B-B14F-4D97-AF65-F5344CB8AC3E}">
        <p14:creationId xmlns:p14="http://schemas.microsoft.com/office/powerpoint/2010/main" val="987011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B6C94D53-AAFC-8950-185C-4C0AA8548B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B2A88D66-C8B5-90B3-9E50-3C3606A883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CD132B9-86ED-D3D7-F52E-DAFAC66E3C66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sz="1600" b="1" dirty="0" err="1">
                <a:solidFill>
                  <a:schemeClr val="bg1">
                    <a:lumMod val="50000"/>
                  </a:schemeClr>
                </a:solidFill>
              </a:rPr>
              <a:t>סג</a:t>
            </a:r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 עמוד א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9D2443FC-4ED4-07D5-448D-44F780591E47}"/>
              </a:ext>
            </a:extLst>
          </p:cNvPr>
          <p:cNvSpPr txBox="1"/>
          <p:nvPr/>
        </p:nvSpPr>
        <p:spPr>
          <a:xfrm>
            <a:off x="2239565" y="2415452"/>
            <a:ext cx="6237645" cy="36107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התקינו שיהא אדם שואל בשלום חברו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וכו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': </a:t>
            </a:r>
          </a:p>
          <a:p>
            <a:pPr>
              <a:lnSpc>
                <a:spcPct val="120000"/>
              </a:lnSpc>
            </a:pPr>
            <a:endParaRPr lang="he-IL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מאי 'ואומר'?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וכי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תימא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בעז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מדעתיה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דנפשיה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קאמר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-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ת''ש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ה' עִמְּךָ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גִּבּוֹר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הֶחָיִל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וכי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תימא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מלאך הוא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דקאמר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ליה לגדעון -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ת''ש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אַל תָּבוּז כִּי זָקְנָה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אִמֶּך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ָ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</a:t>
            </a:r>
          </a:p>
          <a:p>
            <a:pPr>
              <a:lnSpc>
                <a:spcPct val="120000"/>
              </a:lnSpc>
            </a:pPr>
            <a:endParaRPr lang="he-IL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ואומר: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עֵת לַעֲשׂוֹת לַה' הֵפֵרוּ תּוֹרָתֶךָ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endParaRPr lang="he-IL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רבא: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האי קרא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מרישיה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לסיפיה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מדריש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מסיפיה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לרישיה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מדריש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</a:p>
          <a:p>
            <a:pPr>
              <a:lnSpc>
                <a:spcPct val="120000"/>
              </a:lnSpc>
            </a:pP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מרישיה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לסיפיה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מדריש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- "עת לעשות לה'" מאי טעם? "משום הפרו תורתך",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מסיפיה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לרישיה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מדריש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- "הפרו תורתך"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מ''ט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? משום "עת לעשות לה'".</a:t>
            </a:r>
          </a:p>
        </p:txBody>
      </p:sp>
      <p:sp>
        <p:nvSpPr>
          <p:cNvPr id="4" name="הסבר מלבני מעוגל 6">
            <a:extLst>
              <a:ext uri="{FF2B5EF4-FFF2-40B4-BE49-F238E27FC236}">
                <a16:creationId xmlns:a16="http://schemas.microsoft.com/office/drawing/2014/main" id="{3193B5BF-71C2-E484-5AE2-440EB938E918}"/>
              </a:ext>
            </a:extLst>
          </p:cNvPr>
          <p:cNvSpPr/>
          <p:nvPr/>
        </p:nvSpPr>
        <p:spPr>
          <a:xfrm>
            <a:off x="1500823" y="404664"/>
            <a:ext cx="7056784" cy="1740298"/>
          </a:xfrm>
          <a:prstGeom prst="wedgeRoundRectCallout">
            <a:avLst>
              <a:gd name="adj1" fmla="val 53201"/>
              <a:gd name="adj2" fmla="val -46567"/>
              <a:gd name="adj3" fmla="val 16667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000000"/>
                </a:solidFill>
                <a:latin typeface="Arial" panose="020B0604020202020204" pitchFamily="34" charset="0"/>
              </a:rPr>
              <a:t>משנה נד ע"א: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והתקינו שיהא אדם שואל את שלום חברו בשם,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שנאמר: "וְהִנֵּה בֹעַז בָּא מִבֵּית לֶחֶם וַיֹּאמֶר לַקּוֹצְרִים ה' עִמָּכֶם וַיֹּאמְרוּ לוֹ יְבָרֶכְךָ ה'",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ואומר: "ה' עִמְּךָ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גִּבּוֹר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 הֶחָיִל",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ואומר: "אַל תָּבוּז כִּי זָקְנָה </a:t>
            </a:r>
            <a:r>
              <a:rPr lang="he-IL" sz="1500" dirty="0" err="1">
                <a:solidFill>
                  <a:srgbClr val="F79646">
                    <a:lumMod val="50000"/>
                  </a:srgbClr>
                </a:solidFill>
              </a:rPr>
              <a:t>אִמֶּך</a:t>
            </a: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ָ",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ואומר: "עֵת לַעֲשׂוֹת לַה' הֵפֵרוּ תּוֹרָתֶךָ", רבי נתן אומר: "הֵפֵרוּ תּוֹרָתֶךָ" משום "עֵת לַעֲשׂוֹת לַה'".</a:t>
            </a:r>
          </a:p>
        </p:txBody>
      </p:sp>
    </p:spTree>
    <p:extLst>
      <p:ext uri="{BB962C8B-B14F-4D97-AF65-F5344CB8AC3E}">
        <p14:creationId xmlns:p14="http://schemas.microsoft.com/office/powerpoint/2010/main" val="468956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AC2C7092-A425-3AC8-BD58-00EEB300A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26465B9E-8D31-771B-4757-67B4026320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5722E8-A17B-3038-AB46-769932CDC9E1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sz="1600" b="1" dirty="0" err="1">
                <a:solidFill>
                  <a:schemeClr val="bg1">
                    <a:lumMod val="50000"/>
                  </a:schemeClr>
                </a:solidFill>
              </a:rPr>
              <a:t>סג</a:t>
            </a:r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 עמוד א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1532E3C6-C41B-28F3-8F36-962031AA9DF3}"/>
              </a:ext>
            </a:extLst>
          </p:cNvPr>
          <p:cNvSpPr txBox="1"/>
          <p:nvPr/>
        </p:nvSpPr>
        <p:spPr>
          <a:xfrm>
            <a:off x="1547664" y="-814"/>
            <a:ext cx="6696744" cy="6602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תניא: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הלל הזקן אומר: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בשעת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המכניסין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פזר, בשעת המפזרים כנס,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ואם ראית דור שהתורה חביבה עליו - פזר, שנאמר: "יֵשׁ מְפַזֵּר וְנוֹסָף עוֹד",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ואם ראית דור שאין התורה חביבה עליו - כנס, שנא': "עֵת לַעֲשׂוֹת לַה' הֵפֵרוּ תּוֹרָתֶךָ". </a:t>
            </a:r>
          </a:p>
          <a:p>
            <a:pPr>
              <a:lnSpc>
                <a:spcPct val="120000"/>
              </a:lnSpc>
            </a:pPr>
            <a:endParaRPr lang="he-IL" sz="1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דרש בר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קפרא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זלת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- קבוץ קנה מינה,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באתר דלית גבר - תמן הוי גבר. </a:t>
            </a:r>
          </a:p>
          <a:p>
            <a:pPr>
              <a:lnSpc>
                <a:spcPct val="120000"/>
              </a:lnSpc>
            </a:pPr>
            <a:endParaRPr lang="he-IL" sz="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אמר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אביי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ש''מ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באתר דאית גבר - תמן לא תהוי גבר.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  פשיטא!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  לא נצרכה אלא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בששניהם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שוין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endParaRPr lang="he-IL" sz="1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דרש בר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קפרא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איזוהי פרשה קטנה שכל גופי תורה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תלוין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בה?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בְּכׇל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דְּרָכֶיךָ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דָעֵהו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ּ וְהוּא יְיַשֵּׁר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אֹרְחֹתֶיך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ָ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endParaRPr lang="he-IL" sz="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אמר רבא: אפילו לדבר עבירה. </a:t>
            </a:r>
          </a:p>
          <a:p>
            <a:pPr>
              <a:lnSpc>
                <a:spcPct val="120000"/>
              </a:lnSpc>
            </a:pPr>
            <a:endParaRPr lang="he-IL" sz="15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דרש בר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קפרא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לעולם ילמד אדם את בנו אומנות נקיה וקלה. </a:t>
            </a:r>
          </a:p>
          <a:p>
            <a:pPr>
              <a:lnSpc>
                <a:spcPct val="120000"/>
              </a:lnSpc>
            </a:pPr>
            <a:endParaRPr lang="he-IL" sz="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מה היא? אמר רב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חסדא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מחטא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דתלמיותא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FCD14670-FCB4-E0B6-D42E-FDAA9BC6DE33}"/>
              </a:ext>
            </a:extLst>
          </p:cNvPr>
          <p:cNvSpPr txBox="1"/>
          <p:nvPr/>
        </p:nvSpPr>
        <p:spPr>
          <a:xfrm>
            <a:off x="8239512" y="1789594"/>
            <a:ext cx="360040" cy="43396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/>
              <a:t>①</a:t>
            </a:r>
          </a:p>
          <a:p>
            <a:endParaRPr lang="he-IL" sz="1400" dirty="0"/>
          </a:p>
          <a:p>
            <a:endParaRPr lang="he-IL" sz="1400" dirty="0"/>
          </a:p>
          <a:p>
            <a:endParaRPr lang="he-IL" sz="17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5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endParaRPr lang="he-IL" sz="1400" dirty="0"/>
          </a:p>
          <a:p>
            <a:r>
              <a:rPr lang="he-IL" sz="1200" dirty="0"/>
              <a:t>②</a:t>
            </a:r>
          </a:p>
          <a:p>
            <a:endParaRPr lang="he-IL" sz="1500" dirty="0"/>
          </a:p>
          <a:p>
            <a:endParaRPr lang="he-IL" sz="1500" dirty="0"/>
          </a:p>
          <a:p>
            <a:endParaRPr lang="he-IL" sz="2400" dirty="0"/>
          </a:p>
          <a:p>
            <a:endParaRPr lang="he-IL" sz="1500" dirty="0"/>
          </a:p>
          <a:p>
            <a:endParaRPr lang="he-IL" sz="1500" dirty="0"/>
          </a:p>
          <a:p>
            <a:r>
              <a:rPr lang="he-IL" sz="1200" dirty="0"/>
              <a:t>③</a:t>
            </a:r>
          </a:p>
          <a:p>
            <a:endParaRPr lang="he-IL" sz="1200" dirty="0"/>
          </a:p>
        </p:txBody>
      </p:sp>
    </p:spTree>
    <p:extLst>
      <p:ext uri="{BB962C8B-B14F-4D97-AF65-F5344CB8AC3E}">
        <p14:creationId xmlns:p14="http://schemas.microsoft.com/office/powerpoint/2010/main" val="689592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B9B43869-08A7-9730-8821-6A00455EF8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D06393B3-EDC1-BD2C-5D79-BB69137AD0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BDAF0A0-5800-90EF-C0D0-CFBE18E0AAEB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sz="1600" b="1" dirty="0" err="1">
                <a:solidFill>
                  <a:schemeClr val="bg1">
                    <a:lumMod val="50000"/>
                  </a:schemeClr>
                </a:solidFill>
              </a:rPr>
              <a:t>סג</a:t>
            </a:r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 עמוד א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4B2E6977-B4B4-113C-300E-6CF9DBEE1FB5}"/>
              </a:ext>
            </a:extLst>
          </p:cNvPr>
          <p:cNvSpPr txBox="1"/>
          <p:nvPr/>
        </p:nvSpPr>
        <p:spPr>
          <a:xfrm>
            <a:off x="107504" y="11068"/>
            <a:ext cx="8712968" cy="65653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תניא: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ר' אומר: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לעולם אל ירבה אדם רעים בתוך ביתו,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שנא': "אִישׁ רֵעִים לְהִתְרוֹעֵעַ". </a:t>
            </a:r>
          </a:p>
          <a:p>
            <a:pPr>
              <a:lnSpc>
                <a:spcPct val="120000"/>
              </a:lnSpc>
            </a:pPr>
            <a:endParaRPr lang="he-IL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תניא: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ר' אומר: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אל ימנה אדם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אפטרופוס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בתוך ביתו,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שאלמלי לא מינה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פוטיפר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את יוסף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אפטרופוס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בתוך ביתו לא בא לאותו דבר. </a:t>
            </a:r>
          </a:p>
          <a:p>
            <a:pPr>
              <a:lnSpc>
                <a:spcPct val="120000"/>
              </a:lnSpc>
            </a:pPr>
            <a:endParaRPr lang="he-IL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תניא: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ר' אומר: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למה נסמכה פרשת נזיר לפרשת סוטה?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לומר לך שכל הרואה סוטה בקלקולה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יזיר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עצמו מן היין. </a:t>
            </a:r>
          </a:p>
          <a:p>
            <a:pPr>
              <a:lnSpc>
                <a:spcPct val="120000"/>
              </a:lnSpc>
            </a:pPr>
            <a:endParaRPr lang="he-IL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אמר חזקיה בריה דר'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פרנך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אמר רבי יוחנן: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למה נסמכה פרשת סוטה לפרשת תרומות ומעשרות?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לומר לך כל שיש לו תרומות ומעשרות ואינו נותן לכהן סוף נצרך לכהן על ידי אשתו,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שנאמר: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וְאִישׁ אֶת קֳדָשָׁיו לוֹ יִהְיוּ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", וסמיך ליה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אִישׁ אִישׁ כִּי תִשְׂטֶה אִשְׁתּוֹ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", וכתיב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וְהֵבִיא הָאִישׁ אֶת אִשְׁתּוֹ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וגו'.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ולא עוד אלא סוף שנצרך להן, שנאמר: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וְאִישׁ אֶת קֳדָשָׁיו לוֹ יִהְיוּ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אמר רב נחמן בר יצחק: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      ואם נתנן סוף מתעשר, שנאמר: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אִישׁ אֲשֶׁר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יִתֵּן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 לַכֹּהֵן לוֹ יִהְיֶה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 - לו יהיה ממון הרבה. </a:t>
            </a:r>
          </a:p>
        </p:txBody>
      </p:sp>
    </p:spTree>
    <p:extLst>
      <p:ext uri="{BB962C8B-B14F-4D97-AF65-F5344CB8AC3E}">
        <p14:creationId xmlns:p14="http://schemas.microsoft.com/office/powerpoint/2010/main" val="365103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0ECEFC64-8384-F7A0-347A-2DBBBED7D8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6B9A4773-5AEF-C62B-462F-A9FEA94C66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D73657F-6B6F-0F66-A3D5-A3AD8FEA73B1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sz="1600" b="1" dirty="0" err="1">
                <a:solidFill>
                  <a:schemeClr val="bg1">
                    <a:lumMod val="50000"/>
                  </a:schemeClr>
                </a:solidFill>
              </a:rPr>
              <a:t>סג</a:t>
            </a:r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 עמוד א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D98ED2BE-F2C8-D253-0292-C3A79D2807B7}"/>
              </a:ext>
            </a:extLst>
          </p:cNvPr>
          <p:cNvSpPr txBox="1"/>
          <p:nvPr/>
        </p:nvSpPr>
        <p:spPr>
          <a:xfrm>
            <a:off x="3275856" y="419881"/>
            <a:ext cx="4878089" cy="54573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א''ר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הונא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בר ברכיה משום רבי אלעזר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הקפר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כל המשתף שם שמים בצערו - </a:t>
            </a:r>
          </a:p>
          <a:p>
            <a:pPr>
              <a:lnSpc>
                <a:spcPct val="120000"/>
              </a:lnSpc>
            </a:pP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כופלין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לו פרנסתו,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שנאמר: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וְהָיָה שַׁדַּי 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בְּצָרֶיך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ָ וְכֶסֶף תּוֹעָפוֹת לָךְ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</a:t>
            </a:r>
          </a:p>
          <a:p>
            <a:pPr>
              <a:lnSpc>
                <a:spcPct val="120000"/>
              </a:lnSpc>
            </a:pPr>
            <a:endParaRPr lang="he-IL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ר' שמואל בר נחמני אמר: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פרנסתו מעופפת לו כצפור,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שנאמר: "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וְכֶסֶף תּוֹעָפוֹת לָךְ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</a:t>
            </a:r>
          </a:p>
          <a:p>
            <a:pPr>
              <a:lnSpc>
                <a:spcPct val="120000"/>
              </a:lnSpc>
            </a:pPr>
            <a:endParaRPr lang="he-IL" sz="3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א''ר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טבי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א''ר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יאשיה: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כל המרפה עצמו מדברי תורה -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אין בו </a:t>
            </a: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כח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לעמוד ביום צרה,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שנאמר: "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הִתְרַפִּית</a:t>
            </a:r>
            <a:r>
              <a:rPr lang="he-IL" sz="1600" dirty="0">
                <a:solidFill>
                  <a:srgbClr val="002060"/>
                </a:solidFill>
                <a:latin typeface="Arial" panose="020B0604020202020204" pitchFamily="34" charset="0"/>
              </a:rPr>
              <a:t>ָ בְּיוֹם צָרָה צַר כֹּחֶכָה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endParaRPr lang="he-IL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 err="1">
                <a:solidFill>
                  <a:srgbClr val="000000"/>
                </a:solidFill>
                <a:latin typeface="Arial" panose="020B0604020202020204" pitchFamily="34" charset="0"/>
              </a:rPr>
              <a:t>א''ר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 אמי בר מתנה אמר שמואל: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ואפילו מצוה אחת,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שנאמר "</a:t>
            </a:r>
            <a:r>
              <a:rPr lang="he-IL" sz="1600" dirty="0" err="1">
                <a:solidFill>
                  <a:srgbClr val="002060"/>
                </a:solidFill>
                <a:latin typeface="Arial" panose="020B0604020202020204" pitchFamily="34" charset="0"/>
              </a:rPr>
              <a:t>הִתְרַפִּית</a:t>
            </a: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ָ" מכל מקום.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A04C2636-4DA2-BBDD-48B4-150CAA3B6889}"/>
              </a:ext>
            </a:extLst>
          </p:cNvPr>
          <p:cNvSpPr txBox="1"/>
          <p:nvPr/>
        </p:nvSpPr>
        <p:spPr>
          <a:xfrm>
            <a:off x="8133948" y="413523"/>
            <a:ext cx="360040" cy="32778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/>
              <a:t>●</a:t>
            </a:r>
          </a:p>
          <a:p>
            <a:endParaRPr lang="he-IL" sz="1600" dirty="0"/>
          </a:p>
          <a:p>
            <a:endParaRPr lang="he-IL" sz="1600" dirty="0"/>
          </a:p>
          <a:p>
            <a:endParaRPr lang="he-IL" dirty="0"/>
          </a:p>
          <a:p>
            <a:endParaRPr lang="he-IL" sz="2800" dirty="0"/>
          </a:p>
          <a:p>
            <a:endParaRPr lang="he-IL" sz="2800" dirty="0"/>
          </a:p>
          <a:p>
            <a:endParaRPr lang="he-IL" dirty="0"/>
          </a:p>
          <a:p>
            <a:endParaRPr lang="he-IL" sz="1600" dirty="0"/>
          </a:p>
          <a:p>
            <a:endParaRPr lang="he-IL" sz="1600" dirty="0"/>
          </a:p>
          <a:p>
            <a:endParaRPr lang="he-IL" sz="2100" dirty="0"/>
          </a:p>
          <a:p>
            <a:r>
              <a:rPr lang="he-IL" sz="1600" dirty="0"/>
              <a:t>●</a:t>
            </a:r>
          </a:p>
        </p:txBody>
      </p:sp>
    </p:spTree>
    <p:extLst>
      <p:ext uri="{BB962C8B-B14F-4D97-AF65-F5344CB8AC3E}">
        <p14:creationId xmlns:p14="http://schemas.microsoft.com/office/powerpoint/2010/main" val="26990833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901F8570-795A-D463-A2FF-9D91254E85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2B07280-D65D-EC36-3456-96977107F94D}"/>
              </a:ext>
            </a:extLst>
          </p:cNvPr>
          <p:cNvSpPr txBox="1"/>
          <p:nvPr/>
        </p:nvSpPr>
        <p:spPr>
          <a:xfrm>
            <a:off x="-145088" y="35330"/>
            <a:ext cx="284488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sz="1600" b="1" dirty="0" err="1">
                <a:solidFill>
                  <a:schemeClr val="bg1">
                    <a:lumMod val="50000"/>
                  </a:schemeClr>
                </a:solidFill>
              </a:rPr>
              <a:t>סג</a:t>
            </a:r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 עמוד א - דף </a:t>
            </a:r>
            <a:r>
              <a:rPr lang="he-IL" sz="1600" b="1" dirty="0" err="1">
                <a:solidFill>
                  <a:schemeClr val="bg1">
                    <a:lumMod val="50000"/>
                  </a:schemeClr>
                </a:solidFill>
              </a:rPr>
              <a:t>סג</a:t>
            </a:r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 עמוד ב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D219F78D-D057-DF13-C5C8-72DCFD387DF6}"/>
              </a:ext>
            </a:extLst>
          </p:cNvPr>
          <p:cNvSpPr txBox="1"/>
          <p:nvPr/>
        </p:nvSpPr>
        <p:spPr>
          <a:xfrm>
            <a:off x="244533" y="-39266"/>
            <a:ext cx="8466881" cy="7186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אמר רב ספרא: </a:t>
            </a:r>
          </a:p>
          <a:p>
            <a:pPr>
              <a:lnSpc>
                <a:spcPct val="120000"/>
              </a:lnSpc>
            </a:pPr>
            <a:endParaRPr lang="he-IL" sz="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ר' אבהו </a:t>
            </a:r>
            <a:r>
              <a:rPr lang="he-IL" sz="1450" dirty="0" err="1">
                <a:solidFill>
                  <a:srgbClr val="000000"/>
                </a:solidFill>
                <a:latin typeface="Arial" panose="020B0604020202020204" pitchFamily="34" charset="0"/>
              </a:rPr>
              <a:t>הוה</a:t>
            </a: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 משתעי: </a:t>
            </a:r>
          </a:p>
          <a:p>
            <a:pPr>
              <a:lnSpc>
                <a:spcPct val="120000"/>
              </a:lnSpc>
            </a:pPr>
            <a:endParaRPr lang="he-IL" sz="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כשירד </a:t>
            </a:r>
            <a:r>
              <a:rPr lang="he-IL" sz="1450" dirty="0" err="1">
                <a:solidFill>
                  <a:srgbClr val="000000"/>
                </a:solidFill>
                <a:latin typeface="Arial" panose="020B0604020202020204" pitchFamily="34" charset="0"/>
              </a:rPr>
              <a:t>חנינא</a:t>
            </a: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 בן אחי רבי יהושע לגולה, היה מעבר שנים וקובע חדשים בחוצה לארץ.</a:t>
            </a:r>
          </a:p>
          <a:p>
            <a:pPr>
              <a:lnSpc>
                <a:spcPct val="120000"/>
              </a:lnSpc>
            </a:pP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שגרו אחריו שני </a:t>
            </a:r>
            <a:r>
              <a:rPr lang="he-IL" sz="1450" dirty="0" err="1">
                <a:solidFill>
                  <a:srgbClr val="000000"/>
                </a:solidFill>
                <a:latin typeface="Arial" panose="020B0604020202020204" pitchFamily="34" charset="0"/>
              </a:rPr>
              <a:t>ת''ח</a:t>
            </a: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, רבי יוסי בן כיפר ובן בנו של זכריה בן </a:t>
            </a:r>
            <a:r>
              <a:rPr lang="he-IL" sz="1450" dirty="0" err="1">
                <a:solidFill>
                  <a:srgbClr val="000000"/>
                </a:solidFill>
                <a:latin typeface="Arial" panose="020B0604020202020204" pitchFamily="34" charset="0"/>
              </a:rPr>
              <a:t>קבוטל</a:t>
            </a: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כיון שראה אותם, אמר להם: למה באתם? </a:t>
            </a:r>
          </a:p>
          <a:p>
            <a:pPr>
              <a:lnSpc>
                <a:spcPct val="120000"/>
              </a:lnSpc>
            </a:pP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אמרו ליה: ללמוד תורה באנו. </a:t>
            </a:r>
          </a:p>
          <a:p>
            <a:pPr>
              <a:lnSpc>
                <a:spcPct val="120000"/>
              </a:lnSpc>
            </a:pP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הכריז [עליהם]: אנשים הללו גדולי הדור הם, ואבותיהם שמשו בבית המקדש, כאותה ששנינו: </a:t>
            </a:r>
            <a:r>
              <a:rPr lang="he-IL" sz="1450" dirty="0">
                <a:solidFill>
                  <a:srgbClr val="F79646">
                    <a:lumMod val="50000"/>
                  </a:srgbClr>
                </a:solidFill>
              </a:rPr>
              <a:t>זכריה בן </a:t>
            </a:r>
            <a:r>
              <a:rPr lang="he-IL" sz="1450" dirty="0" err="1">
                <a:solidFill>
                  <a:srgbClr val="F79646">
                    <a:lumMod val="50000"/>
                  </a:srgbClr>
                </a:solidFill>
              </a:rPr>
              <a:t>קבוטל</a:t>
            </a:r>
            <a:r>
              <a:rPr lang="he-IL" sz="1450" dirty="0">
                <a:solidFill>
                  <a:srgbClr val="F79646">
                    <a:lumMod val="50000"/>
                  </a:srgbClr>
                </a:solidFill>
              </a:rPr>
              <a:t> אומר: הרבה פעמים </a:t>
            </a:r>
            <a:r>
              <a:rPr lang="he-IL" sz="1450" dirty="0" err="1">
                <a:solidFill>
                  <a:srgbClr val="F79646">
                    <a:lumMod val="50000"/>
                  </a:srgbClr>
                </a:solidFill>
              </a:rPr>
              <a:t>קריתי</a:t>
            </a:r>
            <a:r>
              <a:rPr lang="he-IL" sz="1450" dirty="0">
                <a:solidFill>
                  <a:srgbClr val="F79646">
                    <a:lumMod val="50000"/>
                  </a:srgbClr>
                </a:solidFill>
              </a:rPr>
              <a:t> לפניו בספר דניאל</a:t>
            </a: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התחיל הוא מטמא והם מטהרים הוא אוסר והם מתירים, </a:t>
            </a:r>
          </a:p>
          <a:p>
            <a:pPr>
              <a:lnSpc>
                <a:spcPct val="120000"/>
              </a:lnSpc>
            </a:pP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הכריז עליהם: אנשים הללו של </a:t>
            </a:r>
            <a:r>
              <a:rPr lang="he-IL" sz="1450" dirty="0" err="1">
                <a:solidFill>
                  <a:srgbClr val="000000"/>
                </a:solidFill>
                <a:latin typeface="Arial" panose="020B0604020202020204" pitchFamily="34" charset="0"/>
              </a:rPr>
              <a:t>שוא</a:t>
            </a: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 הם של תהו הם.</a:t>
            </a:r>
          </a:p>
          <a:p>
            <a:pPr>
              <a:lnSpc>
                <a:spcPct val="120000"/>
              </a:lnSpc>
            </a:pP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אמרו לו: כבר בנית ואי אתה יכול לסתור, כבר גדרת ואי אתה יכול לפרוץ.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אמר להם: מפני מה אני מטמא ואתם מטהרים אני אוסר ואתם מתירים? </a:t>
            </a:r>
          </a:p>
          <a:p>
            <a:pPr>
              <a:lnSpc>
                <a:spcPct val="120000"/>
              </a:lnSpc>
            </a:pP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אמרו לו: מפני שאתה מעבר שנים וקובע חדשים </a:t>
            </a:r>
            <a:r>
              <a:rPr lang="he-IL" sz="1450" dirty="0" err="1">
                <a:solidFill>
                  <a:srgbClr val="000000"/>
                </a:solidFill>
                <a:latin typeface="Arial" panose="020B0604020202020204" pitchFamily="34" charset="0"/>
              </a:rPr>
              <a:t>בחו</a:t>
            </a: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''ל. </a:t>
            </a:r>
          </a:p>
          <a:p>
            <a:pPr>
              <a:lnSpc>
                <a:spcPct val="120000"/>
              </a:lnSpc>
            </a:pP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אמר להם: והלא עקיבא בן יוסף היה מעבר שנים וקובע חדשים </a:t>
            </a:r>
            <a:r>
              <a:rPr lang="he-IL" sz="1450" dirty="0" err="1">
                <a:solidFill>
                  <a:srgbClr val="000000"/>
                </a:solidFill>
                <a:latin typeface="Arial" panose="020B0604020202020204" pitchFamily="34" charset="0"/>
              </a:rPr>
              <a:t>בחו</a:t>
            </a: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''ל! </a:t>
            </a:r>
          </a:p>
          <a:p>
            <a:pPr>
              <a:lnSpc>
                <a:spcPct val="120000"/>
              </a:lnSpc>
            </a:pP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אמרו לו: הנח רבי עקיבא שלא הניח כמותו בארץ ישראל. </a:t>
            </a:r>
          </a:p>
          <a:p>
            <a:pPr>
              <a:lnSpc>
                <a:spcPct val="120000"/>
              </a:lnSpc>
            </a:pPr>
            <a:r>
              <a:rPr lang="he-IL" sz="1450" dirty="0" err="1">
                <a:solidFill>
                  <a:srgbClr val="000000"/>
                </a:solidFill>
                <a:latin typeface="Arial" panose="020B0604020202020204" pitchFamily="34" charset="0"/>
              </a:rPr>
              <a:t>א''ל</a:t>
            </a: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: אף אני לא הנחתי כמותי </a:t>
            </a:r>
            <a:r>
              <a:rPr lang="he-IL" sz="1450" dirty="0" err="1">
                <a:solidFill>
                  <a:srgbClr val="000000"/>
                </a:solidFill>
                <a:latin typeface="Arial" panose="020B0604020202020204" pitchFamily="34" charset="0"/>
              </a:rPr>
              <a:t>בא''י</a:t>
            </a: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אמרו לו: גדיים שהנחת נעשו </a:t>
            </a:r>
            <a:r>
              <a:rPr lang="he-IL" sz="1450" dirty="0" err="1">
                <a:solidFill>
                  <a:srgbClr val="000000"/>
                </a:solidFill>
                <a:latin typeface="Arial" panose="020B0604020202020204" pitchFamily="34" charset="0"/>
              </a:rPr>
              <a:t>תישים</a:t>
            </a: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 בעלי קרנים, והם שגרונו אצלך, וכן אמרו לנו לכו ואמרו לו בשמנו אם שומע מוטב ואם לאו יהא </a:t>
            </a:r>
            <a:r>
              <a:rPr lang="he-IL" sz="1450" dirty="0" err="1">
                <a:solidFill>
                  <a:srgbClr val="000000"/>
                </a:solidFill>
                <a:latin typeface="Arial" panose="020B0604020202020204" pitchFamily="34" charset="0"/>
              </a:rPr>
              <a:t>בנדוי</a:t>
            </a:r>
            <a:r>
              <a:rPr lang="he-IL" sz="145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ואמרו לאחינו שבגולה, אם </a:t>
            </a:r>
            <a:r>
              <a:rPr lang="he-IL" sz="14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שומעין</a:t>
            </a: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מוטב, ואם לאו יעלו להר אחיה יבנה מזבח חנניה ינגן </a:t>
            </a:r>
            <a:r>
              <a:rPr lang="he-IL" sz="14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בכנור</a:t>
            </a: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ויכפרו כולם ויאמרו אין להם חלק </a:t>
            </a:r>
            <a:r>
              <a:rPr lang="he-IL" sz="14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באלהי</a:t>
            </a: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ישראל. </a:t>
            </a:r>
          </a:p>
          <a:p>
            <a:pPr>
              <a:lnSpc>
                <a:spcPct val="120000"/>
              </a:lnSpc>
            </a:pP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מיד געו כל העם </a:t>
            </a:r>
            <a:r>
              <a:rPr lang="he-IL" sz="14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בבכיה</a:t>
            </a: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ואמרו: חס ושלום יש לנו חלק </a:t>
            </a:r>
            <a:r>
              <a:rPr lang="he-IL" sz="14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באלהי</a:t>
            </a: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ישראל. </a:t>
            </a:r>
          </a:p>
          <a:p>
            <a:pPr>
              <a:lnSpc>
                <a:spcPct val="120000"/>
              </a:lnSpc>
            </a:pPr>
            <a:endParaRPr lang="he-IL" sz="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וכל כך למה? משום שנאמר: "</a:t>
            </a:r>
            <a:r>
              <a:rPr lang="he-IL" sz="145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כִּי מִצִּיּוֹן תֵּצֵא תוֹרָה וּדְבַר ה' מִירוּשָׁלָיִם</a:t>
            </a: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endParaRPr lang="he-IL" sz="7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</a:t>
            </a:r>
            <a:r>
              <a:rPr lang="he-IL" sz="14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בשלמא</a:t>
            </a: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הוא מטהר והם </a:t>
            </a:r>
            <a:r>
              <a:rPr lang="he-IL" sz="14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מטמאין</a:t>
            </a: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</a:t>
            </a:r>
            <a:r>
              <a:rPr lang="he-IL" sz="14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לחומרא</a:t>
            </a: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אלא הוא מטמא והם </a:t>
            </a:r>
            <a:r>
              <a:rPr lang="he-IL" sz="14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מטהרין</a:t>
            </a: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- היכי הוי? והא תניא: </a:t>
            </a:r>
            <a:r>
              <a:rPr lang="he-IL" sz="1450" dirty="0">
                <a:solidFill>
                  <a:srgbClr val="F79646">
                    <a:lumMod val="50000"/>
                  </a:srgbClr>
                </a:solidFill>
              </a:rPr>
              <a:t>חכם שטמא אין חברו רשאי לטהר אסר אין חברו רשאי להתיר</a:t>
            </a: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! </a:t>
            </a:r>
          </a:p>
          <a:p>
            <a:pPr>
              <a:lnSpc>
                <a:spcPct val="120000"/>
              </a:lnSpc>
            </a:pP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</a:t>
            </a:r>
            <a:r>
              <a:rPr lang="he-IL" sz="145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קסברי</a:t>
            </a:r>
            <a:r>
              <a:rPr lang="he-IL" sz="14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כי היכי דלא נגררו בתריה.</a:t>
            </a:r>
            <a:endParaRPr lang="he-IL" sz="145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68F3ACB9-D0C0-381E-2844-457F06DA0385}"/>
              </a:ext>
            </a:extLst>
          </p:cNvPr>
          <p:cNvSpPr txBox="1"/>
          <p:nvPr/>
        </p:nvSpPr>
        <p:spPr>
          <a:xfrm>
            <a:off x="8638004" y="4767089"/>
            <a:ext cx="480985" cy="21544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" dirty="0"/>
              <a:t>עמוד ב</a:t>
            </a:r>
          </a:p>
        </p:txBody>
      </p:sp>
    </p:spTree>
    <p:extLst>
      <p:ext uri="{BB962C8B-B14F-4D97-AF65-F5344CB8AC3E}">
        <p14:creationId xmlns:p14="http://schemas.microsoft.com/office/powerpoint/2010/main" val="2165113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05541A-9B2C-CC46-D755-93C881A2C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E0A5CA57-67C9-2C35-6A64-AC3F8B9672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A179463-5BF8-2DA8-B822-2EC4E69BF48A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sz="1600" b="1" dirty="0" err="1">
                <a:solidFill>
                  <a:schemeClr val="bg1">
                    <a:lumMod val="50000"/>
                  </a:schemeClr>
                </a:solidFill>
              </a:rPr>
              <a:t>סג</a:t>
            </a:r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 עמוד ב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84F1C443-FD7D-A054-77C9-1125FAC3D043}"/>
              </a:ext>
            </a:extLst>
          </p:cNvPr>
          <p:cNvSpPr txBox="1"/>
          <p:nvPr/>
        </p:nvSpPr>
        <p:spPr>
          <a:xfrm>
            <a:off x="353591" y="158577"/>
            <a:ext cx="8369706" cy="625145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תנו רבנן: </a:t>
            </a:r>
          </a:p>
          <a:p>
            <a:pPr>
              <a:lnSpc>
                <a:spcPct val="120000"/>
              </a:lnSpc>
            </a:pPr>
            <a:endParaRPr lang="he-IL" sz="5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כשנכנסו רבותינו לכרם ביבנה,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היו שם רבי יהודה ורבי יוסי ור' נחמיה ור' אליעזר בנו של רבי יוסי הגלילי. </a:t>
            </a:r>
          </a:p>
          <a:p>
            <a:pPr>
              <a:lnSpc>
                <a:spcPct val="120000"/>
              </a:lnSpc>
            </a:pPr>
            <a:endParaRPr lang="he-IL" sz="5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פתחו כולם בכבוד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אכסניא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ודרשו. </a:t>
            </a:r>
          </a:p>
          <a:p>
            <a:pPr>
              <a:lnSpc>
                <a:spcPct val="120000"/>
              </a:lnSpc>
            </a:pPr>
            <a:endParaRPr lang="he-IL" sz="5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פתח רבי יהודה ראש המדברים בכל מקום בכבוד תורה ודרש: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"וּמֹשֶׁה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יִקַּח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אֶת הָאֹהֶל וְנָטָה לוֹ מִחוּץ לַמַּחֲנֶה" -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והלא דברים קל וחומר: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ומה ארון ה' שלא היה מרוחק אלא שנים עשר מיל אמרה תורה "וְהָיָה </a:t>
            </a:r>
            <a:r>
              <a:rPr lang="he-IL" sz="1600" dirty="0" err="1">
                <a:solidFill>
                  <a:srgbClr val="F79646">
                    <a:lumMod val="50000"/>
                  </a:srgbClr>
                </a:solidFill>
              </a:rPr>
              <a:t>כׇּל</a:t>
            </a: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 מְבַקֵּשׁ ה' יֵצֵא אֶל אֹהֶל מוֹעֵד", </a:t>
            </a: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F79646">
                    <a:lumMod val="50000"/>
                  </a:srgbClr>
                </a:solidFill>
              </a:rPr>
              <a:t>תלמידי חכמים שהולכים מעיר לעיר וממדינה למדינה ללמוד תורה על אחת כמה וכמה.</a:t>
            </a:r>
          </a:p>
          <a:p>
            <a:pPr>
              <a:lnSpc>
                <a:spcPct val="120000"/>
              </a:lnSpc>
            </a:pPr>
            <a:endParaRPr lang="he-IL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dirty="0">
                <a:solidFill>
                  <a:srgbClr val="000000"/>
                </a:solidFill>
                <a:latin typeface="Arial" panose="020B0604020202020204" pitchFamily="34" charset="0"/>
              </a:rPr>
              <a:t>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וְדִבֶּר ה' אֶל מֹשֶׁה פָּנִים אֶל פָּנִים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-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ר' יצחק: אמר לו הקדוש ברוך הוא למשה: משה, אני ואתה נסביר פנים בהלכה.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איכא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דאמרי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כך אמר לו הקדוש ברוך הוא למשה: כשם שאני הסברתי לך פנים, כך אתה הסבר פנים לישראל והחזר האהל למקומו. </a:t>
            </a:r>
          </a:p>
          <a:p>
            <a:pPr>
              <a:lnSpc>
                <a:spcPct val="120000"/>
              </a:lnSpc>
            </a:pPr>
            <a:endParaRPr lang="he-IL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וְשָׁב אֶל הַמַּחֲנֶה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וגו' -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רבי אבהו: אמר לו הקדוש ברוך הוא למשה: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עכשו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יאמרו הרב בכעס ותלמיד בכעס ישראל מה תהא עליהם? אם אתה מחזיר האהל למקומו מוטב, ואם לאו יהושע בן נון תלמידך משרת תחתיך, והיינו </a:t>
            </a:r>
            <a:r>
              <a:rPr lang="he-IL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דכתיב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"וְשָׁב אֶל הַמַּחֲנֶה". </a:t>
            </a:r>
          </a:p>
          <a:p>
            <a:pPr>
              <a:lnSpc>
                <a:spcPct val="120000"/>
              </a:lnSpc>
            </a:pP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אמר רבא: אף על פי כן לא יצא הדבר לבטלה, שנאמר: "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וּמְשָׁרְתוֹ יְהוֹשֻׁעַ בִּן נוּן נַעַר לֹא </a:t>
            </a:r>
            <a:r>
              <a:rPr lang="he-IL" sz="16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יָמִיש</a:t>
            </a:r>
            <a:r>
              <a:rPr lang="he-IL" sz="16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ׁ מִתּוֹךְ הָאֹהֶל</a:t>
            </a:r>
            <a:r>
              <a:rPr lang="he-IL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</a:t>
            </a:r>
            <a:endParaRPr lang="he-IL" sz="1600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3" name="חץ: שמאלה 2">
            <a:extLst>
              <a:ext uri="{FF2B5EF4-FFF2-40B4-BE49-F238E27FC236}">
                <a16:creationId xmlns:a16="http://schemas.microsoft.com/office/drawing/2014/main" id="{302C88D3-7B60-84DD-799F-7A20F6FCAAF6}"/>
              </a:ext>
            </a:extLst>
          </p:cNvPr>
          <p:cNvSpPr/>
          <p:nvPr/>
        </p:nvSpPr>
        <p:spPr>
          <a:xfrm>
            <a:off x="107504" y="6381328"/>
            <a:ext cx="936104" cy="360040"/>
          </a:xfrm>
          <a:prstGeom prst="left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151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89D590-65A0-042A-4CE7-14E242993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E54389B-A872-AA63-688D-AB9D76B238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021288"/>
            <a:ext cx="3114799" cy="670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8AB40E-5FEA-D931-54E4-4665D8921FFC}"/>
              </a:ext>
            </a:extLst>
          </p:cNvPr>
          <p:cNvSpPr txBox="1"/>
          <p:nvPr/>
        </p:nvSpPr>
        <p:spPr>
          <a:xfrm>
            <a:off x="-145088" y="35330"/>
            <a:ext cx="154873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דף </a:t>
            </a:r>
            <a:r>
              <a:rPr lang="he-IL" sz="1600" b="1" dirty="0" err="1">
                <a:solidFill>
                  <a:schemeClr val="bg1">
                    <a:lumMod val="50000"/>
                  </a:schemeClr>
                </a:solidFill>
              </a:rPr>
              <a:t>סג</a:t>
            </a:r>
            <a:r>
              <a:rPr lang="he-IL" sz="1600" b="1" dirty="0">
                <a:solidFill>
                  <a:schemeClr val="bg1">
                    <a:lumMod val="50000"/>
                  </a:schemeClr>
                </a:solidFill>
              </a:rPr>
              <a:t> עמוד ב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2E0B037B-D8F4-CE4A-7A77-86FCD86214A3}"/>
              </a:ext>
            </a:extLst>
          </p:cNvPr>
          <p:cNvSpPr txBox="1"/>
          <p:nvPr/>
        </p:nvSpPr>
        <p:spPr>
          <a:xfrm>
            <a:off x="54158" y="44624"/>
            <a:ext cx="8766314" cy="68256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ועוד פתח ר' יהודה בכבוד תורה ודרש: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"הַסְכֵּת וּשְׁמַע יִשְׂרָאֵל הַיּוֹם הַזֶּה נִהְיֵיתָ לְעָם" -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וכי אותו היום נתנה תורה לישראל? והלא אותו יום סוף ארבעים שנה היה! </a:t>
            </a:r>
          </a:p>
          <a:p>
            <a:pPr>
              <a:lnSpc>
                <a:spcPct val="120000"/>
              </a:lnSpc>
            </a:pPr>
            <a:r>
              <a:rPr lang="he-IL" sz="1500" dirty="0">
                <a:solidFill>
                  <a:srgbClr val="F79646">
                    <a:lumMod val="50000"/>
                  </a:srgbClr>
                </a:solidFill>
              </a:rPr>
              <a:t>אלא ללמדך שחביבה תורה על לומדיה בכל יום ויום כיום שנתנה מהר סיני. </a:t>
            </a:r>
          </a:p>
          <a:p>
            <a:pPr>
              <a:lnSpc>
                <a:spcPct val="120000"/>
              </a:lnSpc>
            </a:pPr>
            <a:endParaRPr lang="he-IL" sz="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אמר ר' תנחום בריה דר'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חייא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איש כפר עכו: 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תדע, שהרי אדם קורא קריאת שמע שחרית וערבית וערב אחד אינו קורא - דומה כמי שלא קרא קריאת שמע מעולם. </a:t>
            </a:r>
          </a:p>
          <a:p>
            <a:pPr>
              <a:lnSpc>
                <a:spcPct val="120000"/>
              </a:lnSpc>
            </a:pPr>
            <a:endParaRPr lang="he-IL" sz="1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he-IL" sz="1500" dirty="0">
                <a:solidFill>
                  <a:srgbClr val="002060"/>
                </a:solidFill>
              </a:rPr>
              <a:t>ה</a:t>
            </a:r>
            <a:r>
              <a:rPr lang="he-IL" sz="1500" dirty="0">
                <a:solidFill>
                  <a:srgbClr val="002060"/>
                </a:solidFill>
                <a:latin typeface="Arial" panose="020B0604020202020204" pitchFamily="34" charset="0"/>
              </a:rPr>
              <a:t>ַסְכֵּת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</a:t>
            </a:r>
            <a:r>
              <a:rPr lang="he-IL" sz="1500" dirty="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endParaRPr lang="he-IL" sz="15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עשו כתות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כתות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ועסקו בתורה, לפי שאין התורה נקנית אלא בחבורה</a:t>
            </a:r>
            <a:r>
              <a:rPr lang="he-IL" sz="15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he-IL" sz="15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כדר' יוסי ברבי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חנינא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דאמר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ר' יוסי ברבי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חנינא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 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מאי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דכתיב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"</a:t>
            </a:r>
            <a:r>
              <a:rPr lang="he-IL" sz="15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חֶרֶב אֶל הַבַּדִּים </a:t>
            </a:r>
            <a:r>
              <a:rPr lang="he-IL" sz="15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וְנֹאָלו</a:t>
            </a:r>
            <a:r>
              <a:rPr lang="he-IL" sz="15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ּ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"? - חרב על שונאיהם של תלמידי חכמים שיושבים בד בבד ועוסקים בתורה,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ולא עוד אלא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שמטפשים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כתיב הכא: "</a:t>
            </a:r>
            <a:r>
              <a:rPr lang="he-IL" sz="15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ונואלו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וכתיב התם: "</a:t>
            </a:r>
            <a:r>
              <a:rPr lang="he-IL" sz="15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אשר </a:t>
            </a:r>
            <a:r>
              <a:rPr lang="he-IL" sz="15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נואלנו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", 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ולא עוד אלא שחוטאים, שנאמר: "</a:t>
            </a:r>
            <a:r>
              <a:rPr lang="he-IL" sz="15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ואשר חטאנו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". 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איבעית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אימא מהכא: "</a:t>
            </a:r>
            <a:r>
              <a:rPr lang="he-IL" sz="15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נוֹאֲלו</a:t>
            </a:r>
            <a:r>
              <a:rPr lang="he-IL" sz="15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ּ שָׂרֵי צֹעַן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he-IL" sz="15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he-IL" sz="15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he-IL" sz="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דבר אחר: 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he-IL" sz="15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הַסְכֵּת וּשְׁמַע יִשְׂרָאֵל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-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כתתו עצמכם על דברי תורה, 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כדאמר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ריש לקיש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דאמר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ריש לקיש: 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מנין שאין דברי תורה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מתקיימין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אלא במי שממית עצמו עליה? - שנאמר "</a:t>
            </a:r>
            <a:r>
              <a:rPr lang="he-IL" sz="15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זֹאת הַתּוֹרָה אָדָם כִּי יָמוּת בְּאֹהֶל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he-IL" sz="15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he-IL" sz="15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he-IL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דבר אחר: 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</a:t>
            </a:r>
            <a:r>
              <a:rPr lang="he-IL" sz="15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הַסְכֵּת וּשְׁמַע יִשְׂרָאֵל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" -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הס ואחר כך כתת,</a:t>
            </a:r>
          </a:p>
          <a:p>
            <a:pPr>
              <a:lnSpc>
                <a:spcPct val="120000"/>
              </a:lnSpc>
            </a:pP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    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כדרבא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דאמר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רבא: לעולם </a:t>
            </a:r>
            <a:r>
              <a:rPr lang="he-IL" sz="15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ילמוד</a:t>
            </a:r>
            <a:r>
              <a:rPr lang="he-IL" sz="1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אדם תורה ואחר כך יהגה.</a:t>
            </a:r>
            <a:endParaRPr lang="he-IL" sz="1500" dirty="0">
              <a:solidFill>
                <a:srgbClr val="F79646">
                  <a:lumMod val="50000"/>
                </a:srgbClr>
              </a:solidFill>
            </a:endParaRP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06F540BD-0BA1-AE56-7C0B-4662EF2E39AB}"/>
              </a:ext>
            </a:extLst>
          </p:cNvPr>
          <p:cNvSpPr txBox="1"/>
          <p:nvPr/>
        </p:nvSpPr>
        <p:spPr>
          <a:xfrm>
            <a:off x="8756853" y="2050067"/>
            <a:ext cx="360040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00" dirty="0"/>
              <a:t>①</a:t>
            </a:r>
          </a:p>
          <a:p>
            <a:endParaRPr lang="he-IL" sz="1100" dirty="0"/>
          </a:p>
          <a:p>
            <a:endParaRPr lang="he-IL" sz="1100" dirty="0"/>
          </a:p>
          <a:p>
            <a:endParaRPr lang="he-IL" sz="1100" dirty="0"/>
          </a:p>
          <a:p>
            <a:endParaRPr lang="he-IL" sz="1300" dirty="0"/>
          </a:p>
          <a:p>
            <a:endParaRPr lang="he-IL" sz="1100" dirty="0"/>
          </a:p>
          <a:p>
            <a:endParaRPr lang="he-IL" sz="1200" dirty="0"/>
          </a:p>
          <a:p>
            <a:endParaRPr lang="he-IL" sz="1100" dirty="0"/>
          </a:p>
          <a:p>
            <a:endParaRPr lang="he-IL" sz="1100" dirty="0"/>
          </a:p>
          <a:p>
            <a:endParaRPr lang="he-IL" sz="1100" dirty="0"/>
          </a:p>
          <a:p>
            <a:endParaRPr lang="he-IL" sz="1100" dirty="0"/>
          </a:p>
          <a:p>
            <a:endParaRPr lang="he-IL" sz="1100" dirty="0"/>
          </a:p>
          <a:p>
            <a:r>
              <a:rPr lang="he-IL" sz="1100" dirty="0"/>
              <a:t>②</a:t>
            </a:r>
          </a:p>
          <a:p>
            <a:endParaRPr lang="he-IL" sz="1100" dirty="0"/>
          </a:p>
          <a:p>
            <a:endParaRPr lang="he-IL" sz="1100" dirty="0"/>
          </a:p>
          <a:p>
            <a:endParaRPr lang="he-IL" sz="1100" dirty="0"/>
          </a:p>
          <a:p>
            <a:endParaRPr lang="he-IL" sz="1200" dirty="0"/>
          </a:p>
          <a:p>
            <a:endParaRPr lang="he-IL" sz="1100" dirty="0"/>
          </a:p>
          <a:p>
            <a:endParaRPr lang="he-IL" sz="1100" dirty="0"/>
          </a:p>
          <a:p>
            <a:endParaRPr lang="he-IL" sz="1100" dirty="0"/>
          </a:p>
          <a:p>
            <a:endParaRPr lang="he-IL" sz="1100" dirty="0"/>
          </a:p>
          <a:p>
            <a:r>
              <a:rPr lang="he-IL" sz="1100" dirty="0"/>
              <a:t>③</a:t>
            </a:r>
          </a:p>
          <a:p>
            <a:endParaRPr lang="he-IL" sz="1100" dirty="0"/>
          </a:p>
        </p:txBody>
      </p:sp>
      <p:sp>
        <p:nvSpPr>
          <p:cNvPr id="4" name="חץ: שמאלה 3">
            <a:extLst>
              <a:ext uri="{FF2B5EF4-FFF2-40B4-BE49-F238E27FC236}">
                <a16:creationId xmlns:a16="http://schemas.microsoft.com/office/drawing/2014/main" id="{C8E5A79F-A9B7-F8B2-742D-8CB13560BCF3}"/>
              </a:ext>
            </a:extLst>
          </p:cNvPr>
          <p:cNvSpPr/>
          <p:nvPr/>
        </p:nvSpPr>
        <p:spPr>
          <a:xfrm>
            <a:off x="107504" y="6381328"/>
            <a:ext cx="936104" cy="360040"/>
          </a:xfrm>
          <a:prstGeom prst="leftArrow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484246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47688</TotalTime>
  <Words>2218</Words>
  <Application>Microsoft Office PowerPoint</Application>
  <PresentationFormat>‫הצגה על המסך (4:3)</PresentationFormat>
  <Paragraphs>327</Paragraphs>
  <Slides>13</Slides>
  <Notes>11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2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6" baseType="lpstr">
      <vt:lpstr>Arial</vt:lpstr>
      <vt:lpstr>Calibri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הראל</dc:creator>
  <cp:lastModifiedBy>נועם שפירא</cp:lastModifiedBy>
  <cp:revision>3150</cp:revision>
  <dcterms:created xsi:type="dcterms:W3CDTF">2015-01-28T10:22:53Z</dcterms:created>
  <dcterms:modified xsi:type="dcterms:W3CDTF">2024-12-23T11:40:05Z</dcterms:modified>
</cp:coreProperties>
</file>